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6" r:id="rId2"/>
    <p:sldId id="279" r:id="rId3"/>
    <p:sldId id="280" r:id="rId4"/>
    <p:sldId id="273" r:id="rId5"/>
    <p:sldId id="272" r:id="rId6"/>
    <p:sldId id="271" r:id="rId7"/>
    <p:sldId id="267" r:id="rId8"/>
    <p:sldId id="274" r:id="rId9"/>
    <p:sldId id="284" r:id="rId10"/>
    <p:sldId id="283" r:id="rId11"/>
    <p:sldId id="282" r:id="rId12"/>
    <p:sldId id="286" r:id="rId13"/>
    <p:sldId id="285" r:id="rId14"/>
    <p:sldId id="281" r:id="rId15"/>
    <p:sldId id="288" r:id="rId16"/>
    <p:sldId id="289" r:id="rId17"/>
    <p:sldId id="290" r:id="rId18"/>
    <p:sldId id="2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25F029-6F0D-4822-AEDD-3A7471654801}" type="datetimeFigureOut">
              <a:rPr lang="en-US" smtClean="0"/>
              <a:pPr/>
              <a:t>10/8/2024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6CDF0-307D-4A31-BF32-13669A7695FD}" type="slidenum">
              <a:rPr lang="en-US" smtClean="0"/>
              <a:pPr/>
              <a:t>‹#›</a:t>
            </a:fld>
            <a:endParaRPr lang="en-US"/>
          </a:p>
        </p:txBody>
      </p:sp>
    </p:spTree>
    <p:extLst>
      <p:ext uri="{BB962C8B-B14F-4D97-AF65-F5344CB8AC3E}">
        <p14:creationId xmlns:p14="http://schemas.microsoft.com/office/powerpoint/2010/main" val="101165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66CDF0-307D-4A31-BF32-13669A7695FD}" type="slidenum">
              <a:rPr lang="en-US" smtClean="0"/>
              <a:pPr/>
              <a:t>9</a:t>
            </a:fld>
            <a:endParaRPr lang="en-US"/>
          </a:p>
        </p:txBody>
      </p:sp>
    </p:spTree>
    <p:extLst>
      <p:ext uri="{BB962C8B-B14F-4D97-AF65-F5344CB8AC3E}">
        <p14:creationId xmlns:p14="http://schemas.microsoft.com/office/powerpoint/2010/main" val="155192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10/8/2024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1A63653-DFFB-49ED-8CDA-F6D9015A41B3}" type="datetimeFigureOut">
              <a:rPr lang="en-US" smtClean="0"/>
              <a:pPr/>
              <a:t>10/8/2024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1A63653-DFFB-49ED-8CDA-F6D9015A41B3}" type="datetimeFigureOut">
              <a:rPr lang="en-US" smtClean="0"/>
              <a:pPr/>
              <a:t>10/8/2024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1A63653-DFFB-49ED-8CDA-F6D9015A41B3}" type="datetimeFigureOut">
              <a:rPr lang="en-US" smtClean="0"/>
              <a:pPr/>
              <a:t>10/8/2024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10/8/2024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10/8/2024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63653-DFFB-49ED-8CDA-F6D9015A41B3}" type="datetimeFigureOut">
              <a:rPr lang="en-US" smtClean="0"/>
              <a:pPr/>
              <a:t>10/8/2024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64FDE-A785-410A-88BF-4EC8C78CD1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21873"/>
            <a:ext cx="8929718" cy="6186309"/>
          </a:xfrm>
          <a:prstGeom prst="rect">
            <a:avLst/>
          </a:prstGeom>
        </p:spPr>
        <p:txBody>
          <a:bodyPr wrap="square">
            <a:spAutoFit/>
          </a:bodyPr>
          <a:lstStyle/>
          <a:p>
            <a:r>
              <a:rPr lang="en-US" sz="2200" b="1" dirty="0">
                <a:solidFill>
                  <a:srgbClr val="FF0000"/>
                </a:solidFill>
              </a:rPr>
              <a:t>Error Analysis and propagation</a:t>
            </a:r>
            <a:endParaRPr lang="en-US" sz="2200" dirty="0">
              <a:solidFill>
                <a:srgbClr val="FF0000"/>
              </a:solidFill>
            </a:endParaRPr>
          </a:p>
          <a:p>
            <a:r>
              <a:rPr lang="en-US" sz="2200" b="1" dirty="0"/>
              <a:t>This section shows how to calculate and propagate experimental errors and discusses the effects of uncertainty on empirical findings.</a:t>
            </a:r>
            <a:endParaRPr lang="en-US" sz="2200" dirty="0"/>
          </a:p>
          <a:p>
            <a:r>
              <a:rPr lang="en-US" sz="2200" b="1" dirty="0"/>
              <a:t>Uncertainty Analysis</a:t>
            </a:r>
            <a:endParaRPr lang="en-US" sz="2200" dirty="0"/>
          </a:p>
          <a:p>
            <a:r>
              <a:rPr lang="en-US" sz="2200" b="1" dirty="0">
                <a:solidFill>
                  <a:srgbClr val="FF0000"/>
                </a:solidFill>
              </a:rPr>
              <a:t>Uncertainty analysis </a:t>
            </a:r>
            <a:r>
              <a:rPr lang="en-US" sz="2200" b="1" dirty="0"/>
              <a:t>is a mathematical tool for analyzing the imprecision</a:t>
            </a:r>
          </a:p>
          <a:p>
            <a:r>
              <a:rPr lang="en-US" sz="2200" b="1" dirty="0"/>
              <a:t>and inaccuracies introduced into an experiment during measurement</a:t>
            </a:r>
            <a:r>
              <a:rPr lang="en-US" sz="2200" dirty="0"/>
              <a:t>. Such an analysis is necessary for several reasons: </a:t>
            </a:r>
          </a:p>
          <a:p>
            <a:pPr lvl="0">
              <a:buFont typeface="Wingdings" pitchFamily="2" charset="2"/>
              <a:buChar char="v"/>
            </a:pPr>
            <a:r>
              <a:rPr lang="en-US" sz="2200" dirty="0" smtClean="0"/>
              <a:t>You </a:t>
            </a:r>
            <a:r>
              <a:rPr lang="en-US" sz="2200" dirty="0"/>
              <a:t>need to know how well you can trust your results.</a:t>
            </a:r>
          </a:p>
          <a:p>
            <a:pPr lvl="0">
              <a:buFont typeface="Wingdings" pitchFamily="2" charset="2"/>
              <a:buChar char="v"/>
            </a:pPr>
            <a:r>
              <a:rPr lang="en-US" sz="2200" dirty="0" smtClean="0"/>
              <a:t>You </a:t>
            </a:r>
            <a:r>
              <a:rPr lang="en-US" sz="2200" dirty="0"/>
              <a:t>should know if your experimental results agree with any previously measured or theoretical values. Knowing the inaccuracies associated with your results allows you to make more meaning full comparisons. Is the difference between your result and the theoretical value significant or is it just a result of experimental (i.e., measurement) uncertainty?</a:t>
            </a:r>
          </a:p>
          <a:p>
            <a:pPr lvl="0">
              <a:buFont typeface="Wingdings" pitchFamily="2" charset="2"/>
              <a:buChar char="v"/>
            </a:pPr>
            <a:r>
              <a:rPr lang="en-US" sz="2200" dirty="0" smtClean="0"/>
              <a:t>If </a:t>
            </a:r>
            <a:r>
              <a:rPr lang="en-US" sz="2200" dirty="0"/>
              <a:t>you have measured something in two different ways, you need to know if the difference between the two values is larger or smaller than the measurement uncertainty. Is one method more accurate than another?</a:t>
            </a:r>
          </a:p>
          <a:p>
            <a:pPr lvl="0">
              <a:buFont typeface="Wingdings" pitchFamily="2" charset="2"/>
              <a:buChar char="v"/>
            </a:pPr>
            <a:r>
              <a:rPr lang="en-US" sz="2200" dirty="0" smtClean="0"/>
              <a:t>You </a:t>
            </a:r>
            <a:r>
              <a:rPr lang="en-US" sz="2200" dirty="0"/>
              <a:t>should know where the greatest uncertainties exist in an experiment so that the procedure may be improved.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585871"/>
          </a:xfrm>
          <a:prstGeom prst="rect">
            <a:avLst/>
          </a:prstGeom>
        </p:spPr>
        <p:txBody>
          <a:bodyPr wrap="square">
            <a:spAutoFit/>
          </a:bodyPr>
          <a:lstStyle/>
          <a:p>
            <a:pPr algn="justLow"/>
            <a:r>
              <a:rPr lang="en-US" sz="3600" b="1" dirty="0">
                <a:latin typeface="Times New Roman"/>
                <a:ea typeface="Times New Roman"/>
                <a:cs typeface="Times New Roman"/>
              </a:rPr>
              <a:t>Differentiating between Systematic and Random Error</a:t>
            </a:r>
            <a:endParaRPr lang="en-US" sz="3200" dirty="0">
              <a:latin typeface="Times New Roman"/>
              <a:ea typeface="Times New Roman"/>
            </a:endParaRPr>
          </a:p>
          <a:p>
            <a:pPr algn="justLow"/>
            <a:r>
              <a:rPr lang="en-US" sz="2800" dirty="0">
                <a:latin typeface="Times New Roman"/>
                <a:ea typeface="Times New Roman"/>
                <a:cs typeface="Times New Roman"/>
              </a:rPr>
              <a:t>You need to be able to differentiate between systematic and random errors and the effects they have on results. Do not confuse a set of random errors that all occur in one direction with systematic error. For example, say you are recording the temperatures of five different solutions whose actual temperatures are shown in the chart below</a:t>
            </a:r>
            <a:r>
              <a:rPr lang="en-US" sz="2800" dirty="0" smtClean="0">
                <a:latin typeface="Times New Roman"/>
                <a:ea typeface="Times New Roman"/>
                <a:cs typeface="Times New Roman"/>
              </a:rPr>
              <a:t>:</a:t>
            </a:r>
          </a:p>
          <a:p>
            <a:pPr algn="justLow"/>
            <a:endParaRPr lang="en-US" sz="2400" dirty="0">
              <a:effectLst/>
              <a:latin typeface="Times New Roman"/>
              <a:ea typeface="Times New Roman"/>
            </a:endParaRPr>
          </a:p>
        </p:txBody>
      </p:sp>
      <p:pic>
        <p:nvPicPr>
          <p:cNvPr id="3" name="صورة 4"/>
          <p:cNvPicPr/>
          <p:nvPr/>
        </p:nvPicPr>
        <p:blipFill>
          <a:blip r:embed="rId2"/>
          <a:srcRect/>
          <a:stretch>
            <a:fillRect/>
          </a:stretch>
        </p:blipFill>
        <p:spPr bwMode="auto">
          <a:xfrm>
            <a:off x="1219200" y="4684296"/>
            <a:ext cx="6934200" cy="1259304"/>
          </a:xfrm>
          <a:prstGeom prst="rect">
            <a:avLst/>
          </a:prstGeom>
          <a:noFill/>
          <a:ln w="9525">
            <a:noFill/>
            <a:miter lim="800000"/>
            <a:headEnd/>
            <a:tailEnd/>
          </a:ln>
        </p:spPr>
      </p:pic>
    </p:spTree>
    <p:extLst>
      <p:ext uri="{BB962C8B-B14F-4D97-AF65-F5344CB8AC3E}">
        <p14:creationId xmlns:p14="http://schemas.microsoft.com/office/powerpoint/2010/main" val="3447668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581" y="1265858"/>
            <a:ext cx="8382000" cy="1077218"/>
          </a:xfrm>
          <a:prstGeom prst="rect">
            <a:avLst/>
          </a:prstGeom>
        </p:spPr>
        <p:txBody>
          <a:bodyPr wrap="square">
            <a:spAutoFit/>
          </a:bodyPr>
          <a:lstStyle/>
          <a:p>
            <a:pPr algn="justLow"/>
            <a:r>
              <a:rPr lang="en-US" sz="2000" dirty="0">
                <a:latin typeface="Times New Roman"/>
                <a:ea typeface="Times New Roman"/>
                <a:cs typeface="Times New Roman"/>
              </a:rPr>
              <a:t>Let us consider what occurs if a systematic error is present. For instance, say the thermometer used consistently reads two degrees too high. The results would then look like this</a:t>
            </a:r>
            <a:r>
              <a:rPr lang="en-US" sz="2400" dirty="0">
                <a:latin typeface="Times New Roman"/>
                <a:ea typeface="Times New Roman"/>
                <a:cs typeface="Times New Roman"/>
              </a:rPr>
              <a:t>:</a:t>
            </a:r>
            <a:endParaRPr lang="en-US" sz="2000" dirty="0">
              <a:effectLst/>
              <a:latin typeface="Times New Roman"/>
              <a:ea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145" y="2455441"/>
            <a:ext cx="7966288" cy="65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80081" y="3110537"/>
            <a:ext cx="8365332" cy="1077218"/>
          </a:xfrm>
          <a:prstGeom prst="rect">
            <a:avLst/>
          </a:prstGeom>
        </p:spPr>
        <p:txBody>
          <a:bodyPr wrap="square">
            <a:spAutoFit/>
          </a:bodyPr>
          <a:lstStyle/>
          <a:p>
            <a:pPr algn="justLow"/>
            <a:r>
              <a:rPr lang="en-US" sz="2000" dirty="0">
                <a:latin typeface="Times New Roman"/>
                <a:ea typeface="Times New Roman"/>
                <a:cs typeface="Times New Roman"/>
              </a:rPr>
              <a:t>Now consider a case of random error: because you cannot see the level of the alcohol very well, you misread the thermometer every time. You then obtain the following results</a:t>
            </a:r>
            <a:r>
              <a:rPr lang="en-US" sz="2400" dirty="0" smtClean="0">
                <a:latin typeface="Times New Roman"/>
                <a:ea typeface="Times New Roman"/>
                <a:cs typeface="Times New Roman"/>
              </a:rPr>
              <a:t>:</a:t>
            </a:r>
            <a:endParaRPr lang="en-US" sz="1600" dirty="0">
              <a:effectLst/>
              <a:latin typeface="Times New Roman"/>
              <a:ea typeface="Times New Roman"/>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972" y="4136652"/>
            <a:ext cx="7983412" cy="690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40323" y="4826675"/>
            <a:ext cx="8593932" cy="2031325"/>
          </a:xfrm>
          <a:prstGeom prst="rect">
            <a:avLst/>
          </a:prstGeom>
        </p:spPr>
        <p:txBody>
          <a:bodyPr wrap="square">
            <a:spAutoFit/>
          </a:bodyPr>
          <a:lstStyle/>
          <a:p>
            <a:pPr algn="justLow"/>
            <a:r>
              <a:rPr lang="en-US" dirty="0">
                <a:latin typeface="Times New Roman"/>
                <a:ea typeface="Times New Roman"/>
                <a:cs typeface="Times New Roman"/>
              </a:rPr>
              <a:t>In both cases, the erroneous results are </a:t>
            </a:r>
            <a:r>
              <a:rPr lang="en-US" b="1" dirty="0">
                <a:latin typeface="Times New Roman"/>
                <a:ea typeface="Times New Roman"/>
                <a:cs typeface="Times New Roman"/>
              </a:rPr>
              <a:t>higher </a:t>
            </a:r>
            <a:r>
              <a:rPr lang="en-US" dirty="0">
                <a:latin typeface="Times New Roman"/>
                <a:ea typeface="Times New Roman"/>
                <a:cs typeface="Times New Roman"/>
              </a:rPr>
              <a:t>than the actual values, but in the systematic error case, the results are consistent </a:t>
            </a:r>
            <a:endParaRPr lang="en-US" sz="1600" dirty="0">
              <a:latin typeface="Times New Roman"/>
              <a:ea typeface="Times New Roman"/>
            </a:endParaRPr>
          </a:p>
          <a:p>
            <a:pPr algn="justLow"/>
            <a:r>
              <a:rPr lang="en-US" dirty="0">
                <a:latin typeface="Times New Roman"/>
                <a:ea typeface="Times New Roman"/>
                <a:cs typeface="Times New Roman"/>
              </a:rPr>
              <a:t>- they are always two degrees higher than the actual value. In the random error case, the results vary, sometimes one degree higher than actual, sometimes three degrees higher than actual. Just because a set of errors is unidirectional does not mean that it is systematic.</a:t>
            </a:r>
            <a:endParaRPr lang="en-US" sz="1600" dirty="0">
              <a:latin typeface="Times New Roman"/>
              <a:ea typeface="Times New Roman"/>
            </a:endParaRPr>
          </a:p>
          <a:p>
            <a:pPr algn="justLow"/>
            <a:r>
              <a:rPr lang="en-US" b="1" dirty="0">
                <a:latin typeface="Times New Roman"/>
                <a:ea typeface="Times New Roman"/>
                <a:cs typeface="Times New Roman"/>
              </a:rPr>
              <a:t>Random error is unpredictable and affects precision, while systematic error is more regular and affects accuracy.</a:t>
            </a:r>
            <a:endParaRPr lang="en-US" sz="1600" dirty="0">
              <a:effectLst/>
              <a:latin typeface="Times New Roman"/>
              <a:ea typeface="Times New Roman"/>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8909" y="404664"/>
            <a:ext cx="7845539" cy="876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7668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89679"/>
            <a:ext cx="8780585" cy="4647426"/>
          </a:xfrm>
          <a:prstGeom prst="rect">
            <a:avLst/>
          </a:prstGeom>
        </p:spPr>
        <p:txBody>
          <a:bodyPr wrap="square">
            <a:spAutoFit/>
          </a:bodyPr>
          <a:lstStyle/>
          <a:p>
            <a:pPr algn="justLow"/>
            <a:r>
              <a:rPr lang="en-US" sz="3200" b="1" u="sng" dirty="0">
                <a:latin typeface="Times New Roman"/>
                <a:ea typeface="Times New Roman"/>
                <a:cs typeface="Times New Roman"/>
              </a:rPr>
              <a:t>Statistical analysis</a:t>
            </a:r>
            <a:endParaRPr lang="en-US" sz="2800" dirty="0">
              <a:latin typeface="Times New Roman"/>
              <a:ea typeface="Times New Roman"/>
            </a:endParaRPr>
          </a:p>
          <a:p>
            <a:pPr algn="justLow"/>
            <a:r>
              <a:rPr lang="en-US" sz="2400" dirty="0">
                <a:latin typeface="Times New Roman"/>
                <a:ea typeface="Times New Roman"/>
                <a:cs typeface="Times New Roman"/>
              </a:rPr>
              <a:t>How to choose an analytical method? How good is measurement?</a:t>
            </a:r>
            <a:endParaRPr lang="en-US" sz="2000" dirty="0">
              <a:latin typeface="Times New Roman"/>
              <a:ea typeface="Times New Roman"/>
            </a:endParaRPr>
          </a:p>
          <a:p>
            <a:pPr algn="justLow"/>
            <a:r>
              <a:rPr lang="en-US" sz="2400" dirty="0">
                <a:latin typeface="Times New Roman"/>
                <a:ea typeface="Times New Roman"/>
                <a:cs typeface="Times New Roman"/>
              </a:rPr>
              <a:t>How reproducible? - Precision</a:t>
            </a:r>
            <a:endParaRPr lang="en-US" sz="2000" dirty="0">
              <a:latin typeface="Times New Roman"/>
              <a:ea typeface="Times New Roman"/>
            </a:endParaRPr>
          </a:p>
          <a:p>
            <a:pPr algn="justLow"/>
            <a:r>
              <a:rPr lang="en-US" sz="2400" dirty="0">
                <a:latin typeface="Times New Roman"/>
                <a:ea typeface="Times New Roman"/>
                <a:cs typeface="Times New Roman"/>
              </a:rPr>
              <a:t>How close to true value? - Accuracy/Bias</a:t>
            </a:r>
            <a:endParaRPr lang="en-US" sz="2000" dirty="0">
              <a:latin typeface="Times New Roman"/>
              <a:ea typeface="Times New Roman"/>
            </a:endParaRPr>
          </a:p>
          <a:p>
            <a:pPr algn="justLow"/>
            <a:r>
              <a:rPr lang="en-US" sz="2400" dirty="0">
                <a:latin typeface="Times New Roman"/>
                <a:ea typeface="Times New Roman"/>
                <a:cs typeface="Times New Roman"/>
              </a:rPr>
              <a:t>How small a difference can be measured? - Sensitivity</a:t>
            </a:r>
            <a:endParaRPr lang="en-US" sz="2000" dirty="0">
              <a:latin typeface="Times New Roman"/>
              <a:ea typeface="Times New Roman"/>
            </a:endParaRPr>
          </a:p>
          <a:p>
            <a:pPr algn="justLow"/>
            <a:r>
              <a:rPr lang="en-US" sz="2400" dirty="0">
                <a:latin typeface="Times New Roman"/>
                <a:ea typeface="Times New Roman"/>
                <a:cs typeface="Times New Roman"/>
              </a:rPr>
              <a:t>What range of amounts? - Dynamic Range</a:t>
            </a:r>
            <a:endParaRPr lang="en-US" sz="2000" dirty="0">
              <a:latin typeface="Times New Roman"/>
              <a:ea typeface="Times New Roman"/>
            </a:endParaRPr>
          </a:p>
          <a:p>
            <a:pPr algn="justLow"/>
            <a:r>
              <a:rPr lang="en-US" sz="2400" dirty="0">
                <a:latin typeface="Times New Roman"/>
                <a:ea typeface="Times New Roman"/>
                <a:cs typeface="Times New Roman"/>
              </a:rPr>
              <a:t>How much interference? – Selectivity</a:t>
            </a:r>
            <a:endParaRPr lang="en-US" sz="2000" dirty="0">
              <a:latin typeface="Times New Roman"/>
              <a:ea typeface="Times New Roman"/>
            </a:endParaRPr>
          </a:p>
          <a:p>
            <a:pPr algn="justLow"/>
            <a:r>
              <a:rPr lang="en-US" sz="2400" b="1" dirty="0">
                <a:latin typeface="Times New Roman"/>
                <a:ea typeface="Times New Roman"/>
                <a:cs typeface="Times New Roman"/>
              </a:rPr>
              <a:t>mean</a:t>
            </a:r>
            <a:r>
              <a:rPr lang="en-US" sz="2400" dirty="0">
                <a:latin typeface="Times New Roman"/>
                <a:ea typeface="Times New Roman"/>
                <a:cs typeface="Times New Roman"/>
              </a:rPr>
              <a:t>. </a:t>
            </a:r>
            <a:r>
              <a:rPr lang="en-US" sz="2400" b="1" dirty="0">
                <a:solidFill>
                  <a:srgbClr val="000080"/>
                </a:solidFill>
                <a:latin typeface="Times New Roman"/>
                <a:ea typeface="Times New Roman"/>
                <a:cs typeface="Times New Roman"/>
              </a:rPr>
              <a:t>It is calculated by adding together the numerical values of all measurements and dividing this sum by the number of measurements</a:t>
            </a:r>
            <a:r>
              <a:rPr lang="en-US" b="1" dirty="0" smtClean="0">
                <a:solidFill>
                  <a:srgbClr val="000080"/>
                </a:solidFill>
                <a:latin typeface="Times New Roman"/>
                <a:ea typeface="Times New Roman"/>
                <a:cs typeface="Times New Roman"/>
              </a:rPr>
              <a:t>.</a:t>
            </a:r>
          </a:p>
          <a:p>
            <a:pPr algn="justLow"/>
            <a:endParaRPr lang="en-US" sz="1600" b="1" dirty="0">
              <a:solidFill>
                <a:srgbClr val="000080"/>
              </a:solidFill>
              <a:effectLst/>
              <a:latin typeface="Times New Roman"/>
              <a:ea typeface="Times New Roman"/>
              <a:cs typeface="Times New Roman"/>
            </a:endParaRPr>
          </a:p>
          <a:p>
            <a:pPr algn="justLow"/>
            <a:endParaRPr lang="en-US" sz="1600" b="1" dirty="0" smtClean="0">
              <a:solidFill>
                <a:srgbClr val="000080"/>
              </a:solidFill>
              <a:latin typeface="Times New Roman"/>
              <a:ea typeface="Times New Roman"/>
              <a:cs typeface="Times New Roman"/>
            </a:endParaRPr>
          </a:p>
          <a:p>
            <a:pPr algn="justLow"/>
            <a:endParaRPr lang="en-US" sz="1600" dirty="0">
              <a:effectLst/>
              <a:latin typeface="Times New Roman"/>
              <a:ea typeface="Times New Roman"/>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406880"/>
            <a:ext cx="6172200" cy="1993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312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446"/>
            <a:ext cx="9144000" cy="830997"/>
          </a:xfrm>
          <a:prstGeom prst="rect">
            <a:avLst/>
          </a:prstGeom>
        </p:spPr>
        <p:txBody>
          <a:bodyPr wrap="square">
            <a:spAutoFit/>
          </a:bodyPr>
          <a:lstStyle/>
          <a:p>
            <a:pPr algn="justLow"/>
            <a:r>
              <a:rPr lang="en-US" sz="2400" b="1" dirty="0">
                <a:latin typeface="Times New Roman"/>
                <a:ea typeface="Times New Roman"/>
                <a:cs typeface="Times New Roman"/>
              </a:rPr>
              <a:t>Deviation</a:t>
            </a:r>
            <a:r>
              <a:rPr lang="en-US" sz="2400" dirty="0">
                <a:latin typeface="Times New Roman"/>
                <a:ea typeface="Times New Roman"/>
                <a:cs typeface="Times New Roman"/>
              </a:rPr>
              <a:t>: How much each measurement differs from the mean is an important </a:t>
            </a:r>
            <a:r>
              <a:rPr lang="en-US" sz="2400" dirty="0" smtClean="0">
                <a:latin typeface="Times New Roman"/>
                <a:ea typeface="Times New Roman"/>
                <a:cs typeface="Times New Roman"/>
              </a:rPr>
              <a:t>number</a:t>
            </a:r>
            <a:endParaRPr lang="en-US" sz="2000" dirty="0">
              <a:effectLst/>
              <a:latin typeface="Times New Roman"/>
              <a:ea typeface="Times New Roman"/>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0697" y="1340768"/>
            <a:ext cx="3733800" cy="9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77091" y="2636912"/>
            <a:ext cx="8443664" cy="3354765"/>
          </a:xfrm>
          <a:prstGeom prst="rect">
            <a:avLst/>
          </a:prstGeom>
        </p:spPr>
        <p:txBody>
          <a:bodyPr wrap="square">
            <a:spAutoFit/>
          </a:bodyPr>
          <a:lstStyle/>
          <a:p>
            <a:pPr algn="justLow"/>
            <a:r>
              <a:rPr lang="en-US" sz="2800" b="1" dirty="0">
                <a:latin typeface="Times New Roman"/>
                <a:ea typeface="Times New Roman"/>
                <a:cs typeface="Times New Roman"/>
              </a:rPr>
              <a:t>Precision </a:t>
            </a:r>
            <a:r>
              <a:rPr lang="en-US" sz="2800" dirty="0">
                <a:latin typeface="Times New Roman"/>
                <a:ea typeface="Times New Roman"/>
                <a:cs typeface="Times New Roman"/>
              </a:rPr>
              <a:t>- Indeterminate or random errors</a:t>
            </a:r>
            <a:endParaRPr lang="en-US" sz="2400" dirty="0">
              <a:latin typeface="Times New Roman"/>
              <a:ea typeface="Times New Roman"/>
            </a:endParaRPr>
          </a:p>
          <a:p>
            <a:pPr algn="justLow"/>
            <a:r>
              <a:rPr lang="en-US" sz="2800" dirty="0">
                <a:latin typeface="Times New Roman"/>
                <a:ea typeface="Times New Roman"/>
                <a:cs typeface="Times New Roman"/>
              </a:rPr>
              <a:t>Absolute standard deviation</a:t>
            </a:r>
            <a:r>
              <a:rPr lang="en-US" dirty="0">
                <a:latin typeface="Times New Roman"/>
                <a:ea typeface="Times New Roman"/>
                <a:cs typeface="Times New Roman"/>
              </a:rPr>
              <a:t>: </a:t>
            </a:r>
            <a:endParaRPr lang="en-US" dirty="0" smtClean="0">
              <a:latin typeface="Times New Roman"/>
              <a:ea typeface="Times New Roman"/>
              <a:cs typeface="Times New Roman"/>
            </a:endParaRPr>
          </a:p>
          <a:p>
            <a:pPr algn="just"/>
            <a:r>
              <a:rPr lang="en-US" sz="2400" b="1" i="1" dirty="0">
                <a:solidFill>
                  <a:srgbClr val="800080"/>
                </a:solidFill>
                <a:latin typeface="Times New Roman"/>
                <a:ea typeface="Times New Roman"/>
                <a:cs typeface="Times New Roman"/>
              </a:rPr>
              <a:t>Standard deviation, </a:t>
            </a:r>
            <a:r>
              <a:rPr lang="en-US" sz="2400" dirty="0">
                <a:solidFill>
                  <a:srgbClr val="800080"/>
                </a:solidFill>
                <a:latin typeface="Times New Roman"/>
                <a:ea typeface="Times New Roman"/>
                <a:cs typeface="Times New Roman"/>
              </a:rPr>
              <a:t>: A useful measure of the precision of the average  of a series of </a:t>
            </a:r>
            <a:r>
              <a:rPr lang="en-US" sz="2400" i="1" dirty="0">
                <a:solidFill>
                  <a:srgbClr val="800080"/>
                </a:solidFill>
                <a:latin typeface="Times New Roman"/>
                <a:ea typeface="Times New Roman"/>
                <a:cs typeface="Times New Roman"/>
              </a:rPr>
              <a:t>n </a:t>
            </a:r>
            <a:r>
              <a:rPr lang="en-US" sz="2400" dirty="0">
                <a:solidFill>
                  <a:srgbClr val="800080"/>
                </a:solidFill>
                <a:latin typeface="Times New Roman"/>
                <a:ea typeface="Times New Roman"/>
                <a:cs typeface="Times New Roman"/>
              </a:rPr>
              <a:t>measurements </a:t>
            </a:r>
            <a:r>
              <a:rPr lang="en-US" sz="2400" b="1" dirty="0">
                <a:solidFill>
                  <a:srgbClr val="800080"/>
                </a:solidFill>
                <a:latin typeface="Times New Roman"/>
                <a:ea typeface="Times New Roman"/>
                <a:cs typeface="Times New Roman"/>
              </a:rPr>
              <a:t>(xi)</a:t>
            </a:r>
            <a:r>
              <a:rPr lang="en-US" sz="2400" dirty="0">
                <a:solidFill>
                  <a:srgbClr val="800080"/>
                </a:solidFill>
                <a:latin typeface="Times New Roman"/>
                <a:ea typeface="Times New Roman"/>
                <a:cs typeface="Times New Roman"/>
              </a:rPr>
              <a:t> of the same quantity; </a:t>
            </a:r>
            <a:endParaRPr lang="en-US" sz="2000" dirty="0">
              <a:latin typeface="Times New Roman"/>
              <a:ea typeface="Times New Roman"/>
            </a:endParaRPr>
          </a:p>
          <a:p>
            <a:pPr algn="just"/>
            <a:r>
              <a:rPr lang="en-US" sz="2400" dirty="0">
                <a:latin typeface="Times New Roman"/>
                <a:ea typeface="Times New Roman"/>
                <a:cs typeface="Times New Roman"/>
              </a:rPr>
              <a:t> </a:t>
            </a:r>
            <a:endParaRPr lang="en-US" sz="2000" dirty="0">
              <a:latin typeface="Times New Roman"/>
              <a:ea typeface="Times New Roman"/>
            </a:endParaRPr>
          </a:p>
          <a:p>
            <a:pPr algn="justLow"/>
            <a:endParaRPr lang="en-US" dirty="0" smtClean="0">
              <a:latin typeface="Times New Roman"/>
              <a:ea typeface="Times New Roman"/>
              <a:cs typeface="Times New Roman"/>
            </a:endParaRPr>
          </a:p>
          <a:p>
            <a:pPr algn="justLow"/>
            <a:endParaRPr lang="en-US" dirty="0" smtClean="0">
              <a:latin typeface="Times New Roman"/>
              <a:ea typeface="Times New Roman"/>
              <a:cs typeface="Times New Roman"/>
            </a:endParaRPr>
          </a:p>
          <a:p>
            <a:pPr algn="justLow"/>
            <a:endParaRPr lang="en-US" sz="1600" dirty="0">
              <a:effectLst/>
              <a:latin typeface="Times New Roman"/>
              <a:ea typeface="Times New Roman"/>
              <a:cs typeface="Times New Roman"/>
            </a:endParaRPr>
          </a:p>
          <a:p>
            <a:pPr algn="justLow"/>
            <a:endParaRPr lang="en-US" sz="1600" dirty="0" smtClean="0">
              <a:latin typeface="Times New Roman"/>
              <a:ea typeface="Times New Roman"/>
              <a:cs typeface="Times New Roman"/>
            </a:endParaRPr>
          </a:p>
          <a:p>
            <a:pPr algn="justLow"/>
            <a:endParaRPr lang="en-US" sz="1600" dirty="0">
              <a:effectLst/>
              <a:latin typeface="Times New Roman"/>
              <a:ea typeface="Times New Roman"/>
            </a:endParaRPr>
          </a:p>
        </p:txBody>
      </p:sp>
      <p:pic>
        <p:nvPicPr>
          <p:cNvPr id="6" name="صورة 10"/>
          <p:cNvPicPr/>
          <p:nvPr/>
        </p:nvPicPr>
        <p:blipFill>
          <a:blip r:embed="rId3"/>
          <a:srcRect/>
          <a:stretch>
            <a:fillRect/>
          </a:stretch>
        </p:blipFill>
        <p:spPr bwMode="auto">
          <a:xfrm>
            <a:off x="2123728" y="4941168"/>
            <a:ext cx="5105400" cy="1536700"/>
          </a:xfrm>
          <a:prstGeom prst="rect">
            <a:avLst/>
          </a:prstGeom>
          <a:noFill/>
          <a:ln w="9525">
            <a:noFill/>
            <a:miter lim="800000"/>
            <a:headEnd/>
            <a:tailEnd/>
          </a:ln>
        </p:spPr>
      </p:pic>
    </p:spTree>
    <p:extLst>
      <p:ext uri="{BB962C8B-B14F-4D97-AF65-F5344CB8AC3E}">
        <p14:creationId xmlns:p14="http://schemas.microsoft.com/office/powerpoint/2010/main" val="353312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Rectangle 3"/>
              <p:cNvSpPr/>
              <p:nvPr/>
            </p:nvSpPr>
            <p:spPr>
              <a:xfrm>
                <a:off x="0" y="304800"/>
                <a:ext cx="8458200" cy="1754326"/>
              </a:xfrm>
              <a:prstGeom prst="rect">
                <a:avLst/>
              </a:prstGeom>
            </p:spPr>
            <p:txBody>
              <a:bodyPr wrap="square">
                <a:spAutoFit/>
              </a:bodyPr>
              <a:lstStyle/>
              <a:p>
                <a:pPr algn="justLow"/>
                <a:r>
                  <a:rPr lang="en-US" sz="2800" dirty="0" smtClean="0">
                    <a:latin typeface="Times New Roman"/>
                    <a:ea typeface="Times New Roman"/>
                    <a:cs typeface="Times New Roman"/>
                  </a:rPr>
                  <a:t>Relative </a:t>
                </a:r>
                <a:r>
                  <a:rPr lang="en-US" sz="2800" dirty="0">
                    <a:latin typeface="Times New Roman"/>
                    <a:ea typeface="Times New Roman"/>
                    <a:cs typeface="Times New Roman"/>
                  </a:rPr>
                  <a:t>standard deviation: RSD = s\</a:t>
                </a:r>
                <a14:m>
                  <m:oMath xmlns:m="http://schemas.openxmlformats.org/officeDocument/2006/math">
                    <m:bar>
                      <m:barPr>
                        <m:pos m:val="top"/>
                        <m:ctrlPr>
                          <a:rPr lang="en-US" sz="2800" i="1"/>
                        </m:ctrlPr>
                      </m:barPr>
                      <m:e>
                        <m:r>
                          <a:rPr lang="en-US" sz="2800" i="1"/>
                          <m:t>𝑥</m:t>
                        </m:r>
                      </m:e>
                    </m:bar>
                  </m:oMath>
                </a14:m>
                <a:endParaRPr lang="en-US" sz="2800" dirty="0" smtClean="0">
                  <a:latin typeface="Times New Roman"/>
                  <a:ea typeface="Times New Roman"/>
                  <a:cs typeface="Times New Roman"/>
                </a:endParaRPr>
              </a:p>
              <a:p>
                <a:pPr algn="justLow"/>
                <a:r>
                  <a:rPr lang="en-US" sz="2800" dirty="0">
                    <a:latin typeface="Times New Roman"/>
                    <a:ea typeface="Times New Roman"/>
                    <a:cs typeface="Times New Roman"/>
                  </a:rPr>
                  <a:t>relative % standard deviation = </a:t>
                </a:r>
                <a:r>
                  <a:rPr lang="en-US" sz="2800" dirty="0" smtClean="0">
                    <a:latin typeface="Times New Roman"/>
                    <a:ea typeface="Times New Roman"/>
                    <a:cs typeface="Times New Roman"/>
                  </a:rPr>
                  <a:t>RSDx100</a:t>
                </a:r>
              </a:p>
              <a:p>
                <a:pPr algn="justLow"/>
                <a:endParaRPr lang="en-US" sz="2800" dirty="0">
                  <a:effectLst/>
                  <a:latin typeface="Times New Roman"/>
                  <a:ea typeface="Times New Roman"/>
                  <a:cs typeface="Times New Roman"/>
                </a:endParaRPr>
              </a:p>
              <a:p>
                <a:pPr algn="justLow"/>
                <a:endParaRPr lang="en-US" sz="2400" dirty="0">
                  <a:effectLst/>
                  <a:latin typeface="Times New Roman"/>
                  <a:ea typeface="Times New Roman"/>
                </a:endParaRPr>
              </a:p>
            </p:txBody>
          </p:sp>
        </mc:Choice>
        <mc:Fallback>
          <p:sp>
            <p:nvSpPr>
              <p:cNvPr id="4" name="Rectangle 3"/>
              <p:cNvSpPr>
                <a:spLocks noRot="1" noChangeAspect="1" noMove="1" noResize="1" noEditPoints="1" noAdjustHandles="1" noChangeArrowheads="1" noChangeShapeType="1" noTextEdit="1"/>
              </p:cNvSpPr>
              <p:nvPr/>
            </p:nvSpPr>
            <p:spPr>
              <a:xfrm>
                <a:off x="0" y="304800"/>
                <a:ext cx="8458200" cy="1754326"/>
              </a:xfrm>
              <a:prstGeom prst="rect">
                <a:avLst/>
              </a:prstGeom>
              <a:blipFill rotWithShape="1">
                <a:blip r:embed="rId2"/>
                <a:stretch>
                  <a:fillRect l="-1441" t="-3472"/>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5154438"/>
            <a:ext cx="4877196" cy="1290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84684" y="2044006"/>
            <a:ext cx="7488832" cy="3539430"/>
          </a:xfrm>
          <a:prstGeom prst="rect">
            <a:avLst/>
          </a:prstGeom>
        </p:spPr>
        <p:txBody>
          <a:bodyPr wrap="square">
            <a:spAutoFit/>
          </a:bodyPr>
          <a:lstStyle/>
          <a:p>
            <a:pPr algn="justLow"/>
            <a:r>
              <a:rPr lang="en-US" sz="2400" b="1" dirty="0">
                <a:solidFill>
                  <a:srgbClr val="FF0000"/>
                </a:solidFill>
                <a:latin typeface="Times New Roman"/>
                <a:ea typeface="Times New Roman"/>
                <a:cs typeface="Times New Roman"/>
              </a:rPr>
              <a:t>Accuracy</a:t>
            </a:r>
            <a:r>
              <a:rPr lang="en-US" sz="2400" b="1" dirty="0">
                <a:latin typeface="Times New Roman"/>
                <a:ea typeface="Times New Roman"/>
                <a:cs typeface="Times New Roman"/>
              </a:rPr>
              <a:t> </a:t>
            </a:r>
            <a:r>
              <a:rPr lang="en-US" sz="2400" dirty="0">
                <a:latin typeface="Times New Roman"/>
                <a:ea typeface="Times New Roman"/>
                <a:cs typeface="Times New Roman"/>
              </a:rPr>
              <a:t>- Determinate errors (operator, method, instrumental)</a:t>
            </a:r>
            <a:endParaRPr lang="en-US" sz="2000" dirty="0">
              <a:latin typeface="Times New Roman"/>
              <a:ea typeface="Times New Roman"/>
            </a:endParaRPr>
          </a:p>
          <a:p>
            <a:pPr algn="justLow"/>
            <a:r>
              <a:rPr lang="en-US" sz="2400" dirty="0">
                <a:latin typeface="Times New Roman"/>
                <a:ea typeface="Times New Roman"/>
                <a:cs typeface="Times New Roman"/>
              </a:rPr>
              <a:t>‘</a:t>
            </a:r>
            <a:r>
              <a:rPr lang="en-US" sz="2400" b="1" i="1" dirty="0">
                <a:solidFill>
                  <a:srgbClr val="FF0000"/>
                </a:solidFill>
                <a:latin typeface="Times New Roman"/>
                <a:ea typeface="Times New Roman"/>
                <a:cs typeface="Times New Roman"/>
              </a:rPr>
              <a:t>Absolute error</a:t>
            </a:r>
            <a:r>
              <a:rPr lang="en-US" sz="2400" b="1" dirty="0">
                <a:latin typeface="Times New Roman"/>
                <a:ea typeface="Times New Roman"/>
                <a:cs typeface="Times New Roman"/>
              </a:rPr>
              <a:t>’</a:t>
            </a:r>
            <a:r>
              <a:rPr lang="en-US" sz="2400" dirty="0">
                <a:latin typeface="Times New Roman"/>
                <a:ea typeface="Times New Roman"/>
                <a:cs typeface="Times New Roman"/>
              </a:rPr>
              <a:t> is the difference between the </a:t>
            </a:r>
            <a:r>
              <a:rPr lang="en-US" sz="2400" b="1" i="1" dirty="0">
                <a:latin typeface="Times New Roman"/>
                <a:ea typeface="Times New Roman"/>
                <a:cs typeface="Times New Roman"/>
              </a:rPr>
              <a:t>experimental value</a:t>
            </a:r>
            <a:r>
              <a:rPr lang="en-US" sz="2400" i="1" dirty="0">
                <a:latin typeface="Times New Roman"/>
                <a:ea typeface="Times New Roman"/>
                <a:cs typeface="Times New Roman"/>
              </a:rPr>
              <a:t> </a:t>
            </a:r>
            <a:r>
              <a:rPr lang="en-US" sz="2400" dirty="0">
                <a:latin typeface="Times New Roman"/>
                <a:ea typeface="Times New Roman"/>
                <a:cs typeface="Times New Roman"/>
              </a:rPr>
              <a:t>and the </a:t>
            </a:r>
            <a:r>
              <a:rPr lang="en-US" sz="2400" b="1" i="1" dirty="0">
                <a:latin typeface="Times New Roman"/>
                <a:ea typeface="Times New Roman"/>
                <a:cs typeface="Times New Roman"/>
              </a:rPr>
              <a:t>true</a:t>
            </a:r>
            <a:r>
              <a:rPr lang="en-US" sz="2400" i="1" dirty="0">
                <a:latin typeface="Times New Roman"/>
                <a:ea typeface="Times New Roman"/>
                <a:cs typeface="Times New Roman"/>
              </a:rPr>
              <a:t> </a:t>
            </a:r>
            <a:r>
              <a:rPr lang="en-US" sz="2400" b="1" i="1" dirty="0">
                <a:latin typeface="Times New Roman"/>
                <a:ea typeface="Times New Roman"/>
                <a:cs typeface="Times New Roman"/>
              </a:rPr>
              <a:t>value</a:t>
            </a:r>
            <a:r>
              <a:rPr lang="en-US" sz="2400" dirty="0" smtClean="0">
                <a:latin typeface="Times New Roman"/>
                <a:ea typeface="Times New Roman"/>
                <a:cs typeface="Times New Roman"/>
              </a:rPr>
              <a:t>.</a:t>
            </a:r>
          </a:p>
          <a:p>
            <a:pPr algn="justLow"/>
            <a:endParaRPr lang="en-US" sz="2400" dirty="0" smtClean="0">
              <a:latin typeface="Times New Roman"/>
              <a:ea typeface="Times New Roman"/>
              <a:cs typeface="Times New Roman"/>
            </a:endParaRPr>
          </a:p>
          <a:p>
            <a:pPr algn="justLow"/>
            <a:r>
              <a:rPr lang="en-US" sz="3600" b="1" dirty="0" smtClean="0">
                <a:latin typeface="Times New Roman"/>
                <a:ea typeface="Times New Roman"/>
                <a:cs typeface="Times New Roman"/>
              </a:rPr>
              <a:t>d</a:t>
            </a:r>
            <a:r>
              <a:rPr lang="en-US" sz="3600" dirty="0" smtClean="0">
                <a:latin typeface="Times New Roman"/>
                <a:ea typeface="Times New Roman"/>
                <a:cs typeface="Times New Roman"/>
              </a:rPr>
              <a:t> </a:t>
            </a:r>
            <a:r>
              <a:rPr lang="en-US" sz="2400" dirty="0" smtClean="0">
                <a:latin typeface="Times New Roman"/>
                <a:ea typeface="Times New Roman"/>
                <a:cs typeface="Times New Roman"/>
              </a:rPr>
              <a:t>= </a:t>
            </a:r>
            <a:r>
              <a:rPr lang="en-US" sz="2400" b="1" i="1" dirty="0" smtClean="0">
                <a:latin typeface="Times New Roman"/>
                <a:ea typeface="Times New Roman"/>
                <a:cs typeface="Times New Roman"/>
              </a:rPr>
              <a:t>experimental </a:t>
            </a:r>
            <a:r>
              <a:rPr lang="en-US" sz="2400" b="1" i="1" dirty="0">
                <a:latin typeface="Times New Roman"/>
                <a:ea typeface="Times New Roman"/>
                <a:cs typeface="Times New Roman"/>
              </a:rPr>
              <a:t>value</a:t>
            </a:r>
            <a:r>
              <a:rPr lang="en-US" sz="2400" i="1" dirty="0">
                <a:latin typeface="Times New Roman"/>
                <a:ea typeface="Times New Roman"/>
                <a:cs typeface="Times New Roman"/>
              </a:rPr>
              <a:t> </a:t>
            </a:r>
            <a:r>
              <a:rPr lang="en-US" sz="2400" i="1" dirty="0" smtClean="0">
                <a:latin typeface="Times New Roman"/>
                <a:ea typeface="Times New Roman"/>
                <a:cs typeface="Times New Roman"/>
              </a:rPr>
              <a:t>- </a:t>
            </a:r>
            <a:r>
              <a:rPr lang="en-US" sz="2400" b="1" i="1" dirty="0">
                <a:latin typeface="Times New Roman"/>
                <a:ea typeface="Times New Roman"/>
                <a:cs typeface="Times New Roman"/>
              </a:rPr>
              <a:t>true</a:t>
            </a:r>
            <a:r>
              <a:rPr lang="en-US" sz="2400" i="1" dirty="0">
                <a:latin typeface="Times New Roman"/>
                <a:ea typeface="Times New Roman"/>
                <a:cs typeface="Times New Roman"/>
              </a:rPr>
              <a:t> </a:t>
            </a:r>
            <a:r>
              <a:rPr lang="en-US" sz="2400" b="1" i="1" dirty="0">
                <a:latin typeface="Times New Roman"/>
                <a:ea typeface="Times New Roman"/>
                <a:cs typeface="Times New Roman"/>
              </a:rPr>
              <a:t>value </a:t>
            </a:r>
            <a:endParaRPr lang="en-US" sz="2400" i="1" dirty="0" smtClean="0">
              <a:latin typeface="Times New Roman"/>
              <a:ea typeface="Times New Roman"/>
              <a:cs typeface="Times New Roman"/>
            </a:endParaRPr>
          </a:p>
          <a:p>
            <a:pPr algn="justLow"/>
            <a:endParaRPr lang="en-US" sz="2400" i="1" dirty="0">
              <a:latin typeface="Times New Roman"/>
              <a:ea typeface="Times New Roman"/>
              <a:cs typeface="Times New Roman"/>
            </a:endParaRPr>
          </a:p>
          <a:p>
            <a:pPr algn="justLow"/>
            <a:r>
              <a:rPr lang="en-US" sz="2400" b="1" i="1" dirty="0" smtClean="0">
                <a:solidFill>
                  <a:srgbClr val="FF0000"/>
                </a:solidFill>
                <a:latin typeface="Times New Roman"/>
                <a:ea typeface="Times New Roman"/>
                <a:cs typeface="Times New Roman"/>
              </a:rPr>
              <a:t>Present Absolute error   % E =</a:t>
            </a:r>
            <a:endParaRPr lang="en-US" sz="2400" dirty="0" smtClean="0">
              <a:latin typeface="Times New Roman"/>
              <a:ea typeface="Times New Roman"/>
              <a:cs typeface="Times New Roman"/>
            </a:endParaRPr>
          </a:p>
          <a:p>
            <a:pPr algn="ctr"/>
            <a:endParaRPr lang="en-US" sz="2000" dirty="0">
              <a:latin typeface="Times New Roman"/>
              <a:ea typeface="Times New Roman"/>
            </a:endParaRPr>
          </a:p>
        </p:txBody>
      </p:sp>
    </p:spTree>
    <p:extLst>
      <p:ext uri="{BB962C8B-B14F-4D97-AF65-F5344CB8AC3E}">
        <p14:creationId xmlns:p14="http://schemas.microsoft.com/office/powerpoint/2010/main" val="798623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56486"/>
            <a:ext cx="8763000" cy="4031873"/>
          </a:xfrm>
          <a:prstGeom prst="rect">
            <a:avLst/>
          </a:prstGeom>
        </p:spPr>
        <p:txBody>
          <a:bodyPr wrap="square">
            <a:spAutoFit/>
          </a:bodyPr>
          <a:lstStyle/>
          <a:p>
            <a:pPr algn="justLow"/>
            <a:r>
              <a:rPr lang="en-US" sz="2800" b="1" i="1" dirty="0">
                <a:latin typeface="Times New Roman"/>
                <a:ea typeface="Times New Roman"/>
                <a:cs typeface="Times New Roman"/>
              </a:rPr>
              <a:t>Example : </a:t>
            </a:r>
            <a:r>
              <a:rPr lang="en-US" sz="2800" dirty="0">
                <a:latin typeface="Times New Roman"/>
                <a:ea typeface="Times New Roman"/>
                <a:cs typeface="Times New Roman"/>
              </a:rPr>
              <a:t>An analyst determines a value of 70.55% cineole in a fresh sample of Eucalyptus Oil that actually contains 70.25%, the absolute error is given by :</a:t>
            </a:r>
            <a:endParaRPr lang="en-US" sz="2400" dirty="0">
              <a:latin typeface="Times New Roman"/>
              <a:ea typeface="Times New Roman"/>
            </a:endParaRPr>
          </a:p>
          <a:p>
            <a:pPr algn="justLow"/>
            <a:r>
              <a:rPr lang="en-US" sz="6000" b="1" dirty="0">
                <a:solidFill>
                  <a:srgbClr val="0000FF"/>
                </a:solidFill>
                <a:latin typeface="Times New Roman"/>
                <a:ea typeface="Times New Roman"/>
                <a:cs typeface="Times New Roman"/>
              </a:rPr>
              <a:t>70.55 – 70.25 = 0.30%</a:t>
            </a:r>
            <a:endParaRPr lang="en-US" sz="5400" dirty="0">
              <a:latin typeface="Times New Roman"/>
              <a:ea typeface="Times New Roman"/>
            </a:endParaRPr>
          </a:p>
          <a:p>
            <a:pPr algn="justLow"/>
            <a:r>
              <a:rPr lang="en-US" sz="2800" dirty="0">
                <a:latin typeface="Times New Roman"/>
                <a:ea typeface="Times New Roman"/>
                <a:cs typeface="Times New Roman"/>
              </a:rPr>
              <a:t>The error thus obtained is invariably stated with regard to the actual size of the measured quantity </a:t>
            </a:r>
            <a:r>
              <a:rPr lang="en-US" sz="2800" i="1" dirty="0">
                <a:latin typeface="Times New Roman"/>
                <a:ea typeface="Times New Roman"/>
                <a:cs typeface="Times New Roman"/>
              </a:rPr>
              <a:t>i.e.</a:t>
            </a:r>
            <a:r>
              <a:rPr lang="en-US" sz="2800" dirty="0">
                <a:latin typeface="Times New Roman"/>
                <a:ea typeface="Times New Roman"/>
                <a:cs typeface="Times New Roman"/>
              </a:rPr>
              <a:t>, either in percent (%) or in parts per thousand (</a:t>
            </a:r>
            <a:r>
              <a:rPr lang="en-US" sz="2800" dirty="0" err="1">
                <a:latin typeface="Times New Roman"/>
                <a:ea typeface="Times New Roman"/>
                <a:cs typeface="Times New Roman"/>
              </a:rPr>
              <a:t>ppt</a:t>
            </a:r>
            <a:r>
              <a:rPr lang="en-US" sz="2800" dirty="0">
                <a:latin typeface="Times New Roman"/>
                <a:ea typeface="Times New Roman"/>
                <a:cs typeface="Times New Roman"/>
              </a:rPr>
              <a:t>). Therefore, the relative error is given</a:t>
            </a:r>
            <a:endParaRPr lang="en-US" sz="2400" dirty="0">
              <a:effectLst/>
              <a:latin typeface="Times New Roman"/>
              <a:ea typeface="Times New Roman"/>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495800"/>
            <a:ext cx="8305800" cy="182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5649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5078313"/>
          </a:xfrm>
          <a:prstGeom prst="rect">
            <a:avLst/>
          </a:prstGeom>
        </p:spPr>
        <p:txBody>
          <a:bodyPr wrap="square">
            <a:spAutoFit/>
          </a:bodyPr>
          <a:lstStyle/>
          <a:p>
            <a:pPr algn="justLow">
              <a:lnSpc>
                <a:spcPct val="150000"/>
              </a:lnSpc>
            </a:pPr>
            <a:r>
              <a:rPr lang="en-US" sz="2400" b="1" dirty="0">
                <a:latin typeface="Times New Roman"/>
                <a:ea typeface="Times New Roman"/>
                <a:cs typeface="Times New Roman"/>
              </a:rPr>
              <a:t>Example 1.1</a:t>
            </a:r>
            <a:endParaRPr lang="en-US" sz="2000" dirty="0">
              <a:latin typeface="Times New Roman"/>
              <a:ea typeface="Times New Roman"/>
            </a:endParaRPr>
          </a:p>
          <a:p>
            <a:pPr algn="justLow">
              <a:lnSpc>
                <a:spcPct val="150000"/>
              </a:lnSpc>
            </a:pPr>
            <a:r>
              <a:rPr lang="en-US" sz="2400" dirty="0">
                <a:latin typeface="Times New Roman"/>
                <a:ea typeface="Times New Roman"/>
                <a:cs typeface="Times New Roman"/>
              </a:rPr>
              <a:t>The following numerical results were obtained in a given laboratory experiment: 0.09376, 0.09358, 0.09385, and 0.09369. Calculate the relative parts per thousand standard deviation.</a:t>
            </a:r>
            <a:endParaRPr lang="en-US" sz="2000" dirty="0">
              <a:latin typeface="Times New Roman"/>
              <a:ea typeface="Times New Roman"/>
            </a:endParaRPr>
          </a:p>
          <a:p>
            <a:pPr algn="justLow">
              <a:lnSpc>
                <a:spcPct val="150000"/>
              </a:lnSpc>
            </a:pPr>
            <a:r>
              <a:rPr lang="en-US" sz="2400" b="1" i="1" dirty="0">
                <a:latin typeface="Times New Roman"/>
                <a:ea typeface="Times New Roman"/>
                <a:cs typeface="Times New Roman"/>
              </a:rPr>
              <a:t>Solution 1.1</a:t>
            </a:r>
            <a:endParaRPr lang="en-US" sz="2000" dirty="0">
              <a:latin typeface="Times New Roman"/>
              <a:ea typeface="Times New Roman"/>
            </a:endParaRPr>
          </a:p>
          <a:p>
            <a:pPr algn="justLow">
              <a:lnSpc>
                <a:spcPct val="150000"/>
              </a:lnSpc>
            </a:pPr>
            <a:r>
              <a:rPr lang="en-US" sz="2400" dirty="0">
                <a:latin typeface="Times New Roman"/>
                <a:ea typeface="Times New Roman"/>
                <a:cs typeface="Times New Roman"/>
              </a:rPr>
              <a:t>We must calculate both the mean and the standard deviation in order to use Equations (1.3) and (1.5).</a:t>
            </a:r>
            <a:endParaRPr lang="en-US" sz="2000" dirty="0">
              <a:latin typeface="Times New Roman"/>
              <a:ea typeface="Times New Roman"/>
            </a:endParaRPr>
          </a:p>
          <a:p>
            <a:pPr algn="justLow">
              <a:lnSpc>
                <a:spcPct val="150000"/>
              </a:lnSpc>
            </a:pPr>
            <a:r>
              <a:rPr lang="en-US" sz="2400" dirty="0">
                <a:latin typeface="Times New Roman"/>
                <a:ea typeface="Times New Roman"/>
                <a:cs typeface="Times New Roman"/>
              </a:rPr>
              <a:t>First, the mean, m:</a:t>
            </a:r>
            <a:endParaRPr lang="en-US" sz="2000" dirty="0">
              <a:latin typeface="Times New Roman"/>
              <a:ea typeface="Times New Roman"/>
            </a:endParaRPr>
          </a:p>
          <a:p>
            <a:pPr algn="justLow">
              <a:lnSpc>
                <a:spcPct val="150000"/>
              </a:lnSpc>
            </a:pPr>
            <a:r>
              <a:rPr lang="en-US" sz="2400" dirty="0">
                <a:latin typeface="Times New Roman"/>
                <a:ea typeface="Times New Roman"/>
                <a:cs typeface="Times New Roman"/>
              </a:rPr>
              <a:t> </a:t>
            </a:r>
            <a:endParaRPr lang="en-US" sz="2000" dirty="0">
              <a:effectLst/>
              <a:latin typeface="Times New Roman"/>
              <a:ea typeface="Times New Roman"/>
            </a:endParaRPr>
          </a:p>
        </p:txBody>
      </p:sp>
    </p:spTree>
    <p:extLst>
      <p:ext uri="{BB962C8B-B14F-4D97-AF65-F5344CB8AC3E}">
        <p14:creationId xmlns:p14="http://schemas.microsoft.com/office/powerpoint/2010/main" val="615649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
            <a:ext cx="87630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564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8915400" cy="3231654"/>
          </a:xfrm>
          <a:prstGeom prst="rect">
            <a:avLst/>
          </a:prstGeom>
        </p:spPr>
        <p:txBody>
          <a:bodyPr wrap="square">
            <a:spAutoFit/>
          </a:bodyPr>
          <a:lstStyle/>
          <a:p>
            <a:pPr algn="justLow">
              <a:lnSpc>
                <a:spcPct val="150000"/>
              </a:lnSpc>
            </a:pPr>
            <a:r>
              <a:rPr lang="en-US" sz="2400" b="1" dirty="0">
                <a:solidFill>
                  <a:srgbClr val="000000"/>
                </a:solidFill>
                <a:latin typeface="Times New Roman"/>
                <a:ea typeface="Times New Roman"/>
                <a:cs typeface="Times New Roman"/>
              </a:rPr>
              <a:t>7.3 Normal Distribution</a:t>
            </a:r>
            <a:endParaRPr lang="en-US" sz="2000" dirty="0">
              <a:latin typeface="Times New Roman"/>
              <a:ea typeface="Times New Roman"/>
            </a:endParaRPr>
          </a:p>
          <a:p>
            <a:r>
              <a:rPr lang="en-US" sz="2400" dirty="0">
                <a:latin typeface="Times New Roman"/>
                <a:ea typeface="Times New Roman"/>
              </a:rPr>
              <a:t>For an infinite data set. A plot of  frequency of occurrence </a:t>
            </a:r>
            <a:r>
              <a:rPr lang="en-US" sz="2400" i="1" dirty="0" err="1">
                <a:latin typeface="Times New Roman"/>
                <a:ea typeface="Times New Roman"/>
              </a:rPr>
              <a:t>vs</a:t>
            </a:r>
            <a:r>
              <a:rPr lang="en-US" sz="2400" dirty="0">
                <a:latin typeface="Times New Roman"/>
                <a:ea typeface="Times New Roman"/>
              </a:rPr>
              <a:t> the measurement value yields a smooth bell-shaped curve. It is referred to as bell-shaped because there is equal drop-off on both sides of a peak value, resulting in a shape that</a:t>
            </a:r>
            <a:r>
              <a:rPr lang="en-US" sz="2400" dirty="0">
                <a:solidFill>
                  <a:srgbClr val="000000"/>
                </a:solidFill>
                <a:latin typeface="Times New Roman"/>
                <a:ea typeface="Times New Roman"/>
              </a:rPr>
              <a:t> resembles a bell. The peak value corresponds to m , the population mean. This curve is called the</a:t>
            </a:r>
            <a:r>
              <a:rPr lang="en-US" sz="2400" b="1" dirty="0">
                <a:solidFill>
                  <a:srgbClr val="000000"/>
                </a:solidFill>
                <a:latin typeface="Times New Roman"/>
                <a:ea typeface="Times New Roman"/>
              </a:rPr>
              <a:t> normal distribution curve</a:t>
            </a:r>
            <a:r>
              <a:rPr lang="en-US" sz="2400" dirty="0">
                <a:solidFill>
                  <a:srgbClr val="000000"/>
                </a:solidFill>
                <a:latin typeface="Times New Roman"/>
                <a:ea typeface="Times New Roman"/>
              </a:rPr>
              <a:t> because it represents a normal distribution of values for any infinitely repeated measurement</a:t>
            </a:r>
            <a:endParaRPr lang="en-US" sz="24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657600"/>
            <a:ext cx="7086600" cy="299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0566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74345"/>
            <a:ext cx="7620000" cy="6247864"/>
          </a:xfrm>
          <a:prstGeom prst="rect">
            <a:avLst/>
          </a:prstGeom>
        </p:spPr>
        <p:txBody>
          <a:bodyPr wrap="square">
            <a:spAutoFit/>
          </a:bodyPr>
          <a:lstStyle/>
          <a:p>
            <a:r>
              <a:rPr lang="en-US" sz="2000" b="1" dirty="0">
                <a:solidFill>
                  <a:srgbClr val="FF0000"/>
                </a:solidFill>
              </a:rPr>
              <a:t>Precision and Accuracy</a:t>
            </a:r>
            <a:endParaRPr lang="en-US" sz="2000" dirty="0">
              <a:solidFill>
                <a:srgbClr val="FF0000"/>
              </a:solidFill>
            </a:endParaRPr>
          </a:p>
          <a:p>
            <a:r>
              <a:rPr lang="en-US" sz="2000" dirty="0"/>
              <a:t>Two terms are widely used in discussions of the reliability of data:</a:t>
            </a:r>
          </a:p>
          <a:p>
            <a:r>
              <a:rPr lang="en-US" sz="2000" b="1" dirty="0">
                <a:solidFill>
                  <a:srgbClr val="FF0000"/>
                </a:solidFill>
              </a:rPr>
              <a:t>precision and accuracy</a:t>
            </a:r>
            <a:r>
              <a:rPr lang="en-US" sz="2000" dirty="0">
                <a:solidFill>
                  <a:srgbClr val="FF0000"/>
                </a:solidFill>
              </a:rPr>
              <a:t>.</a:t>
            </a:r>
          </a:p>
          <a:p>
            <a:r>
              <a:rPr lang="en-US" sz="2000" b="1" dirty="0">
                <a:solidFill>
                  <a:srgbClr val="FF0000"/>
                </a:solidFill>
              </a:rPr>
              <a:t>Precision</a:t>
            </a:r>
            <a:r>
              <a:rPr lang="en-US" sz="2000" b="1" dirty="0"/>
              <a:t> </a:t>
            </a:r>
            <a:r>
              <a:rPr lang="en-US" sz="2000" dirty="0"/>
              <a:t>describes the reproducibility of results, that is, the agreement between numerical values for two or more measurements that have been made under identical conditions. In general the precision of a given analytical </a:t>
            </a:r>
            <a:r>
              <a:rPr lang="en-US" sz="2000" b="1" dirty="0"/>
              <a:t>method is obtained by simply repeating the measurement</a:t>
            </a:r>
            <a:r>
              <a:rPr lang="en-US" sz="2000" dirty="0"/>
              <a:t>. To describe the precision of a set of replicate data three statistics are widely used: </a:t>
            </a:r>
            <a:r>
              <a:rPr lang="en-US" sz="2000" b="1" dirty="0"/>
              <a:t>standard deviation, variance and coefficient of variation</a:t>
            </a:r>
            <a:r>
              <a:rPr lang="en-US" sz="2000" dirty="0"/>
              <a:t>.</a:t>
            </a:r>
          </a:p>
          <a:p>
            <a:r>
              <a:rPr lang="en-US" sz="2000" b="1" dirty="0">
                <a:solidFill>
                  <a:srgbClr val="FF0000"/>
                </a:solidFill>
              </a:rPr>
              <a:t>Accuracy</a:t>
            </a:r>
            <a:r>
              <a:rPr lang="en-US" sz="2000" b="1" dirty="0"/>
              <a:t> </a:t>
            </a:r>
            <a:r>
              <a:rPr lang="en-US" sz="2000" dirty="0"/>
              <a:t>is related to the </a:t>
            </a:r>
            <a:r>
              <a:rPr lang="en-US" sz="2000" b="1" dirty="0"/>
              <a:t>CORRECTNESS</a:t>
            </a:r>
            <a:r>
              <a:rPr lang="en-US" sz="2000" dirty="0"/>
              <a:t> of an experimental result.</a:t>
            </a:r>
          </a:p>
          <a:p>
            <a:r>
              <a:rPr lang="en-US" sz="2000" dirty="0"/>
              <a:t>Accuracy is a relative term, which finally depends on the magnitude of the amount measured. Accuracy is expressed in terms of either </a:t>
            </a:r>
            <a:r>
              <a:rPr lang="en-US" sz="2000" b="1" dirty="0"/>
              <a:t>absolute error or relative error</a:t>
            </a:r>
            <a:r>
              <a:rPr lang="en-US" sz="2000" dirty="0" smtClean="0"/>
              <a:t>.</a:t>
            </a:r>
          </a:p>
          <a:p>
            <a:endParaRPr lang="en-US" sz="2000" dirty="0"/>
          </a:p>
          <a:p>
            <a:r>
              <a:rPr lang="en-US" sz="2000" b="1" dirty="0">
                <a:solidFill>
                  <a:srgbClr val="FF0000"/>
                </a:solidFill>
              </a:rPr>
              <a:t>N.I</a:t>
            </a:r>
            <a:r>
              <a:rPr lang="en-US" sz="2000" b="1" dirty="0" smtClean="0">
                <a:solidFill>
                  <a:srgbClr val="FF0000"/>
                </a:solidFill>
              </a:rPr>
              <a:t>: Accuracy </a:t>
            </a:r>
            <a:r>
              <a:rPr lang="en-US" sz="2000" b="1" dirty="0">
                <a:solidFill>
                  <a:srgbClr val="00B050"/>
                </a:solidFill>
              </a:rPr>
              <a:t>refers to how close a measurement or result is to being correct. </a:t>
            </a:r>
            <a:endParaRPr lang="ar-IQ" sz="2000" b="1" dirty="0" smtClean="0">
              <a:solidFill>
                <a:srgbClr val="00B050"/>
              </a:solidFill>
            </a:endParaRPr>
          </a:p>
          <a:p>
            <a:r>
              <a:rPr lang="en-US" sz="2000" b="1" dirty="0" smtClean="0">
                <a:solidFill>
                  <a:srgbClr val="FF0000"/>
                </a:solidFill>
              </a:rPr>
              <a:t>Precision</a:t>
            </a:r>
            <a:r>
              <a:rPr lang="en-US" sz="2000" b="1" dirty="0" smtClean="0">
                <a:solidFill>
                  <a:srgbClr val="00B050"/>
                </a:solidFill>
              </a:rPr>
              <a:t> </a:t>
            </a:r>
            <a:r>
              <a:rPr lang="en-US" sz="2000" b="1" dirty="0">
                <a:solidFill>
                  <a:srgbClr val="00B050"/>
                </a:solidFill>
              </a:rPr>
              <a:t>refers to the repeatability of a measurement. A precise measurement or result is not necessarily accurate.</a:t>
            </a:r>
            <a:endParaRPr lang="en-US" sz="2000" dirty="0">
              <a:solidFill>
                <a:srgbClr val="00B050"/>
              </a:solidFill>
            </a:endParaRPr>
          </a:p>
          <a:p>
            <a:endParaRPr lang="en-US" sz="2000" dirty="0">
              <a:solidFill>
                <a:srgbClr val="00B050"/>
              </a:solidFill>
            </a:endParaRPr>
          </a:p>
        </p:txBody>
      </p:sp>
    </p:spTree>
    <p:extLst>
      <p:ext uri="{BB962C8B-B14F-4D97-AF65-F5344CB8AC3E}">
        <p14:creationId xmlns:p14="http://schemas.microsoft.com/office/powerpoint/2010/main" val="3510222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Rectangle 1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3" name="Group 3"/>
          <p:cNvGrpSpPr>
            <a:grpSpLocks noChangeAspect="1"/>
          </p:cNvGrpSpPr>
          <p:nvPr/>
        </p:nvGrpSpPr>
        <p:grpSpPr bwMode="auto">
          <a:xfrm>
            <a:off x="762000" y="914400"/>
            <a:ext cx="7315200" cy="4724399"/>
            <a:chOff x="2350" y="2910"/>
            <a:chExt cx="10230" cy="5097"/>
          </a:xfrm>
        </p:grpSpPr>
        <p:sp>
          <p:nvSpPr>
            <p:cNvPr id="4" name="AutoShape 13"/>
            <p:cNvSpPr>
              <a:spLocks noChangeAspect="1" noChangeArrowheads="1" noTextEdit="1"/>
            </p:cNvSpPr>
            <p:nvPr/>
          </p:nvSpPr>
          <p:spPr bwMode="auto">
            <a:xfrm>
              <a:off x="2350" y="2910"/>
              <a:ext cx="10230" cy="509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0" y="3363"/>
              <a:ext cx="10230" cy="2444"/>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5"/>
            <p:cNvSpPr txBox="1">
              <a:spLocks noChangeArrowheads="1"/>
            </p:cNvSpPr>
            <p:nvPr/>
          </p:nvSpPr>
          <p:spPr bwMode="auto">
            <a:xfrm>
              <a:off x="2473" y="6075"/>
              <a:ext cx="2050"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Precision</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 Box 6"/>
            <p:cNvSpPr txBox="1">
              <a:spLocks noChangeArrowheads="1"/>
            </p:cNvSpPr>
            <p:nvPr/>
          </p:nvSpPr>
          <p:spPr bwMode="auto">
            <a:xfrm>
              <a:off x="5119" y="6075"/>
              <a:ext cx="2058"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Precision</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 Box 7"/>
            <p:cNvSpPr txBox="1">
              <a:spLocks noChangeArrowheads="1"/>
            </p:cNvSpPr>
            <p:nvPr/>
          </p:nvSpPr>
          <p:spPr bwMode="auto">
            <a:xfrm>
              <a:off x="7770" y="6075"/>
              <a:ext cx="2050"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Precision</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8"/>
            <p:cNvSpPr txBox="1">
              <a:spLocks noChangeArrowheads="1"/>
            </p:cNvSpPr>
            <p:nvPr/>
          </p:nvSpPr>
          <p:spPr bwMode="auto">
            <a:xfrm>
              <a:off x="10417" y="6075"/>
              <a:ext cx="2058"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Precision</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9"/>
            <p:cNvSpPr txBox="1">
              <a:spLocks noChangeArrowheads="1"/>
            </p:cNvSpPr>
            <p:nvPr/>
          </p:nvSpPr>
          <p:spPr bwMode="auto">
            <a:xfrm>
              <a:off x="2481" y="6716"/>
              <a:ext cx="2049"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Accuracy</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 Box 10"/>
            <p:cNvSpPr txBox="1">
              <a:spLocks noChangeArrowheads="1"/>
            </p:cNvSpPr>
            <p:nvPr/>
          </p:nvSpPr>
          <p:spPr bwMode="auto">
            <a:xfrm>
              <a:off x="5129" y="6716"/>
              <a:ext cx="2049"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Accuracy</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11"/>
            <p:cNvSpPr txBox="1">
              <a:spLocks noChangeArrowheads="1"/>
            </p:cNvSpPr>
            <p:nvPr/>
          </p:nvSpPr>
          <p:spPr bwMode="auto">
            <a:xfrm>
              <a:off x="7775" y="6716"/>
              <a:ext cx="2060"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Accuracy</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 Box 12"/>
            <p:cNvSpPr txBox="1">
              <a:spLocks noChangeArrowheads="1"/>
            </p:cNvSpPr>
            <p:nvPr/>
          </p:nvSpPr>
          <p:spPr bwMode="auto">
            <a:xfrm>
              <a:off x="10423" y="6716"/>
              <a:ext cx="2060" cy="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64922" tIns="32461" rIns="64922" bIns="32461"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Accuracy</a:t>
              </a:r>
              <a:r>
                <a:rPr kumimoji="0" lang="ar-IQ" sz="1300" b="1" i="0" u="none" strike="noStrike" cap="none" normalizeH="0" baseline="0" smtClean="0">
                  <a:ln>
                    <a:noFill/>
                  </a:ln>
                  <a:solidFill>
                    <a:srgbClr val="000080"/>
                  </a:solidFill>
                  <a:effectLst/>
                  <a:latin typeface="Arial" pitchFamily="34" charset="0"/>
                  <a:ea typeface="Times New Roman" pitchFamily="18" charset="0"/>
                  <a:cs typeface="Arial" pitchFamily="34" charset="0"/>
                </a:rPr>
                <a:t>  +</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9429935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66843"/>
            <a:ext cx="7467600" cy="4893647"/>
          </a:xfrm>
          <a:prstGeom prst="rect">
            <a:avLst/>
          </a:prstGeom>
        </p:spPr>
        <p:txBody>
          <a:bodyPr wrap="square">
            <a:spAutoFit/>
          </a:bodyPr>
          <a:lstStyle/>
          <a:p>
            <a:pPr algn="justLow"/>
            <a:r>
              <a:rPr lang="en-US" sz="2400" b="1" dirty="0">
                <a:solidFill>
                  <a:srgbClr val="FF0000"/>
                </a:solidFill>
                <a:latin typeface="AmericanTypewriter-Bold"/>
                <a:ea typeface="Times New Roman"/>
                <a:cs typeface="AmericanTypewriter-Bold"/>
              </a:rPr>
              <a:t>Random (indeterminate) and Systematic (determinate) Errors</a:t>
            </a:r>
            <a:endParaRPr lang="en-US" sz="2000" dirty="0">
              <a:solidFill>
                <a:srgbClr val="FF0000"/>
              </a:solidFill>
              <a:latin typeface="Times New Roman"/>
              <a:ea typeface="Times New Roman"/>
            </a:endParaRPr>
          </a:p>
          <a:p>
            <a:pPr algn="justLow"/>
            <a:r>
              <a:rPr lang="en-US" sz="2400" dirty="0">
                <a:latin typeface="Times New Roman"/>
                <a:ea typeface="Times New Roman"/>
                <a:cs typeface="Times New Roman"/>
              </a:rPr>
              <a:t>We will be concerned with two types of errors: random (indeterminate)  and systematic (determinate) errors.</a:t>
            </a:r>
            <a:endParaRPr lang="en-US" sz="2000" dirty="0">
              <a:latin typeface="Times New Roman"/>
              <a:ea typeface="Times New Roman"/>
            </a:endParaRPr>
          </a:p>
          <a:p>
            <a:pPr algn="justLow"/>
            <a:r>
              <a:rPr lang="en-US" sz="2400" b="1" dirty="0">
                <a:solidFill>
                  <a:srgbClr val="FF0000"/>
                </a:solidFill>
                <a:latin typeface="Times New Roman"/>
                <a:ea typeface="Times New Roman"/>
                <a:cs typeface="Times New Roman"/>
              </a:rPr>
              <a:t>Random Errors</a:t>
            </a:r>
            <a:endParaRPr lang="en-US" sz="2000" dirty="0">
              <a:solidFill>
                <a:srgbClr val="FF0000"/>
              </a:solidFill>
              <a:latin typeface="Times New Roman"/>
              <a:ea typeface="Times New Roman"/>
            </a:endParaRPr>
          </a:p>
          <a:p>
            <a:pPr algn="justLow"/>
            <a:r>
              <a:rPr lang="en-US" sz="2400" dirty="0">
                <a:latin typeface="Times New Roman"/>
                <a:ea typeface="Times New Roman"/>
                <a:cs typeface="Times New Roman"/>
              </a:rPr>
              <a:t>There is some random error associated with any measurement you make. Random errors come primarily from the inherent limits of the accuracy of an instrument, a piece of glassware, or other experimental apparatus. When you measure the length of an object with a millimeter ruler; you can clearly distinguish between 3 mm and 4 mm, but the gradations are too closely spaced for you to very clearly distinguish between 3.5 and 3.6 mm.</a:t>
            </a:r>
            <a:endParaRPr lang="en-US" sz="2000" dirty="0">
              <a:effectLst/>
              <a:latin typeface="Times New Roman"/>
              <a:ea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381000"/>
            <a:ext cx="8534400" cy="1877437"/>
          </a:xfrm>
          <a:prstGeom prst="rect">
            <a:avLst/>
          </a:prstGeom>
        </p:spPr>
        <p:txBody>
          <a:bodyPr wrap="square">
            <a:spAutoFit/>
          </a:bodyPr>
          <a:lstStyle/>
          <a:p>
            <a:pPr algn="justLow"/>
            <a:r>
              <a:rPr lang="en-US" sz="2000" dirty="0">
                <a:latin typeface="Times New Roman"/>
                <a:ea typeface="Times New Roman"/>
                <a:cs typeface="Times New Roman"/>
              </a:rPr>
              <a:t>The limitation on the </a:t>
            </a:r>
            <a:r>
              <a:rPr lang="en-US" sz="2000" b="1" dirty="0">
                <a:latin typeface="Times New Roman"/>
                <a:ea typeface="Times New Roman"/>
                <a:cs typeface="Times New Roman"/>
              </a:rPr>
              <a:t>accuracy </a:t>
            </a:r>
            <a:r>
              <a:rPr lang="en-US" sz="2000" dirty="0">
                <a:latin typeface="Times New Roman"/>
                <a:ea typeface="Times New Roman"/>
                <a:cs typeface="Times New Roman"/>
              </a:rPr>
              <a:t>of your measurement comes from the ruler itself. </a:t>
            </a:r>
            <a:r>
              <a:rPr lang="en-US" sz="2000" b="1" dirty="0">
                <a:solidFill>
                  <a:srgbClr val="FF0000"/>
                </a:solidFill>
                <a:latin typeface="Times New Roman"/>
                <a:ea typeface="Times New Roman"/>
                <a:cs typeface="Times New Roman"/>
              </a:rPr>
              <a:t>These errors are random or indeterminate errors because they do not occur in any particular direction</a:t>
            </a:r>
            <a:r>
              <a:rPr lang="en-US" sz="2000" dirty="0">
                <a:latin typeface="Times New Roman"/>
                <a:ea typeface="Times New Roman"/>
                <a:cs typeface="Times New Roman"/>
              </a:rPr>
              <a:t>; they are present in every measurement. In the case of the ruler, if the actual length of the object were 3.7 mm, you might, in 6 different measurements, read</a:t>
            </a:r>
            <a:r>
              <a:rPr lang="en-US" dirty="0" smtClean="0">
                <a:latin typeface="Times New Roman"/>
                <a:ea typeface="Times New Roman"/>
                <a:cs typeface="Times New Roman"/>
              </a:rPr>
              <a:t>:</a:t>
            </a:r>
          </a:p>
          <a:p>
            <a:pPr algn="justLow"/>
            <a:endParaRPr lang="en-US" sz="1600" dirty="0">
              <a:effectLst/>
              <a:latin typeface="Times New Roman"/>
              <a:ea typeface="Times New Roman"/>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2590800"/>
            <a:ext cx="4495800" cy="11271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66701" y="3974016"/>
            <a:ext cx="8534399" cy="2308324"/>
          </a:xfrm>
          <a:prstGeom prst="rect">
            <a:avLst/>
          </a:prstGeom>
        </p:spPr>
        <p:txBody>
          <a:bodyPr wrap="square">
            <a:spAutoFit/>
          </a:bodyPr>
          <a:lstStyle/>
          <a:p>
            <a:pPr algn="justLow"/>
            <a:r>
              <a:rPr lang="en-US" sz="2400" dirty="0">
                <a:latin typeface="Times New Roman"/>
                <a:ea typeface="Times New Roman"/>
                <a:cs typeface="Times New Roman"/>
              </a:rPr>
              <a:t>The errors are just as likely to be on the low side of the accepted value as they are to be on the high side. </a:t>
            </a:r>
            <a:r>
              <a:rPr lang="en-US" sz="2400" b="1" dirty="0">
                <a:solidFill>
                  <a:srgbClr val="FF0000"/>
                </a:solidFill>
                <a:latin typeface="Times New Roman"/>
                <a:ea typeface="Times New Roman"/>
                <a:cs typeface="Times New Roman"/>
              </a:rPr>
              <a:t>Random error is an inherent part of any measurement, so there is no way to avoid it</a:t>
            </a:r>
            <a:r>
              <a:rPr lang="en-US" sz="2400" dirty="0">
                <a:solidFill>
                  <a:srgbClr val="FF0000"/>
                </a:solidFill>
                <a:latin typeface="Times New Roman"/>
                <a:ea typeface="Times New Roman"/>
                <a:cs typeface="Times New Roman"/>
              </a:rPr>
              <a:t>. </a:t>
            </a:r>
            <a:r>
              <a:rPr lang="en-US" sz="2400" dirty="0">
                <a:latin typeface="Times New Roman"/>
                <a:ea typeface="Times New Roman"/>
                <a:cs typeface="Times New Roman"/>
              </a:rPr>
              <a:t>We can reduce the effect of random error on our results by repeating the experiment several times. </a:t>
            </a:r>
            <a:r>
              <a:rPr lang="en-US" sz="2400" b="1" dirty="0">
                <a:solidFill>
                  <a:schemeClr val="accent2"/>
                </a:solidFill>
                <a:latin typeface="Times New Roman"/>
                <a:ea typeface="Times New Roman"/>
                <a:cs typeface="Times New Roman"/>
              </a:rPr>
              <a:t>What you must learn from this section is how random errors affect your experimental results.</a:t>
            </a:r>
            <a:endParaRPr lang="en-US" sz="2000" b="1" dirty="0">
              <a:solidFill>
                <a:schemeClr val="accent2"/>
              </a:solidFill>
              <a:effectLst/>
              <a:latin typeface="Times New Roman"/>
              <a:ea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4814" y="0"/>
            <a:ext cx="9009185" cy="6740307"/>
          </a:xfrm>
          <a:prstGeom prst="rect">
            <a:avLst/>
          </a:prstGeom>
        </p:spPr>
        <p:txBody>
          <a:bodyPr wrap="square">
            <a:spAutoFit/>
          </a:bodyPr>
          <a:lstStyle/>
          <a:p>
            <a:pPr algn="justLow"/>
            <a:r>
              <a:rPr lang="en-US" sz="2400" b="1" dirty="0">
                <a:solidFill>
                  <a:srgbClr val="FF0000"/>
                </a:solidFill>
                <a:latin typeface="Times New Roman"/>
                <a:ea typeface="Times New Roman"/>
                <a:cs typeface="Times New Roman"/>
              </a:rPr>
              <a:t>Systematic Errors</a:t>
            </a:r>
            <a:endParaRPr lang="en-US" sz="2000" dirty="0">
              <a:solidFill>
                <a:srgbClr val="FF0000"/>
              </a:solidFill>
              <a:latin typeface="Times New Roman"/>
              <a:ea typeface="Times New Roman"/>
            </a:endParaRPr>
          </a:p>
          <a:p>
            <a:pPr algn="justLow"/>
            <a:r>
              <a:rPr lang="en-US" sz="2400" dirty="0">
                <a:latin typeface="Times New Roman"/>
                <a:ea typeface="Times New Roman"/>
                <a:cs typeface="Times New Roman"/>
              </a:rPr>
              <a:t>Systematic errors are distinguished from random errors largely by being unidirectional and of a consistent degree. A systematic error causes consistently high or consistently low results. Systematic errors in your results can be attributed to the following three sources: </a:t>
            </a:r>
            <a:r>
              <a:rPr lang="en-US" sz="2400" b="1" dirty="0">
                <a:solidFill>
                  <a:srgbClr val="FF0000"/>
                </a:solidFill>
                <a:latin typeface="Times New Roman"/>
                <a:ea typeface="Times New Roman"/>
                <a:cs typeface="Times New Roman"/>
              </a:rPr>
              <a:t>instrumental errors, personal errors and errors introduced by the method of experimentation.</a:t>
            </a:r>
            <a:r>
              <a:rPr lang="en-US" sz="2400" dirty="0">
                <a:solidFill>
                  <a:srgbClr val="FF0000"/>
                </a:solidFill>
                <a:latin typeface="Times New Roman"/>
                <a:ea typeface="Times New Roman"/>
                <a:cs typeface="Times New Roman"/>
              </a:rPr>
              <a:t> </a:t>
            </a:r>
            <a:r>
              <a:rPr lang="en-US" sz="2400" dirty="0">
                <a:latin typeface="Times New Roman"/>
                <a:ea typeface="Times New Roman"/>
                <a:cs typeface="Times New Roman"/>
              </a:rPr>
              <a:t>Specifics about possible sources of error and how to correct these errors follows.</a:t>
            </a:r>
            <a:endParaRPr lang="en-US" sz="2000" dirty="0">
              <a:latin typeface="Times New Roman"/>
              <a:ea typeface="Times New Roman"/>
            </a:endParaRPr>
          </a:p>
          <a:p>
            <a:pPr algn="justLow"/>
            <a:r>
              <a:rPr lang="en-US" sz="2400" b="1" dirty="0">
                <a:latin typeface="Times New Roman"/>
                <a:ea typeface="Times New Roman"/>
                <a:cs typeface="Times New Roman"/>
              </a:rPr>
              <a:t>1. </a:t>
            </a:r>
            <a:r>
              <a:rPr lang="en-US" sz="2400" b="1" dirty="0">
                <a:solidFill>
                  <a:srgbClr val="FF0000"/>
                </a:solidFill>
                <a:latin typeface="Times New Roman"/>
                <a:ea typeface="Times New Roman"/>
                <a:cs typeface="Times New Roman"/>
              </a:rPr>
              <a:t>Instrumental Errors</a:t>
            </a:r>
            <a:endParaRPr lang="en-US" sz="2000" dirty="0">
              <a:solidFill>
                <a:srgbClr val="FF0000"/>
              </a:solidFill>
              <a:latin typeface="Times New Roman"/>
              <a:ea typeface="Times New Roman"/>
            </a:endParaRPr>
          </a:p>
          <a:p>
            <a:pPr algn="justLow"/>
            <a:r>
              <a:rPr lang="en-US" sz="2400" b="1" dirty="0">
                <a:solidFill>
                  <a:srgbClr val="FF0000"/>
                </a:solidFill>
                <a:latin typeface="Times New Roman"/>
                <a:ea typeface="Times New Roman"/>
                <a:cs typeface="Times New Roman"/>
              </a:rPr>
              <a:t>a. Typical sources of instrumental errors include:</a:t>
            </a:r>
            <a:endParaRPr lang="en-US" sz="2000" dirty="0">
              <a:solidFill>
                <a:srgbClr val="FF0000"/>
              </a:solidFill>
              <a:latin typeface="Times New Roman"/>
              <a:ea typeface="Times New Roman"/>
            </a:endParaRPr>
          </a:p>
          <a:p>
            <a:pPr marL="342900" lvl="0" indent="-342900" algn="justLow">
              <a:buFont typeface="Wingdings"/>
              <a:buChar char=""/>
              <a:tabLst>
                <a:tab pos="457200" algn="l"/>
              </a:tabLst>
            </a:pPr>
            <a:r>
              <a:rPr lang="en-US" sz="2400" dirty="0">
                <a:latin typeface="Times New Roman"/>
                <a:ea typeface="Times New Roman"/>
                <a:cs typeface="Times New Roman"/>
              </a:rPr>
              <a:t>Laboratory thermometers sometimes read a degree high or a degree low on every measurement. This is a very common systematic error.</a:t>
            </a:r>
            <a:endParaRPr lang="en-US" sz="2000" dirty="0">
              <a:latin typeface="Times New Roman"/>
              <a:ea typeface="Times New Roman"/>
            </a:endParaRPr>
          </a:p>
          <a:p>
            <a:pPr marL="342900" lvl="0" indent="-342900" algn="justLow">
              <a:buFont typeface="Wingdings"/>
              <a:buChar char=""/>
              <a:tabLst>
                <a:tab pos="457200" algn="l"/>
              </a:tabLst>
            </a:pPr>
            <a:r>
              <a:rPr lang="en-US" sz="2400" dirty="0">
                <a:latin typeface="Times New Roman"/>
                <a:ea typeface="Times New Roman"/>
                <a:cs typeface="Times New Roman"/>
              </a:rPr>
              <a:t>Reagents which have decomposed, and whose concentrations have therefore changed, can cause consistently low results in titrations.</a:t>
            </a:r>
            <a:endParaRPr lang="en-US" sz="2000" dirty="0">
              <a:latin typeface="Times New Roman"/>
              <a:ea typeface="Times New Roman"/>
            </a:endParaRPr>
          </a:p>
          <a:p>
            <a:pPr marL="342900" lvl="0" indent="-342900" algn="justLow">
              <a:buFont typeface="Wingdings"/>
              <a:buChar char=""/>
              <a:tabLst>
                <a:tab pos="457200" algn="l"/>
              </a:tabLst>
            </a:pPr>
            <a:r>
              <a:rPr lang="en-US" sz="2400" dirty="0">
                <a:latin typeface="Times New Roman"/>
                <a:ea typeface="Times New Roman"/>
                <a:cs typeface="Times New Roman"/>
              </a:rPr>
              <a:t>Balances may be defective, consistently indicating a mass too high or too low.</a:t>
            </a:r>
            <a:endParaRPr lang="en-US" sz="2000" dirty="0">
              <a:latin typeface="Times New Roman"/>
              <a:ea typeface="Times New Roman"/>
            </a:endParaRPr>
          </a:p>
          <a:p>
            <a:pPr marL="342900" lvl="0" indent="-342900" algn="justLow">
              <a:buFont typeface="Wingdings"/>
              <a:buChar char=""/>
              <a:tabLst>
                <a:tab pos="457200" algn="l"/>
              </a:tabLst>
            </a:pPr>
            <a:r>
              <a:rPr lang="en-US" sz="2400" dirty="0">
                <a:latin typeface="Times New Roman"/>
                <a:ea typeface="Times New Roman"/>
                <a:cs typeface="Times New Roman"/>
              </a:rPr>
              <a:t>Dirty glassware causes errors by delivering less than the calibrated volume of solution, or by adding impurities to the reagent.</a:t>
            </a:r>
            <a:r>
              <a:rPr lang="en-US" sz="2400" b="1" dirty="0">
                <a:latin typeface="Times New Roman"/>
                <a:ea typeface="Times New Roman"/>
                <a:cs typeface="Times New Roman"/>
              </a:rPr>
              <a:t> </a:t>
            </a:r>
            <a:endParaRPr lang="en-US" sz="2000" dirty="0">
              <a:effectLst/>
              <a:latin typeface="Times New Roman"/>
              <a:ea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8915400" cy="6278642"/>
          </a:xfrm>
          <a:prstGeom prst="rect">
            <a:avLst/>
          </a:prstGeom>
        </p:spPr>
        <p:txBody>
          <a:bodyPr wrap="square">
            <a:spAutoFit/>
          </a:bodyPr>
          <a:lstStyle/>
          <a:p>
            <a:pPr algn="justLow"/>
            <a:r>
              <a:rPr lang="en-US" sz="2800" b="1" dirty="0">
                <a:solidFill>
                  <a:srgbClr val="FF0000"/>
                </a:solidFill>
                <a:latin typeface="Times New Roman"/>
                <a:ea typeface="Times New Roman"/>
                <a:cs typeface="Times New Roman"/>
              </a:rPr>
              <a:t>b. Ways to correct or compensate for these errors:</a:t>
            </a:r>
            <a:endParaRPr lang="en-US" sz="2800" dirty="0">
              <a:solidFill>
                <a:srgbClr val="FF0000"/>
              </a:solidFill>
              <a:latin typeface="Times New Roman"/>
              <a:ea typeface="Times New Roman"/>
            </a:endParaRPr>
          </a:p>
          <a:p>
            <a:pPr marL="342900" lvl="0" indent="-342900" algn="justLow">
              <a:buFont typeface="Symbol"/>
              <a:buChar char=""/>
              <a:tabLst>
                <a:tab pos="457200" algn="l"/>
              </a:tabLst>
            </a:pPr>
            <a:r>
              <a:rPr lang="en-US" sz="2200" dirty="0">
                <a:latin typeface="Times New Roman"/>
                <a:ea typeface="Times New Roman"/>
                <a:cs typeface="Times New Roman"/>
              </a:rPr>
              <a:t>Thermometers can be calibrated by measuring the melting points of a number of compounds whose melting points are sharp and precisely known. If the true melting points can be plotted on a graph against the readings obtained with your thermometer, a calibration curve can be constructed. Every time you take a thermometer reading, you can determine an accurate temperature using the calibration curve. Due to lack of time we will not do this in our laboratory.</a:t>
            </a:r>
            <a:endParaRPr lang="en-US" sz="2200" dirty="0">
              <a:latin typeface="Times New Roman"/>
              <a:ea typeface="Times New Roman"/>
            </a:endParaRPr>
          </a:p>
          <a:p>
            <a:pPr marL="342900" lvl="0" indent="-342900" algn="justLow">
              <a:buFont typeface="Symbol"/>
              <a:buChar char=""/>
              <a:tabLst>
                <a:tab pos="457200" algn="l"/>
              </a:tabLst>
            </a:pPr>
            <a:r>
              <a:rPr lang="en-US" sz="2200" dirty="0">
                <a:latin typeface="Times New Roman"/>
                <a:ea typeface="Times New Roman"/>
                <a:cs typeface="Times New Roman"/>
              </a:rPr>
              <a:t>Reagents known to decompose can be prepared and stored under special conditions to minimize their deterioration. They can also be </a:t>
            </a:r>
            <a:r>
              <a:rPr lang="en-US" sz="2200" b="1" dirty="0">
                <a:solidFill>
                  <a:srgbClr val="FF0000"/>
                </a:solidFill>
                <a:latin typeface="Times New Roman"/>
                <a:ea typeface="Times New Roman"/>
                <a:cs typeface="Times New Roman"/>
              </a:rPr>
              <a:t>standardized</a:t>
            </a:r>
            <a:r>
              <a:rPr lang="en-US" sz="2200" b="1" dirty="0">
                <a:latin typeface="Times New Roman"/>
                <a:ea typeface="Times New Roman"/>
                <a:cs typeface="Times New Roman"/>
              </a:rPr>
              <a:t> </a:t>
            </a:r>
            <a:r>
              <a:rPr lang="en-US" sz="2200" dirty="0">
                <a:latin typeface="Times New Roman"/>
                <a:ea typeface="Times New Roman"/>
                <a:cs typeface="Times New Roman"/>
              </a:rPr>
              <a:t>against reagents of known concentration. Standardization will be done for several reagents in this course.</a:t>
            </a:r>
            <a:endParaRPr lang="en-US" sz="2200" dirty="0">
              <a:latin typeface="Times New Roman"/>
              <a:ea typeface="Times New Roman"/>
            </a:endParaRPr>
          </a:p>
          <a:p>
            <a:pPr marL="342900" lvl="0" indent="-342900" algn="justLow">
              <a:buFont typeface="Symbol"/>
              <a:buChar char=""/>
              <a:tabLst>
                <a:tab pos="457200" algn="l"/>
              </a:tabLst>
            </a:pPr>
            <a:r>
              <a:rPr lang="en-US" sz="2200" dirty="0">
                <a:latin typeface="Times New Roman"/>
                <a:ea typeface="Times New Roman"/>
                <a:cs typeface="Times New Roman"/>
              </a:rPr>
              <a:t>Balances, like thermometers, can be calibrated as well</a:t>
            </a:r>
            <a:r>
              <a:rPr lang="en-US" sz="2200" b="1" dirty="0">
                <a:latin typeface="Times New Roman"/>
                <a:ea typeface="Times New Roman"/>
                <a:cs typeface="Times New Roman"/>
              </a:rPr>
              <a:t>. </a:t>
            </a:r>
            <a:r>
              <a:rPr lang="en-US" sz="2200" dirty="0">
                <a:latin typeface="Times New Roman"/>
                <a:ea typeface="Times New Roman"/>
                <a:cs typeface="Times New Roman"/>
              </a:rPr>
              <a:t>There is no way to compensate for a </a:t>
            </a:r>
            <a:r>
              <a:rPr lang="en-US" sz="2200" b="1" dirty="0">
                <a:solidFill>
                  <a:srgbClr val="FF0000"/>
                </a:solidFill>
                <a:latin typeface="Times New Roman"/>
                <a:ea typeface="Times New Roman"/>
                <a:cs typeface="Times New Roman"/>
              </a:rPr>
              <a:t>defective balance </a:t>
            </a:r>
            <a:r>
              <a:rPr lang="en-US" sz="2200" dirty="0">
                <a:latin typeface="Times New Roman"/>
                <a:ea typeface="Times New Roman"/>
                <a:cs typeface="Times New Roman"/>
              </a:rPr>
              <a:t>except by being observant. If a balance appears to behave strangely or gives you a 'suspicious' reading, use another balance and report the defective balance to your instructor.</a:t>
            </a:r>
            <a:endParaRPr lang="en-US" sz="2200" dirty="0">
              <a:latin typeface="Times New Roman"/>
              <a:ea typeface="Times New Roman"/>
            </a:endParaRPr>
          </a:p>
          <a:p>
            <a:pPr marL="342900" lvl="0" indent="-342900" algn="justLow">
              <a:buFont typeface="Symbol"/>
              <a:buChar char=""/>
              <a:tabLst>
                <a:tab pos="457200" algn="l"/>
              </a:tabLst>
            </a:pPr>
            <a:r>
              <a:rPr lang="en-US" sz="2200" dirty="0">
                <a:latin typeface="Times New Roman"/>
                <a:ea typeface="Times New Roman"/>
                <a:cs typeface="Times New Roman"/>
              </a:rPr>
              <a:t>Glassware must be thoroughly cleaned before each use, and rinsed with the solution with which you will be working.</a:t>
            </a:r>
            <a:endParaRPr lang="en-US" sz="2200" dirty="0">
              <a:effectLst/>
              <a:latin typeface="Times New Roman"/>
              <a:ea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04800"/>
            <a:ext cx="8915400" cy="6247864"/>
          </a:xfrm>
          <a:prstGeom prst="rect">
            <a:avLst/>
          </a:prstGeom>
        </p:spPr>
        <p:txBody>
          <a:bodyPr wrap="square">
            <a:spAutoFit/>
          </a:bodyPr>
          <a:lstStyle/>
          <a:p>
            <a:pPr algn="justLow"/>
            <a:r>
              <a:rPr lang="en-US" sz="3600" b="1" dirty="0" smtClean="0">
                <a:solidFill>
                  <a:srgbClr val="FF0000"/>
                </a:solidFill>
                <a:latin typeface="Times New Roman"/>
                <a:ea typeface="Times New Roman"/>
                <a:cs typeface="Times New Roman"/>
              </a:rPr>
              <a:t>2.Personal </a:t>
            </a:r>
            <a:r>
              <a:rPr lang="en-US" sz="3600" b="1" dirty="0">
                <a:solidFill>
                  <a:srgbClr val="FF0000"/>
                </a:solidFill>
                <a:latin typeface="Times New Roman"/>
                <a:ea typeface="Times New Roman"/>
                <a:cs typeface="Times New Roman"/>
              </a:rPr>
              <a:t>Errors</a:t>
            </a:r>
            <a:endParaRPr lang="en-US" sz="3200" dirty="0">
              <a:solidFill>
                <a:srgbClr val="FF0000"/>
              </a:solidFill>
              <a:latin typeface="Times New Roman"/>
              <a:ea typeface="Times New Roman"/>
            </a:endParaRPr>
          </a:p>
          <a:p>
            <a:pPr algn="justLow"/>
            <a:r>
              <a:rPr lang="en-US" sz="2800" dirty="0">
                <a:latin typeface="Times New Roman"/>
                <a:ea typeface="Times New Roman"/>
                <a:cs typeface="Times New Roman"/>
              </a:rPr>
              <a:t>An almost universal source of error is prejudice. Most of us have the natural tendency to estimate scale readings in a direction that improves the precision in a set of results or causes the results to fall closer to a preconceived notion of the accepted value for the measurement.</a:t>
            </a:r>
            <a:endParaRPr lang="en-US" sz="2400" dirty="0">
              <a:latin typeface="Times New Roman"/>
              <a:ea typeface="Times New Roman"/>
            </a:endParaRPr>
          </a:p>
          <a:p>
            <a:r>
              <a:rPr lang="en-US" sz="2800" dirty="0">
                <a:latin typeface="Times New Roman"/>
                <a:ea typeface="Times New Roman"/>
              </a:rPr>
              <a:t>Personal errors may also be the result of so-called operator defects or blunders. Blunders include adding the wrong reagent or the wrong amount, dropping your sample, or failing to record a pertinent piece of data. </a:t>
            </a:r>
            <a:endParaRPr lang="en-US" sz="2800" dirty="0" smtClean="0">
              <a:latin typeface="Times New Roman"/>
              <a:ea typeface="Times New Roman"/>
            </a:endParaRPr>
          </a:p>
          <a:p>
            <a:r>
              <a:rPr lang="en-US" sz="2800" dirty="0" smtClean="0">
                <a:solidFill>
                  <a:srgbClr val="FF0000"/>
                </a:solidFill>
                <a:latin typeface="Times New Roman"/>
                <a:ea typeface="Times New Roman"/>
              </a:rPr>
              <a:t>Blunders</a:t>
            </a:r>
            <a:r>
              <a:rPr lang="en-US" sz="2800" dirty="0" smtClean="0">
                <a:latin typeface="Times New Roman"/>
                <a:ea typeface="Times New Roman"/>
              </a:rPr>
              <a:t> </a:t>
            </a:r>
            <a:r>
              <a:rPr lang="en-US" sz="2800" dirty="0">
                <a:latin typeface="Times New Roman"/>
                <a:ea typeface="Times New Roman"/>
              </a:rPr>
              <a:t>can also account for random errors in your experiment. If you pay careful attention to the procedures and keep a complete record of your observations, you need never compromise your experiments with a major blunder</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08" y="533400"/>
            <a:ext cx="9144000" cy="3539430"/>
          </a:xfrm>
          <a:prstGeom prst="rect">
            <a:avLst/>
          </a:prstGeom>
        </p:spPr>
        <p:txBody>
          <a:bodyPr wrap="square">
            <a:spAutoFit/>
          </a:bodyPr>
          <a:lstStyle/>
          <a:p>
            <a:pPr algn="justLow"/>
            <a:r>
              <a:rPr lang="en-US" sz="2800" b="1" dirty="0">
                <a:solidFill>
                  <a:srgbClr val="FF0000"/>
                </a:solidFill>
                <a:latin typeface="Times New Roman"/>
                <a:ea typeface="Times New Roman"/>
                <a:cs typeface="Times New Roman"/>
              </a:rPr>
              <a:t>3. Method Errors</a:t>
            </a:r>
            <a:endParaRPr lang="en-US" sz="2400" dirty="0">
              <a:solidFill>
                <a:srgbClr val="FF0000"/>
              </a:solidFill>
              <a:latin typeface="Times New Roman"/>
              <a:ea typeface="Times New Roman"/>
            </a:endParaRPr>
          </a:p>
          <a:p>
            <a:pPr algn="justLow"/>
            <a:r>
              <a:rPr lang="en-US" sz="2800" b="1" dirty="0">
                <a:latin typeface="Times New Roman"/>
                <a:ea typeface="Times New Roman"/>
                <a:cs typeface="Times New Roman"/>
              </a:rPr>
              <a:t>Examples of systematic errors caused by incorrect method</a:t>
            </a:r>
            <a:endParaRPr lang="en-US" sz="2400" dirty="0">
              <a:latin typeface="Times New Roman"/>
              <a:ea typeface="Times New Roman"/>
            </a:endParaRPr>
          </a:p>
          <a:p>
            <a:pPr marL="342900" lvl="0" indent="-342900" algn="justLow">
              <a:buFont typeface="Wingdings"/>
              <a:buChar char=""/>
            </a:pPr>
            <a:r>
              <a:rPr lang="en-US" sz="2800" dirty="0">
                <a:latin typeface="Times New Roman"/>
                <a:ea typeface="Times New Roman"/>
                <a:cs typeface="Times New Roman"/>
              </a:rPr>
              <a:t>Running a reaction at too high a temperature may </a:t>
            </a:r>
            <a:r>
              <a:rPr lang="en-US" sz="2800" dirty="0" smtClean="0">
                <a:latin typeface="Times New Roman"/>
                <a:ea typeface="Times New Roman"/>
                <a:cs typeface="Times New Roman"/>
              </a:rPr>
              <a:t>decompose</a:t>
            </a:r>
            <a:r>
              <a:rPr lang="ar-IQ" sz="2800" dirty="0" smtClean="0">
                <a:latin typeface="Times New Roman"/>
                <a:ea typeface="Times New Roman"/>
                <a:cs typeface="Times New Roman"/>
              </a:rPr>
              <a:t> </a:t>
            </a:r>
            <a:r>
              <a:rPr lang="en-US" sz="2800" dirty="0" smtClean="0">
                <a:latin typeface="Times New Roman"/>
                <a:ea typeface="Times New Roman"/>
                <a:cs typeface="Times New Roman"/>
              </a:rPr>
              <a:t>     </a:t>
            </a:r>
            <a:r>
              <a:rPr lang="en-US" sz="2800" dirty="0">
                <a:latin typeface="Times New Roman"/>
                <a:ea typeface="Times New Roman"/>
                <a:cs typeface="Times New Roman"/>
              </a:rPr>
              <a:t>the products, causing a low yield</a:t>
            </a:r>
            <a:r>
              <a:rPr lang="en-US" sz="2800" dirty="0" smtClean="0">
                <a:latin typeface="Times New Roman"/>
                <a:ea typeface="Times New Roman"/>
                <a:cs typeface="Times New Roman"/>
              </a:rPr>
              <a:t>.</a:t>
            </a:r>
            <a:endParaRPr lang="ar-IQ" sz="2800" dirty="0" smtClean="0">
              <a:latin typeface="Times New Roman"/>
              <a:ea typeface="Times New Roman"/>
              <a:cs typeface="Times New Roman"/>
            </a:endParaRPr>
          </a:p>
          <a:p>
            <a:pPr lvl="0" algn="justLow"/>
            <a:endParaRPr lang="en-US" sz="2400" dirty="0">
              <a:latin typeface="Times New Roman"/>
              <a:ea typeface="Times New Roman"/>
            </a:endParaRPr>
          </a:p>
          <a:p>
            <a:pPr marL="342900" lvl="0" indent="-342900" algn="justLow">
              <a:buFont typeface="Wingdings"/>
              <a:buChar char=""/>
            </a:pPr>
            <a:r>
              <a:rPr lang="en-US" sz="2800" dirty="0">
                <a:latin typeface="Times New Roman"/>
                <a:ea typeface="Times New Roman"/>
                <a:cs typeface="Times New Roman"/>
              </a:rPr>
              <a:t>If the end of a reaction is signaled by an indicator </a:t>
            </a:r>
            <a:r>
              <a:rPr lang="en-US" sz="3200" dirty="0">
                <a:latin typeface="Times New Roman"/>
                <a:ea typeface="Times New Roman"/>
                <a:cs typeface="Times New Roman"/>
              </a:rPr>
              <a:t>color</a:t>
            </a:r>
            <a:r>
              <a:rPr lang="en-US" sz="2800" dirty="0">
                <a:latin typeface="Times New Roman"/>
                <a:ea typeface="Times New Roman"/>
                <a:cs typeface="Times New Roman"/>
              </a:rPr>
              <a:t> change, indicators that change color before or after the end of the reaction (endpoint) will cause erroneous results.</a:t>
            </a:r>
            <a:endParaRPr lang="en-US" sz="2400" dirty="0">
              <a:effectLst/>
              <a:latin typeface="Times New Roman"/>
              <a:ea typeface="Times New Roman"/>
            </a:endParaRPr>
          </a:p>
        </p:txBody>
      </p:sp>
    </p:spTree>
    <p:extLst>
      <p:ext uri="{BB962C8B-B14F-4D97-AF65-F5344CB8AC3E}">
        <p14:creationId xmlns:p14="http://schemas.microsoft.com/office/powerpoint/2010/main" val="344766881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1822</Words>
  <Application>Microsoft Office PowerPoint</Application>
  <PresentationFormat>عرض على الشاشة (3:4)‏</PresentationFormat>
  <Paragraphs>98</Paragraphs>
  <Slides>18</Slides>
  <Notes>1</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sadia</dc:creator>
  <cp:lastModifiedBy>user</cp:lastModifiedBy>
  <cp:revision>73</cp:revision>
  <dcterms:created xsi:type="dcterms:W3CDTF">2011-10-30T16:43:55Z</dcterms:created>
  <dcterms:modified xsi:type="dcterms:W3CDTF">2024-10-08T12:58:49Z</dcterms:modified>
</cp:coreProperties>
</file>