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72" r:id="rId2"/>
  </p:sldMasterIdLst>
  <p:sldIdLst>
    <p:sldId id="257" r:id="rId3"/>
    <p:sldId id="258" r:id="rId4"/>
    <p:sldId id="259" r:id="rId5"/>
    <p:sldId id="260" r:id="rId6"/>
    <p:sldId id="261" r:id="rId7"/>
    <p:sldId id="262" r:id="rId8"/>
    <p:sldId id="263" r:id="rId9"/>
    <p:sldId id="264" r:id="rId10"/>
    <p:sldId id="265" r:id="rId11"/>
    <p:sldId id="266" r:id="rId12"/>
    <p:sldId id="268" r:id="rId13"/>
    <p:sldId id="267"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639374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651978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5830326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405605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822328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931462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002291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2274815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8564269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2876441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51245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2867104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793920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821915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722436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IQ">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123484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204268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IQ">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704588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IQ">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493021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IQ">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05755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1813511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IQ">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3042427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9143449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559DD39-9234-4CC3-B6ED-751D9DC334EB}" type="datetimeFigureOut">
              <a:rPr lang="ar-IQ" smtClean="0">
                <a:solidFill>
                  <a:prstClr val="black">
                    <a:tint val="75000"/>
                  </a:prstClr>
                </a:solidFill>
              </a:rPr>
              <a:pPr/>
              <a:t>23/11/1446</a:t>
            </a:fld>
            <a:endParaRPr lang="ar-IQ">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79BFBC1-C4E6-46CA-A911-C5592239C134}" type="slidenum">
              <a:rPr lang="ar-IQ" smtClean="0">
                <a:solidFill>
                  <a:prstClr val="black">
                    <a:tint val="75000"/>
                  </a:prstClr>
                </a:solidFill>
              </a:rPr>
              <a:pPr/>
              <a:t>‹#›</a:t>
            </a:fld>
            <a:endParaRPr lang="ar-IQ">
              <a:solidFill>
                <a:prstClr val="black">
                  <a:tint val="75000"/>
                </a:prstClr>
              </a:solidFill>
            </a:endParaRPr>
          </a:p>
        </p:txBody>
      </p:sp>
    </p:spTree>
    <p:extLst>
      <p:ext uri="{BB962C8B-B14F-4D97-AF65-F5344CB8AC3E}">
        <p14:creationId xmlns:p14="http://schemas.microsoft.com/office/powerpoint/2010/main" val="22648734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reative-proteomics.com/technology/gas-chromatography-gc-based-analysis-services.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hem.libretexts.org/Bookshelves/Analytical_Chemistry/Physical_Methods_in_Chemistry_and_Nano_Science_(Barron)/03:_Principles_of_Gas_Chromatography/3.01:_Principles_of_Gas_Chromatography#mjx-eqn-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260648"/>
            <a:ext cx="7560840" cy="941796"/>
          </a:xfrm>
          <a:prstGeom prst="rect">
            <a:avLst/>
          </a:prstGeom>
        </p:spPr>
        <p:txBody>
          <a:bodyPr wrap="square">
            <a:spAutoFit/>
          </a:bodyPr>
          <a:lstStyle/>
          <a:p>
            <a:pPr algn="ctr">
              <a:lnSpc>
                <a:spcPct val="115000"/>
              </a:lnSpc>
              <a:spcAft>
                <a:spcPts val="1000"/>
              </a:spcAft>
            </a:pPr>
            <a:r>
              <a:rPr lang="en-US" sz="2400" b="1" dirty="0" smtClean="0">
                <a:solidFill>
                  <a:srgbClr val="1F497D">
                    <a:lumMod val="60000"/>
                    <a:lumOff val="40000"/>
                  </a:srgbClr>
                </a:solidFill>
                <a:latin typeface="Arial"/>
                <a:ea typeface="Times New Roman"/>
                <a:cs typeface="Arial"/>
              </a:rPr>
              <a:t>Introduction to Gas chromatography—principles, characteristics, and process</a:t>
            </a:r>
            <a:endParaRPr lang="en-US" sz="1600" dirty="0">
              <a:solidFill>
                <a:srgbClr val="1F497D">
                  <a:lumMod val="60000"/>
                  <a:lumOff val="40000"/>
                </a:srgbClr>
              </a:solidFill>
              <a:ea typeface="Calibri"/>
              <a:cs typeface="Arial"/>
            </a:endParaRPr>
          </a:p>
        </p:txBody>
      </p:sp>
      <p:pic>
        <p:nvPicPr>
          <p:cNvPr id="3" name="صورة 2" descr="Introduction to Gas Chromatography—Principles, Characteristics, and Process"/>
          <p:cNvPicPr/>
          <p:nvPr/>
        </p:nvPicPr>
        <p:blipFill>
          <a:blip r:embed="rId2">
            <a:extLst>
              <a:ext uri="{28A0092B-C50C-407E-A947-70E740481C1C}">
                <a14:useLocalDpi xmlns:a14="http://schemas.microsoft.com/office/drawing/2010/main" val="0"/>
              </a:ext>
            </a:extLst>
          </a:blip>
          <a:srcRect/>
          <a:stretch>
            <a:fillRect/>
          </a:stretch>
        </p:blipFill>
        <p:spPr bwMode="auto">
          <a:xfrm>
            <a:off x="467544" y="1603374"/>
            <a:ext cx="8136904" cy="4489921"/>
          </a:xfrm>
          <a:prstGeom prst="rect">
            <a:avLst/>
          </a:prstGeom>
          <a:noFill/>
          <a:ln>
            <a:noFill/>
          </a:ln>
        </p:spPr>
      </p:pic>
    </p:spTree>
    <p:extLst>
      <p:ext uri="{BB962C8B-B14F-4D97-AF65-F5344CB8AC3E}">
        <p14:creationId xmlns:p14="http://schemas.microsoft.com/office/powerpoint/2010/main" val="8421646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23528" y="0"/>
            <a:ext cx="8280920" cy="6748001"/>
          </a:xfrm>
          <a:prstGeom prst="rect">
            <a:avLst/>
          </a:prstGeom>
        </p:spPr>
        <p:txBody>
          <a:bodyPr wrap="square">
            <a:spAutoFit/>
          </a:bodyPr>
          <a:lstStyle/>
          <a:p>
            <a:pPr algn="l" rtl="0">
              <a:lnSpc>
                <a:spcPct val="150000"/>
              </a:lnSpc>
            </a:pPr>
            <a:r>
              <a:rPr lang="en-US" sz="3200" dirty="0">
                <a:solidFill>
                  <a:srgbClr val="FF0000"/>
                </a:solidFill>
                <a:latin typeface="Times New Roman"/>
                <a:ea typeface="Calibri"/>
                <a:cs typeface="Arial"/>
              </a:rPr>
              <a:t>HEPT = A+B/ </a:t>
            </a:r>
            <a:r>
              <a:rPr lang="en-US" sz="3200" dirty="0" err="1">
                <a:solidFill>
                  <a:srgbClr val="FF0000"/>
                </a:solidFill>
                <a:latin typeface="Times New Roman"/>
                <a:ea typeface="Calibri"/>
                <a:cs typeface="Arial"/>
              </a:rPr>
              <a:t>u+Cu</a:t>
            </a:r>
            <a:r>
              <a:rPr lang="en-US" sz="3200" dirty="0">
                <a:solidFill>
                  <a:srgbClr val="FF0000"/>
                </a:solidFill>
                <a:latin typeface="Times New Roman"/>
                <a:ea typeface="Calibri"/>
                <a:cs typeface="Arial"/>
              </a:rPr>
              <a:t>  </a:t>
            </a:r>
            <a:r>
              <a:rPr lang="en-US" sz="3200" dirty="0" smtClean="0">
                <a:solidFill>
                  <a:srgbClr val="FF0000"/>
                </a:solidFill>
                <a:latin typeface="Times New Roman"/>
                <a:ea typeface="Calibri"/>
                <a:cs typeface="Arial"/>
              </a:rPr>
              <a:t>                                        </a:t>
            </a:r>
            <a:r>
              <a:rPr lang="en-US" sz="3200" dirty="0">
                <a:solidFill>
                  <a:srgbClr val="FF0000"/>
                </a:solidFill>
                <a:latin typeface="Times New Roman"/>
                <a:ea typeface="Calibri"/>
                <a:cs typeface="Arial"/>
              </a:rPr>
              <a:t>(1)       </a:t>
            </a:r>
            <a:endParaRPr lang="en-US" sz="2400" dirty="0">
              <a:solidFill>
                <a:srgbClr val="FF0000"/>
              </a:solidFill>
              <a:ea typeface="Calibri"/>
              <a:cs typeface="Arial"/>
            </a:endParaRPr>
          </a:p>
          <a:p>
            <a:pPr algn="just" rtl="0">
              <a:lnSpc>
                <a:spcPct val="150000"/>
              </a:lnSpc>
            </a:pPr>
            <a:r>
              <a:rPr lang="en-US" sz="3200" b="1" dirty="0" smtClean="0">
                <a:solidFill>
                  <a:srgbClr val="FF0000"/>
                </a:solidFill>
                <a:latin typeface="Times New Roman"/>
                <a:ea typeface="Times New Roman"/>
                <a:cs typeface="Times New Roman"/>
              </a:rPr>
              <a:t>These three factors are:</a:t>
            </a:r>
            <a:endParaRPr lang="en-US" sz="2800" b="1" dirty="0" smtClean="0">
              <a:solidFill>
                <a:srgbClr val="FF0000"/>
              </a:solidFill>
              <a:latin typeface="Times New Roman"/>
              <a:ea typeface="Times New Roman"/>
            </a:endParaRPr>
          </a:p>
          <a:p>
            <a:pPr marL="342900" indent="-342900" algn="just" rtl="0">
              <a:lnSpc>
                <a:spcPct val="150000"/>
              </a:lnSpc>
              <a:spcBef>
                <a:spcPts val="300"/>
              </a:spcBef>
              <a:spcAft>
                <a:spcPts val="300"/>
              </a:spcAft>
              <a:buFont typeface="Wingdings" pitchFamily="2" charset="2"/>
              <a:buChar char="q"/>
              <a:tabLst>
                <a:tab pos="457200" algn="l"/>
              </a:tabLst>
            </a:pPr>
            <a:r>
              <a:rPr lang="en-US" sz="2400" dirty="0" smtClean="0">
                <a:solidFill>
                  <a:srgbClr val="FF0000"/>
                </a:solidFill>
                <a:latin typeface="Times New Roman"/>
                <a:ea typeface="Calibri"/>
                <a:cs typeface="Arial"/>
              </a:rPr>
              <a:t>the eddy diffusion (the A-term), which results from the fact that in packed columns spaces between particles along the column are not uniform. Therefore, some molecules take longer pathways than others, and there are also variations in the velocity of the mobile phase.</a:t>
            </a:r>
            <a:endParaRPr lang="en-US" dirty="0">
              <a:solidFill>
                <a:srgbClr val="FF0000"/>
              </a:solidFill>
              <a:ea typeface="Calibri"/>
              <a:cs typeface="Arial"/>
            </a:endParaRPr>
          </a:p>
          <a:p>
            <a:pPr marL="342900" indent="-342900" algn="just" rtl="0">
              <a:lnSpc>
                <a:spcPct val="150000"/>
              </a:lnSpc>
              <a:spcBef>
                <a:spcPts val="300"/>
              </a:spcBef>
              <a:spcAft>
                <a:spcPts val="300"/>
              </a:spcAft>
              <a:buFont typeface="Wingdings" pitchFamily="2" charset="2"/>
              <a:buChar char="q"/>
              <a:tabLst>
                <a:tab pos="457200" algn="l"/>
              </a:tabLst>
            </a:pPr>
            <a:r>
              <a:rPr lang="en-US" sz="2400" dirty="0" smtClean="0">
                <a:solidFill>
                  <a:srgbClr val="FF0000"/>
                </a:solidFill>
                <a:latin typeface="Times New Roman"/>
                <a:ea typeface="Calibri"/>
                <a:cs typeface="Arial"/>
              </a:rPr>
              <a:t>the longitudinal molecular diffusion (the B-term) which is a consequence of having regions with different </a:t>
            </a:r>
            <a:r>
              <a:rPr lang="en-US" sz="2400" dirty="0" err="1" smtClean="0">
                <a:solidFill>
                  <a:srgbClr val="FF0000"/>
                </a:solidFill>
                <a:latin typeface="Times New Roman"/>
                <a:ea typeface="Calibri"/>
                <a:cs typeface="Arial"/>
              </a:rPr>
              <a:t>analyte</a:t>
            </a:r>
            <a:r>
              <a:rPr lang="en-US" sz="2400" dirty="0" smtClean="0">
                <a:solidFill>
                  <a:srgbClr val="FF0000"/>
                </a:solidFill>
                <a:latin typeface="Times New Roman"/>
                <a:ea typeface="Calibri"/>
                <a:cs typeface="Arial"/>
              </a:rPr>
              <a:t> concentrations.</a:t>
            </a:r>
            <a:endParaRPr lang="en-US" dirty="0">
              <a:solidFill>
                <a:srgbClr val="FF0000"/>
              </a:solidFill>
              <a:ea typeface="Calibri"/>
              <a:cs typeface="Arial"/>
            </a:endParaRPr>
          </a:p>
          <a:p>
            <a:pPr marL="342900" indent="-342900" algn="just" rtl="0">
              <a:lnSpc>
                <a:spcPct val="150000"/>
              </a:lnSpc>
              <a:spcBef>
                <a:spcPts val="300"/>
              </a:spcBef>
              <a:spcAft>
                <a:spcPts val="300"/>
              </a:spcAft>
              <a:buFont typeface="Wingdings" pitchFamily="2" charset="2"/>
              <a:buChar char="q"/>
              <a:tabLst>
                <a:tab pos="457200" algn="l"/>
              </a:tabLst>
            </a:pPr>
            <a:r>
              <a:rPr lang="en-US" sz="2400" dirty="0" smtClean="0">
                <a:solidFill>
                  <a:srgbClr val="FF0000"/>
                </a:solidFill>
                <a:latin typeface="Times New Roman"/>
                <a:ea typeface="Calibri"/>
                <a:cs typeface="Arial"/>
              </a:rPr>
              <a:t>the mass transfer in the stationary liquid phase (the C-term)</a:t>
            </a:r>
            <a:endParaRPr lang="en-US" sz="1400" dirty="0">
              <a:solidFill>
                <a:srgbClr val="FF0000"/>
              </a:solidFill>
              <a:ea typeface="Calibri"/>
              <a:cs typeface="Arial"/>
            </a:endParaRPr>
          </a:p>
        </p:txBody>
      </p:sp>
    </p:spTree>
    <p:extLst>
      <p:ext uri="{BB962C8B-B14F-4D97-AF65-F5344CB8AC3E}">
        <p14:creationId xmlns:p14="http://schemas.microsoft.com/office/powerpoint/2010/main" val="28658765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5963" y="332656"/>
            <a:ext cx="8712968" cy="6488956"/>
          </a:xfrm>
          <a:prstGeom prst="rect">
            <a:avLst/>
          </a:prstGeom>
        </p:spPr>
        <p:txBody>
          <a:bodyPr wrap="square">
            <a:spAutoFit/>
          </a:bodyPr>
          <a:lstStyle/>
          <a:p>
            <a:pPr algn="just" rtl="0">
              <a:lnSpc>
                <a:spcPct val="150000"/>
              </a:lnSpc>
            </a:pPr>
            <a:r>
              <a:rPr lang="en-US" sz="2000" dirty="0" smtClean="0">
                <a:solidFill>
                  <a:srgbClr val="000000"/>
                </a:solidFill>
                <a:latin typeface="Times New Roman"/>
                <a:ea typeface="Times New Roman"/>
                <a:cs typeface="Times New Roman"/>
              </a:rPr>
              <a:t>The broadening is described in terms of the height equivalent to a theoretical plate, HEPT, as a function of the average linear gas velocity, </a:t>
            </a:r>
            <a:r>
              <a:rPr lang="en-US" sz="2000" i="1" dirty="0" smtClean="0">
                <a:solidFill>
                  <a:srgbClr val="000000"/>
                </a:solidFill>
                <a:latin typeface="Times New Roman"/>
                <a:ea typeface="Times New Roman"/>
                <a:cs typeface="Times New Roman"/>
              </a:rPr>
              <a:t>u</a:t>
            </a:r>
            <a:r>
              <a:rPr lang="en-US" sz="2000" dirty="0" smtClean="0">
                <a:solidFill>
                  <a:srgbClr val="000000"/>
                </a:solidFill>
                <a:latin typeface="Times New Roman"/>
                <a:ea typeface="Times New Roman"/>
                <a:cs typeface="Times New Roman"/>
              </a:rPr>
              <a:t>.</a:t>
            </a:r>
          </a:p>
          <a:p>
            <a:pPr algn="just" rtl="0">
              <a:lnSpc>
                <a:spcPct val="150000"/>
              </a:lnSpc>
            </a:pPr>
            <a:r>
              <a:rPr lang="en-US" sz="2400" b="1" dirty="0" smtClean="0">
                <a:solidFill>
                  <a:srgbClr val="FF0000"/>
                </a:solidFill>
                <a:latin typeface="Times New Roman"/>
                <a:ea typeface="Times New Roman"/>
                <a:cs typeface="Times New Roman"/>
              </a:rPr>
              <a:t> A small HEPT value indicates a narrow peak and a higher efficiency.</a:t>
            </a:r>
            <a:endParaRPr lang="en-US" sz="2000" b="1" dirty="0" smtClean="0">
              <a:solidFill>
                <a:srgbClr val="FF0000"/>
              </a:solidFill>
              <a:latin typeface="Times New Roman"/>
              <a:ea typeface="Times New Roman"/>
            </a:endParaRPr>
          </a:p>
          <a:p>
            <a:pPr algn="just" rtl="0">
              <a:lnSpc>
                <a:spcPct val="150000"/>
              </a:lnSpc>
            </a:pPr>
            <a:r>
              <a:rPr lang="en-US" sz="2000" dirty="0" smtClean="0">
                <a:solidFill>
                  <a:srgbClr val="FF0000"/>
                </a:solidFill>
                <a:latin typeface="Times New Roman"/>
                <a:ea typeface="Times New Roman"/>
                <a:cs typeface="Times New Roman"/>
              </a:rPr>
              <a:t>Since capillary columns do not have any packing, the </a:t>
            </a:r>
            <a:r>
              <a:rPr lang="en-US" sz="2000" dirty="0" err="1" smtClean="0">
                <a:solidFill>
                  <a:srgbClr val="FF0000"/>
                </a:solidFill>
                <a:latin typeface="Times New Roman"/>
                <a:ea typeface="Times New Roman"/>
                <a:cs typeface="Times New Roman"/>
              </a:rPr>
              <a:t>Golay</a:t>
            </a:r>
            <a:r>
              <a:rPr lang="en-US" sz="2000" dirty="0" smtClean="0">
                <a:solidFill>
                  <a:srgbClr val="FF0000"/>
                </a:solidFill>
                <a:latin typeface="Times New Roman"/>
                <a:ea typeface="Times New Roman"/>
                <a:cs typeface="Times New Roman"/>
              </a:rPr>
              <a:t> equation, 2 , does not have an A-term. The </a:t>
            </a:r>
            <a:r>
              <a:rPr lang="en-US" sz="2000" dirty="0" err="1" smtClean="0">
                <a:solidFill>
                  <a:srgbClr val="FF0000"/>
                </a:solidFill>
                <a:latin typeface="Times New Roman"/>
                <a:ea typeface="Times New Roman"/>
                <a:cs typeface="Times New Roman"/>
              </a:rPr>
              <a:t>Golay</a:t>
            </a:r>
            <a:r>
              <a:rPr lang="en-US" sz="2000" dirty="0" smtClean="0">
                <a:solidFill>
                  <a:srgbClr val="FF0000"/>
                </a:solidFill>
                <a:latin typeface="Times New Roman"/>
                <a:ea typeface="Times New Roman"/>
                <a:cs typeface="Times New Roman"/>
              </a:rPr>
              <a:t> equation has 2 C-terms, one for mass transfer in then stationary phase (C</a:t>
            </a:r>
            <a:r>
              <a:rPr lang="en-US" sz="2000" baseline="-25000" dirty="0" smtClean="0">
                <a:solidFill>
                  <a:srgbClr val="FF0000"/>
                </a:solidFill>
                <a:latin typeface="Times New Roman"/>
                <a:ea typeface="Times New Roman"/>
                <a:cs typeface="Times New Roman"/>
              </a:rPr>
              <a:t>s</a:t>
            </a:r>
            <a:r>
              <a:rPr lang="en-US" sz="2000" dirty="0" smtClean="0">
                <a:solidFill>
                  <a:srgbClr val="FF0000"/>
                </a:solidFill>
                <a:latin typeface="Times New Roman"/>
                <a:ea typeface="Times New Roman"/>
                <a:cs typeface="Times New Roman"/>
              </a:rPr>
              <a:t>) and one for mass transfer in the mobile phase (C</a:t>
            </a:r>
            <a:r>
              <a:rPr lang="en-US" sz="2000" baseline="-25000" dirty="0" smtClean="0">
                <a:solidFill>
                  <a:srgbClr val="FF0000"/>
                </a:solidFill>
                <a:latin typeface="Times New Roman"/>
                <a:ea typeface="Times New Roman"/>
                <a:cs typeface="Times New Roman"/>
              </a:rPr>
              <a:t>M</a:t>
            </a:r>
            <a:r>
              <a:rPr lang="en-US" sz="2000" dirty="0" smtClean="0">
                <a:solidFill>
                  <a:srgbClr val="FF0000"/>
                </a:solidFill>
                <a:latin typeface="Times New Roman"/>
                <a:ea typeface="Times New Roman"/>
                <a:cs typeface="Times New Roman"/>
              </a:rPr>
              <a:t>).</a:t>
            </a:r>
          </a:p>
          <a:p>
            <a:pPr algn="just" rtl="0">
              <a:lnSpc>
                <a:spcPct val="150000"/>
              </a:lnSpc>
            </a:pPr>
            <a:endParaRPr lang="en-US" dirty="0" smtClean="0">
              <a:solidFill>
                <a:srgbClr val="FF0000"/>
              </a:solidFill>
              <a:latin typeface="Times New Roman"/>
              <a:ea typeface="Times New Roman"/>
            </a:endParaRPr>
          </a:p>
          <a:p>
            <a:pPr algn="just" rtl="0">
              <a:lnSpc>
                <a:spcPct val="150000"/>
              </a:lnSpc>
              <a:spcAft>
                <a:spcPts val="1000"/>
              </a:spcAft>
            </a:pPr>
            <a:r>
              <a:rPr lang="en-US" sz="2000" dirty="0" smtClean="0">
                <a:solidFill>
                  <a:srgbClr val="FF0000"/>
                </a:solidFill>
                <a:latin typeface="Times New Roman"/>
                <a:ea typeface="Calibri"/>
                <a:cs typeface="Arial"/>
              </a:rPr>
              <a:t>HEPT = B / u + (Cs + CM)u                   (2)     </a:t>
            </a:r>
          </a:p>
          <a:p>
            <a:pPr algn="just" rtl="0">
              <a:lnSpc>
                <a:spcPct val="150000"/>
              </a:lnSpc>
              <a:spcAft>
                <a:spcPts val="1000"/>
              </a:spcAft>
            </a:pPr>
            <a:r>
              <a:rPr lang="en-US" sz="2000" dirty="0" smtClean="0">
                <a:solidFill>
                  <a:srgbClr val="FF0000"/>
                </a:solidFill>
                <a:latin typeface="Times New Roman"/>
                <a:ea typeface="Calibri"/>
                <a:cs typeface="Arial"/>
              </a:rPr>
              <a:t>        </a:t>
            </a:r>
            <a:endParaRPr lang="en-US" sz="1600" dirty="0">
              <a:solidFill>
                <a:srgbClr val="FF0000"/>
              </a:solidFill>
              <a:ea typeface="Calibri"/>
              <a:cs typeface="Arial"/>
            </a:endParaRPr>
          </a:p>
          <a:p>
            <a:pPr algn="just" rtl="0">
              <a:lnSpc>
                <a:spcPct val="150000"/>
              </a:lnSpc>
            </a:pPr>
            <a:r>
              <a:rPr lang="en-US" sz="2000" dirty="0" smtClean="0">
                <a:solidFill>
                  <a:srgbClr val="FF0000"/>
                </a:solidFill>
                <a:latin typeface="Times New Roman"/>
                <a:ea typeface="Times New Roman"/>
                <a:cs typeface="Times New Roman"/>
              </a:rPr>
              <a:t>High purity hydrogen, helium and nitrogen are commonly used for gas chromatography. Also, depending on the type of detector used, different gases are preferred</a:t>
            </a:r>
            <a:r>
              <a:rPr lang="en-US" dirty="0" smtClean="0">
                <a:solidFill>
                  <a:srgbClr val="FF0000"/>
                </a:solidFill>
                <a:latin typeface="Times New Roman"/>
                <a:ea typeface="Times New Roman"/>
                <a:cs typeface="Times New Roman"/>
              </a:rPr>
              <a:t>.</a:t>
            </a:r>
            <a:endParaRPr lang="en-US" sz="1600" dirty="0">
              <a:solidFill>
                <a:srgbClr val="FF0000"/>
              </a:solidFill>
              <a:latin typeface="Times New Roman"/>
              <a:ea typeface="Times New Roman"/>
            </a:endParaRPr>
          </a:p>
        </p:txBody>
      </p:sp>
    </p:spTree>
    <p:extLst>
      <p:ext uri="{BB962C8B-B14F-4D97-AF65-F5344CB8AC3E}">
        <p14:creationId xmlns:p14="http://schemas.microsoft.com/office/powerpoint/2010/main" val="2096135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764704"/>
            <a:ext cx="8424936" cy="1323439"/>
          </a:xfrm>
          <a:prstGeom prst="rect">
            <a:avLst/>
          </a:prstGeom>
        </p:spPr>
        <p:txBody>
          <a:bodyPr wrap="square">
            <a:spAutoFit/>
          </a:bodyPr>
          <a:lstStyle/>
          <a:p>
            <a:pPr algn="just" rtl="0"/>
            <a:r>
              <a:rPr lang="en-US" sz="2000" dirty="0">
                <a:solidFill>
                  <a:prstClr val="black"/>
                </a:solidFill>
                <a:latin typeface="Times New Roman"/>
              </a:rPr>
              <a:t>Based on a random walk mechanism for the migration of molecules through a column • Takes into account: – </a:t>
            </a:r>
            <a:r>
              <a:rPr lang="en-US" sz="2000" dirty="0" smtClean="0">
                <a:solidFill>
                  <a:prstClr val="black"/>
                </a:solidFill>
                <a:latin typeface="Times New Roman"/>
              </a:rPr>
              <a:t>mechanism of </a:t>
            </a:r>
            <a:r>
              <a:rPr lang="en-US" sz="2000" dirty="0">
                <a:solidFill>
                  <a:prstClr val="black"/>
                </a:solidFill>
                <a:latin typeface="Times New Roman"/>
              </a:rPr>
              <a:t>band broadening – effect of rate of elution on band shape – availability of different paths for different solute </a:t>
            </a:r>
            <a:r>
              <a:rPr lang="en-US" sz="2000" dirty="0" smtClean="0">
                <a:solidFill>
                  <a:prstClr val="black"/>
                </a:solidFill>
                <a:latin typeface="Times New Roman"/>
              </a:rPr>
              <a:t>molecules to </a:t>
            </a:r>
            <a:r>
              <a:rPr lang="en-US" sz="2000" dirty="0">
                <a:solidFill>
                  <a:prstClr val="black"/>
                </a:solidFill>
                <a:latin typeface="Times New Roman"/>
              </a:rPr>
              <a:t>follow – diffusion of solute along length</a:t>
            </a:r>
            <a:endParaRPr lang="en-US" sz="2000" dirty="0">
              <a:solidFill>
                <a:prstClr val="black"/>
              </a:solidFill>
            </a:endParaRPr>
          </a:p>
        </p:txBody>
      </p:sp>
      <p:sp>
        <p:nvSpPr>
          <p:cNvPr id="3" name="مستطيل 2"/>
          <p:cNvSpPr/>
          <p:nvPr/>
        </p:nvSpPr>
        <p:spPr>
          <a:xfrm>
            <a:off x="875088" y="188640"/>
            <a:ext cx="3188693" cy="369332"/>
          </a:xfrm>
          <a:prstGeom prst="rect">
            <a:avLst/>
          </a:prstGeom>
        </p:spPr>
        <p:txBody>
          <a:bodyPr wrap="none">
            <a:spAutoFit/>
          </a:bodyPr>
          <a:lstStyle/>
          <a:p>
            <a:r>
              <a:rPr lang="en-US" b="1" dirty="0" smtClean="0">
                <a:solidFill>
                  <a:srgbClr val="FF0000"/>
                </a:solidFill>
                <a:latin typeface="Century Gothic"/>
              </a:rPr>
              <a:t>Theory </a:t>
            </a:r>
            <a:r>
              <a:rPr lang="en-US" b="1" dirty="0">
                <a:solidFill>
                  <a:srgbClr val="FF0000"/>
                </a:solidFill>
                <a:latin typeface="Century Gothic"/>
              </a:rPr>
              <a:t>of Chromatography</a:t>
            </a:r>
            <a:endParaRPr lang="en-US" b="1" dirty="0">
              <a:solidFill>
                <a:srgbClr val="FF0000"/>
              </a:solidFill>
            </a:endParaRPr>
          </a:p>
        </p:txBody>
      </p:sp>
      <p:sp>
        <p:nvSpPr>
          <p:cNvPr id="4" name="مستطيل 3"/>
          <p:cNvSpPr/>
          <p:nvPr/>
        </p:nvSpPr>
        <p:spPr>
          <a:xfrm>
            <a:off x="431308" y="2117522"/>
            <a:ext cx="7992888" cy="3139321"/>
          </a:xfrm>
          <a:prstGeom prst="rect">
            <a:avLst/>
          </a:prstGeom>
        </p:spPr>
        <p:txBody>
          <a:bodyPr wrap="square">
            <a:spAutoFit/>
          </a:bodyPr>
          <a:lstStyle/>
          <a:p>
            <a:pPr algn="l" rtl="0"/>
            <a:r>
              <a:rPr lang="pt-BR" dirty="0">
                <a:solidFill>
                  <a:prstClr val="black"/>
                </a:solidFill>
              </a:rPr>
              <a:t>H = H</a:t>
            </a:r>
            <a:r>
              <a:rPr lang="pt-BR" baseline="-25000" dirty="0">
                <a:solidFill>
                  <a:prstClr val="black"/>
                </a:solidFill>
              </a:rPr>
              <a:t>L</a:t>
            </a:r>
            <a:r>
              <a:rPr lang="pt-BR" dirty="0">
                <a:solidFill>
                  <a:prstClr val="black"/>
                </a:solidFill>
              </a:rPr>
              <a:t> + H</a:t>
            </a:r>
            <a:r>
              <a:rPr lang="pt-BR" baseline="-25000" dirty="0">
                <a:solidFill>
                  <a:prstClr val="black"/>
                </a:solidFill>
              </a:rPr>
              <a:t>S</a:t>
            </a:r>
            <a:r>
              <a:rPr lang="pt-BR" dirty="0">
                <a:solidFill>
                  <a:prstClr val="black"/>
                </a:solidFill>
              </a:rPr>
              <a:t> + H</a:t>
            </a:r>
            <a:r>
              <a:rPr lang="pt-BR" baseline="-25000" dirty="0">
                <a:solidFill>
                  <a:prstClr val="black"/>
                </a:solidFill>
              </a:rPr>
              <a:t>M</a:t>
            </a:r>
            <a:r>
              <a:rPr lang="pt-BR" dirty="0">
                <a:solidFill>
                  <a:prstClr val="black"/>
                </a:solidFill>
              </a:rPr>
              <a:t> + H</a:t>
            </a:r>
            <a:r>
              <a:rPr lang="pt-BR" baseline="-25000" dirty="0">
                <a:solidFill>
                  <a:prstClr val="black"/>
                </a:solidFill>
              </a:rPr>
              <a:t>SM</a:t>
            </a:r>
            <a:endParaRPr lang="en-US" dirty="0">
              <a:solidFill>
                <a:prstClr val="black"/>
              </a:solidFill>
            </a:endParaRPr>
          </a:p>
          <a:p>
            <a:pPr algn="l" rtl="0"/>
            <a:r>
              <a:rPr lang="en-US" dirty="0">
                <a:solidFill>
                  <a:prstClr val="black"/>
                </a:solidFill>
              </a:rPr>
              <a:t>H = height equivalent to theoretical plate (as in Plate Theory)</a:t>
            </a:r>
          </a:p>
          <a:p>
            <a:pPr algn="l" rtl="0"/>
            <a:r>
              <a:rPr lang="en-US" dirty="0">
                <a:solidFill>
                  <a:prstClr val="black"/>
                </a:solidFill>
              </a:rPr>
              <a:t>H</a:t>
            </a:r>
            <a:r>
              <a:rPr lang="en-US" baseline="-25000" dirty="0">
                <a:solidFill>
                  <a:prstClr val="black"/>
                </a:solidFill>
              </a:rPr>
              <a:t>L</a:t>
            </a:r>
            <a:r>
              <a:rPr lang="en-US" dirty="0">
                <a:solidFill>
                  <a:prstClr val="black"/>
                </a:solidFill>
              </a:rPr>
              <a:t> =  contribution due to longitudinal diffusion</a:t>
            </a:r>
          </a:p>
          <a:p>
            <a:pPr algn="l" rtl="0"/>
            <a:r>
              <a:rPr lang="en-US" dirty="0">
                <a:solidFill>
                  <a:prstClr val="black"/>
                </a:solidFill>
              </a:rPr>
              <a:t>H</a:t>
            </a:r>
            <a:r>
              <a:rPr lang="en-US" baseline="-25000" dirty="0">
                <a:solidFill>
                  <a:prstClr val="black"/>
                </a:solidFill>
              </a:rPr>
              <a:t>S</a:t>
            </a:r>
            <a:r>
              <a:rPr lang="en-US" dirty="0">
                <a:solidFill>
                  <a:prstClr val="black"/>
                </a:solidFill>
              </a:rPr>
              <a:t> =  stationary phase mass transfer contribution</a:t>
            </a:r>
          </a:p>
          <a:p>
            <a:pPr algn="l" rtl="0"/>
            <a:r>
              <a:rPr lang="en-US" dirty="0">
                <a:solidFill>
                  <a:prstClr val="black"/>
                </a:solidFill>
              </a:rPr>
              <a:t>H</a:t>
            </a:r>
            <a:r>
              <a:rPr lang="en-US" baseline="-25000" dirty="0">
                <a:solidFill>
                  <a:prstClr val="black"/>
                </a:solidFill>
              </a:rPr>
              <a:t>M</a:t>
            </a:r>
            <a:r>
              <a:rPr lang="en-US" dirty="0">
                <a:solidFill>
                  <a:prstClr val="black"/>
                </a:solidFill>
              </a:rPr>
              <a:t> =  diffusion associated with mobile phase effects</a:t>
            </a:r>
          </a:p>
          <a:p>
            <a:pPr algn="l" rtl="0"/>
            <a:r>
              <a:rPr lang="en-US" dirty="0">
                <a:solidFill>
                  <a:prstClr val="black"/>
                </a:solidFill>
              </a:rPr>
              <a:t>H</a:t>
            </a:r>
            <a:r>
              <a:rPr lang="en-US" baseline="-25000" dirty="0">
                <a:solidFill>
                  <a:prstClr val="black"/>
                </a:solidFill>
              </a:rPr>
              <a:t>SM</a:t>
            </a:r>
            <a:r>
              <a:rPr lang="en-US" dirty="0">
                <a:solidFill>
                  <a:prstClr val="black"/>
                </a:solidFill>
              </a:rPr>
              <a:t> =  diffusion into or mass transfer across a stagnant layer of mobile phase (neglect)</a:t>
            </a:r>
          </a:p>
          <a:p>
            <a:pPr algn="l" rtl="0"/>
            <a:r>
              <a:rPr lang="en-US" b="1" dirty="0">
                <a:solidFill>
                  <a:prstClr val="black"/>
                </a:solidFill>
              </a:rPr>
              <a:t>H = B/</a:t>
            </a:r>
            <a:r>
              <a:rPr lang="el-GR" b="1" dirty="0">
                <a:solidFill>
                  <a:prstClr val="black"/>
                </a:solidFill>
              </a:rPr>
              <a:t>μ + </a:t>
            </a:r>
            <a:r>
              <a:rPr lang="en-US" b="1" dirty="0">
                <a:solidFill>
                  <a:prstClr val="black"/>
                </a:solidFill>
              </a:rPr>
              <a:t>C</a:t>
            </a:r>
            <a:r>
              <a:rPr lang="el-GR" b="1" dirty="0">
                <a:solidFill>
                  <a:prstClr val="black"/>
                </a:solidFill>
              </a:rPr>
              <a:t>μ +</a:t>
            </a:r>
            <a:r>
              <a:rPr lang="en-US" b="1" dirty="0">
                <a:solidFill>
                  <a:prstClr val="black"/>
                </a:solidFill>
              </a:rPr>
              <a:t>A</a:t>
            </a:r>
            <a:endParaRPr lang="en-US" dirty="0">
              <a:solidFill>
                <a:prstClr val="black"/>
              </a:solidFill>
            </a:endParaRPr>
          </a:p>
          <a:p>
            <a:pPr algn="l" rtl="0"/>
            <a:r>
              <a:rPr lang="en-US" dirty="0">
                <a:solidFill>
                  <a:prstClr val="black"/>
                </a:solidFill>
              </a:rPr>
              <a:t>van </a:t>
            </a:r>
            <a:r>
              <a:rPr lang="en-US" dirty="0" err="1">
                <a:solidFill>
                  <a:prstClr val="black"/>
                </a:solidFill>
              </a:rPr>
              <a:t>Deemter</a:t>
            </a:r>
            <a:r>
              <a:rPr lang="en-US" dirty="0">
                <a:solidFill>
                  <a:prstClr val="black"/>
                </a:solidFill>
              </a:rPr>
              <a:t> Equation A, B &amp; C are coefficients, μ = velocity)</a:t>
            </a:r>
          </a:p>
          <a:p>
            <a:pPr rtl="0"/>
            <a:r>
              <a:rPr lang="en-US" b="1" dirty="0">
                <a:solidFill>
                  <a:prstClr val="black"/>
                </a:solidFill>
              </a:rPr>
              <a:t> </a:t>
            </a:r>
            <a:endParaRPr lang="en-US" dirty="0">
              <a:solidFill>
                <a:prstClr val="black"/>
              </a:solidFill>
            </a:endParaRPr>
          </a:p>
          <a:p>
            <a:pPr algn="l"/>
            <a:r>
              <a:rPr lang="en-US" dirty="0" smtClean="0">
                <a:solidFill>
                  <a:srgbClr val="404040"/>
                </a:solidFill>
                <a:latin typeface="Century Gothic"/>
              </a:rPr>
              <a:t>)</a:t>
            </a:r>
            <a:endParaRPr lang="en-US" dirty="0">
              <a:solidFill>
                <a:prstClr val="black"/>
              </a:solidFill>
            </a:endParaRP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129" y="4774907"/>
            <a:ext cx="5133975" cy="2048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90405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71600" y="260648"/>
            <a:ext cx="7632848" cy="4868512"/>
          </a:xfrm>
          <a:prstGeom prst="rect">
            <a:avLst/>
          </a:prstGeom>
        </p:spPr>
        <p:txBody>
          <a:bodyPr wrap="square">
            <a:spAutoFit/>
          </a:bodyPr>
          <a:lstStyle/>
          <a:p>
            <a:pPr algn="just" rtl="0" fontAlgn="base">
              <a:lnSpc>
                <a:spcPct val="115000"/>
              </a:lnSpc>
              <a:spcAft>
                <a:spcPts val="1125"/>
              </a:spcAft>
            </a:pPr>
            <a:r>
              <a:rPr lang="en-US" sz="2000" b="1" dirty="0" smtClean="0">
                <a:solidFill>
                  <a:srgbClr val="548DD4"/>
                </a:solidFill>
                <a:latin typeface="Times New Roman"/>
                <a:ea typeface="Times New Roman"/>
                <a:cs typeface="Times New Roman"/>
              </a:rPr>
              <a:t>What is gas chromatography </a:t>
            </a:r>
            <a:r>
              <a:rPr lang="en-US" sz="2000" b="1" dirty="0" smtClean="0">
                <a:solidFill>
                  <a:srgbClr val="548DD4"/>
                </a:solidFill>
                <a:latin typeface="MS Gothic"/>
                <a:ea typeface="Times New Roman"/>
                <a:cs typeface="Times New Roman"/>
              </a:rPr>
              <a:t>？</a:t>
            </a:r>
            <a:endParaRPr lang="en-US" b="1" dirty="0" smtClean="0">
              <a:solidFill>
                <a:prstClr val="black"/>
              </a:solidFill>
              <a:latin typeface="Times New Roman"/>
              <a:ea typeface="Times New Roman"/>
            </a:endParaRPr>
          </a:p>
          <a:p>
            <a:pPr algn="just" rtl="0" fontAlgn="base">
              <a:lnSpc>
                <a:spcPct val="115000"/>
              </a:lnSpc>
              <a:spcAft>
                <a:spcPts val="1125"/>
              </a:spcAft>
            </a:pPr>
            <a:r>
              <a:rPr lang="en-US" sz="2000" b="1" dirty="0" smtClean="0">
                <a:solidFill>
                  <a:srgbClr val="111111"/>
                </a:solidFill>
                <a:latin typeface="Times New Roman"/>
                <a:ea typeface="Times New Roman"/>
                <a:cs typeface="Times New Roman"/>
              </a:rPr>
              <a:t>Chromatography is a technique that separates components in a mixture by the difference in partitioning behavior between mobile and stationary phases.</a:t>
            </a:r>
          </a:p>
          <a:p>
            <a:pPr algn="just" rtl="0" fontAlgn="base">
              <a:lnSpc>
                <a:spcPct val="115000"/>
              </a:lnSpc>
              <a:spcAft>
                <a:spcPts val="1125"/>
              </a:spcAft>
            </a:pPr>
            <a:endParaRPr lang="en-US" b="1" dirty="0" smtClean="0">
              <a:solidFill>
                <a:prstClr val="black"/>
              </a:solidFill>
              <a:latin typeface="Times New Roman"/>
              <a:ea typeface="Times New Roman"/>
            </a:endParaRPr>
          </a:p>
          <a:p>
            <a:pPr algn="just" rtl="0" fontAlgn="base">
              <a:lnSpc>
                <a:spcPct val="115000"/>
              </a:lnSpc>
              <a:spcAft>
                <a:spcPts val="1125"/>
              </a:spcAft>
            </a:pPr>
            <a:r>
              <a:rPr lang="en-US" sz="2000" b="1" dirty="0" smtClean="0">
                <a:solidFill>
                  <a:srgbClr val="111111"/>
                </a:solidFill>
                <a:latin typeface="Times New Roman"/>
                <a:ea typeface="Times New Roman"/>
                <a:cs typeface="Times New Roman"/>
              </a:rPr>
              <a:t> </a:t>
            </a:r>
            <a:r>
              <a:rPr lang="en-US" sz="2000" b="1" u="sng" dirty="0" smtClean="0">
                <a:solidFill>
                  <a:srgbClr val="ED1D25"/>
                </a:solidFill>
                <a:latin typeface="Times New Roman"/>
                <a:ea typeface="Times New Roman"/>
                <a:cs typeface="Times New Roman"/>
                <a:hlinkClick r:id="rId2"/>
              </a:rPr>
              <a:t>Gas chromatography</a:t>
            </a:r>
            <a:r>
              <a:rPr lang="en-US" sz="2000" b="1" dirty="0" smtClean="0">
                <a:solidFill>
                  <a:srgbClr val="111111"/>
                </a:solidFill>
                <a:latin typeface="Times New Roman"/>
                <a:ea typeface="Times New Roman"/>
                <a:cs typeface="Times New Roman"/>
              </a:rPr>
              <a:t> (GC) is one of the popular chromatography techniques to separate volatile compounds or substances. The mobile phase is a gas such as helium, and the stationary phase is a high-boiling liquid that is adsorbed on a solid. </a:t>
            </a:r>
          </a:p>
          <a:p>
            <a:pPr algn="just" rtl="0" fontAlgn="base">
              <a:lnSpc>
                <a:spcPct val="115000"/>
              </a:lnSpc>
              <a:spcAft>
                <a:spcPts val="1125"/>
              </a:spcAft>
            </a:pPr>
            <a:r>
              <a:rPr lang="en-US" sz="2000" b="1" dirty="0" smtClean="0">
                <a:solidFill>
                  <a:srgbClr val="111111"/>
                </a:solidFill>
                <a:latin typeface="Times New Roman"/>
                <a:ea typeface="Times New Roman"/>
                <a:cs typeface="Times New Roman"/>
              </a:rPr>
              <a:t>Because of its simplicity, high sensitivity, and the ability to effectively separate mixtures, gas chromatography has become one of the most important tools in chemistry</a:t>
            </a:r>
            <a:r>
              <a:rPr lang="en-US" dirty="0" smtClean="0">
                <a:solidFill>
                  <a:srgbClr val="111111"/>
                </a:solidFill>
                <a:latin typeface="Times New Roman"/>
                <a:ea typeface="Times New Roman"/>
                <a:cs typeface="Times New Roman"/>
              </a:rPr>
              <a:t>.</a:t>
            </a:r>
            <a:endParaRPr lang="en-US" sz="1600" dirty="0">
              <a:solidFill>
                <a:prstClr val="black"/>
              </a:solidFill>
              <a:latin typeface="Times New Roman"/>
              <a:ea typeface="Times New Roman"/>
            </a:endParaRPr>
          </a:p>
        </p:txBody>
      </p:sp>
    </p:spTree>
    <p:extLst>
      <p:ext uri="{BB962C8B-B14F-4D97-AF65-F5344CB8AC3E}">
        <p14:creationId xmlns:p14="http://schemas.microsoft.com/office/powerpoint/2010/main" val="187832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19672" y="548680"/>
            <a:ext cx="7128792" cy="3811300"/>
          </a:xfrm>
          <a:prstGeom prst="rect">
            <a:avLst/>
          </a:prstGeom>
        </p:spPr>
        <p:txBody>
          <a:bodyPr wrap="square">
            <a:spAutoFit/>
          </a:bodyPr>
          <a:lstStyle/>
          <a:p>
            <a:pPr algn="just" rtl="0">
              <a:lnSpc>
                <a:spcPct val="150000"/>
              </a:lnSpc>
            </a:pPr>
            <a:r>
              <a:rPr lang="en-US" sz="2000" b="1" dirty="0" smtClean="0">
                <a:solidFill>
                  <a:srgbClr val="FF0000"/>
                </a:solidFill>
                <a:latin typeface="Times New Roman"/>
                <a:ea typeface="Times New Roman"/>
                <a:cs typeface="Times New Roman"/>
              </a:rPr>
              <a:t>Purpose of gas chromatography</a:t>
            </a:r>
            <a:endParaRPr lang="en-US" sz="2800" b="1" dirty="0" smtClean="0">
              <a:solidFill>
                <a:srgbClr val="FF0000"/>
              </a:solidFill>
              <a:latin typeface="Times New Roman"/>
              <a:ea typeface="Times New Roman"/>
            </a:endParaRPr>
          </a:p>
          <a:p>
            <a:pPr algn="just" rtl="0">
              <a:lnSpc>
                <a:spcPct val="150000"/>
              </a:lnSpc>
            </a:pPr>
            <a:r>
              <a:rPr lang="en-US" sz="2000" b="1" dirty="0" smtClean="0">
                <a:solidFill>
                  <a:prstClr val="black"/>
                </a:solidFill>
                <a:latin typeface="Times New Roman"/>
                <a:ea typeface="Times New Roman"/>
                <a:cs typeface="Times New Roman"/>
              </a:rPr>
              <a:t>The main purpose of the gas chromatography technique is to separate the compounds that possess:</a:t>
            </a:r>
          </a:p>
          <a:p>
            <a:pPr algn="just" rtl="0">
              <a:lnSpc>
                <a:spcPct val="150000"/>
              </a:lnSpc>
            </a:pPr>
            <a:endParaRPr lang="en-US" b="1" dirty="0" smtClean="0">
              <a:solidFill>
                <a:prstClr val="black"/>
              </a:solidFill>
              <a:latin typeface="Times New Roman"/>
              <a:ea typeface="Times New Roman"/>
            </a:endParaRPr>
          </a:p>
          <a:p>
            <a:pPr marL="342900" indent="-342900" algn="just" rtl="0">
              <a:lnSpc>
                <a:spcPct val="150000"/>
              </a:lnSpc>
              <a:spcAft>
                <a:spcPts val="1000"/>
              </a:spcAft>
              <a:buSzPts val="1000"/>
              <a:buFont typeface="Wingdings" pitchFamily="2" charset="2"/>
              <a:buChar char="v"/>
              <a:tabLst>
                <a:tab pos="457200" algn="l"/>
              </a:tabLst>
            </a:pPr>
            <a:r>
              <a:rPr lang="en-US" sz="2400" b="1" dirty="0" smtClean="0">
                <a:solidFill>
                  <a:prstClr val="black"/>
                </a:solidFill>
                <a:latin typeface="Times New Roman"/>
                <a:ea typeface="Calibri"/>
                <a:cs typeface="Arial"/>
              </a:rPr>
              <a:t>High volatility</a:t>
            </a:r>
            <a:endParaRPr lang="en-US" b="1" dirty="0">
              <a:solidFill>
                <a:prstClr val="black"/>
              </a:solidFill>
              <a:ea typeface="Calibri"/>
              <a:cs typeface="Arial"/>
            </a:endParaRPr>
          </a:p>
          <a:p>
            <a:pPr marL="342900" indent="-342900" algn="just" rtl="0">
              <a:lnSpc>
                <a:spcPct val="150000"/>
              </a:lnSpc>
              <a:spcAft>
                <a:spcPts val="1000"/>
              </a:spcAft>
              <a:buSzPts val="1000"/>
              <a:buFont typeface="Wingdings" pitchFamily="2" charset="2"/>
              <a:buChar char="v"/>
              <a:tabLst>
                <a:tab pos="457200" algn="l"/>
              </a:tabLst>
            </a:pPr>
            <a:r>
              <a:rPr lang="en-US" sz="2400" b="1" dirty="0" smtClean="0">
                <a:solidFill>
                  <a:prstClr val="black"/>
                </a:solidFill>
                <a:latin typeface="Times New Roman"/>
                <a:ea typeface="Calibri"/>
                <a:cs typeface="Arial"/>
              </a:rPr>
              <a:t>Low molecular weights</a:t>
            </a:r>
            <a:endParaRPr lang="en-US" b="1" dirty="0">
              <a:solidFill>
                <a:prstClr val="black"/>
              </a:solidFill>
              <a:ea typeface="Calibri"/>
              <a:cs typeface="Arial"/>
            </a:endParaRPr>
          </a:p>
          <a:p>
            <a:pPr marL="342900" indent="-342900" algn="just" rtl="0">
              <a:lnSpc>
                <a:spcPct val="150000"/>
              </a:lnSpc>
              <a:spcAft>
                <a:spcPts val="1000"/>
              </a:spcAft>
              <a:buSzPts val="1000"/>
              <a:buFont typeface="Wingdings" pitchFamily="2" charset="2"/>
              <a:buChar char="v"/>
              <a:tabLst>
                <a:tab pos="457200" algn="l"/>
              </a:tabLst>
            </a:pPr>
            <a:r>
              <a:rPr lang="en-US" sz="2400" b="1" dirty="0" smtClean="0">
                <a:solidFill>
                  <a:prstClr val="black"/>
                </a:solidFill>
                <a:latin typeface="Times New Roman"/>
                <a:ea typeface="Calibri"/>
                <a:cs typeface="Arial"/>
              </a:rPr>
              <a:t>Thermal stability</a:t>
            </a:r>
            <a:endParaRPr lang="en-US" b="1" dirty="0">
              <a:solidFill>
                <a:prstClr val="black"/>
              </a:solidFill>
              <a:ea typeface="Calibri"/>
              <a:cs typeface="Arial"/>
            </a:endParaRPr>
          </a:p>
        </p:txBody>
      </p:sp>
    </p:spTree>
    <p:extLst>
      <p:ext uri="{BB962C8B-B14F-4D97-AF65-F5344CB8AC3E}">
        <p14:creationId xmlns:p14="http://schemas.microsoft.com/office/powerpoint/2010/main" val="2371560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27687" y="188640"/>
            <a:ext cx="7920880" cy="6493060"/>
          </a:xfrm>
          <a:prstGeom prst="rect">
            <a:avLst/>
          </a:prstGeom>
        </p:spPr>
        <p:txBody>
          <a:bodyPr wrap="square">
            <a:spAutoFit/>
          </a:bodyPr>
          <a:lstStyle/>
          <a:p>
            <a:pPr algn="just" rtl="0" fontAlgn="base">
              <a:lnSpc>
                <a:spcPct val="115000"/>
              </a:lnSpc>
              <a:spcAft>
                <a:spcPts val="1125"/>
              </a:spcAft>
            </a:pPr>
            <a:r>
              <a:rPr lang="en-US" sz="2400" b="1" dirty="0" smtClean="0">
                <a:solidFill>
                  <a:srgbClr val="548DD4"/>
                </a:solidFill>
                <a:latin typeface="Times New Roman"/>
                <a:ea typeface="Times New Roman"/>
                <a:cs typeface="Times New Roman"/>
              </a:rPr>
              <a:t>The principle of gas chromatography</a:t>
            </a:r>
            <a:endParaRPr lang="en-US" sz="2400" b="1" dirty="0" smtClean="0">
              <a:solidFill>
                <a:prstClr val="black"/>
              </a:solidFill>
              <a:latin typeface="Times New Roman"/>
              <a:ea typeface="Times New Roman"/>
            </a:endParaRPr>
          </a:p>
          <a:p>
            <a:pPr algn="just" rtl="0" fontAlgn="base">
              <a:lnSpc>
                <a:spcPct val="150000"/>
              </a:lnSpc>
              <a:spcAft>
                <a:spcPts val="1125"/>
              </a:spcAft>
            </a:pPr>
            <a:r>
              <a:rPr lang="en-US" sz="2000" dirty="0" smtClean="0">
                <a:solidFill>
                  <a:srgbClr val="111111"/>
                </a:solidFill>
                <a:latin typeface="Times New Roman"/>
                <a:ea typeface="Times New Roman"/>
                <a:cs typeface="Times New Roman"/>
              </a:rPr>
              <a:t>Components in the mixture are distributed between two phases, one of which is a stationary phase, and the other is a mobile phase gas, or carrier gas, that carries the mixture through the stationary phase. </a:t>
            </a:r>
            <a:endParaRPr lang="en-US" dirty="0" smtClean="0">
              <a:solidFill>
                <a:prstClr val="black"/>
              </a:solidFill>
              <a:latin typeface="Times New Roman"/>
              <a:ea typeface="Times New Roman"/>
            </a:endParaRPr>
          </a:p>
          <a:p>
            <a:pPr algn="just" rtl="0">
              <a:lnSpc>
                <a:spcPct val="200000"/>
              </a:lnSpc>
            </a:pPr>
            <a:r>
              <a:rPr lang="en-US" sz="2000" dirty="0" smtClean="0">
                <a:solidFill>
                  <a:srgbClr val="111111"/>
                </a:solidFill>
                <a:latin typeface="Times New Roman"/>
                <a:ea typeface="Calibri"/>
              </a:rPr>
              <a:t>Compounds in the mobile phase interact with the stationary phase as they pass through. Due to the differences in properties and structures of each component, the size and affinity of each interaction with the stationary phase are different.</a:t>
            </a:r>
          </a:p>
          <a:p>
            <a:pPr algn="just" rtl="0">
              <a:lnSpc>
                <a:spcPct val="200000"/>
              </a:lnSpc>
            </a:pPr>
            <a:r>
              <a:rPr lang="en-US" sz="2000" dirty="0" smtClean="0">
                <a:solidFill>
                  <a:srgbClr val="111111"/>
                </a:solidFill>
                <a:latin typeface="Times New Roman"/>
                <a:ea typeface="Calibri"/>
              </a:rPr>
              <a:t> Therefore, under the same driving force, the retention time of different components differs in the column, thus moving out of the column in different orders</a:t>
            </a:r>
            <a:endParaRPr lang="ar-IQ" sz="2000" dirty="0">
              <a:solidFill>
                <a:prstClr val="black"/>
              </a:solidFill>
            </a:endParaRPr>
          </a:p>
        </p:txBody>
      </p:sp>
    </p:spTree>
    <p:extLst>
      <p:ext uri="{BB962C8B-B14F-4D97-AF65-F5344CB8AC3E}">
        <p14:creationId xmlns:p14="http://schemas.microsoft.com/office/powerpoint/2010/main" val="1630917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88640"/>
            <a:ext cx="8496944" cy="1449628"/>
          </a:xfrm>
          <a:prstGeom prst="rect">
            <a:avLst/>
          </a:prstGeom>
        </p:spPr>
        <p:txBody>
          <a:bodyPr wrap="square">
            <a:spAutoFit/>
          </a:bodyPr>
          <a:lstStyle/>
          <a:p>
            <a:pPr algn="l" rtl="0">
              <a:lnSpc>
                <a:spcPct val="115000"/>
              </a:lnSpc>
              <a:spcBef>
                <a:spcPts val="1000"/>
              </a:spcBef>
            </a:pPr>
            <a:r>
              <a:rPr lang="en-US" sz="2800" b="1" dirty="0" smtClean="0">
                <a:solidFill>
                  <a:srgbClr val="0372A6"/>
                </a:solidFill>
                <a:latin typeface="Tahoma"/>
                <a:ea typeface="Times New Roman"/>
                <a:cs typeface="Times New Roman"/>
              </a:rPr>
              <a:t>Components of a Gas Chromatograph System</a:t>
            </a:r>
            <a:endParaRPr lang="en-US" sz="1600" b="1" dirty="0" smtClean="0">
              <a:solidFill>
                <a:srgbClr val="243F60"/>
              </a:solidFill>
              <a:latin typeface="Cambria"/>
              <a:ea typeface="Times New Roman"/>
              <a:cs typeface="Times New Roman"/>
            </a:endParaRPr>
          </a:p>
          <a:p>
            <a:pPr algn="l"/>
            <a:r>
              <a:rPr lang="en-US" dirty="0" smtClean="0">
                <a:solidFill>
                  <a:srgbClr val="000000"/>
                </a:solidFill>
                <a:latin typeface="Tahoma"/>
                <a:ea typeface="Times New Roman"/>
              </a:rPr>
              <a:t>Figure </a:t>
            </a:r>
            <a:r>
              <a:rPr lang="en-US" sz="2000" dirty="0" smtClean="0">
                <a:solidFill>
                  <a:srgbClr val="000000"/>
                </a:solidFill>
                <a:latin typeface="MathJax_Main"/>
                <a:ea typeface="Times New Roman"/>
                <a:cs typeface="Tahoma"/>
              </a:rPr>
              <a:t>1 below </a:t>
            </a:r>
            <a:r>
              <a:rPr lang="en-US" dirty="0" smtClean="0">
                <a:solidFill>
                  <a:srgbClr val="000000"/>
                </a:solidFill>
                <a:latin typeface="Tahoma"/>
                <a:ea typeface="Times New Roman"/>
              </a:rPr>
              <a:t> shows a schematic diagram of the components of a typical gas chromatograph, </a:t>
            </a:r>
            <a:endParaRPr lang="en-US" dirty="0" smtClean="0">
              <a:solidFill>
                <a:prstClr val="black"/>
              </a:solidFill>
              <a:latin typeface="Times New Roman"/>
              <a:ea typeface="Times New Roman"/>
            </a:endParaRPr>
          </a:p>
          <a:p>
            <a:r>
              <a:rPr lang="en-US" dirty="0" smtClean="0">
                <a:solidFill>
                  <a:srgbClr val="000000"/>
                </a:solidFill>
                <a:latin typeface="Tahoma"/>
                <a:ea typeface="Times New Roman"/>
              </a:rPr>
              <a:t> </a:t>
            </a:r>
            <a:endParaRPr lang="en-US" dirty="0">
              <a:solidFill>
                <a:prstClr val="black"/>
              </a:solidFill>
              <a:latin typeface="Times New Roman"/>
              <a:ea typeface="Times New Roman"/>
            </a:endParaRPr>
          </a:p>
        </p:txBody>
      </p:sp>
      <p:pic>
        <p:nvPicPr>
          <p:cNvPr id="3" name="صورة 2" descr="https://cnx.org/resources/f3d618eda805b39ad46aedbc9926cbe7614abb77/Gas_chromatograph.png"/>
          <p:cNvPicPr/>
          <p:nvPr/>
        </p:nvPicPr>
        <p:blipFill>
          <a:blip r:embed="rId2">
            <a:extLst>
              <a:ext uri="{28A0092B-C50C-407E-A947-70E740481C1C}">
                <a14:useLocalDpi xmlns:a14="http://schemas.microsoft.com/office/drawing/2010/main" val="0"/>
              </a:ext>
            </a:extLst>
          </a:blip>
          <a:srcRect/>
          <a:stretch>
            <a:fillRect/>
          </a:stretch>
        </p:blipFill>
        <p:spPr bwMode="auto">
          <a:xfrm>
            <a:off x="420491" y="1484784"/>
            <a:ext cx="8255965" cy="3744416"/>
          </a:xfrm>
          <a:prstGeom prst="rect">
            <a:avLst/>
          </a:prstGeom>
          <a:noFill/>
          <a:ln>
            <a:noFill/>
          </a:ln>
        </p:spPr>
      </p:pic>
      <p:sp>
        <p:nvSpPr>
          <p:cNvPr id="4" name="مستطيل 3"/>
          <p:cNvSpPr/>
          <p:nvPr/>
        </p:nvSpPr>
        <p:spPr>
          <a:xfrm>
            <a:off x="1475656" y="5805264"/>
            <a:ext cx="3929281" cy="369332"/>
          </a:xfrm>
          <a:prstGeom prst="rect">
            <a:avLst/>
          </a:prstGeom>
        </p:spPr>
        <p:txBody>
          <a:bodyPr wrap="none">
            <a:spAutoFit/>
          </a:bodyPr>
          <a:lstStyle/>
          <a:p>
            <a:r>
              <a:rPr lang="en-US" b="1" dirty="0" smtClean="0">
                <a:solidFill>
                  <a:srgbClr val="7A7A7A"/>
                </a:solidFill>
                <a:latin typeface="Arial"/>
                <a:ea typeface="Times New Roman"/>
              </a:rPr>
              <a:t>Figure: Systematic Diagram of GC</a:t>
            </a:r>
            <a:endParaRPr lang="en-US" dirty="0">
              <a:solidFill>
                <a:prstClr val="black"/>
              </a:solidFill>
              <a:latin typeface="Times New Roman"/>
              <a:ea typeface="Times New Roman"/>
            </a:endParaRPr>
          </a:p>
        </p:txBody>
      </p:sp>
    </p:spTree>
    <p:extLst>
      <p:ext uri="{BB962C8B-B14F-4D97-AF65-F5344CB8AC3E}">
        <p14:creationId xmlns:p14="http://schemas.microsoft.com/office/powerpoint/2010/main" val="3299446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Principle of Gas Chromatography"/>
          <p:cNvPicPr/>
          <p:nvPr/>
        </p:nvPicPr>
        <p:blipFill>
          <a:blip r:embed="rId2">
            <a:extLst>
              <a:ext uri="{28A0092B-C50C-407E-A947-70E740481C1C}">
                <a14:useLocalDpi xmlns:a14="http://schemas.microsoft.com/office/drawing/2010/main" val="0"/>
              </a:ext>
            </a:extLst>
          </a:blip>
          <a:srcRect/>
          <a:stretch>
            <a:fillRect/>
          </a:stretch>
        </p:blipFill>
        <p:spPr bwMode="auto">
          <a:xfrm>
            <a:off x="539552" y="260648"/>
            <a:ext cx="7992888" cy="5616623"/>
          </a:xfrm>
          <a:prstGeom prst="rect">
            <a:avLst/>
          </a:prstGeom>
          <a:noFill/>
          <a:ln>
            <a:noFill/>
          </a:ln>
        </p:spPr>
      </p:pic>
      <p:sp>
        <p:nvSpPr>
          <p:cNvPr id="3" name="مستطيل 2"/>
          <p:cNvSpPr/>
          <p:nvPr/>
        </p:nvSpPr>
        <p:spPr>
          <a:xfrm>
            <a:off x="1691680" y="6165304"/>
            <a:ext cx="3929281" cy="369332"/>
          </a:xfrm>
          <a:prstGeom prst="rect">
            <a:avLst/>
          </a:prstGeom>
        </p:spPr>
        <p:txBody>
          <a:bodyPr wrap="none">
            <a:spAutoFit/>
          </a:bodyPr>
          <a:lstStyle/>
          <a:p>
            <a:r>
              <a:rPr lang="en-US" b="1" dirty="0" smtClean="0">
                <a:solidFill>
                  <a:srgbClr val="7A7A7A"/>
                </a:solidFill>
                <a:latin typeface="Arial"/>
                <a:ea typeface="Times New Roman"/>
              </a:rPr>
              <a:t>Figure: Systematic Diagram of GC</a:t>
            </a:r>
            <a:endParaRPr lang="en-US" dirty="0">
              <a:solidFill>
                <a:prstClr val="black"/>
              </a:solidFill>
              <a:latin typeface="Times New Roman"/>
              <a:ea typeface="Times New Roman"/>
            </a:endParaRPr>
          </a:p>
        </p:txBody>
      </p:sp>
    </p:spTree>
    <p:extLst>
      <p:ext uri="{BB962C8B-B14F-4D97-AF65-F5344CB8AC3E}">
        <p14:creationId xmlns:p14="http://schemas.microsoft.com/office/powerpoint/2010/main" val="3027165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43608" y="548680"/>
            <a:ext cx="7344816" cy="4210383"/>
          </a:xfrm>
          <a:prstGeom prst="rect">
            <a:avLst/>
          </a:prstGeom>
        </p:spPr>
        <p:txBody>
          <a:bodyPr wrap="square">
            <a:spAutoFit/>
          </a:bodyPr>
          <a:lstStyle/>
          <a:p>
            <a:pPr algn="l" rtl="0">
              <a:lnSpc>
                <a:spcPct val="115000"/>
              </a:lnSpc>
              <a:spcBef>
                <a:spcPts val="1000"/>
              </a:spcBef>
            </a:pPr>
            <a:r>
              <a:rPr lang="en-US" sz="2400" b="1" dirty="0" smtClean="0">
                <a:solidFill>
                  <a:srgbClr val="0372A6"/>
                </a:solidFill>
                <a:latin typeface="Tahoma"/>
                <a:ea typeface="Times New Roman"/>
                <a:cs typeface="Times New Roman"/>
              </a:rPr>
              <a:t>Carrier Gas</a:t>
            </a:r>
            <a:endParaRPr lang="en-US" sz="1400" b="1" dirty="0" smtClean="0">
              <a:solidFill>
                <a:srgbClr val="243F60"/>
              </a:solidFill>
              <a:latin typeface="Cambria"/>
              <a:ea typeface="Times New Roman"/>
              <a:cs typeface="Times New Roman"/>
            </a:endParaRPr>
          </a:p>
          <a:p>
            <a:pPr algn="just" rtl="0">
              <a:lnSpc>
                <a:spcPct val="150000"/>
              </a:lnSpc>
            </a:pPr>
            <a:endParaRPr lang="en-US" sz="2000" dirty="0" smtClean="0">
              <a:solidFill>
                <a:srgbClr val="000000"/>
              </a:solidFill>
              <a:latin typeface="Times New Roman"/>
              <a:ea typeface="Times New Roman"/>
              <a:cs typeface="Times New Roman"/>
            </a:endParaRPr>
          </a:p>
          <a:p>
            <a:pPr algn="just" rtl="0">
              <a:lnSpc>
                <a:spcPct val="150000"/>
              </a:lnSpc>
            </a:pPr>
            <a:r>
              <a:rPr lang="en-US" sz="2000" dirty="0" smtClean="0">
                <a:solidFill>
                  <a:srgbClr val="000000"/>
                </a:solidFill>
                <a:latin typeface="Times New Roman"/>
                <a:ea typeface="Times New Roman"/>
                <a:cs typeface="Times New Roman"/>
              </a:rPr>
              <a:t>The role of the carrier gas -GC mobile phase- is to carry the sample molecules along the column while they are not dissolved in or adsorbed on the stationary phase.</a:t>
            </a:r>
          </a:p>
          <a:p>
            <a:pPr algn="just" rtl="0">
              <a:lnSpc>
                <a:spcPct val="150000"/>
              </a:lnSpc>
            </a:pPr>
            <a:endParaRPr lang="en-US" sz="2000" dirty="0">
              <a:solidFill>
                <a:srgbClr val="000000"/>
              </a:solidFill>
              <a:latin typeface="Times New Roman"/>
              <a:ea typeface="Times New Roman"/>
              <a:cs typeface="Times New Roman"/>
            </a:endParaRPr>
          </a:p>
          <a:p>
            <a:pPr algn="just" rtl="0">
              <a:lnSpc>
                <a:spcPct val="150000"/>
              </a:lnSpc>
            </a:pPr>
            <a:r>
              <a:rPr lang="en-US" sz="2000" dirty="0" smtClean="0">
                <a:solidFill>
                  <a:srgbClr val="000000"/>
                </a:solidFill>
                <a:latin typeface="Times New Roman"/>
                <a:ea typeface="Times New Roman"/>
                <a:cs typeface="Times New Roman"/>
              </a:rPr>
              <a:t> The carrier gas is inert and does not interact with the sample, and thus GC separation's selectivity can be </a:t>
            </a:r>
            <a:r>
              <a:rPr lang="en-US" sz="2000" b="1" dirty="0" smtClean="0">
                <a:solidFill>
                  <a:srgbClr val="FF0000"/>
                </a:solidFill>
                <a:latin typeface="Times New Roman"/>
                <a:ea typeface="Times New Roman"/>
                <a:cs typeface="Times New Roman"/>
              </a:rPr>
              <a:t>attributed to the  stationary phase alone. </a:t>
            </a:r>
            <a:endParaRPr lang="en-US" b="1" dirty="0">
              <a:solidFill>
                <a:srgbClr val="FF0000"/>
              </a:solidFill>
              <a:latin typeface="Times New Roman"/>
              <a:ea typeface="Times New Roman"/>
            </a:endParaRPr>
          </a:p>
        </p:txBody>
      </p:sp>
    </p:spTree>
    <p:extLst>
      <p:ext uri="{BB962C8B-B14F-4D97-AF65-F5344CB8AC3E}">
        <p14:creationId xmlns:p14="http://schemas.microsoft.com/office/powerpoint/2010/main" val="1709499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04664"/>
            <a:ext cx="7992888" cy="5981125"/>
          </a:xfrm>
          <a:prstGeom prst="rect">
            <a:avLst/>
          </a:prstGeom>
        </p:spPr>
        <p:txBody>
          <a:bodyPr wrap="square">
            <a:spAutoFit/>
          </a:bodyPr>
          <a:lstStyle/>
          <a:p>
            <a:pPr algn="just" rtl="0">
              <a:lnSpc>
                <a:spcPct val="150000"/>
              </a:lnSpc>
              <a:spcBef>
                <a:spcPts val="1000"/>
              </a:spcBef>
            </a:pPr>
            <a:r>
              <a:rPr lang="en-US" sz="2400" b="1" dirty="0" smtClean="0">
                <a:solidFill>
                  <a:srgbClr val="4F81BD"/>
                </a:solidFill>
                <a:latin typeface="Times New Roman"/>
                <a:ea typeface="Times New Roman"/>
                <a:cs typeface="Times New Roman"/>
              </a:rPr>
              <a:t>Mobile phase</a:t>
            </a:r>
            <a:endParaRPr lang="en-US" b="1" dirty="0" smtClean="0">
              <a:solidFill>
                <a:srgbClr val="4F81BD"/>
              </a:solidFill>
              <a:latin typeface="Cambria"/>
              <a:ea typeface="Times New Roman"/>
              <a:cs typeface="Times New Roman"/>
            </a:endParaRPr>
          </a:p>
          <a:p>
            <a:pPr algn="just">
              <a:lnSpc>
                <a:spcPct val="150000"/>
              </a:lnSpc>
            </a:pPr>
            <a:r>
              <a:rPr lang="en-US" sz="2000" dirty="0" smtClean="0">
                <a:solidFill>
                  <a:prstClr val="black"/>
                </a:solidFill>
                <a:latin typeface="Times New Roman"/>
                <a:ea typeface="Times New Roman"/>
                <a:cs typeface="Times New Roman"/>
              </a:rPr>
              <a:t>In gas chromatography, usually, three types of gases are employed namely –</a:t>
            </a:r>
            <a:endParaRPr lang="en-US" dirty="0" smtClean="0">
              <a:solidFill>
                <a:prstClr val="black"/>
              </a:solidFill>
              <a:latin typeface="Times New Roman"/>
              <a:ea typeface="Times New Roman"/>
            </a:endParaRPr>
          </a:p>
          <a:p>
            <a:pPr marL="342900" indent="-342900" algn="just" rtl="0">
              <a:lnSpc>
                <a:spcPct val="150000"/>
              </a:lnSpc>
              <a:spcAft>
                <a:spcPts val="1000"/>
              </a:spcAft>
              <a:tabLst>
                <a:tab pos="457200" algn="l"/>
              </a:tabLst>
            </a:pPr>
            <a:r>
              <a:rPr lang="en-US" sz="2000" b="1" dirty="0" smtClean="0">
                <a:solidFill>
                  <a:prstClr val="black"/>
                </a:solidFill>
                <a:latin typeface="Times New Roman"/>
                <a:ea typeface="Calibri"/>
                <a:cs typeface="Arial"/>
              </a:rPr>
              <a:t>Carrier gas – </a:t>
            </a:r>
            <a:r>
              <a:rPr lang="en-US" sz="2000" dirty="0" smtClean="0">
                <a:solidFill>
                  <a:prstClr val="black"/>
                </a:solidFill>
                <a:latin typeface="Times New Roman"/>
                <a:ea typeface="Calibri"/>
                <a:cs typeface="Arial"/>
              </a:rPr>
              <a:t>This is needed for the transfer of the injected sample to the separation column. They are also responsible for the subsequent transfer of separated components to the detector. Common examples: </a:t>
            </a:r>
            <a:r>
              <a:rPr lang="en-US" sz="2000" b="1" dirty="0" smtClean="0">
                <a:solidFill>
                  <a:prstClr val="black"/>
                </a:solidFill>
                <a:latin typeface="Times New Roman"/>
                <a:ea typeface="Calibri"/>
                <a:cs typeface="Arial"/>
              </a:rPr>
              <a:t>Nitrogen, helium, or hydrogen</a:t>
            </a:r>
            <a:endParaRPr lang="en-US" sz="1600" b="1" dirty="0">
              <a:solidFill>
                <a:prstClr val="black"/>
              </a:solidFill>
              <a:ea typeface="Calibri"/>
              <a:cs typeface="Arial"/>
            </a:endParaRPr>
          </a:p>
          <a:p>
            <a:pPr marL="342900" indent="-342900" algn="just" rtl="0">
              <a:lnSpc>
                <a:spcPct val="150000"/>
              </a:lnSpc>
              <a:spcAft>
                <a:spcPts val="1000"/>
              </a:spcAft>
              <a:tabLst>
                <a:tab pos="457200" algn="l"/>
              </a:tabLst>
            </a:pPr>
            <a:r>
              <a:rPr lang="en-US" sz="2000" b="1" dirty="0" smtClean="0">
                <a:solidFill>
                  <a:prstClr val="black"/>
                </a:solidFill>
                <a:latin typeface="Times New Roman"/>
                <a:ea typeface="Calibri"/>
                <a:cs typeface="Arial"/>
              </a:rPr>
              <a:t>Fuel gas –</a:t>
            </a:r>
            <a:r>
              <a:rPr lang="en-US" sz="2000" dirty="0" smtClean="0">
                <a:solidFill>
                  <a:prstClr val="black"/>
                </a:solidFill>
                <a:latin typeface="Times New Roman"/>
                <a:ea typeface="Calibri"/>
                <a:cs typeface="Arial"/>
              </a:rPr>
              <a:t> They support the flame in Flame ionization detector (FID) detector such as Hydrogen.</a:t>
            </a:r>
            <a:endParaRPr lang="en-US" sz="1600" dirty="0">
              <a:solidFill>
                <a:prstClr val="black"/>
              </a:solidFill>
              <a:ea typeface="Calibri"/>
              <a:cs typeface="Arial"/>
            </a:endParaRPr>
          </a:p>
          <a:p>
            <a:pPr marL="342900" indent="-342900" algn="just" rtl="0">
              <a:lnSpc>
                <a:spcPct val="150000"/>
              </a:lnSpc>
              <a:spcAft>
                <a:spcPts val="1000"/>
              </a:spcAft>
              <a:tabLst>
                <a:tab pos="457200" algn="l"/>
              </a:tabLst>
            </a:pPr>
            <a:r>
              <a:rPr lang="en-US" sz="2000" b="1" dirty="0" smtClean="0">
                <a:solidFill>
                  <a:prstClr val="black"/>
                </a:solidFill>
                <a:latin typeface="Times New Roman"/>
                <a:ea typeface="Calibri"/>
                <a:cs typeface="Arial"/>
              </a:rPr>
              <a:t>Zero air – </a:t>
            </a:r>
            <a:r>
              <a:rPr lang="en-US" sz="2000" dirty="0" smtClean="0">
                <a:solidFill>
                  <a:prstClr val="black"/>
                </a:solidFill>
                <a:latin typeface="Times New Roman"/>
                <a:ea typeface="Calibri"/>
                <a:cs typeface="Arial"/>
              </a:rPr>
              <a:t>These are the purified air that plays the role of oxidant to support the combustion of flame in the detector</a:t>
            </a:r>
            <a:r>
              <a:rPr lang="en-US" sz="2000" b="1" dirty="0" smtClean="0">
                <a:solidFill>
                  <a:prstClr val="black"/>
                </a:solidFill>
                <a:latin typeface="Times New Roman"/>
                <a:ea typeface="Calibri"/>
                <a:cs typeface="Arial"/>
              </a:rPr>
              <a:t>. </a:t>
            </a:r>
            <a:r>
              <a:rPr lang="en-US" sz="2000" dirty="0" smtClean="0">
                <a:solidFill>
                  <a:prstClr val="black"/>
                </a:solidFill>
                <a:latin typeface="Times New Roman"/>
                <a:ea typeface="Calibri"/>
                <a:cs typeface="Arial"/>
              </a:rPr>
              <a:t>Before being led to the gas chromatographic system, the above three are intermixed in the desired proportion.</a:t>
            </a:r>
            <a:endParaRPr lang="en-US" sz="1400" dirty="0">
              <a:solidFill>
                <a:prstClr val="black"/>
              </a:solidFill>
              <a:ea typeface="Calibri"/>
              <a:cs typeface="Arial"/>
            </a:endParaRPr>
          </a:p>
        </p:txBody>
      </p:sp>
    </p:spTree>
    <p:extLst>
      <p:ext uri="{BB962C8B-B14F-4D97-AF65-F5344CB8AC3E}">
        <p14:creationId xmlns:p14="http://schemas.microsoft.com/office/powerpoint/2010/main" val="1472047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548680"/>
            <a:ext cx="7560840" cy="5714385"/>
          </a:xfrm>
          <a:prstGeom prst="rect">
            <a:avLst/>
          </a:prstGeom>
        </p:spPr>
        <p:txBody>
          <a:bodyPr wrap="square">
            <a:spAutoFit/>
          </a:bodyPr>
          <a:lstStyle/>
          <a:p>
            <a:pPr algn="just" rtl="0">
              <a:lnSpc>
                <a:spcPct val="150000"/>
              </a:lnSpc>
            </a:pPr>
            <a:r>
              <a:rPr lang="en-US" sz="2000" dirty="0" smtClean="0">
                <a:solidFill>
                  <a:srgbClr val="000000"/>
                </a:solidFill>
                <a:latin typeface="Times New Roman"/>
                <a:ea typeface="Times New Roman"/>
                <a:cs typeface="Times New Roman"/>
              </a:rPr>
              <a:t>However, the choice of carrier gas is important to maintain high efficiency. </a:t>
            </a:r>
            <a:r>
              <a:rPr lang="en-US" sz="2000" dirty="0" smtClean="0">
                <a:solidFill>
                  <a:srgbClr val="FF0000"/>
                </a:solidFill>
                <a:latin typeface="Times New Roman"/>
                <a:ea typeface="Times New Roman"/>
                <a:cs typeface="Times New Roman"/>
              </a:rPr>
              <a:t>The effect of different carrier gases on column efficiency is represented by the van </a:t>
            </a:r>
            <a:r>
              <a:rPr lang="en-US" sz="2000" dirty="0" err="1" smtClean="0">
                <a:solidFill>
                  <a:srgbClr val="FF0000"/>
                </a:solidFill>
                <a:latin typeface="Times New Roman"/>
                <a:ea typeface="Times New Roman"/>
                <a:cs typeface="Times New Roman"/>
              </a:rPr>
              <a:t>Deemter</a:t>
            </a:r>
            <a:r>
              <a:rPr lang="en-US" sz="2000" dirty="0" smtClean="0">
                <a:solidFill>
                  <a:srgbClr val="FF0000"/>
                </a:solidFill>
                <a:latin typeface="Times New Roman"/>
                <a:ea typeface="Times New Roman"/>
                <a:cs typeface="Times New Roman"/>
              </a:rPr>
              <a:t> (packed columns) and the </a:t>
            </a:r>
            <a:r>
              <a:rPr lang="en-US" sz="2000" dirty="0" err="1" smtClean="0">
                <a:solidFill>
                  <a:srgbClr val="FF0000"/>
                </a:solidFill>
                <a:latin typeface="Times New Roman"/>
                <a:ea typeface="Times New Roman"/>
                <a:cs typeface="Times New Roman"/>
              </a:rPr>
              <a:t>Golay</a:t>
            </a:r>
            <a:r>
              <a:rPr lang="en-US" sz="2000" dirty="0" smtClean="0">
                <a:solidFill>
                  <a:srgbClr val="FF0000"/>
                </a:solidFill>
                <a:latin typeface="Times New Roman"/>
                <a:ea typeface="Times New Roman"/>
                <a:cs typeface="Times New Roman"/>
              </a:rPr>
              <a:t> equation (capillary columns).</a:t>
            </a:r>
          </a:p>
          <a:p>
            <a:pPr algn="just" rtl="0">
              <a:lnSpc>
                <a:spcPct val="150000"/>
              </a:lnSpc>
            </a:pPr>
            <a:endParaRPr lang="en-US" sz="2000" dirty="0">
              <a:solidFill>
                <a:srgbClr val="FF0000"/>
              </a:solidFill>
              <a:latin typeface="Times New Roman"/>
              <a:ea typeface="Times New Roman"/>
              <a:cs typeface="Times New Roman"/>
            </a:endParaRPr>
          </a:p>
          <a:p>
            <a:pPr algn="just" rtl="0">
              <a:lnSpc>
                <a:spcPct val="150000"/>
              </a:lnSpc>
            </a:pPr>
            <a:r>
              <a:rPr lang="en-US" sz="2000" dirty="0" smtClean="0">
                <a:solidFill>
                  <a:srgbClr val="FF0000"/>
                </a:solidFill>
                <a:latin typeface="Times New Roman"/>
                <a:ea typeface="Times New Roman"/>
                <a:cs typeface="Times New Roman"/>
              </a:rPr>
              <a:t> The van </a:t>
            </a:r>
            <a:r>
              <a:rPr lang="en-US" sz="2000" dirty="0" err="1" smtClean="0">
                <a:solidFill>
                  <a:srgbClr val="FF0000"/>
                </a:solidFill>
                <a:latin typeface="Times New Roman"/>
                <a:ea typeface="Times New Roman"/>
                <a:cs typeface="Times New Roman"/>
              </a:rPr>
              <a:t>Deemter</a:t>
            </a:r>
            <a:r>
              <a:rPr lang="en-US" sz="2000" dirty="0" smtClean="0">
                <a:solidFill>
                  <a:srgbClr val="FF0000"/>
                </a:solidFill>
                <a:latin typeface="Times New Roman"/>
                <a:ea typeface="Times New Roman"/>
                <a:cs typeface="Times New Roman"/>
              </a:rPr>
              <a:t> equation, </a:t>
            </a:r>
            <a:r>
              <a:rPr lang="en-US" sz="2000" dirty="0" smtClean="0">
                <a:solidFill>
                  <a:srgbClr val="FF0000"/>
                </a:solidFill>
                <a:latin typeface="Times New Roman"/>
                <a:ea typeface="Times New Roman"/>
                <a:cs typeface="Times New Roman"/>
                <a:hlinkClick r:id="rId2"/>
              </a:rPr>
              <a:t>1</a:t>
            </a:r>
            <a:r>
              <a:rPr lang="en-US" sz="2000" dirty="0" smtClean="0">
                <a:solidFill>
                  <a:srgbClr val="FF0000"/>
                </a:solidFill>
                <a:latin typeface="Times New Roman"/>
                <a:ea typeface="Times New Roman"/>
                <a:cs typeface="Times New Roman"/>
              </a:rPr>
              <a:t>, describes the three main effects that contribute to band broadening in packed columns and, as a consequence, to a reduced efficiency in the separation process.</a:t>
            </a:r>
          </a:p>
          <a:p>
            <a:pPr algn="just" rtl="0">
              <a:lnSpc>
                <a:spcPct val="150000"/>
              </a:lnSpc>
            </a:pPr>
            <a:endParaRPr lang="en-US" sz="2000" dirty="0">
              <a:solidFill>
                <a:srgbClr val="FF0000"/>
              </a:solidFill>
              <a:latin typeface="Times New Roman"/>
              <a:ea typeface="Times New Roman"/>
              <a:cs typeface="Times New Roman"/>
            </a:endParaRPr>
          </a:p>
          <a:p>
            <a:pPr algn="just" rtl="0">
              <a:lnSpc>
                <a:spcPct val="150000"/>
              </a:lnSpc>
            </a:pPr>
            <a:endParaRPr lang="en-US" dirty="0" smtClean="0">
              <a:solidFill>
                <a:srgbClr val="FF0000"/>
              </a:solidFill>
              <a:latin typeface="Times New Roman"/>
              <a:ea typeface="Times New Roman"/>
            </a:endParaRPr>
          </a:p>
          <a:p>
            <a:pPr algn="just" rtl="0">
              <a:lnSpc>
                <a:spcPct val="150000"/>
              </a:lnSpc>
              <a:spcAft>
                <a:spcPts val="1000"/>
              </a:spcAft>
            </a:pPr>
            <a:r>
              <a:rPr lang="en-US" sz="2000" dirty="0" smtClean="0">
                <a:solidFill>
                  <a:srgbClr val="FF0000"/>
                </a:solidFill>
                <a:latin typeface="Times New Roman"/>
                <a:ea typeface="Calibri"/>
                <a:cs typeface="Arial"/>
              </a:rPr>
              <a:t>HEPT = A+B/ </a:t>
            </a:r>
            <a:r>
              <a:rPr lang="en-US" sz="2000" dirty="0" err="1" smtClean="0">
                <a:solidFill>
                  <a:srgbClr val="FF0000"/>
                </a:solidFill>
                <a:latin typeface="Times New Roman"/>
                <a:ea typeface="Calibri"/>
                <a:cs typeface="Arial"/>
              </a:rPr>
              <a:t>u+Cu</a:t>
            </a:r>
            <a:r>
              <a:rPr lang="en-US" sz="2000" dirty="0" smtClean="0">
                <a:solidFill>
                  <a:srgbClr val="FF0000"/>
                </a:solidFill>
                <a:latin typeface="Times New Roman"/>
                <a:ea typeface="Calibri"/>
                <a:cs typeface="Arial"/>
              </a:rPr>
              <a:t>                                           </a:t>
            </a:r>
            <a:r>
              <a:rPr lang="en-US" sz="2000" dirty="0" smtClean="0">
                <a:solidFill>
                  <a:srgbClr val="000000"/>
                </a:solidFill>
                <a:latin typeface="Times New Roman"/>
                <a:ea typeface="Calibri"/>
                <a:cs typeface="Arial"/>
              </a:rPr>
              <a:t>(1)  </a:t>
            </a:r>
          </a:p>
          <a:p>
            <a:pPr algn="just" rtl="0">
              <a:lnSpc>
                <a:spcPct val="150000"/>
              </a:lnSpc>
              <a:spcAft>
                <a:spcPts val="1000"/>
              </a:spcAft>
            </a:pPr>
            <a:r>
              <a:rPr lang="en-US" sz="2000" dirty="0" smtClean="0">
                <a:solidFill>
                  <a:srgbClr val="000000"/>
                </a:solidFill>
                <a:latin typeface="Times New Roman"/>
                <a:ea typeface="Calibri"/>
                <a:cs typeface="Arial"/>
              </a:rPr>
              <a:t>     </a:t>
            </a:r>
            <a:endParaRPr lang="en-US" sz="1600" dirty="0">
              <a:solidFill>
                <a:prstClr val="black"/>
              </a:solidFill>
              <a:ea typeface="Calibri"/>
              <a:cs typeface="Arial"/>
            </a:endParaRPr>
          </a:p>
        </p:txBody>
      </p:sp>
    </p:spTree>
    <p:extLst>
      <p:ext uri="{BB962C8B-B14F-4D97-AF65-F5344CB8AC3E}">
        <p14:creationId xmlns:p14="http://schemas.microsoft.com/office/powerpoint/2010/main" val="1209416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468</Words>
  <Application>Microsoft Office PowerPoint</Application>
  <PresentationFormat>عرض على الشاشة (3:4)‏</PresentationFormat>
  <Paragraphs>62</Paragraphs>
  <Slides>12</Slides>
  <Notes>0</Notes>
  <HiddenSlides>0</HiddenSlides>
  <MMClips>0</MMClips>
  <ScaleCrop>false</ScaleCrop>
  <HeadingPairs>
    <vt:vector size="4" baseType="variant">
      <vt:variant>
        <vt:lpstr>نسق</vt:lpstr>
      </vt:variant>
      <vt:variant>
        <vt:i4>2</vt:i4>
      </vt:variant>
      <vt:variant>
        <vt:lpstr>عناوين الشرائح</vt:lpstr>
      </vt:variant>
      <vt:variant>
        <vt:i4>12</vt:i4>
      </vt:variant>
    </vt:vector>
  </HeadingPairs>
  <TitlesOfParts>
    <vt:vector size="14" baseType="lpstr">
      <vt:lpstr>نسق Office</vt:lpstr>
      <vt:lpstr>1_نسق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dell</cp:lastModifiedBy>
  <cp:revision>2</cp:revision>
  <dcterms:created xsi:type="dcterms:W3CDTF">2025-05-20T09:15:35Z</dcterms:created>
  <dcterms:modified xsi:type="dcterms:W3CDTF">2025-05-20T09:25:15Z</dcterms:modified>
</cp:coreProperties>
</file>