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25F029-6F0D-4822-AEDD-3A7471654801}" type="datetimeFigureOut">
              <a:rPr lang="en-US" smtClean="0"/>
              <a:pPr/>
              <a:t>10/8/2024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6CDF0-307D-4A31-BF32-13669A7695FD}" type="slidenum">
              <a:rPr lang="en-US" smtClean="0"/>
              <a:pPr/>
              <a:t>‹#›</a:t>
            </a:fld>
            <a:endParaRPr lang="en-US"/>
          </a:p>
        </p:txBody>
      </p:sp>
    </p:spTree>
    <p:extLst>
      <p:ext uri="{BB962C8B-B14F-4D97-AF65-F5344CB8AC3E}">
        <p14:creationId xmlns:p14="http://schemas.microsoft.com/office/powerpoint/2010/main" val="2862241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CF66CDF0-307D-4A31-BF32-13669A7695FD}"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1A63653-DFFB-49ED-8CDA-F6D9015A41B3}" type="datetimeFigureOut">
              <a:rPr lang="en-US" smtClean="0"/>
              <a:pPr/>
              <a:t>10/8/2024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1A63653-DFFB-49ED-8CDA-F6D9015A41B3}" type="datetimeFigureOut">
              <a:rPr lang="en-US" smtClean="0"/>
              <a:pPr/>
              <a:t>10/8/2024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A63653-DFFB-49ED-8CDA-F6D9015A41B3}" type="datetimeFigureOut">
              <a:rPr lang="en-US" smtClean="0"/>
              <a:pPr/>
              <a:t>10/8/2024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64FDE-A785-410A-88BF-4EC8C78CD1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52400" y="0"/>
            <a:ext cx="8382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ELECTROMAGNETIC RADIATION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Wavelength, frequency and the speed of light</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If you draw a beam of light in the form of a wave (without worrying too much about what exactly is causing the wave!), </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distance between two crests is called the </a:t>
            </a:r>
            <a:r>
              <a:rPr kumimoji="0" lang="en-US"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wavelength</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the light. (It could equally well be the distance between two troughs or any other two identical positions on the wave.)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lightwave1"/>
          <p:cNvPicPr/>
          <p:nvPr/>
        </p:nvPicPr>
        <p:blipFill>
          <a:blip r:embed="rId2"/>
          <a:srcRect/>
          <a:stretch>
            <a:fillRect/>
          </a:stretch>
        </p:blipFill>
        <p:spPr bwMode="auto">
          <a:xfrm>
            <a:off x="990600" y="1905000"/>
            <a:ext cx="4648200" cy="1219200"/>
          </a:xfrm>
          <a:prstGeom prst="rect">
            <a:avLst/>
          </a:prstGeom>
          <a:noFill/>
          <a:ln w="9525">
            <a:noFill/>
            <a:miter lim="800000"/>
            <a:headEnd/>
            <a:tailEnd/>
          </a:ln>
        </p:spPr>
      </p:pic>
      <p:sp>
        <p:nvSpPr>
          <p:cNvPr id="17410" name="Rectangle 2"/>
          <p:cNvSpPr>
            <a:spLocks noChangeArrowheads="1"/>
          </p:cNvSpPr>
          <p:nvPr/>
        </p:nvSpPr>
        <p:spPr bwMode="auto">
          <a:xfrm>
            <a:off x="0" y="3072348"/>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You have to picture these wave crests as moving from left to right. If you counted the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number of crests passing a particular point per second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you have the </a:t>
            </a:r>
            <a:r>
              <a:rPr kumimoji="0" lang="en-US" sz="2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frequency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the light. It is measured in what used to be called "cycles per second", but is now called </a:t>
            </a:r>
            <a:r>
              <a:rPr kumimoji="0" lang="en-US" sz="2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Hertz</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Hz. Cycles per second and Hertz mean </a:t>
            </a:r>
            <a:r>
              <a:rPr kumimoji="0" lang="en-US"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exactly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same thing.</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Orange light, for example, has a frequency of about 5 x 10</a:t>
            </a:r>
            <a:r>
              <a:rPr kumimoji="0" lang="en-US" sz="20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14</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Hz (often quoted as 5 x 10</a:t>
            </a:r>
            <a:r>
              <a:rPr kumimoji="0" lang="en-US" sz="20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8</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MHz - megahertz). That means that 5 x 10</a:t>
            </a:r>
            <a:r>
              <a:rPr kumimoji="0" lang="en-US" sz="20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14</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wave peaks pass a given point every second.</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Light has a constant speed through a given substance. For example, it always travels at a speed of approximately 3 x 10</a:t>
            </a:r>
            <a:r>
              <a:rPr kumimoji="0" lang="en-US" sz="20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8</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metres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per second in a vacuum. This is actually the speed that all electromagnetic radiation travels - not just visible light.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spect"/>
          <p:cNvPicPr/>
          <p:nvPr/>
        </p:nvPicPr>
        <p:blipFill>
          <a:blip r:embed="rId2"/>
          <a:srcRect/>
          <a:stretch>
            <a:fillRect/>
          </a:stretch>
        </p:blipFill>
        <p:spPr bwMode="auto">
          <a:xfrm>
            <a:off x="304800" y="457200"/>
            <a:ext cx="85344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a:lum bright="-6000"/>
          </a:blip>
          <a:srcRect/>
          <a:stretch>
            <a:fillRect/>
          </a:stretch>
        </p:blipFill>
        <p:spPr bwMode="auto">
          <a:xfrm>
            <a:off x="381000" y="304800"/>
            <a:ext cx="8153399"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Also be aware that the energy associated with the various kinds of radiation increases as the frequency increases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2" name="Rectangle 2"/>
          <p:cNvSpPr>
            <a:spLocks noChangeArrowheads="1"/>
          </p:cNvSpPr>
          <p:nvPr/>
        </p:nvSpPr>
        <p:spPr bwMode="auto">
          <a:xfrm>
            <a:off x="0" y="91440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spectrum of electromagnetic radiation as a whole spans the range of wavelengths λ from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 (infrasound) down to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–14</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 (cosmic radiation). Ultraviolet (UV) and visible (VIS) radiation comprise only a small portion of wavelengths from about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–7</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 (see Fig. 1). For all types of electromagnetic radiation, the associated energy (E) is calculated using Planck’s constant: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6" name="Rectangle 6"/>
          <p:cNvSpPr>
            <a:spLocks noChangeArrowheads="1"/>
          </p:cNvSpPr>
          <p:nvPr/>
        </p:nvSpPr>
        <p:spPr bwMode="auto">
          <a:xfrm>
            <a:off x="0" y="327660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.ν                                              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Energy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Planck’s constant (6.626.10</a:t>
            </a:r>
            <a:r>
              <a:rPr kumimoji="0" lang="en-US" sz="28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–34</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 s</a:t>
            </a:r>
            <a:r>
              <a:rPr kumimoji="0" lang="en-US" sz="28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ν Frequency in s</a:t>
            </a:r>
            <a:r>
              <a:rPr kumimoji="0" lang="en-US" sz="28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frequency of the radiation is calculated according to the following equation</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صورة 7"/>
          <p:cNvPicPr/>
          <p:nvPr/>
        </p:nvPicPr>
        <p:blipFill>
          <a:blip r:embed="rId3">
            <a:duotone>
              <a:prstClr val="black"/>
              <a:schemeClr val="accent5">
                <a:tint val="45000"/>
                <a:satMod val="400000"/>
              </a:schemeClr>
            </a:duotone>
          </a:blip>
          <a:srcRect/>
          <a:stretch>
            <a:fillRect/>
          </a:stretch>
        </p:blipFill>
        <p:spPr bwMode="auto">
          <a:xfrm>
            <a:off x="2667000" y="5715000"/>
            <a:ext cx="2209800" cy="838200"/>
          </a:xfrm>
          <a:prstGeom prst="rect">
            <a:avLst/>
          </a:prstGeom>
          <a:noFill/>
          <a:ln w="9525">
            <a:noFill/>
            <a:miter lim="800000"/>
            <a:headEnd/>
            <a:tailEnd/>
          </a:ln>
        </p:spPr>
      </p:pic>
      <p:sp>
        <p:nvSpPr>
          <p:cNvPr id="25607" name="Rectangle 7"/>
          <p:cNvSpPr>
            <a:spLocks noChangeArrowheads="1"/>
          </p:cNvSpPr>
          <p:nvPr/>
        </p:nvSpPr>
        <p:spPr bwMode="auto">
          <a:xfrm>
            <a:off x="5029200" y="5562600"/>
            <a:ext cx="4114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Velocity of light (3.10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8</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 s–1)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λ Wavelength in nm</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UV/VIS spectroscopy, wavelengths are usually expressed in nanometers (nm =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–9</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m).The presumably best-known example is the yellow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colour</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sodium flame, which is due to the 589.5 and 589.0 nm double line of wavelengths. Equations (1) and (2) also readily show that radiation energy increases with shorter wavelengths. Hence, UV radiation contains more energy than does visible light.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23622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Electromagnetic radiation can be generated with a wide range of wavelengths. Different wavelengths have differing energies, and interact with molecules in different ways.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energy in a mole of 400 nm photons is calculated by: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p:cNvPicPr/>
          <p:nvPr/>
        </p:nvPicPr>
        <p:blipFill>
          <a:blip r:embed="rId2"/>
          <a:srcRect/>
          <a:stretch>
            <a:fillRect/>
          </a:stretch>
        </p:blipFill>
        <p:spPr bwMode="auto">
          <a:xfrm>
            <a:off x="533400" y="4114800"/>
            <a:ext cx="82296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
            <a:ext cx="9144000" cy="2308324"/>
          </a:xfrm>
          <a:prstGeom prst="rect">
            <a:avLst/>
          </a:prstGeom>
        </p:spPr>
        <p:txBody>
          <a:bodyPr wrap="square">
            <a:spAutoFit/>
          </a:bodyPr>
          <a:lstStyle/>
          <a:p>
            <a:pPr algn="just"/>
            <a:r>
              <a:rPr lang="en-US" sz="2400" dirty="0"/>
              <a:t>The table below gives the range of wavelengths and energies of photons in the electromagnetic spectrum. High-energy photons contain enough energy to break covalent bonds, although they only break bonds under certain conditions.  Low energy photons contain too little energy to disrupt covalent interactions, and are limited to contributing energy to molecules, usually without altering the molecular structure</a:t>
            </a:r>
          </a:p>
        </p:txBody>
      </p:sp>
      <p:pic>
        <p:nvPicPr>
          <p:cNvPr id="3" name="صورة 2"/>
          <p:cNvPicPr/>
          <p:nvPr/>
        </p:nvPicPr>
        <p:blipFill>
          <a:blip r:embed="rId2">
            <a:lum bright="-6000"/>
          </a:blip>
          <a:srcRect/>
          <a:stretch>
            <a:fillRect/>
          </a:stretch>
        </p:blipFill>
        <p:spPr bwMode="auto">
          <a:xfrm>
            <a:off x="381000" y="2362200"/>
            <a:ext cx="8382000" cy="38973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81000" y="457200"/>
            <a:ext cx="7924800" cy="923330"/>
          </a:xfrm>
          <a:prstGeom prst="rect">
            <a:avLst/>
          </a:prstGeom>
        </p:spPr>
        <p:txBody>
          <a:bodyPr wrap="square">
            <a:spAutoFit/>
          </a:bodyPr>
          <a:lstStyle/>
          <a:p>
            <a:r>
              <a:rPr lang="en-US" dirty="0" smtClean="0"/>
              <a:t>Q 1. </a:t>
            </a:r>
            <a:r>
              <a:rPr lang="en-US" dirty="0"/>
              <a:t>Calculated the energy  in joule for wavelength  30 cm </a:t>
            </a:r>
          </a:p>
          <a:p>
            <a:r>
              <a:rPr lang="en-US" dirty="0"/>
              <a:t>Planck’s constant (6.626.10</a:t>
            </a:r>
            <a:r>
              <a:rPr lang="en-US" baseline="30000" dirty="0"/>
              <a:t>–34</a:t>
            </a:r>
            <a:r>
              <a:rPr lang="en-US" dirty="0"/>
              <a:t> J s</a:t>
            </a:r>
            <a:r>
              <a:rPr lang="en-US" baseline="30000" dirty="0"/>
              <a:t>–1</a:t>
            </a:r>
            <a:r>
              <a:rPr lang="en-US" dirty="0"/>
              <a:t>)</a:t>
            </a:r>
          </a:p>
          <a:p>
            <a:r>
              <a:rPr lang="en-US" dirty="0"/>
              <a:t>Velocity of light (3.10</a:t>
            </a:r>
            <a:r>
              <a:rPr lang="en-US" baseline="30000" dirty="0"/>
              <a:t>8</a:t>
            </a:r>
            <a:r>
              <a:rPr lang="en-US" dirty="0"/>
              <a:t> m s</a:t>
            </a:r>
            <a:r>
              <a:rPr lang="en-US" baseline="30000" dirty="0"/>
              <a:t>–1</a:t>
            </a:r>
            <a:r>
              <a:rPr lang="en-US" dirty="0"/>
              <a:t>)</a:t>
            </a:r>
          </a:p>
        </p:txBody>
      </p:sp>
    </p:spTree>
    <p:extLst>
      <p:ext uri="{BB962C8B-B14F-4D97-AF65-F5344CB8AC3E}">
        <p14:creationId xmlns:p14="http://schemas.microsoft.com/office/powerpoint/2010/main" val="1430538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533400"/>
            <a:ext cx="8686800" cy="4247317"/>
          </a:xfrm>
          <a:prstGeom prst="rect">
            <a:avLst/>
          </a:prstGeom>
        </p:spPr>
        <p:txBody>
          <a:bodyPr wrap="square">
            <a:spAutoFit/>
          </a:bodyPr>
          <a:lstStyle/>
          <a:p>
            <a:r>
              <a:rPr lang="en-US" sz="5400" dirty="0"/>
              <a:t>Q 1. Calculated the energy  in joule for wavelength  </a:t>
            </a:r>
            <a:r>
              <a:rPr lang="en-US" sz="5400" dirty="0" smtClean="0"/>
              <a:t>600 nm</a:t>
            </a:r>
            <a:endParaRPr lang="en-US" sz="5400" dirty="0"/>
          </a:p>
          <a:p>
            <a:r>
              <a:rPr lang="en-US" sz="5400" dirty="0"/>
              <a:t>Planck’s constant (6.626.10</a:t>
            </a:r>
            <a:r>
              <a:rPr lang="en-US" sz="5400" baseline="30000" dirty="0"/>
              <a:t>–34</a:t>
            </a:r>
            <a:r>
              <a:rPr lang="en-US" sz="5400" dirty="0"/>
              <a:t> J s</a:t>
            </a:r>
            <a:r>
              <a:rPr lang="en-US" sz="5400" baseline="30000" dirty="0"/>
              <a:t>–1</a:t>
            </a:r>
            <a:r>
              <a:rPr lang="en-US" sz="5400" dirty="0"/>
              <a:t>)</a:t>
            </a:r>
          </a:p>
          <a:p>
            <a:r>
              <a:rPr lang="en-US" sz="5400" dirty="0"/>
              <a:t>Velocity of light (3.10</a:t>
            </a:r>
            <a:r>
              <a:rPr lang="en-US" sz="5400" baseline="30000" dirty="0"/>
              <a:t>8</a:t>
            </a:r>
            <a:r>
              <a:rPr lang="en-US" sz="5400" dirty="0"/>
              <a:t> m s</a:t>
            </a:r>
            <a:r>
              <a:rPr lang="en-US" sz="5400" baseline="30000" dirty="0"/>
              <a:t>–1</a:t>
            </a:r>
            <a:r>
              <a:rPr lang="en-US" sz="5400" dirty="0"/>
              <a:t>)</a:t>
            </a:r>
          </a:p>
        </p:txBody>
      </p:sp>
    </p:spTree>
    <p:extLst>
      <p:ext uri="{BB962C8B-B14F-4D97-AF65-F5344CB8AC3E}">
        <p14:creationId xmlns:p14="http://schemas.microsoft.com/office/powerpoint/2010/main" val="2427519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 y="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There is a simple relationship between the wavelength and frequency of a particular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light and the speed of light: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clambdanu"/>
          <p:cNvPicPr/>
          <p:nvPr/>
        </p:nvPicPr>
        <p:blipFill>
          <a:blip r:embed="rId2"/>
          <a:srcRect/>
          <a:stretch>
            <a:fillRect/>
          </a:stretch>
        </p:blipFill>
        <p:spPr bwMode="auto">
          <a:xfrm>
            <a:off x="1600200" y="1600200"/>
            <a:ext cx="3429000" cy="1600200"/>
          </a:xfrm>
          <a:prstGeom prst="rect">
            <a:avLst/>
          </a:prstGeom>
          <a:noFill/>
          <a:ln w="9525">
            <a:noFill/>
            <a:miter lim="800000"/>
            <a:headEnd/>
            <a:tailEnd/>
          </a:ln>
        </p:spPr>
      </p:pic>
      <p:sp>
        <p:nvSpPr>
          <p:cNvPr id="15363" name="Rectangle 3"/>
          <p:cNvSpPr>
            <a:spLocks noChangeArrowheads="1"/>
          </p:cNvSpPr>
          <p:nvPr/>
        </p:nvSpPr>
        <p:spPr bwMode="auto">
          <a:xfrm>
            <a:off x="0" y="3429000"/>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you can rearrange this to work out the wavelength from a given frequency and vice versa:</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صورة 8" descr="clambdanu2"/>
          <p:cNvPicPr/>
          <p:nvPr/>
        </p:nvPicPr>
        <p:blipFill>
          <a:blip r:embed="rId3"/>
          <a:srcRect/>
          <a:stretch>
            <a:fillRect/>
          </a:stretch>
        </p:blipFill>
        <p:spPr bwMode="auto">
          <a:xfrm>
            <a:off x="1371600" y="4191000"/>
            <a:ext cx="57912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These relationships mean that if you increase the frequency, you must decrease the wavelength.</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lightwave2"/>
          <p:cNvPicPr/>
          <p:nvPr/>
        </p:nvPicPr>
        <p:blipFill>
          <a:blip r:embed="rId2"/>
          <a:srcRect/>
          <a:stretch>
            <a:fillRect/>
          </a:stretch>
        </p:blipFill>
        <p:spPr bwMode="auto">
          <a:xfrm>
            <a:off x="381000" y="914400"/>
            <a:ext cx="8229600" cy="1219200"/>
          </a:xfrm>
          <a:prstGeom prst="rect">
            <a:avLst/>
          </a:prstGeom>
          <a:noFill/>
          <a:ln w="9525">
            <a:noFill/>
            <a:miter lim="800000"/>
            <a:headEnd/>
            <a:tailEnd/>
          </a:ln>
        </p:spPr>
      </p:pic>
      <p:sp>
        <p:nvSpPr>
          <p:cNvPr id="14338" name="Rectangle 2"/>
          <p:cNvSpPr>
            <a:spLocks noChangeArrowheads="1"/>
          </p:cNvSpPr>
          <p:nvPr/>
        </p:nvSpPr>
        <p:spPr bwMode="auto">
          <a:xfrm>
            <a:off x="0" y="202590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Compare this diagram with the similar one above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of course, the opposite is true</a:t>
            </a:r>
            <a:r>
              <a:rPr kumimoji="0" lang="en-US"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If the wavelength is longer, the frequency is lower</a:t>
            </a:r>
            <a:r>
              <a:rPr kumimoji="0" lang="en-US"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It is really important that you feel comfortable with the relationship between frequency and wavelength. If you are given two figures for the wavelengths of two different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light, you need to have an immediate feel for which one has the higher frequency.</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For example, if you were told that a particular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red light had a wavelength of 650 nm, and a green had a wavelength of 540 nm, it is important for you to know which has the higher frequency. (It's the green - a shorter wavelength means a higher frequency. Don't go on until that feels right!)</a:t>
            </a:r>
            <a:endParaRPr kumimoji="0" lang="en-US" sz="2800" b="1" i="0" u="none" strike="noStrike" cap="none" normalizeH="0" baseline="0" dirty="0" smtClean="0">
              <a:ln>
                <a:noFill/>
              </a:ln>
              <a:solidFill>
                <a:srgbClr val="0066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3400" y="304800"/>
            <a:ext cx="5363969" cy="461665"/>
          </a:xfrm>
          <a:prstGeom prst="rect">
            <a:avLst/>
          </a:prstGeom>
        </p:spPr>
        <p:txBody>
          <a:bodyPr wrap="none">
            <a:spAutoFit/>
          </a:bodyPr>
          <a:lstStyle/>
          <a:p>
            <a:r>
              <a:rPr kumimoji="0" lang="en-US" sz="2400" b="1" i="0" u="none" strike="noStrike" cap="none" normalizeH="0" baseline="0" dirty="0" smtClean="0">
                <a:ln>
                  <a:noFill/>
                </a:ln>
                <a:solidFill>
                  <a:srgbClr val="006600"/>
                </a:solidFill>
                <a:effectLst/>
                <a:latin typeface="Arial" pitchFamily="34" charset="0"/>
                <a:ea typeface="Times New Roman" pitchFamily="18" charset="0"/>
                <a:cs typeface="Arial" pitchFamily="34" charset="0"/>
              </a:rPr>
              <a:t>Note:  nm = nanometer = 10</a:t>
            </a:r>
            <a:r>
              <a:rPr kumimoji="0" lang="en-US" sz="2400" b="1" i="0" u="none" strike="noStrike" cap="none" normalizeH="0" baseline="30000" dirty="0" smtClean="0">
                <a:ln>
                  <a:noFill/>
                </a:ln>
                <a:solidFill>
                  <a:srgbClr val="006600"/>
                </a:solidFill>
                <a:effectLst/>
                <a:latin typeface="Arial" pitchFamily="34" charset="0"/>
                <a:ea typeface="Times New Roman" pitchFamily="18" charset="0"/>
                <a:cs typeface="Arial" pitchFamily="34" charset="0"/>
              </a:rPr>
              <a:t>-9</a:t>
            </a:r>
            <a:r>
              <a:rPr kumimoji="0" lang="en-US" sz="2400" b="1" i="0" u="none" strike="noStrike" cap="none" normalizeH="0" baseline="0" dirty="0" smtClean="0">
                <a:ln>
                  <a:noFill/>
                </a:ln>
                <a:solidFill>
                  <a:srgbClr val="006600"/>
                </a:solidFill>
                <a:effectLst/>
                <a:latin typeface="Arial" pitchFamily="34" charset="0"/>
                <a:ea typeface="Times New Roman" pitchFamily="18" charset="0"/>
                <a:cs typeface="Arial" pitchFamily="34" charset="0"/>
              </a:rPr>
              <a:t> meter</a:t>
            </a:r>
            <a:r>
              <a:rPr kumimoji="0" lang="en-US" sz="1100" b="0" i="0" u="none" strike="noStrike" cap="none" normalizeH="0" baseline="0" dirty="0" smtClean="0">
                <a:ln>
                  <a:noFill/>
                </a:ln>
                <a:solidFill>
                  <a:schemeClr val="tx1"/>
                </a:solidFill>
                <a:effectLst/>
                <a:latin typeface="Arial" pitchFamily="34" charset="0"/>
                <a:cs typeface="Arial" pitchFamily="34" charset="0"/>
              </a:rPr>
              <a:t> </a:t>
            </a:r>
            <a:endParaRPr lang="en-US" sz="2400" dirty="0"/>
          </a:p>
        </p:txBody>
      </p:sp>
      <p:sp>
        <p:nvSpPr>
          <p:cNvPr id="13313" name="Rectangle 1"/>
          <p:cNvSpPr>
            <a:spLocks noChangeArrowheads="1"/>
          </p:cNvSpPr>
          <p:nvPr/>
        </p:nvSpPr>
        <p:spPr bwMode="auto">
          <a:xfrm>
            <a:off x="0" y="76200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frequency of light and its energy</a:t>
            </a:r>
            <a:endPar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Each particular frequency of light has a particular energy associated with it, given by another simple equation</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صورة 5" descr="eequalshv1"/>
          <p:cNvPicPr/>
          <p:nvPr/>
        </p:nvPicPr>
        <p:blipFill>
          <a:blip r:embed="rId2"/>
          <a:srcRect/>
          <a:stretch>
            <a:fillRect/>
          </a:stretch>
        </p:blipFill>
        <p:spPr bwMode="auto">
          <a:xfrm>
            <a:off x="1295400" y="2362200"/>
            <a:ext cx="3581400" cy="2286000"/>
          </a:xfrm>
          <a:prstGeom prst="rect">
            <a:avLst/>
          </a:prstGeom>
          <a:noFill/>
          <a:ln w="9525">
            <a:noFill/>
            <a:miter lim="800000"/>
            <a:headEnd/>
            <a:tailEnd/>
          </a:ln>
        </p:spPr>
      </p:pic>
      <p:sp>
        <p:nvSpPr>
          <p:cNvPr id="13314" name="Rectangle 2"/>
          <p:cNvSpPr>
            <a:spLocks noChangeArrowheads="1"/>
          </p:cNvSpPr>
          <p:nvPr/>
        </p:nvSpPr>
        <p:spPr bwMode="auto">
          <a:xfrm>
            <a:off x="0" y="48768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Light which has wavelengths of around 380 - 435 nm is seen as a sequence of violet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Various red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have wavelengths around 625 - 740 nm. Which has the highest energy?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0"/>
            <a:ext cx="8686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light with the highest energy will be the one with the highest frequency - that will be the one with the smallest wavelength. In other words, violet light at the 380 nm end of its range.</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Wave number: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number of waves in one centimeter .and it is reversible of wavelength. It is measured by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cm</a:t>
            </a:r>
            <a:r>
              <a:rPr kumimoji="0" lang="en-US" sz="28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 name="Rectangle 2"/>
          <p:cNvSpPr>
            <a:spLocks noChangeArrowheads="1"/>
          </p:cNvSpPr>
          <p:nvPr/>
        </p:nvSpPr>
        <p:spPr bwMode="auto">
          <a:xfrm rot="10800000" flipV="1">
            <a:off x="533400" y="4343400"/>
            <a:ext cx="7772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pPr>
            <a:r>
              <a:rPr kumimoji="0" lang="en-US" sz="6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t>
            </a:r>
            <a:r>
              <a:rPr kumimoji="0" lang="ar-IQ" sz="6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6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1/λ</a:t>
            </a:r>
            <a:endParaRPr kumimoji="0" lang="en-US" sz="7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spectrum"/>
          <p:cNvPicPr/>
          <p:nvPr/>
        </p:nvPicPr>
        <p:blipFill>
          <a:blip r:embed="rId2"/>
          <a:srcRect/>
          <a:stretch>
            <a:fillRect/>
          </a:stretch>
        </p:blipFill>
        <p:spPr bwMode="auto">
          <a:xfrm>
            <a:off x="685801" y="2286000"/>
            <a:ext cx="7924799" cy="3810000"/>
          </a:xfrm>
          <a:prstGeom prst="rect">
            <a:avLst/>
          </a:prstGeom>
          <a:noFill/>
          <a:ln w="9525">
            <a:noFill/>
            <a:miter lim="800000"/>
            <a:headEnd/>
            <a:tailEnd/>
          </a:ln>
        </p:spPr>
      </p:pic>
      <p:sp>
        <p:nvSpPr>
          <p:cNvPr id="11265" name="Rectangle 1"/>
          <p:cNvSpPr>
            <a:spLocks noChangeArrowheads="1"/>
          </p:cNvSpPr>
          <p:nvPr/>
        </p:nvSpPr>
        <p:spPr bwMode="auto">
          <a:xfrm>
            <a:off x="381000" y="304800"/>
            <a:ext cx="83058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Electromagnetic Spectrum</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Visible light</a:t>
            </a:r>
            <a:endPar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diagram shows an approximation to the spectrum of visible light</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81000" y="0"/>
            <a:ext cx="9525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main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regions of the spectrum are approximately</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جدول 6"/>
          <p:cNvGraphicFramePr>
            <a:graphicFrameLocks noGrp="1"/>
          </p:cNvGraphicFramePr>
          <p:nvPr/>
        </p:nvGraphicFramePr>
        <p:xfrm>
          <a:off x="609600" y="762000"/>
          <a:ext cx="6858000" cy="5699760"/>
        </p:xfrm>
        <a:graphic>
          <a:graphicData uri="http://schemas.openxmlformats.org/drawingml/2006/table">
            <a:tbl>
              <a:tblPr/>
              <a:tblGrid>
                <a:gridCol w="3429000"/>
                <a:gridCol w="3429000"/>
              </a:tblGrid>
              <a:tr h="0">
                <a:tc>
                  <a:txBody>
                    <a:bodyPr/>
                    <a:lstStyle/>
                    <a:p>
                      <a:pPr marL="0" marR="0" algn="justLow" rtl="0">
                        <a:spcBef>
                          <a:spcPts val="0"/>
                        </a:spcBef>
                        <a:spcAft>
                          <a:spcPts val="0"/>
                        </a:spcAft>
                      </a:pPr>
                      <a:r>
                        <a:rPr lang="en-US" sz="3600" b="1" dirty="0" err="1" smtClean="0">
                          <a:solidFill>
                            <a:srgbClr val="000000"/>
                          </a:solidFill>
                          <a:latin typeface="Times New Roman"/>
                          <a:ea typeface="Times New Roman"/>
                          <a:cs typeface="Arial"/>
                        </a:rPr>
                        <a:t>Colour</a:t>
                      </a:r>
                      <a:r>
                        <a:rPr lang="en-US" sz="3600" b="1" dirty="0" smtClean="0">
                          <a:solidFill>
                            <a:srgbClr val="000000"/>
                          </a:solidFill>
                          <a:latin typeface="Times New Roman"/>
                          <a:ea typeface="Times New Roman"/>
                          <a:cs typeface="Arial"/>
                        </a:rPr>
                        <a:t> </a:t>
                      </a:r>
                    </a:p>
                    <a:p>
                      <a:pPr marL="0" marR="0" algn="justLow" rtl="0">
                        <a:spcBef>
                          <a:spcPts val="0"/>
                        </a:spcBef>
                        <a:spcAft>
                          <a:spcPts val="0"/>
                        </a:spcAft>
                      </a:pPr>
                      <a:r>
                        <a:rPr lang="en-US" sz="3600" b="1" dirty="0" smtClean="0">
                          <a:solidFill>
                            <a:srgbClr val="000000"/>
                          </a:solidFill>
                          <a:latin typeface="Times New Roman"/>
                          <a:ea typeface="Times New Roman"/>
                          <a:cs typeface="Arial"/>
                        </a:rPr>
                        <a:t>region</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b="1" dirty="0" smtClean="0">
                          <a:solidFill>
                            <a:srgbClr val="000000"/>
                          </a:solidFill>
                          <a:latin typeface="Times New Roman"/>
                          <a:ea typeface="Times New Roman"/>
                          <a:cs typeface="Arial"/>
                        </a:rPr>
                        <a:t>Wavelength </a:t>
                      </a:r>
                      <a:r>
                        <a:rPr lang="en-US" sz="3600" b="1" dirty="0">
                          <a:solidFill>
                            <a:srgbClr val="000000"/>
                          </a:solidFill>
                          <a:latin typeface="Times New Roman"/>
                          <a:ea typeface="Times New Roman"/>
                          <a:cs typeface="Arial"/>
                        </a:rPr>
                        <a:t>(nm)</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660066"/>
                          </a:solidFill>
                          <a:latin typeface="Times New Roman"/>
                          <a:ea typeface="Times New Roman"/>
                          <a:cs typeface="Arial"/>
                        </a:rPr>
                        <a:t>Violet</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smtClean="0">
                          <a:solidFill>
                            <a:srgbClr val="000000"/>
                          </a:solidFill>
                          <a:latin typeface="Times New Roman"/>
                          <a:ea typeface="Times New Roman"/>
                          <a:cs typeface="Arial"/>
                        </a:rPr>
                        <a:t>380 - 435</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0000FF"/>
                          </a:solidFill>
                          <a:latin typeface="Times New Roman"/>
                          <a:ea typeface="Times New Roman"/>
                          <a:cs typeface="Arial"/>
                        </a:rPr>
                        <a:t>Blue</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435 - 500</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00FFFF"/>
                          </a:solidFill>
                          <a:latin typeface="Times New Roman"/>
                          <a:ea typeface="Times New Roman"/>
                          <a:cs typeface="Arial"/>
                        </a:rPr>
                        <a:t>Cyan</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500 - 520</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009900"/>
                          </a:solidFill>
                          <a:latin typeface="Times New Roman"/>
                          <a:ea typeface="Times New Roman"/>
                          <a:cs typeface="Arial"/>
                        </a:rPr>
                        <a:t>Green</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520 - 565</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FFFF00"/>
                          </a:solidFill>
                          <a:latin typeface="Times New Roman"/>
                          <a:ea typeface="Times New Roman"/>
                          <a:cs typeface="Arial"/>
                        </a:rPr>
                        <a:t>Yellow</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565 - 590</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200" b="1" kern="1200" dirty="0" smtClean="0">
                          <a:solidFill>
                            <a:schemeClr val="accent6"/>
                          </a:solidFill>
                          <a:latin typeface="+mn-lt"/>
                          <a:ea typeface="+mn-ea"/>
                          <a:cs typeface="+mn-cs"/>
                        </a:rPr>
                        <a:t>Orange</a:t>
                      </a:r>
                      <a:endParaRPr lang="en-US" sz="3600" b="1" dirty="0">
                        <a:solidFill>
                          <a:schemeClr val="accent6"/>
                        </a:solidFill>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590 - 625</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r h="0">
                <a:tc>
                  <a:txBody>
                    <a:bodyPr/>
                    <a:lstStyle/>
                    <a:p>
                      <a:pPr marL="0" marR="0" algn="justLow" rtl="0">
                        <a:spcBef>
                          <a:spcPts val="0"/>
                        </a:spcBef>
                        <a:spcAft>
                          <a:spcPts val="0"/>
                        </a:spcAft>
                      </a:pPr>
                      <a:r>
                        <a:rPr lang="en-US" sz="3600">
                          <a:solidFill>
                            <a:srgbClr val="FF0000"/>
                          </a:solidFill>
                          <a:latin typeface="Times New Roman"/>
                          <a:ea typeface="Times New Roman"/>
                          <a:cs typeface="Arial"/>
                        </a:rPr>
                        <a:t>Red</a:t>
                      </a:r>
                      <a:endParaRPr lang="en-US" sz="3600">
                        <a:latin typeface="Times New Roman"/>
                        <a:ea typeface="Times New Roman"/>
                        <a:cs typeface="Arial"/>
                      </a:endParaRPr>
                    </a:p>
                  </a:txBody>
                  <a:tcPr marL="47625" marR="47625" marT="47625" marB="47625" anchor="ctr">
                    <a:lnL>
                      <a:noFill/>
                    </a:lnL>
                    <a:lnR>
                      <a:noFill/>
                    </a:lnR>
                    <a:lnT>
                      <a:noFill/>
                    </a:lnT>
                    <a:lnB>
                      <a:noFill/>
                    </a:lnB>
                  </a:tcPr>
                </a:tc>
                <a:tc>
                  <a:txBody>
                    <a:bodyPr/>
                    <a:lstStyle/>
                    <a:p>
                      <a:pPr marL="0" marR="0" algn="justLow" rtl="0">
                        <a:spcBef>
                          <a:spcPts val="0"/>
                        </a:spcBef>
                        <a:spcAft>
                          <a:spcPts val="0"/>
                        </a:spcAft>
                      </a:pPr>
                      <a:r>
                        <a:rPr lang="en-US" sz="3600" dirty="0">
                          <a:solidFill>
                            <a:srgbClr val="000000"/>
                          </a:solidFill>
                          <a:latin typeface="Times New Roman"/>
                          <a:ea typeface="Times New Roman"/>
                          <a:cs typeface="Arial"/>
                        </a:rPr>
                        <a:t>625 - 740</a:t>
                      </a:r>
                      <a:endParaRPr lang="en-US" sz="3600" dirty="0">
                        <a:latin typeface="Times New Roman"/>
                        <a:ea typeface="Times New Roman"/>
                        <a:cs typeface="Arial"/>
                      </a:endParaRPr>
                    </a:p>
                  </a:txBody>
                  <a:tcPr marL="47625" marR="47625" marT="47625" marB="47625" anchor="ctr">
                    <a:lnL>
                      <a:noFill/>
                    </a:lnL>
                    <a:lnR>
                      <a:noFill/>
                    </a:lnR>
                    <a:lnT>
                      <a:noFill/>
                    </a:lnT>
                    <a:lnB>
                      <a:noFill/>
                    </a:lnB>
                  </a:tcPr>
                </a:tc>
              </a:tr>
            </a:tbl>
          </a:graphicData>
        </a:graphic>
      </p:graphicFrame>
      <p:sp>
        <p:nvSpPr>
          <p:cNvPr id="10244" name="Rectangle 4"/>
          <p:cNvSpPr>
            <a:spLocks noChangeArrowheads="1"/>
          </p:cNvSpPr>
          <p:nvPr/>
        </p:nvSpPr>
        <p:spPr bwMode="auto">
          <a:xfrm>
            <a:off x="6934200" y="1371600"/>
            <a:ext cx="1905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Don't assume that there is some clear cut-off point between all these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 reality, the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just merge seamlessly into one another - much more seamlessly than in my diagram!</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Placing the visible spectrum in the whole electromagnetic spectrum</a:t>
            </a:r>
            <a:endParaRPr kumimoji="0" lang="en-US" sz="4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electromagnetic spectrum doesn't stop with the </a:t>
            </a:r>
            <a:r>
              <a:rPr kumimoji="0" lang="en-US" sz="3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colours</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you can see. It </a:t>
            </a: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is perfectly possible to have wavelengths longer than violet light or shorter than red light.</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On the spectrum further up the page, I have shown the ultra-violet and the infra-red, but this can be extended even further into x-rays and radio waves, amongst others.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381000"/>
            <a:ext cx="8458200" cy="1077218"/>
          </a:xfrm>
          <a:prstGeom prst="rect">
            <a:avLst/>
          </a:prstGeom>
        </p:spPr>
        <p:txBody>
          <a:bodyPr wrap="square">
            <a:spAutoFit/>
          </a:bodyPr>
          <a:lstStyle/>
          <a:p>
            <a:pPr algn="just"/>
            <a:r>
              <a:rPr kumimoji="0" lang="en-US"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diagram shows the approximate positions of some of these </a:t>
            </a:r>
            <a:r>
              <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on the spectrum</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lang="en-US" sz="2400" b="1" dirty="0"/>
          </a:p>
        </p:txBody>
      </p:sp>
      <p:pic>
        <p:nvPicPr>
          <p:cNvPr id="3" name="صورة 2" descr="emagspectrum"/>
          <p:cNvPicPr/>
          <p:nvPr/>
        </p:nvPicPr>
        <p:blipFill>
          <a:blip r:embed="rId2"/>
          <a:srcRect/>
          <a:stretch>
            <a:fillRect/>
          </a:stretch>
        </p:blipFill>
        <p:spPr bwMode="auto">
          <a:xfrm>
            <a:off x="533400" y="1524000"/>
            <a:ext cx="8077199"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1106</Words>
  <Application>Microsoft Office PowerPoint</Application>
  <PresentationFormat>عرض على الشاشة (3:4)‏</PresentationFormat>
  <Paragraphs>66</Paragraphs>
  <Slides>16</Slides>
  <Notes>1</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sadia</dc:creator>
  <cp:lastModifiedBy>user</cp:lastModifiedBy>
  <cp:revision>43</cp:revision>
  <dcterms:created xsi:type="dcterms:W3CDTF">2011-10-30T16:43:55Z</dcterms:created>
  <dcterms:modified xsi:type="dcterms:W3CDTF">2024-10-08T13:48:19Z</dcterms:modified>
</cp:coreProperties>
</file>