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E2CB-9F69-4030-AD52-F4E7C5185404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23/11/1446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EAD-C143-4A2A-8A4C-286C3A3C17C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7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E2CB-9F69-4030-AD52-F4E7C5185404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23/11/1446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EAD-C143-4A2A-8A4C-286C3A3C17C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E2CB-9F69-4030-AD52-F4E7C5185404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23/11/1446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EAD-C143-4A2A-8A4C-286C3A3C17C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9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E2CB-9F69-4030-AD52-F4E7C5185404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23/11/1446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EAD-C143-4A2A-8A4C-286C3A3C17C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01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E2CB-9F69-4030-AD52-F4E7C5185404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23/11/1446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EAD-C143-4A2A-8A4C-286C3A3C17C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5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E2CB-9F69-4030-AD52-F4E7C5185404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23/11/1446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EAD-C143-4A2A-8A4C-286C3A3C17C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31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E2CB-9F69-4030-AD52-F4E7C5185404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23/11/1446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EAD-C143-4A2A-8A4C-286C3A3C17C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34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E2CB-9F69-4030-AD52-F4E7C5185404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23/11/1446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EAD-C143-4A2A-8A4C-286C3A3C17C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5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E2CB-9F69-4030-AD52-F4E7C5185404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23/11/1446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EAD-C143-4A2A-8A4C-286C3A3C17C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07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E2CB-9F69-4030-AD52-F4E7C5185404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23/11/1446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EAD-C143-4A2A-8A4C-286C3A3C17C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73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E2CB-9F69-4030-AD52-F4E7C5185404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23/11/1446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EAD-C143-4A2A-8A4C-286C3A3C17C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6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23/11/1446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23/11/1446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23/11/1446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BE2CB-9F69-4030-AD52-F4E7C5185404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23/11/1446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7EAD-C143-4A2A-8A4C-286C3A3C17C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2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enotes.com/chromatography-principle-types-and-applications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141277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The term, "chromatography" was coined by the Russian botanist, </a:t>
            </a:r>
            <a:r>
              <a:rPr lang="en-US" sz="2000" kern="0" dirty="0" err="1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Tswett</a:t>
            </a:r>
            <a:r>
              <a:rPr lang="en-US" sz="2000" kern="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who demonstrated that, when a plant extract was carried by petroleum ether through a column consisting of a glass tube packed with calcium carbonate powder, a number of dyes were separated, as shown in Figure below . He named this analysis method "</a:t>
            </a:r>
            <a:r>
              <a:rPr lang="en-US" sz="2000" kern="0" dirty="0" err="1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Chromatographie</a:t>
            </a:r>
            <a:r>
              <a:rPr lang="en-US" sz="2000" kern="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" after "</a:t>
            </a:r>
            <a:r>
              <a:rPr lang="en-US" sz="2000" kern="0" dirty="0" err="1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chroma</a:t>
            </a:r>
            <a:r>
              <a:rPr lang="en-US" sz="2000" kern="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" and "</a:t>
            </a:r>
            <a:r>
              <a:rPr lang="en-US" sz="2000" kern="0" dirty="0" err="1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graphos</a:t>
            </a:r>
            <a:r>
              <a:rPr lang="en-US" sz="2000" kern="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", which are Greek words meaning "color" and "to draw," respectively</a:t>
            </a:r>
            <a:endParaRPr lang="ar-IQ" sz="20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1520" y="18864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>
                <a:solidFill>
                  <a:srgbClr val="0070C0"/>
                </a:solidFill>
                <a:latin typeface="Trebuchet MS"/>
              </a:rPr>
              <a:t>Principle of High performance liquid chromatography HPLC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00400"/>
            <a:ext cx="5294003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971600" y="6506108"/>
            <a:ext cx="5472608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ts val="1510"/>
              </a:lnSpc>
              <a:spcAft>
                <a:spcPts val="1125"/>
              </a:spcAft>
            </a:pPr>
            <a:r>
              <a:rPr lang="en-US" b="1" dirty="0">
                <a:solidFill>
                  <a:srgbClr val="333333"/>
                </a:solidFill>
                <a:latin typeface="Arial"/>
                <a:ea typeface="Times New Roman"/>
              </a:rPr>
              <a:t>Figure 1. Diagram showing </a:t>
            </a:r>
            <a:r>
              <a:rPr lang="en-US" b="1" dirty="0" err="1">
                <a:solidFill>
                  <a:srgbClr val="333333"/>
                </a:solidFill>
                <a:latin typeface="Arial"/>
                <a:ea typeface="Times New Roman"/>
              </a:rPr>
              <a:t>Tswett's</a:t>
            </a:r>
            <a:r>
              <a:rPr lang="en-US" b="1" dirty="0">
                <a:solidFill>
                  <a:srgbClr val="333333"/>
                </a:solidFill>
                <a:latin typeface="Arial"/>
                <a:ea typeface="Times New Roman"/>
              </a:rPr>
              <a:t> experiment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19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91680" y="620688"/>
            <a:ext cx="6192688" cy="3765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Computer:</a:t>
            </a:r>
            <a:endParaRPr lang="en-US" sz="1600" dirty="0">
              <a:solidFill>
                <a:prstClr val="black"/>
              </a:solidFill>
              <a:ea typeface="Calibri"/>
              <a:cs typeface="Arial"/>
            </a:endParaRPr>
          </a:p>
          <a:p>
            <a:pPr marL="914400" algn="just" rtl="0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Frequently called the </a:t>
            </a:r>
            <a:r>
              <a:rPr lang="en-US" sz="20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data system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, the computer not only controls all the modules of the HPLC instrument but it takes the signal from the detector and uses it to determine the time of elution (</a:t>
            </a:r>
            <a:r>
              <a:rPr lang="en-US" sz="20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retention time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 of the sample components (</a:t>
            </a:r>
            <a:r>
              <a:rPr lang="en-US" sz="20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qualitative analysis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 and the amount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of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sample (</a:t>
            </a:r>
            <a:r>
              <a:rPr lang="en-US" sz="20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quantitative analysis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</a:t>
            </a:r>
          </a:p>
          <a:p>
            <a:pPr marL="914400" algn="just" rtl="0"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3" name="صورة 2" descr="https://www.shodex.com/assets/images/shodeximg/10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4104456" cy="19328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3602856" y="6309320"/>
            <a:ext cx="175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chromatogram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188640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>
                <a:solidFill>
                  <a:prstClr val="black"/>
                </a:solidFill>
              </a:rPr>
              <a:t>What is HPLC used for</a:t>
            </a:r>
            <a:r>
              <a:rPr lang="en-US" sz="2000" b="1" dirty="0" smtClean="0">
                <a:solidFill>
                  <a:prstClr val="black"/>
                </a:solidFill>
              </a:rPr>
              <a:t>?</a:t>
            </a:r>
          </a:p>
          <a:p>
            <a:pPr algn="just" rtl="0"/>
            <a:r>
              <a:rPr lang="en-US" sz="2000" b="1" dirty="0">
                <a:solidFill>
                  <a:prstClr val="black"/>
                </a:solidFill>
              </a:rPr>
              <a:t/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Separation and analysis of </a:t>
            </a:r>
            <a:r>
              <a:rPr lang="en-US" sz="2000" b="1" dirty="0">
                <a:solidFill>
                  <a:prstClr val="black"/>
                </a:solidFill>
              </a:rPr>
              <a:t>non-volatile</a:t>
            </a:r>
            <a:r>
              <a:rPr lang="en-US" sz="2000" dirty="0">
                <a:solidFill>
                  <a:prstClr val="black"/>
                </a:solidFill>
              </a:rPr>
              <a:t> or </a:t>
            </a:r>
            <a:r>
              <a:rPr lang="en-US" sz="2000" b="1" dirty="0">
                <a:solidFill>
                  <a:prstClr val="black"/>
                </a:solidFill>
              </a:rPr>
              <a:t>thermally-unstable compounds</a:t>
            </a:r>
          </a:p>
          <a:p>
            <a:pPr algn="just" rtl="0"/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HPLC is optimum for the separation of chemical and biological compounds that are </a:t>
            </a:r>
            <a:r>
              <a:rPr lang="en-US" sz="2000" b="1" dirty="0" smtClean="0">
                <a:solidFill>
                  <a:prstClr val="black"/>
                </a:solidFill>
              </a:rPr>
              <a:t>non-volatile</a:t>
            </a:r>
          </a:p>
          <a:p>
            <a:pPr algn="just" rtl="0"/>
            <a:endParaRPr lang="en-US" sz="2000" dirty="0">
              <a:solidFill>
                <a:prstClr val="black"/>
              </a:solidFill>
            </a:endParaRPr>
          </a:p>
          <a:p>
            <a:pPr algn="just" rtl="0"/>
            <a:r>
              <a:rPr lang="en-US" sz="2000" b="1" dirty="0">
                <a:solidFill>
                  <a:prstClr val="black"/>
                </a:solidFill>
              </a:rPr>
              <a:t>Typical non-volatile compounds are: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 algn="just" rtl="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 Pharmaceuticals like aspirin, ibuprofen, or acetaminophen (Tylenol)</a:t>
            </a:r>
          </a:p>
          <a:p>
            <a:pPr marL="342900" indent="-342900" algn="just" rtl="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Salts like sodium chloride and potassium phosphate</a:t>
            </a:r>
          </a:p>
          <a:p>
            <a:pPr marL="342900" indent="-342900" algn="just" rtl="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Proteins like egg white or blood protein</a:t>
            </a:r>
          </a:p>
          <a:p>
            <a:pPr marL="342900" indent="-342900" algn="just" rtl="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Organic chemicals like polymers (e.g. polystyrene, polyethylene)</a:t>
            </a:r>
          </a:p>
          <a:p>
            <a:pPr marL="342900" indent="-342900" algn="just" rtl="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Heavy hydrocarbons like asphalt or motor oil</a:t>
            </a:r>
          </a:p>
          <a:p>
            <a:pPr marL="342900" indent="-342900" algn="just" rtl="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Many natural products such as ginseng, herbal medicines, plant extracts</a:t>
            </a:r>
          </a:p>
          <a:p>
            <a:pPr marL="342900" indent="-342900" algn="just" rtl="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Thermally unstable compounds such as trinitrotoluene (TNT), enzymes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95536" y="5239130"/>
            <a:ext cx="8208912" cy="125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99CC"/>
                </a:solidFill>
                <a:latin typeface="Times New Roman"/>
                <a:ea typeface="Calibri"/>
                <a:cs typeface="Arial"/>
              </a:rPr>
              <a:t>NOTE: </a:t>
            </a:r>
            <a:endParaRPr lang="en-US" sz="16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If a compound is volatile (i.e. a gas, fragrance, hydrocarbon in gasoline, etc.), gas chromatography is a better separation technique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1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116632"/>
            <a:ext cx="8568952" cy="394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99CC"/>
                </a:solidFill>
                <a:latin typeface="Arial"/>
                <a:ea typeface="Calibri"/>
                <a:cs typeface="Arial"/>
              </a:rPr>
              <a:t>What is HPLC used for?</a:t>
            </a:r>
            <a:endParaRPr lang="en-US" sz="14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0099CC"/>
                </a:solidFill>
                <a:latin typeface="Arial"/>
                <a:ea typeface="Calibri"/>
                <a:cs typeface="Arial"/>
              </a:rPr>
              <a:t>Quantitative </a:t>
            </a:r>
            <a:r>
              <a:rPr lang="en-US" b="1" dirty="0" smtClean="0">
                <a:solidFill>
                  <a:srgbClr val="0099CC"/>
                </a:solidFill>
                <a:latin typeface="Arial"/>
                <a:ea typeface="Calibri"/>
                <a:cs typeface="Arial"/>
              </a:rPr>
              <a:t>Analysis</a:t>
            </a:r>
          </a:p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The chart displaying the time-dependent change in signal intensity as a result of the separation is called a </a:t>
            </a:r>
            <a:r>
              <a:rPr lang="en-US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"chromatogram"</a:t>
            </a:r>
            <a:r>
              <a:rPr lang="en-US" sz="16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6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The </a:t>
            </a:r>
            <a:r>
              <a:rPr lang="en-US" sz="16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measurement of the amount of a compound in a sample (</a:t>
            </a:r>
            <a:r>
              <a:rPr lang="en-US" sz="1600" b="1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concentration</a:t>
            </a:r>
            <a:r>
              <a:rPr lang="en-US" sz="16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);meaning,</a:t>
            </a:r>
            <a:r>
              <a:rPr lang="en-US" sz="1600" b="1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 how much is there</a:t>
            </a:r>
            <a:r>
              <a:rPr lang="en-US" sz="1600" b="1" dirty="0" smtClean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?</a:t>
            </a:r>
          </a:p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endParaRPr lang="en-US" sz="1600" b="1" dirty="0" smtClean="0">
              <a:solidFill>
                <a:prstClr val="black"/>
              </a:solidFill>
              <a:ea typeface="Calibri"/>
              <a:cs typeface="Arial"/>
            </a:endParaRPr>
          </a:p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endParaRPr lang="en-US" sz="16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</a:br>
            <a:endParaRPr lang="ar-IQ" sz="2000" b="1" dirty="0">
              <a:solidFill>
                <a:prstClr val="black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9552" y="242162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The most common parameter for compound ID is its </a:t>
            </a:r>
            <a:r>
              <a:rPr lang="en-US" b="1" dirty="0">
                <a:solidFill>
                  <a:prstClr val="black"/>
                </a:solidFill>
              </a:rPr>
              <a:t>retention time</a:t>
            </a:r>
            <a:r>
              <a:rPr lang="en-US" b="1" dirty="0">
                <a:solidFill>
                  <a:srgbClr val="FF0000"/>
                </a:solidFill>
              </a:rPr>
              <a:t>(the time it takes for that specific compound to elute from the column after injection)</a:t>
            </a:r>
          </a:p>
          <a:p>
            <a:pPr marL="342900" indent="-342900" algn="just" rtl="0">
              <a:buFont typeface="Wingdings" pitchFamily="2" charset="2"/>
              <a:buChar char="v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 algn="just" rtl="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Depending on the detector used, compound ID is also based on the chemical structure, molecular weight or some other molecular parameter.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75109"/>
            <a:ext cx="5616623" cy="279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3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11560" y="908720"/>
            <a:ext cx="7848872" cy="442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There are two main ways to interpret a </a:t>
            </a:r>
            <a:r>
              <a:rPr lang="en-US" sz="2000" b="1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chromatogram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(i.e. perform quantification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):</a:t>
            </a:r>
          </a:p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</a:br>
            <a:endParaRPr lang="en-US" sz="16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800100" indent="-342900" algn="just" rtl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 Determination of the peak height of a chromatographic </a:t>
            </a:r>
            <a:r>
              <a:rPr lang="en-US" sz="2000" b="1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peak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as measured from the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baseline</a:t>
            </a:r>
          </a:p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endParaRPr lang="en-US" sz="2000" b="1" dirty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800100" indent="-342900" algn="just" rtl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Determination of the peak area (see figure below);In order to make a quantitative assessment of the compound, a sample with a known amount of the compound of interest is injected and its peak height or peak area is measured</a:t>
            </a:r>
            <a:endParaRPr lang="ar-IQ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260648"/>
            <a:ext cx="7776864" cy="77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 many cases, there is a linear relationship between the height or area and the amount of sample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2" y="1700808"/>
            <a:ext cx="777686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1755" y="404664"/>
            <a:ext cx="8832734" cy="484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High Performance Liquid Chromatography, (HPLC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buSzPts val="1000"/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High performance liquid chromatography or commonly known as HPLC is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A very sensitive and accurate analytical technique for analyzing mixtures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and  used to separate, identify or quantify each component in a mixture.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buSzPts val="1000"/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In the 1960s the column chromatography LC with its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low-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pressure suitable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glass columns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was further developed to the HPLC with its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high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-pressure adapted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metal columns</a:t>
            </a:r>
            <a:endParaRPr lang="en-US" sz="1400" b="1" dirty="0">
              <a:solidFill>
                <a:srgbClr val="FF0000"/>
              </a:solidFill>
              <a:ea typeface="Calibri"/>
              <a:cs typeface="Arial"/>
            </a:endParaRPr>
          </a:p>
          <a:p>
            <a:pPr marL="457200" algn="just" rtl="0"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buSzPts val="1000"/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 mixture is separated using the basic principle of column 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hlinkClick r:id="rId3"/>
              </a:rPr>
              <a:t>chromatography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and then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identified and quantified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by spectroscopy. 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buSzPts val="1000"/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HPLC is thus basically a highly improved form of column liquid chromatography. Instead of a solvent being allowed to drip through a column under gravity, it is forced through under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high pressures of up to 400 atmospheres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457200" algn="just" rtl="0"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34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476672"/>
            <a:ext cx="8496944" cy="474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SzPts val="1000"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HPLC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usually preferred over other methods used in quantitative analysis, where we obtain accurate qualitative separation of the components of the mixture to be identified.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SzPts val="1000"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This technique is often used in biochemistry and analytical chemistry to separate, identify, and quantify compounds in one mixture.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SzPts val="1000"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compounds are separated by injecting a sample mixture onto the column. The different component in the mixture passes through Column at differentiation due to differences in the behavior of components in the sample between the 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mobile phase and the stationary phase.</a:t>
            </a:r>
            <a:endParaRPr lang="en-US" sz="14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SzPts val="1000"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mobile phase should be 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discarded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to eliminate the formation of air bubbles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66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582" y="260648"/>
            <a:ext cx="442941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main components of the HPLC device:</a:t>
            </a:r>
            <a:endParaRPr lang="en-US" sz="12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3" name="صورة 2" descr="High Performance Liquid Chromatography (HPLC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4" y="836712"/>
            <a:ext cx="6336704" cy="5797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ستطيل 3"/>
          <p:cNvSpPr/>
          <p:nvPr/>
        </p:nvSpPr>
        <p:spPr>
          <a:xfrm>
            <a:off x="6453638" y="872321"/>
            <a:ext cx="2529106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a typeface="Calibri"/>
              </a:rPr>
              <a:t>High pressure </a:t>
            </a:r>
            <a:r>
              <a:rPr lang="en-US" sz="2000" b="1" dirty="0" smtClean="0">
                <a:solidFill>
                  <a:srgbClr val="000000"/>
                </a:solidFill>
                <a:ea typeface="Calibri"/>
              </a:rPr>
              <a:t>pump</a:t>
            </a:r>
            <a:endParaRPr lang="en-US" sz="2000" b="1" dirty="0">
              <a:solidFill>
                <a:prstClr val="black"/>
              </a:solidFill>
              <a:ea typeface="Calibri"/>
            </a:endParaRP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ea typeface="Calibri"/>
              </a:rPr>
              <a:t>Injector</a:t>
            </a:r>
            <a:endParaRPr lang="en-US" sz="2000" b="1" dirty="0">
              <a:solidFill>
                <a:prstClr val="black"/>
              </a:solidFill>
              <a:ea typeface="Calibri"/>
            </a:endParaRP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a typeface="Calibri"/>
              </a:rPr>
              <a:t>Chromatographic column</a:t>
            </a:r>
            <a:r>
              <a:rPr lang="en-US" sz="2000" b="1" dirty="0">
                <a:solidFill>
                  <a:srgbClr val="000000"/>
                </a:solidFill>
                <a:latin typeface="SimplifiedArabic"/>
                <a:ea typeface="Calibri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SimplifiedArabic"/>
              <a:ea typeface="Calibri"/>
            </a:endParaRP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ea typeface="Calibri"/>
              </a:rPr>
              <a:t>Detector</a:t>
            </a:r>
            <a:endParaRPr lang="en-US" sz="2000" b="1" dirty="0">
              <a:solidFill>
                <a:prstClr val="black"/>
              </a:solidFill>
              <a:ea typeface="Calibri"/>
            </a:endParaRP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SimplifiedArabic"/>
                <a:ea typeface="Calibri"/>
              </a:rPr>
              <a:t>Personal computer to read data </a:t>
            </a:r>
            <a:r>
              <a:rPr lang="en-US" sz="2000" b="1" dirty="0">
                <a:solidFill>
                  <a:prstClr val="black"/>
                </a:solidFill>
                <a:ea typeface="Calibri"/>
              </a:rPr>
              <a:t>of component </a:t>
            </a:r>
          </a:p>
        </p:txBody>
      </p:sp>
    </p:spTree>
    <p:extLst>
      <p:ext uri="{BB962C8B-B14F-4D97-AF65-F5344CB8AC3E}">
        <p14:creationId xmlns:p14="http://schemas.microsoft.com/office/powerpoint/2010/main" val="163720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70561"/>
            <a:ext cx="489654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solidFill>
                  <a:prstClr val="black"/>
                </a:solidFill>
              </a:rPr>
              <a:t>Pump:</a:t>
            </a:r>
            <a:endParaRPr lang="en-US" sz="2800" dirty="0">
              <a:solidFill>
                <a:prstClr val="black"/>
              </a:solidFill>
            </a:endParaRPr>
          </a:p>
          <a:p>
            <a:pPr algn="just" rtl="0"/>
            <a:r>
              <a:rPr lang="en-US" sz="2400" dirty="0">
                <a:solidFill>
                  <a:prstClr val="black"/>
                </a:solidFill>
              </a:rPr>
              <a:t>The role of the pump is to force a liquid (called the </a:t>
            </a:r>
            <a:r>
              <a:rPr lang="en-US" sz="2400" b="1" dirty="0">
                <a:solidFill>
                  <a:prstClr val="black"/>
                </a:solidFill>
              </a:rPr>
              <a:t>mobile phase</a:t>
            </a:r>
            <a:r>
              <a:rPr lang="en-US" sz="2400" dirty="0">
                <a:solidFill>
                  <a:prstClr val="black"/>
                </a:solidFill>
              </a:rPr>
              <a:t>) through the liquid chromatograph at a specific flow rate, expressed in milliliters per min (mL/min</a:t>
            </a:r>
            <a:r>
              <a:rPr lang="en-US" sz="2400" dirty="0" smtClean="0">
                <a:solidFill>
                  <a:prstClr val="black"/>
                </a:solidFill>
              </a:rPr>
              <a:t>).</a:t>
            </a:r>
          </a:p>
          <a:p>
            <a:pPr algn="just" rtl="0"/>
            <a:endParaRPr lang="en-US" sz="2400" dirty="0" smtClean="0">
              <a:solidFill>
                <a:prstClr val="black"/>
              </a:solidFill>
            </a:endParaRPr>
          </a:p>
          <a:p>
            <a:pPr algn="just" rtl="0"/>
            <a:r>
              <a:rPr lang="en-US" sz="2400" dirty="0" smtClean="0">
                <a:solidFill>
                  <a:prstClr val="black"/>
                </a:solidFill>
              </a:rPr>
              <a:t>Normal </a:t>
            </a:r>
            <a:r>
              <a:rPr lang="en-US" sz="2400" dirty="0">
                <a:solidFill>
                  <a:prstClr val="black"/>
                </a:solidFill>
              </a:rPr>
              <a:t>flow rates in HPLC are in the 1- to 2-mL/min range.</a:t>
            </a:r>
          </a:p>
          <a:p>
            <a:pPr algn="just" rtl="0"/>
            <a:r>
              <a:rPr lang="en-US" sz="2400" dirty="0">
                <a:solidFill>
                  <a:prstClr val="black"/>
                </a:solidFill>
              </a:rPr>
              <a:t>Typical pumps can reach pressures in the range of 6000-9000 psi (400- to 600-bar</a:t>
            </a:r>
            <a:r>
              <a:rPr lang="en-US" sz="2400" dirty="0" smtClean="0">
                <a:solidFill>
                  <a:prstClr val="black"/>
                </a:solidFill>
              </a:rPr>
              <a:t>).</a:t>
            </a:r>
          </a:p>
          <a:p>
            <a:pPr algn="just" rtl="0"/>
            <a:endParaRPr lang="en-US" sz="2400" dirty="0">
              <a:solidFill>
                <a:prstClr val="black"/>
              </a:solidFill>
            </a:endParaRPr>
          </a:p>
          <a:p>
            <a:pPr algn="just" rtl="0"/>
            <a:r>
              <a:rPr lang="en-US" sz="2400" dirty="0">
                <a:solidFill>
                  <a:prstClr val="black"/>
                </a:solidFill>
              </a:rPr>
              <a:t>During the chromatographic experiment, a pump can deliver a constant mobile phase composition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(isocratic</a:t>
            </a:r>
            <a:r>
              <a:rPr lang="en-US" sz="2400" dirty="0">
                <a:solidFill>
                  <a:prstClr val="black"/>
                </a:solidFill>
              </a:rPr>
              <a:t>) or an increasing mobile phase composition (</a:t>
            </a:r>
            <a:r>
              <a:rPr lang="en-US" sz="2400" b="1" dirty="0" smtClean="0">
                <a:solidFill>
                  <a:prstClr val="black"/>
                </a:solidFill>
              </a:rPr>
              <a:t>gradient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ar-IQ" sz="2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74332"/>
            <a:ext cx="2972995" cy="409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48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404664"/>
            <a:ext cx="8280920" cy="506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Injector: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The 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injector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serves to introduce the liquid 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sample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into the flow stream of the mobile phase.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Typical sample volumes are 5- to 20-microliters (µL).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The injector must also be able to withstand the high pressures of the liquid system.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An </a:t>
            </a:r>
            <a:r>
              <a:rPr lang="en-US" sz="2800" dirty="0" err="1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autosampler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is the automatic version for when the user has many samples to analyze or</a:t>
            </a:r>
            <a:b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</a:b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when manual injection is not practical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29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372074"/>
            <a:ext cx="5616624" cy="586523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868144" y="394667"/>
            <a:ext cx="3006080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</a:rPr>
              <a:t>High pressure pump</a:t>
            </a:r>
            <a:r>
              <a:rPr lang="en-US" sz="2000" b="1" dirty="0">
                <a:solidFill>
                  <a:srgbClr val="000000"/>
                </a:solidFill>
                <a:latin typeface="SimplifiedArabic"/>
                <a:ea typeface="Calibri"/>
                <a:cs typeface="Arial"/>
              </a:rPr>
              <a:t> .</a:t>
            </a:r>
            <a:endParaRPr lang="en-US" sz="16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</a:rPr>
              <a:t>Injector</a:t>
            </a:r>
            <a:r>
              <a:rPr lang="en-US" sz="2000" b="1" dirty="0">
                <a:solidFill>
                  <a:srgbClr val="000000"/>
                </a:solidFill>
                <a:latin typeface="SimplifiedArabic"/>
                <a:ea typeface="Calibri"/>
                <a:cs typeface="Arial"/>
              </a:rPr>
              <a:t> .</a:t>
            </a:r>
            <a:endParaRPr lang="en-US" sz="16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</a:rPr>
              <a:t>Chromatographic column</a:t>
            </a:r>
            <a:r>
              <a:rPr lang="en-US" sz="2000" b="1" dirty="0">
                <a:solidFill>
                  <a:srgbClr val="000000"/>
                </a:solidFill>
                <a:latin typeface="SimplifiedArabic"/>
                <a:ea typeface="Calibri"/>
                <a:cs typeface="Arial"/>
              </a:rPr>
              <a:t> . </a:t>
            </a:r>
            <a:endParaRPr lang="en-US" sz="16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</a:rPr>
              <a:t>Detector </a:t>
            </a:r>
            <a:r>
              <a:rPr lang="en-US" sz="2000" b="1" dirty="0">
                <a:solidFill>
                  <a:srgbClr val="000000"/>
                </a:solidFill>
                <a:latin typeface="SimplifiedArabic"/>
                <a:ea typeface="Calibri"/>
                <a:cs typeface="Arial"/>
              </a:rPr>
              <a:t>.</a:t>
            </a:r>
            <a:endParaRPr lang="en-US" sz="16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SimplifiedArabic"/>
                <a:ea typeface="Calibri"/>
                <a:cs typeface="Arial"/>
              </a:rPr>
              <a:t>Personal computer to read data 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Arial"/>
              </a:rPr>
              <a:t>of component </a:t>
            </a:r>
            <a:endParaRPr lang="en-US" sz="1600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64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548680"/>
            <a:ext cx="7848872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Column: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Considered the “heart of the chromatograph” the 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column’s stationary phase separates the sample components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of interest using various physical and chemical parameters.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The small particles inside the column are what cause the high 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backpressure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at normal flow rates.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</a:rPr>
              <a:t>The pump must push hard to move the 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</a:rPr>
              <a:t>mobile phase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</a:rPr>
              <a:t>through the 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</a:rPr>
              <a:t>column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</a:rPr>
              <a:t>and this resistance causes a 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</a:rPr>
              <a:t>high pressure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</a:rPr>
              <a:t>within the chromatograph</a:t>
            </a:r>
            <a:endParaRPr lang="ar-IQ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67205"/>
            <a:ext cx="7416824" cy="661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Detector: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The 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detector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can see (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detect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 the individual molecules that come out (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elute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 from the 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column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 detector serves to measure the amount of those molecules so that the chemist can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 quantitatively analyze the sample components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" rtl="0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The detector provides an output to a recorder or computer that results in the liquid</a:t>
            </a:r>
            <a:r>
              <a:rPr lang="en-US" sz="2800" dirty="0">
                <a:solidFill>
                  <a:srgbClr val="990066"/>
                </a:solidFill>
                <a:latin typeface="Times New Roman"/>
                <a:ea typeface="Calibri"/>
                <a:cs typeface="Arial"/>
              </a:rPr>
              <a:t> chromatogram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(i.e., the graph of the detector response).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ar-IQ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عرض على الشاشة (3:4)‏</PresentationFormat>
  <Paragraphs>83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16" baseType="lpstr">
      <vt:lpstr>سمة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1</cp:revision>
  <dcterms:created xsi:type="dcterms:W3CDTF">2025-05-20T09:15:35Z</dcterms:created>
  <dcterms:modified xsi:type="dcterms:W3CDTF">2025-05-20T09:31:26Z</dcterms:modified>
</cp:coreProperties>
</file>