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79" r:id="rId3"/>
    <p:sldId id="273" r:id="rId4"/>
    <p:sldId id="272" r:id="rId5"/>
    <p:sldId id="271" r:id="rId6"/>
    <p:sldId id="281" r:id="rId7"/>
    <p:sldId id="267"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25F029-6F0D-4822-AEDD-3A7471654801}" type="datetimeFigureOut">
              <a:rPr lang="en-US" smtClean="0"/>
              <a:pPr/>
              <a:t>9/24/2024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6CDF0-307D-4A31-BF32-13669A7695FD}" type="slidenum">
              <a:rPr lang="en-US" smtClean="0"/>
              <a:pPr/>
              <a:t>‹#›</a:t>
            </a:fld>
            <a:endParaRPr lang="en-US"/>
          </a:p>
        </p:txBody>
      </p:sp>
    </p:spTree>
    <p:extLst>
      <p:ext uri="{BB962C8B-B14F-4D97-AF65-F5344CB8AC3E}">
        <p14:creationId xmlns:p14="http://schemas.microsoft.com/office/powerpoint/2010/main" val="101165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9/24/2024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1A63653-DFFB-49ED-8CDA-F6D9015A41B3}" type="datetimeFigureOut">
              <a:rPr lang="en-US" smtClean="0"/>
              <a:pPr/>
              <a:t>9/24/2024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1A63653-DFFB-49ED-8CDA-F6D9015A41B3}" type="datetimeFigureOut">
              <a:rPr lang="en-US" smtClean="0"/>
              <a:pPr/>
              <a:t>9/24/2024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A63653-DFFB-49ED-8CDA-F6D9015A41B3}" type="datetimeFigureOut">
              <a:rPr lang="en-US" smtClean="0"/>
              <a:pPr/>
              <a:t>9/24/2024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9/24/2024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1A63653-DFFB-49ED-8CDA-F6D9015A41B3}" type="datetimeFigureOut">
              <a:rPr lang="en-US" smtClean="0"/>
              <a:pPr/>
              <a:t>9/24/2024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A764FDE-A785-410A-88BF-4EC8C78CD1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63653-DFFB-49ED-8CDA-F6D9015A41B3}" type="datetimeFigureOut">
              <a:rPr lang="en-US" smtClean="0"/>
              <a:pPr/>
              <a:t>9/24/2024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64FDE-A785-410A-88BF-4EC8C78CD1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295400"/>
            <a:ext cx="6705600" cy="1938992"/>
          </a:xfrm>
          <a:prstGeom prst="rect">
            <a:avLst/>
          </a:prstGeom>
        </p:spPr>
        <p:txBody>
          <a:bodyPr wrap="square">
            <a:spAutoFit/>
          </a:bodyPr>
          <a:lstStyle/>
          <a:p>
            <a:pPr algn="ctr" rtl="1">
              <a:tabLst>
                <a:tab pos="1502410" algn="l"/>
              </a:tabLst>
            </a:pPr>
            <a:r>
              <a:rPr lang="en-US" sz="6000" b="1" i="1" dirty="0">
                <a:latin typeface="Times New Roman"/>
                <a:ea typeface="Times New Roman"/>
              </a:rPr>
              <a:t>Instrumental Analysis</a:t>
            </a:r>
            <a:endParaRPr lang="en-US" sz="2400" dirty="0">
              <a:effectLst/>
              <a:latin typeface="Times New Roman"/>
              <a:ea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474663"/>
            <a:ext cx="8424936" cy="590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0222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533400"/>
            <a:ext cx="8763000" cy="5786199"/>
          </a:xfrm>
          <a:prstGeom prst="rect">
            <a:avLst/>
          </a:prstGeom>
        </p:spPr>
        <p:txBody>
          <a:bodyPr wrap="square">
            <a:spAutoFit/>
          </a:bodyPr>
          <a:lstStyle/>
          <a:p>
            <a:pPr algn="r" rtl="1"/>
            <a:r>
              <a:rPr lang="ar-IQ" dirty="0"/>
              <a:t>	</a:t>
            </a:r>
            <a:r>
              <a:rPr lang="ar-IQ" sz="2000" dirty="0"/>
              <a:t>المصادر:</a:t>
            </a:r>
          </a:p>
          <a:p>
            <a:pPr algn="r" rtl="1"/>
            <a:r>
              <a:rPr lang="ar-IQ" sz="2000" dirty="0"/>
              <a:t>1- اساسيات التحليل الالي ,تاليف:  دوغلاس أ.سكوج     ,دونالد   ام.ويست    ,ترجمة  : د. زهير متي  قصير   د. ادمون ميخائيل حنا   ,د. عبد اللطيف عبد الرزاق عبد الحليم .</a:t>
            </a:r>
          </a:p>
          <a:p>
            <a:pPr algn="r" rtl="1"/>
            <a:r>
              <a:rPr lang="ar-IQ" sz="2000" dirty="0"/>
              <a:t>2-الكيمياء التحليلية ومفهوم  التحليل الكيمياوي الالي , تاليف  :  د.عبد المحسن الحيدري  .</a:t>
            </a:r>
          </a:p>
          <a:p>
            <a:pPr algn="r" rtl="1"/>
            <a:r>
              <a:rPr lang="ar-IQ" sz="2000" dirty="0"/>
              <a:t>3- التحليل الكيمياوي الالي   ,    تاليف  :   د.فاضل جاسم محمد    ,د.صبري ميخائيل فروحة  </a:t>
            </a:r>
          </a:p>
          <a:p>
            <a:pPr algn="r" rtl="1"/>
            <a:r>
              <a:rPr lang="ar-IQ" sz="2000" dirty="0"/>
              <a:t>4--الكيمياء التحليلية الاساسية الحديثة الاساسيات النظرية في طرق التحليل الالي , تاليف  :     د.معين سكندر  ,  د.عبد المحسن الحيدري  د.هادي كاظم عوض  ,د. جواد سلمان البدري.</a:t>
            </a:r>
          </a:p>
          <a:p>
            <a:pPr algn="l"/>
            <a:endParaRPr lang="ar-IQ" sz="2400" dirty="0"/>
          </a:p>
          <a:p>
            <a:pPr algn="l"/>
            <a:r>
              <a:rPr lang="ar-IQ" sz="2400" dirty="0" smtClean="0"/>
              <a:t>5</a:t>
            </a:r>
            <a:r>
              <a:rPr lang="en-US" sz="2400" dirty="0" smtClean="0"/>
              <a:t>-</a:t>
            </a:r>
            <a:r>
              <a:rPr lang="ar-IQ" sz="2400" dirty="0" smtClean="0"/>
              <a:t>- </a:t>
            </a:r>
            <a:r>
              <a:rPr lang="en-US" sz="2400" dirty="0"/>
              <a:t>Principles of instrumental analysis 6th Edition, 2007 .Douglas A. </a:t>
            </a:r>
            <a:r>
              <a:rPr lang="en-US" sz="2400" dirty="0" err="1"/>
              <a:t>Skoog</a:t>
            </a:r>
            <a:r>
              <a:rPr lang="en-US" sz="2400" dirty="0"/>
              <a:t> ,James Holler, Stanly </a:t>
            </a:r>
            <a:r>
              <a:rPr lang="en-US" sz="2400" dirty="0" err="1"/>
              <a:t>R.Crouch</a:t>
            </a:r>
            <a:r>
              <a:rPr lang="en-US" sz="2400" dirty="0"/>
              <a:t>.</a:t>
            </a:r>
          </a:p>
          <a:p>
            <a:pPr algn="l"/>
            <a:r>
              <a:rPr lang="en-US" sz="2400" dirty="0"/>
              <a:t>6-Understanding </a:t>
            </a:r>
            <a:r>
              <a:rPr lang="en-US" sz="2400" dirty="0" err="1"/>
              <a:t>Chemistry,INSTRUMENTAL</a:t>
            </a:r>
            <a:r>
              <a:rPr lang="en-US" sz="2400" dirty="0"/>
              <a:t> ANALYSIS .</a:t>
            </a:r>
          </a:p>
          <a:p>
            <a:pPr algn="l"/>
            <a:r>
              <a:rPr lang="en-US" sz="2400" dirty="0"/>
              <a:t> Jim Clark 2008</a:t>
            </a:r>
          </a:p>
          <a:p>
            <a:pPr algn="l"/>
            <a:r>
              <a:rPr lang="en-US" sz="2400" dirty="0"/>
              <a:t>7-Analytical Chemistry for Technicians.. Third Edition,2003.</a:t>
            </a:r>
          </a:p>
          <a:p>
            <a:pPr algn="l"/>
            <a:r>
              <a:rPr lang="en-US" sz="2400" dirty="0"/>
              <a:t>by John </a:t>
            </a:r>
            <a:r>
              <a:rPr lang="en-US" sz="2400" dirty="0" err="1"/>
              <a:t>Kenkel</a:t>
            </a:r>
            <a:r>
              <a:rPr lang="en-US" sz="2400" dirty="0"/>
              <a:t>. Southeast Community College, Lincoln, Nebraska</a:t>
            </a:r>
          </a:p>
          <a:p>
            <a:pPr algn="l"/>
            <a:r>
              <a:rPr lang="en-US" sz="2400" dirty="0"/>
              <a:t>Printed in the United States of America</a:t>
            </a:r>
          </a:p>
          <a:p>
            <a:pPr algn="r" rtl="1"/>
            <a:endParaRPr lang="en-US" sz="2000"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61"/>
            <a:ext cx="8077200" cy="6740307"/>
          </a:xfrm>
          <a:prstGeom prst="rect">
            <a:avLst/>
          </a:prstGeom>
        </p:spPr>
        <p:txBody>
          <a:bodyPr wrap="square">
            <a:spAutoFit/>
          </a:bodyPr>
          <a:lstStyle/>
          <a:p>
            <a:r>
              <a:rPr lang="en-US" sz="2400" b="1" dirty="0"/>
              <a:t>Introduction </a:t>
            </a:r>
            <a:endParaRPr lang="en-US" sz="2400" dirty="0"/>
          </a:p>
          <a:p>
            <a:r>
              <a:rPr lang="en-US" sz="2400" dirty="0"/>
              <a:t> </a:t>
            </a:r>
          </a:p>
          <a:p>
            <a:r>
              <a:rPr lang="en-US" sz="2400" dirty="0"/>
              <a:t>     Analytical chemistry deals with methods determining the chemical composition of sample of matter</a:t>
            </a:r>
            <a:r>
              <a:rPr lang="en-US" sz="2400" b="1" dirty="0"/>
              <a:t>. Qualitative methods</a:t>
            </a:r>
            <a:r>
              <a:rPr lang="en-US" sz="2400" dirty="0"/>
              <a:t> yields information about the identify of atomic or molecular species or the functional groups in the </a:t>
            </a:r>
            <a:r>
              <a:rPr lang="en-US" sz="2400" dirty="0" smtClean="0"/>
              <a:t>sample</a:t>
            </a:r>
            <a:r>
              <a:rPr lang="en-US" sz="2400" b="1" dirty="0" smtClean="0"/>
              <a:t>.</a:t>
            </a:r>
          </a:p>
          <a:p>
            <a:endParaRPr lang="en-US" sz="2400" b="1" dirty="0"/>
          </a:p>
          <a:p>
            <a:r>
              <a:rPr lang="en-US" sz="2400" b="1" dirty="0" smtClean="0"/>
              <a:t>Quantitative </a:t>
            </a:r>
            <a:r>
              <a:rPr lang="en-US" sz="2400" b="1" dirty="0"/>
              <a:t>methods </a:t>
            </a:r>
            <a:r>
              <a:rPr lang="en-US" sz="2400" dirty="0"/>
              <a:t>,in contrast , provides numerical information as to the relative amount of one or more of these components.</a:t>
            </a:r>
          </a:p>
          <a:p>
            <a:r>
              <a:rPr lang="en-US" sz="2400" b="1" dirty="0"/>
              <a:t> </a:t>
            </a:r>
            <a:r>
              <a:rPr lang="en-US" sz="2400" dirty="0"/>
              <a:t>    </a:t>
            </a:r>
          </a:p>
          <a:p>
            <a:r>
              <a:rPr lang="en-US" sz="2400" b="1" dirty="0"/>
              <a:t>Classification of analytical methods </a:t>
            </a:r>
            <a:endParaRPr lang="en-US" sz="2400" dirty="0"/>
          </a:p>
          <a:p>
            <a:r>
              <a:rPr lang="en-US" sz="2400" dirty="0"/>
              <a:t>     Analytical methods are often classified as a being either </a:t>
            </a:r>
            <a:r>
              <a:rPr lang="en-US" sz="2400" b="1" dirty="0"/>
              <a:t>classical</a:t>
            </a:r>
            <a:r>
              <a:rPr lang="en-US" sz="2400" dirty="0"/>
              <a:t> or </a:t>
            </a:r>
            <a:r>
              <a:rPr lang="en-US" sz="2400" b="1" dirty="0"/>
              <a:t>instrumental classical methods</a:t>
            </a:r>
            <a:r>
              <a:rPr lang="en-US" sz="2400" dirty="0"/>
              <a:t>, sometimes called </a:t>
            </a:r>
            <a:r>
              <a:rPr lang="en-US" sz="2400" b="1" dirty="0"/>
              <a:t>wet-chemical methods</a:t>
            </a:r>
            <a:r>
              <a:rPr lang="en-US" sz="2400" dirty="0"/>
              <a:t> preceded instrumental methods by century or more.</a:t>
            </a:r>
          </a:p>
          <a:p>
            <a:r>
              <a:rPr lang="en-US" sz="2400" dirty="0"/>
              <a:t> </a:t>
            </a:r>
          </a:p>
          <a:p>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686800" cy="6124754"/>
          </a:xfrm>
          <a:prstGeom prst="rect">
            <a:avLst/>
          </a:prstGeom>
        </p:spPr>
        <p:txBody>
          <a:bodyPr wrap="square">
            <a:spAutoFit/>
          </a:bodyPr>
          <a:lstStyle/>
          <a:p>
            <a:pPr algn="just"/>
            <a:r>
              <a:rPr lang="en-US" sz="2800" b="1" dirty="0"/>
              <a:t>Classical methods</a:t>
            </a:r>
            <a:endParaRPr lang="en-US" sz="2800" dirty="0"/>
          </a:p>
          <a:p>
            <a:pPr algn="just"/>
            <a:r>
              <a:rPr lang="en-US" sz="2800" dirty="0"/>
              <a:t>     In the early years of chemistry, most analysis were carried out by separating the components of interest (the </a:t>
            </a:r>
            <a:r>
              <a:rPr lang="en-US" sz="2800" dirty="0" err="1"/>
              <a:t>analytes</a:t>
            </a:r>
            <a:r>
              <a:rPr lang="en-US" sz="2800" dirty="0"/>
              <a:t>) by precipitation, extraction or distillation </a:t>
            </a:r>
            <a:r>
              <a:rPr lang="en-US" sz="2800" dirty="0" smtClean="0"/>
              <a:t>.</a:t>
            </a:r>
          </a:p>
          <a:p>
            <a:pPr algn="just"/>
            <a:endParaRPr lang="en-US" sz="2800" dirty="0"/>
          </a:p>
          <a:p>
            <a:pPr algn="just"/>
            <a:r>
              <a:rPr lang="en-US" sz="2800" dirty="0" smtClean="0"/>
              <a:t>for </a:t>
            </a:r>
            <a:r>
              <a:rPr lang="en-US" sz="2800" b="1" dirty="0"/>
              <a:t>qualitative analysis</a:t>
            </a:r>
            <a:r>
              <a:rPr lang="en-US" sz="2800" dirty="0"/>
              <a:t>, the separated components were then treated with reagents that yielded products that could be recognized by their colors, their boiling or melting points, their </a:t>
            </a:r>
            <a:r>
              <a:rPr lang="en-US" sz="2800" dirty="0" err="1"/>
              <a:t>solubilities</a:t>
            </a:r>
            <a:r>
              <a:rPr lang="en-US" sz="2800" dirty="0"/>
              <a:t> in a series of solvents, their odors, their optical activates or their refracts indexes for</a:t>
            </a:r>
            <a:r>
              <a:rPr lang="en-US" sz="2800" b="1" dirty="0"/>
              <a:t> quantitative analysis</a:t>
            </a:r>
            <a:r>
              <a:rPr lang="en-US" sz="2800" dirty="0"/>
              <a:t>, the amount of </a:t>
            </a:r>
            <a:r>
              <a:rPr lang="en-US" sz="2800" dirty="0" err="1"/>
              <a:t>analyte</a:t>
            </a:r>
            <a:r>
              <a:rPr lang="en-US" sz="2800" dirty="0"/>
              <a:t> was determined by </a:t>
            </a:r>
            <a:r>
              <a:rPr lang="en-US" sz="2800" b="1" dirty="0"/>
              <a:t>gravimetric</a:t>
            </a:r>
            <a:r>
              <a:rPr lang="en-US" sz="2800" dirty="0"/>
              <a:t>  or by </a:t>
            </a:r>
            <a:r>
              <a:rPr lang="en-US" sz="2800" b="1" dirty="0"/>
              <a:t>volumetric </a:t>
            </a:r>
            <a:r>
              <a:rPr lang="en-US" sz="2800" dirty="0"/>
              <a:t>measurement.</a:t>
            </a:r>
          </a:p>
          <a:p>
            <a:pPr algn="just"/>
            <a:r>
              <a:rPr lang="en-US" sz="2800" dirty="0"/>
              <a:t> </a:t>
            </a:r>
            <a:r>
              <a:rPr lang="en-US" sz="2800" b="1" dirty="0"/>
              <a:t>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674400"/>
            <a:ext cx="7488832" cy="5262979"/>
          </a:xfrm>
          <a:prstGeom prst="rect">
            <a:avLst/>
          </a:prstGeom>
        </p:spPr>
        <p:txBody>
          <a:bodyPr wrap="square">
            <a:spAutoFit/>
          </a:bodyPr>
          <a:lstStyle/>
          <a:p>
            <a:pPr lvl="0" algn="just"/>
            <a:r>
              <a:rPr lang="en-US" sz="2400" b="1" dirty="0">
                <a:solidFill>
                  <a:prstClr val="black"/>
                </a:solidFill>
              </a:rPr>
              <a:t>In gravimetric measurements</a:t>
            </a:r>
            <a:r>
              <a:rPr lang="en-US" sz="2400" dirty="0">
                <a:solidFill>
                  <a:prstClr val="black"/>
                </a:solidFill>
              </a:rPr>
              <a:t> the mass of </a:t>
            </a:r>
            <a:r>
              <a:rPr lang="en-US" sz="2400" dirty="0" err="1">
                <a:solidFill>
                  <a:prstClr val="black"/>
                </a:solidFill>
              </a:rPr>
              <a:t>analyte</a:t>
            </a:r>
            <a:r>
              <a:rPr lang="en-US" sz="2400" dirty="0">
                <a:solidFill>
                  <a:prstClr val="black"/>
                </a:solidFill>
              </a:rPr>
              <a:t> or some compounds produced from the </a:t>
            </a:r>
            <a:r>
              <a:rPr lang="en-US" sz="2400" dirty="0" err="1">
                <a:solidFill>
                  <a:prstClr val="black"/>
                </a:solidFill>
              </a:rPr>
              <a:t>analyte</a:t>
            </a:r>
            <a:r>
              <a:rPr lang="en-US" sz="2400" dirty="0">
                <a:solidFill>
                  <a:prstClr val="black"/>
                </a:solidFill>
              </a:rPr>
              <a:t> was determined </a:t>
            </a:r>
            <a:r>
              <a:rPr lang="en-US" sz="2400" dirty="0" smtClean="0">
                <a:solidFill>
                  <a:prstClr val="black"/>
                </a:solidFill>
              </a:rPr>
              <a:t>.</a:t>
            </a:r>
          </a:p>
          <a:p>
            <a:pPr lvl="0" algn="just"/>
            <a:endParaRPr lang="en-US" sz="2400" b="1" dirty="0">
              <a:solidFill>
                <a:prstClr val="black"/>
              </a:solidFill>
            </a:endParaRPr>
          </a:p>
          <a:p>
            <a:pPr lvl="0" algn="just"/>
            <a:r>
              <a:rPr lang="en-US" sz="2400" b="1" dirty="0" smtClean="0">
                <a:solidFill>
                  <a:prstClr val="black"/>
                </a:solidFill>
              </a:rPr>
              <a:t>in </a:t>
            </a:r>
            <a:r>
              <a:rPr lang="en-US" sz="2400" b="1" dirty="0">
                <a:solidFill>
                  <a:prstClr val="black"/>
                </a:solidFill>
              </a:rPr>
              <a:t>volumetric,</a:t>
            </a:r>
            <a:r>
              <a:rPr lang="en-US" sz="2400" dirty="0">
                <a:solidFill>
                  <a:prstClr val="black"/>
                </a:solidFill>
              </a:rPr>
              <a:t> also called titrimetric, procedures, the volume or mass of </a:t>
            </a:r>
            <a:r>
              <a:rPr lang="en-US" sz="2400" dirty="0" err="1">
                <a:solidFill>
                  <a:prstClr val="black"/>
                </a:solidFill>
              </a:rPr>
              <a:t>standerd</a:t>
            </a:r>
            <a:r>
              <a:rPr lang="en-US" sz="2400" dirty="0">
                <a:solidFill>
                  <a:prstClr val="black"/>
                </a:solidFill>
              </a:rPr>
              <a:t> reagents required to react completely with </a:t>
            </a:r>
            <a:r>
              <a:rPr lang="en-US" sz="2400" dirty="0" err="1">
                <a:solidFill>
                  <a:prstClr val="black"/>
                </a:solidFill>
              </a:rPr>
              <a:t>analyte</a:t>
            </a:r>
            <a:r>
              <a:rPr lang="en-US" sz="2400" dirty="0">
                <a:solidFill>
                  <a:prstClr val="black"/>
                </a:solidFill>
              </a:rPr>
              <a:t> was measured </a:t>
            </a:r>
            <a:r>
              <a:rPr lang="en-US" sz="2400" dirty="0" smtClean="0">
                <a:solidFill>
                  <a:prstClr val="black"/>
                </a:solidFill>
              </a:rPr>
              <a:t>.</a:t>
            </a:r>
          </a:p>
          <a:p>
            <a:pPr lvl="0" algn="just"/>
            <a:endParaRPr lang="en-US" sz="2400" dirty="0">
              <a:solidFill>
                <a:prstClr val="black"/>
              </a:solidFill>
            </a:endParaRPr>
          </a:p>
          <a:p>
            <a:pPr lvl="0" algn="just"/>
            <a:endParaRPr lang="en-US" sz="2400" dirty="0">
              <a:solidFill>
                <a:prstClr val="black"/>
              </a:solidFill>
            </a:endParaRPr>
          </a:p>
          <a:p>
            <a:pPr lvl="0" algn="just"/>
            <a:r>
              <a:rPr lang="en-US" sz="2400" dirty="0">
                <a:solidFill>
                  <a:prstClr val="black"/>
                </a:solidFill>
              </a:rPr>
              <a:t>These classical methods for separating and </a:t>
            </a:r>
            <a:r>
              <a:rPr lang="en-US" sz="2400" dirty="0" err="1">
                <a:solidFill>
                  <a:prstClr val="black"/>
                </a:solidFill>
              </a:rPr>
              <a:t>determinating</a:t>
            </a:r>
            <a:r>
              <a:rPr lang="en-US" sz="2400" dirty="0">
                <a:solidFill>
                  <a:prstClr val="black"/>
                </a:solidFill>
              </a:rPr>
              <a:t> </a:t>
            </a:r>
            <a:r>
              <a:rPr lang="en-US" sz="2400" dirty="0" err="1">
                <a:solidFill>
                  <a:prstClr val="black"/>
                </a:solidFill>
              </a:rPr>
              <a:t>analytes</a:t>
            </a:r>
            <a:r>
              <a:rPr lang="en-US" sz="2400" dirty="0">
                <a:solidFill>
                  <a:prstClr val="black"/>
                </a:solidFill>
              </a:rPr>
              <a:t>  are still used in many laboratories </a:t>
            </a:r>
            <a:r>
              <a:rPr lang="en-US" sz="2400" dirty="0" smtClean="0">
                <a:solidFill>
                  <a:prstClr val="black"/>
                </a:solidFill>
              </a:rPr>
              <a:t>.</a:t>
            </a:r>
          </a:p>
          <a:p>
            <a:pPr lvl="0" algn="just"/>
            <a:endParaRPr lang="en-US" sz="2400" dirty="0">
              <a:solidFill>
                <a:prstClr val="black"/>
              </a:solidFill>
            </a:endParaRPr>
          </a:p>
          <a:p>
            <a:pPr lvl="0" algn="just"/>
            <a:r>
              <a:rPr lang="en-US" sz="2400" dirty="0" smtClean="0">
                <a:solidFill>
                  <a:prstClr val="black"/>
                </a:solidFill>
              </a:rPr>
              <a:t>the </a:t>
            </a:r>
            <a:r>
              <a:rPr lang="en-US" sz="2400" dirty="0">
                <a:solidFill>
                  <a:prstClr val="black"/>
                </a:solidFill>
              </a:rPr>
              <a:t>extent of their general application is, however ,decreasing with the passage of time and with the advent of instrumental methods to supplant them</a:t>
            </a:r>
            <a:r>
              <a:rPr lang="en-US" sz="2000" dirty="0">
                <a:solidFill>
                  <a:prstClr val="black"/>
                </a:solidFill>
              </a:rPr>
              <a:t>.</a:t>
            </a:r>
          </a:p>
        </p:txBody>
      </p:sp>
    </p:spTree>
    <p:extLst>
      <p:ext uri="{BB962C8B-B14F-4D97-AF65-F5344CB8AC3E}">
        <p14:creationId xmlns:p14="http://schemas.microsoft.com/office/powerpoint/2010/main" val="261897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568952" cy="5632311"/>
          </a:xfrm>
          <a:prstGeom prst="rect">
            <a:avLst/>
          </a:prstGeom>
        </p:spPr>
        <p:txBody>
          <a:bodyPr wrap="square">
            <a:spAutoFit/>
          </a:bodyPr>
          <a:lstStyle/>
          <a:p>
            <a:pPr algn="justLow"/>
            <a:r>
              <a:rPr lang="en-US" sz="2400" b="1" dirty="0"/>
              <a:t>Instrumental methods</a:t>
            </a:r>
            <a:endParaRPr lang="en-US" sz="2400" dirty="0"/>
          </a:p>
          <a:p>
            <a:pPr algn="justLow"/>
            <a:r>
              <a:rPr lang="en-US" sz="2400" dirty="0"/>
              <a:t>Early in the twentieth century, scientists to exploit phenomena other than those used of classical methods for solving analytical problem </a:t>
            </a:r>
            <a:r>
              <a:rPr lang="en-US" sz="2400" dirty="0" smtClean="0"/>
              <a:t>.</a:t>
            </a:r>
          </a:p>
          <a:p>
            <a:pPr algn="justLow"/>
            <a:r>
              <a:rPr lang="en-US" sz="2400" dirty="0" smtClean="0"/>
              <a:t>thus</a:t>
            </a:r>
            <a:r>
              <a:rPr lang="en-US" sz="2400" dirty="0"/>
              <a:t>, measurements of such </a:t>
            </a:r>
            <a:r>
              <a:rPr lang="en-US" sz="2400" dirty="0" err="1"/>
              <a:t>analyte</a:t>
            </a:r>
            <a:r>
              <a:rPr lang="en-US" sz="2400" dirty="0"/>
              <a:t> physical properties as conductivity, electrode potential, light absorption or emission, mass-to-charge ratio, and fluorescence began to be used  for quantitative analysis furthermore ,highly efficient chromatographic and electrophoresis techniques began to replace distillation ,extraction and precipitation for the separation of components of complex mixtures prior to their qualitative or quantitative determination these newer methods for separating and determination chemical species are known  instrumental methods of analysis.</a:t>
            </a:r>
          </a:p>
          <a:p>
            <a:pPr algn="justLow"/>
            <a:r>
              <a:rPr lang="en-US" sz="2400"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231" y="21830"/>
            <a:ext cx="9144000" cy="1600438"/>
          </a:xfrm>
          <a:prstGeom prst="rect">
            <a:avLst/>
          </a:prstGeom>
        </p:spPr>
        <p:txBody>
          <a:bodyPr wrap="square">
            <a:spAutoFit/>
          </a:bodyPr>
          <a:lstStyle/>
          <a:p>
            <a:r>
              <a:rPr lang="en-US" sz="2000" b="1" dirty="0"/>
              <a:t>Type of instrumental methods</a:t>
            </a:r>
            <a:endParaRPr lang="en-US" sz="2000" dirty="0"/>
          </a:p>
          <a:p>
            <a:r>
              <a:rPr lang="en-US" sz="2000" dirty="0"/>
              <a:t>       Chemical and physical characteristics are very useful for qualitative or quantitative analysis .the table1 lists most of characteristics properties that are currently used for instrumental analysis.</a:t>
            </a:r>
          </a:p>
          <a:p>
            <a:r>
              <a:rPr lang="en-US" dirty="0"/>
              <a:t> </a:t>
            </a:r>
          </a:p>
        </p:txBody>
      </p:sp>
      <p:graphicFrame>
        <p:nvGraphicFramePr>
          <p:cNvPr id="3" name="Table 2"/>
          <p:cNvGraphicFramePr>
            <a:graphicFrameLocks noGrp="1"/>
          </p:cNvGraphicFramePr>
          <p:nvPr>
            <p:extLst>
              <p:ext uri="{D42A27DB-BD31-4B8C-83A1-F6EECF244321}">
                <p14:modId xmlns:p14="http://schemas.microsoft.com/office/powerpoint/2010/main" val="59520222"/>
              </p:ext>
            </p:extLst>
          </p:nvPr>
        </p:nvGraphicFramePr>
        <p:xfrm>
          <a:off x="467544" y="1340770"/>
          <a:ext cx="8424936" cy="5422495"/>
        </p:xfrm>
        <a:graphic>
          <a:graphicData uri="http://schemas.openxmlformats.org/drawingml/2006/table">
            <a:tbl>
              <a:tblPr firstRow="1" firstCol="1" lastRow="1" lastCol="1" bandRow="1" bandCol="1">
                <a:tableStyleId>{5C22544A-7EE6-4342-B048-85BDC9FD1C3A}</a:tableStyleId>
              </a:tblPr>
              <a:tblGrid>
                <a:gridCol w="2719115"/>
                <a:gridCol w="5705821"/>
              </a:tblGrid>
              <a:tr h="221942">
                <a:tc>
                  <a:txBody>
                    <a:bodyPr/>
                    <a:lstStyle/>
                    <a:p>
                      <a:pPr marL="0" marR="0" algn="justLow" rtl="0">
                        <a:spcBef>
                          <a:spcPts val="0"/>
                        </a:spcBef>
                        <a:spcAft>
                          <a:spcPts val="0"/>
                        </a:spcAft>
                      </a:pPr>
                      <a:r>
                        <a:rPr lang="en-US" sz="1600" dirty="0">
                          <a:solidFill>
                            <a:srgbClr val="FF0000"/>
                          </a:solidFill>
                          <a:effectLst/>
                        </a:rPr>
                        <a:t>Characteristics properties</a:t>
                      </a:r>
                      <a:endParaRPr lang="en-US" sz="1600" dirty="0">
                        <a:solidFill>
                          <a:srgbClr val="FF0000"/>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600" dirty="0">
                          <a:solidFill>
                            <a:srgbClr val="FF0000"/>
                          </a:solidFill>
                          <a:effectLst/>
                        </a:rPr>
                        <a:t>Instrumental methods</a:t>
                      </a:r>
                      <a:endParaRPr lang="en-US" sz="1600" dirty="0">
                        <a:solidFill>
                          <a:srgbClr val="FF0000"/>
                        </a:solidFill>
                        <a:effectLst/>
                        <a:latin typeface="Times New Roman"/>
                        <a:ea typeface="Times New Roman"/>
                      </a:endParaRPr>
                    </a:p>
                  </a:txBody>
                  <a:tcPr marL="68580" marR="68580" marT="0" marB="0"/>
                </a:tc>
              </a:tr>
              <a:tr h="517867">
                <a:tc>
                  <a:txBody>
                    <a:bodyPr/>
                    <a:lstStyle/>
                    <a:p>
                      <a:pPr marL="0" marR="0" algn="justLow" rtl="0">
                        <a:spcBef>
                          <a:spcPts val="0"/>
                        </a:spcBef>
                        <a:spcAft>
                          <a:spcPts val="0"/>
                        </a:spcAft>
                      </a:pPr>
                      <a:r>
                        <a:rPr lang="en-US" sz="1400">
                          <a:solidFill>
                            <a:schemeClr val="bg2"/>
                          </a:solidFill>
                          <a:effectLst/>
                        </a:rPr>
                        <a:t>Emission of radiation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dirty="0">
                          <a:solidFill>
                            <a:schemeClr val="bg2"/>
                          </a:solidFill>
                          <a:effectLst/>
                        </a:rPr>
                        <a:t>Emission spectroscopy  ,fluorescence, phosphorescence </a:t>
                      </a:r>
                      <a:endParaRPr lang="en-US" sz="1200" dirty="0">
                        <a:solidFill>
                          <a:schemeClr val="bg2"/>
                        </a:solidFill>
                        <a:effectLst/>
                        <a:latin typeface="Times New Roman"/>
                        <a:ea typeface="Times New Roman"/>
                      </a:endParaRPr>
                    </a:p>
                  </a:txBody>
                  <a:tcPr marL="68580" marR="68580" marT="0" marB="0"/>
                </a:tc>
              </a:tr>
              <a:tr h="517867">
                <a:tc>
                  <a:txBody>
                    <a:bodyPr/>
                    <a:lstStyle/>
                    <a:p>
                      <a:pPr marL="0" marR="0" algn="justLow" rtl="0">
                        <a:spcBef>
                          <a:spcPts val="0"/>
                        </a:spcBef>
                        <a:spcAft>
                          <a:spcPts val="0"/>
                        </a:spcAft>
                      </a:pPr>
                      <a:r>
                        <a:rPr lang="en-US" sz="1400" dirty="0">
                          <a:solidFill>
                            <a:schemeClr val="bg2"/>
                          </a:solidFill>
                          <a:effectLst/>
                        </a:rPr>
                        <a:t>Absorption of radiation </a:t>
                      </a:r>
                      <a:endParaRPr lang="en-US" sz="1200" dirty="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Spectrophotometry and photometry ……</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Scattering of radiation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Turbidimetry …..</a:t>
                      </a:r>
                      <a:endParaRPr lang="en-US" sz="1200">
                        <a:solidFill>
                          <a:schemeClr val="bg2"/>
                        </a:solidFill>
                        <a:effectLst/>
                        <a:latin typeface="Times New Roman"/>
                        <a:ea typeface="Times New Roman"/>
                      </a:endParaRPr>
                    </a:p>
                  </a:txBody>
                  <a:tcPr marL="68580" marR="68580" marT="0" marB="0"/>
                </a:tc>
              </a:tr>
              <a:tr h="517867">
                <a:tc>
                  <a:txBody>
                    <a:bodyPr/>
                    <a:lstStyle/>
                    <a:p>
                      <a:pPr marL="0" marR="0" algn="justLow" rtl="0">
                        <a:spcBef>
                          <a:spcPts val="0"/>
                        </a:spcBef>
                        <a:spcAft>
                          <a:spcPts val="0"/>
                        </a:spcAft>
                      </a:pPr>
                      <a:r>
                        <a:rPr lang="en-US" sz="1400">
                          <a:solidFill>
                            <a:schemeClr val="bg2"/>
                          </a:solidFill>
                          <a:effectLst/>
                        </a:rPr>
                        <a:t>Refraction of radiation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Reflractometry</a:t>
                      </a:r>
                      <a:endParaRPr lang="en-US" sz="1200">
                        <a:solidFill>
                          <a:schemeClr val="bg2"/>
                        </a:solidFill>
                        <a:effectLst/>
                        <a:latin typeface="Times New Roman"/>
                        <a:ea typeface="Times New Roman"/>
                      </a:endParaRPr>
                    </a:p>
                  </a:txBody>
                  <a:tcPr marL="68580" marR="68580" marT="0" marB="0"/>
                </a:tc>
              </a:tr>
              <a:tr h="517867">
                <a:tc>
                  <a:txBody>
                    <a:bodyPr/>
                    <a:lstStyle/>
                    <a:p>
                      <a:pPr marL="0" marR="0" algn="justLow" rtl="0">
                        <a:spcBef>
                          <a:spcPts val="0"/>
                        </a:spcBef>
                        <a:spcAft>
                          <a:spcPts val="0"/>
                        </a:spcAft>
                      </a:pPr>
                      <a:r>
                        <a:rPr lang="en-US" sz="1400">
                          <a:solidFill>
                            <a:schemeClr val="bg2"/>
                          </a:solidFill>
                          <a:effectLst/>
                        </a:rPr>
                        <a:t>Diffraction of radiation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dirty="0">
                          <a:solidFill>
                            <a:schemeClr val="bg2"/>
                          </a:solidFill>
                          <a:effectLst/>
                        </a:rPr>
                        <a:t>X-ray and electron diffraction methods </a:t>
                      </a:r>
                      <a:endParaRPr lang="en-US" sz="1200" dirty="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Rotation of radiation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dirty="0" err="1">
                          <a:solidFill>
                            <a:schemeClr val="bg2"/>
                          </a:solidFill>
                          <a:effectLst/>
                        </a:rPr>
                        <a:t>Polarimetry</a:t>
                      </a:r>
                      <a:r>
                        <a:rPr lang="en-US" sz="1400" dirty="0">
                          <a:solidFill>
                            <a:schemeClr val="bg2"/>
                          </a:solidFill>
                          <a:effectLst/>
                        </a:rPr>
                        <a:t>, optical rotary… </a:t>
                      </a:r>
                      <a:endParaRPr lang="en-US" sz="1200" dirty="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Electrical potential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Potiantiometry</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Electrical charge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Coulometry</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Electrical current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dirty="0" err="1">
                          <a:solidFill>
                            <a:schemeClr val="bg2"/>
                          </a:solidFill>
                          <a:effectLst/>
                        </a:rPr>
                        <a:t>Amperometry</a:t>
                      </a:r>
                      <a:r>
                        <a:rPr lang="en-US" sz="1400" dirty="0">
                          <a:solidFill>
                            <a:schemeClr val="bg2"/>
                          </a:solidFill>
                          <a:effectLst/>
                        </a:rPr>
                        <a:t> ,polarography </a:t>
                      </a:r>
                      <a:endParaRPr lang="en-US" sz="1200" dirty="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Electrical resistance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Conductometry</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Mass</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Gravimetry</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Mass-to-charge ratio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Mass spectroscopy </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Rate of reaction</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Kinetic methods </a:t>
                      </a:r>
                      <a:endParaRPr lang="en-US" sz="1200">
                        <a:solidFill>
                          <a:schemeClr val="bg2"/>
                        </a:solidFill>
                        <a:effectLst/>
                        <a:latin typeface="Times New Roman"/>
                        <a:ea typeface="Times New Roman"/>
                      </a:endParaRPr>
                    </a:p>
                  </a:txBody>
                  <a:tcPr marL="68580" marR="68580" marT="0" marB="0"/>
                </a:tc>
              </a:tr>
              <a:tr h="517867">
                <a:tc>
                  <a:txBody>
                    <a:bodyPr/>
                    <a:lstStyle/>
                    <a:p>
                      <a:pPr marL="0" marR="0" algn="justLow" rtl="0">
                        <a:spcBef>
                          <a:spcPts val="0"/>
                        </a:spcBef>
                        <a:spcAft>
                          <a:spcPts val="0"/>
                        </a:spcAft>
                      </a:pPr>
                      <a:r>
                        <a:rPr lang="en-US" sz="1400">
                          <a:solidFill>
                            <a:schemeClr val="bg2"/>
                          </a:solidFill>
                          <a:effectLst/>
                        </a:rPr>
                        <a:t>Thermal characteristics</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a:solidFill>
                            <a:schemeClr val="bg2"/>
                          </a:solidFill>
                          <a:effectLst/>
                        </a:rPr>
                        <a:t>Thermal  gravimetry ,differential thermal analysis  </a:t>
                      </a:r>
                      <a:endParaRPr lang="en-US" sz="1200">
                        <a:solidFill>
                          <a:schemeClr val="bg2"/>
                        </a:solidFill>
                        <a:effectLst/>
                        <a:latin typeface="Times New Roman"/>
                        <a:ea typeface="Times New Roman"/>
                      </a:endParaRPr>
                    </a:p>
                  </a:txBody>
                  <a:tcPr marL="68580" marR="68580" marT="0" marB="0"/>
                </a:tc>
              </a:tr>
              <a:tr h="258932">
                <a:tc>
                  <a:txBody>
                    <a:bodyPr/>
                    <a:lstStyle/>
                    <a:p>
                      <a:pPr marL="0" marR="0" algn="justLow" rtl="0">
                        <a:spcBef>
                          <a:spcPts val="0"/>
                        </a:spcBef>
                        <a:spcAft>
                          <a:spcPts val="0"/>
                        </a:spcAft>
                      </a:pPr>
                      <a:r>
                        <a:rPr lang="en-US" sz="1400">
                          <a:solidFill>
                            <a:schemeClr val="bg2"/>
                          </a:solidFill>
                          <a:effectLst/>
                        </a:rPr>
                        <a:t>Radioactivity </a:t>
                      </a:r>
                      <a:endParaRPr lang="en-US" sz="1200">
                        <a:solidFill>
                          <a:schemeClr val="bg2"/>
                        </a:solidFill>
                        <a:effectLst/>
                        <a:latin typeface="Times New Roman"/>
                        <a:ea typeface="Times New Roman"/>
                      </a:endParaRPr>
                    </a:p>
                  </a:txBody>
                  <a:tcPr marL="68580" marR="68580" marT="0" marB="0"/>
                </a:tc>
                <a:tc>
                  <a:txBody>
                    <a:bodyPr/>
                    <a:lstStyle/>
                    <a:p>
                      <a:pPr marL="0" marR="0" algn="justLow" rtl="0">
                        <a:spcBef>
                          <a:spcPts val="0"/>
                        </a:spcBef>
                        <a:spcAft>
                          <a:spcPts val="0"/>
                        </a:spcAft>
                      </a:pPr>
                      <a:r>
                        <a:rPr lang="en-US" sz="1400" dirty="0">
                          <a:solidFill>
                            <a:schemeClr val="bg2"/>
                          </a:solidFill>
                          <a:effectLst/>
                        </a:rPr>
                        <a:t>Activation and isotope dilution methods</a:t>
                      </a:r>
                      <a:endParaRPr lang="en-US" sz="1200" dirty="0">
                        <a:solidFill>
                          <a:schemeClr val="bg2"/>
                        </a:solidFill>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403</Words>
  <Application>Microsoft Office PowerPoint</Application>
  <PresentationFormat>عرض على الشاشة (3:4)‏</PresentationFormat>
  <Paragraphs>74</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sadia</dc:creator>
  <cp:lastModifiedBy>user</cp:lastModifiedBy>
  <cp:revision>60</cp:revision>
  <dcterms:created xsi:type="dcterms:W3CDTF">2011-10-30T16:43:55Z</dcterms:created>
  <dcterms:modified xsi:type="dcterms:W3CDTF">2024-09-24T07:59:35Z</dcterms:modified>
</cp:coreProperties>
</file>