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70" r:id="rId3"/>
    <p:sldId id="273" r:id="rId4"/>
    <p:sldId id="272" r:id="rId5"/>
    <p:sldId id="271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5F029-6F0D-4822-AEDD-3A7471654801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6CDF0-307D-4A31-BF32-13669A7695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28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63653-DFFB-49ED-8CDA-F6D9015A41B3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64FDE-A785-410A-88BF-4EC8C78CD11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uvtitle2"/>
          <p:cNvPicPr/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14400" y="228600"/>
            <a:ext cx="7239000" cy="9017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81000" y="1447800"/>
            <a:ext cx="76962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Introduction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Luminescence is the emission of light by a substance. It occurs when an electron returns to the electronic ground state from an excited state and loses it's excess energy as a photon.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Luminescence spectroscopy is a collective name given to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three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related spectroscopic techniques. They are;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Molecular fluorescence spectroscopy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Molecular phosphorescence spectroscopy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Chemiluminescence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spectroscopy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Fluorescence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phosphorescence (photoluminescence)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electronic states of most organic molecules can be divided into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singlet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states and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triplet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states;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state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143000"/>
            <a:ext cx="4724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52400" y="1676400"/>
          <a:ext cx="3809999" cy="3413760"/>
        </p:xfrm>
        <a:graphic>
          <a:graphicData uri="http://schemas.openxmlformats.org/drawingml/2006/table">
            <a:tbl>
              <a:tblPr/>
              <a:tblGrid>
                <a:gridCol w="3809999"/>
              </a:tblGrid>
              <a:tr h="2308225">
                <a:tc>
                  <a:txBody>
                    <a:bodyPr/>
                    <a:lstStyle/>
                    <a:p>
                      <a:pPr marL="0" marR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Times New Roman"/>
                          <a:ea typeface="Times New Roman"/>
                        </a:rPr>
                        <a:t>Singlet state:</a:t>
                      </a: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 All electrons in the molecule are spin-paired</a:t>
                      </a:r>
                      <a:br>
                        <a:rPr lang="en-US" sz="3200" dirty="0">
                          <a:latin typeface="Times New Roman"/>
                          <a:ea typeface="Times New Roman"/>
                        </a:rPr>
                      </a:br>
                      <a:r>
                        <a:rPr lang="en-US" sz="3200" b="1" dirty="0">
                          <a:latin typeface="Times New Roman"/>
                          <a:ea typeface="Times New Roman"/>
                        </a:rPr>
                        <a:t>Triplet state: </a:t>
                      </a:r>
                      <a:r>
                        <a:rPr lang="en-US" sz="3200" dirty="0">
                          <a:latin typeface="Times New Roman"/>
                          <a:ea typeface="Times New Roman"/>
                        </a:rPr>
                        <a:t>One set of electron spins is unpaired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Fluorescence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Absorption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UV radiation by a molecule excites it from a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 in the electronic ground state to one of the many </a:t>
            </a:r>
            <a:r>
              <a:rPr kumimoji="0" lang="en-US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levels in the electronic excited state. This excited state is usually the first excited </a:t>
            </a:r>
            <a:r>
              <a:rPr kumimoji="0" lang="en-US" sz="20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singlet</a:t>
            </a:r>
            <a:r>
              <a:rPr kumimoji="0" lang="en-US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state.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0" y="160020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 molecule in a high </a:t>
            </a:r>
            <a:r>
              <a:rPr lang="en-US" sz="2000" dirty="0" err="1" smtClean="0"/>
              <a:t>vibrational</a:t>
            </a:r>
            <a:r>
              <a:rPr lang="en-US" sz="2000" dirty="0" smtClean="0"/>
              <a:t> level of the excited state will quickly fall to the lowest </a:t>
            </a:r>
            <a:r>
              <a:rPr lang="en-US" sz="2000" dirty="0" err="1" smtClean="0"/>
              <a:t>vibrational</a:t>
            </a:r>
            <a:r>
              <a:rPr lang="en-US" sz="2000" dirty="0" smtClean="0"/>
              <a:t> level of this state by losing energy to other molecules through collision. The molecule will also partition the excess energy to other possible modes of vibration and rotation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89560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Fluorescence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occurs when the molecule returns to the 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electronic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ground state, from the excited singlet state, by emission of a photon.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صورة 4" descr="photlum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505200"/>
            <a:ext cx="5486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" y="3657600"/>
            <a:ext cx="2971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If a molecule which absorbs UV radiation does not fluoresce it means that it must have lost its energy some other way. These processes are called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radiationless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transfer of energy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Have a look at this diagram: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photlum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572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4419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molecule returns to the electronic ground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state.The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excess energy is converted to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energy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internal conversion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so the molecule is placed in an extremely high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 of the electronic ground state. This excess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energy is lost by collision with other molecules (</a:t>
            </a:r>
            <a:r>
              <a:rPr kumimoji="0" lang="en-US" sz="2000" b="1" i="1" u="none" strike="noStrike" cap="none" normalizeH="0" baseline="0" dirty="0" err="1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1F497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relaxation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276600"/>
            <a:ext cx="4343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spin of an excited electron can be reversed, leaving the molecule in an excited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triplet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state; this is called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intersystem crossing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The triplet state is of a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lower electronic energy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than the excited singlet state.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5103674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probability of this happening is increased if the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levels of these two states overlap. For example, the lowest singlet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 can overlap one of the higher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levels of the triplet state.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molecule in a high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 of the excited triplet state can lose energy in collision with solvent molecules, leaving it at the lowest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vibrational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level of the triplet state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Low" fontAlgn="base">
              <a:spcBef>
                <a:spcPct val="0"/>
              </a:spcBef>
              <a:spcAft>
                <a:spcPct val="0"/>
              </a:spcAft>
            </a:pPr>
            <a:endParaRPr lang="en-US" sz="1200" dirty="0" smtClean="0"/>
          </a:p>
          <a:p>
            <a:pPr algn="justLow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/>
              <a:t>Phosphorescence  </a:t>
            </a:r>
            <a:r>
              <a:rPr lang="en-US" sz="2000" b="1" dirty="0" smtClean="0"/>
              <a:t>: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molecule in the excited triplet state may not always use intersystem crossing to return to the ground state. It could lose energy by emission of a photon. A triplet/singlet transition is much less probable than a singlet/singlet transition. The lifetime of the excited triplet state can be up to 10 seconds, in comparison with 10</a:t>
            </a:r>
            <a:r>
              <a:rPr kumimoji="0" lang="en-US" sz="1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</a:t>
            </a:r>
            <a:r>
              <a:rPr kumimoji="0" lang="en-US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 to 10</a:t>
            </a:r>
            <a:r>
              <a:rPr kumimoji="0" lang="en-US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-8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 average lifetime of an excited singlet state. Emission from triplet/singlet transitions can continue after initial irradiation. Internal conversion and other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radiationless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transfers of energy compete so successfully with phosphorescence that it is usually seen only at low temperatures or in highly viscous media.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صورة 2" descr="photlum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429000"/>
            <a:ext cx="7391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04800" y="0"/>
            <a:ext cx="5867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Chemiluminescence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occurs when a chemical reaction produces an electronically excited species which emits a photon in order to reach the ground state. These sort of reactions can be encountered in biological systems; the effect is then known as </a:t>
            </a:r>
            <a:r>
              <a:rPr lang="en-US" sz="2400" i="1" dirty="0" smtClean="0"/>
              <a:t>bioluminescence</a:t>
            </a:r>
            <a:r>
              <a:rPr lang="en-US" sz="2400" dirty="0" smtClean="0"/>
              <a:t>. The number of chemical reactions which produce </a:t>
            </a:r>
            <a:r>
              <a:rPr lang="en-US" sz="2400" dirty="0" err="1" smtClean="0"/>
              <a:t>chemiluminescence</a:t>
            </a:r>
            <a:r>
              <a:rPr lang="en-US" sz="2400" dirty="0" smtClean="0"/>
              <a:t> is small. However, some of the compounds which do react to produce this phenomenon are environmentally significant.</a:t>
            </a:r>
          </a:p>
          <a:p>
            <a:r>
              <a:rPr lang="en-US" sz="2400" dirty="0" smtClean="0"/>
              <a:t>A good example of </a:t>
            </a:r>
            <a:r>
              <a:rPr lang="en-US" sz="2400" dirty="0" err="1" smtClean="0"/>
              <a:t>chemiluminescence</a:t>
            </a:r>
            <a:r>
              <a:rPr lang="en-US" sz="2400" dirty="0" smtClean="0"/>
              <a:t> is the determination of nitric oxide:</a:t>
            </a:r>
          </a:p>
          <a:p>
            <a:r>
              <a:rPr lang="en-US" sz="2400" dirty="0" smtClean="0"/>
              <a:t>NO + O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→ NO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 + O</a:t>
            </a:r>
            <a:r>
              <a:rPr lang="en-US" sz="2400" baseline="-25000" dirty="0" smtClean="0"/>
              <a:t>2</a:t>
            </a:r>
            <a:endParaRPr lang="en-US" sz="2400" dirty="0" smtClean="0"/>
          </a:p>
          <a:p>
            <a:r>
              <a:rPr lang="en-US" sz="2400" dirty="0" smtClean="0"/>
              <a:t>NO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*</a:t>
            </a:r>
            <a:r>
              <a:rPr lang="en-US" sz="2400" dirty="0" smtClean="0"/>
              <a:t> → NO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hv</a:t>
            </a:r>
            <a:r>
              <a:rPr lang="en-US" sz="2400" dirty="0" smtClean="0"/>
              <a:t>    (l = 600 - 2800 nm)</a:t>
            </a:r>
          </a:p>
          <a:p>
            <a:r>
              <a:rPr lang="en-US" sz="2400" dirty="0" smtClean="0"/>
              <a:t>The following graph shows the spectral distribution of radiation emitted by the above reaction:</a:t>
            </a:r>
            <a:endParaRPr lang="en-US" sz="2400" dirty="0"/>
          </a:p>
        </p:txBody>
      </p:sp>
      <p:pic>
        <p:nvPicPr>
          <p:cNvPr id="3" name="صورة 2" descr="chemilum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685800"/>
            <a:ext cx="2514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617</Words>
  <Application>Microsoft Office PowerPoint</Application>
  <PresentationFormat>عرض على الشاشة (3:4)‏</PresentationFormat>
  <Paragraphs>26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sadia</dc:creator>
  <cp:lastModifiedBy>user</cp:lastModifiedBy>
  <cp:revision>46</cp:revision>
  <dcterms:created xsi:type="dcterms:W3CDTF">2011-10-30T16:43:55Z</dcterms:created>
  <dcterms:modified xsi:type="dcterms:W3CDTF">2024-10-15T12:39:13Z</dcterms:modified>
</cp:coreProperties>
</file>