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86" r:id="rId5"/>
    <p:sldId id="259" r:id="rId6"/>
    <p:sldId id="260" r:id="rId7"/>
    <p:sldId id="261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8" r:id="rId16"/>
    <p:sldId id="262" r:id="rId17"/>
    <p:sldId id="300" r:id="rId18"/>
    <p:sldId id="294" r:id="rId19"/>
    <p:sldId id="295" r:id="rId20"/>
    <p:sldId id="263" r:id="rId21"/>
    <p:sldId id="296" r:id="rId22"/>
    <p:sldId id="265" r:id="rId23"/>
    <p:sldId id="301" r:id="rId24"/>
    <p:sldId id="266" r:id="rId25"/>
    <p:sldId id="299" r:id="rId26"/>
    <p:sldId id="303" r:id="rId27"/>
    <p:sldId id="304" r:id="rId28"/>
    <p:sldId id="305" r:id="rId29"/>
    <p:sldId id="267" r:id="rId30"/>
    <p:sldId id="307" r:id="rId31"/>
    <p:sldId id="306" r:id="rId32"/>
    <p:sldId id="268" r:id="rId33"/>
    <p:sldId id="308" r:id="rId34"/>
    <p:sldId id="309" r:id="rId35"/>
    <p:sldId id="310" r:id="rId36"/>
    <p:sldId id="311" r:id="rId37"/>
    <p:sldId id="312" r:id="rId38"/>
    <p:sldId id="313" r:id="rId39"/>
    <p:sldId id="314" r:id="rId40"/>
    <p:sldId id="315" r:id="rId41"/>
    <p:sldId id="270" r:id="rId42"/>
    <p:sldId id="272" r:id="rId43"/>
    <p:sldId id="273" r:id="rId44"/>
    <p:sldId id="275" r:id="rId45"/>
    <p:sldId id="276" r:id="rId46"/>
    <p:sldId id="277" r:id="rId47"/>
    <p:sldId id="278" r:id="rId48"/>
  </p:sldIdLst>
  <p:sldSz cx="9144000" cy="6858000" type="screen4x3"/>
  <p:notesSz cx="6858000" cy="9144000"/>
  <p:custDataLst>
    <p:tags r:id="rId4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>
      <p:cViewPr varScale="1">
        <p:scale>
          <a:sx n="55" d="100"/>
          <a:sy n="55" d="100"/>
        </p:scale>
        <p:origin x="1624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CCAC-0E6E-4E3C-B28E-E3D12F46D5B9}" type="datetimeFigureOut">
              <a:rPr lang="en-US" smtClean="0"/>
              <a:pPr/>
              <a:t>12/13/2024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CB10B-1CD6-4588-ADEC-8B9510E39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CCAC-0E6E-4E3C-B28E-E3D12F46D5B9}" type="datetimeFigureOut">
              <a:rPr lang="en-US" smtClean="0"/>
              <a:pPr/>
              <a:t>12/13/2024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CB10B-1CD6-4588-ADEC-8B9510E39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CCAC-0E6E-4E3C-B28E-E3D12F46D5B9}" type="datetimeFigureOut">
              <a:rPr lang="en-US" smtClean="0"/>
              <a:pPr/>
              <a:t>12/13/2024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CB10B-1CD6-4588-ADEC-8B9510E39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CCAC-0E6E-4E3C-B28E-E3D12F46D5B9}" type="datetimeFigureOut">
              <a:rPr lang="en-US" smtClean="0"/>
              <a:pPr/>
              <a:t>12/13/2024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CB10B-1CD6-4588-ADEC-8B9510E39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CCAC-0E6E-4E3C-B28E-E3D12F46D5B9}" type="datetimeFigureOut">
              <a:rPr lang="en-US" smtClean="0"/>
              <a:pPr/>
              <a:t>12/13/2024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CB10B-1CD6-4588-ADEC-8B9510E39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CCAC-0E6E-4E3C-B28E-E3D12F46D5B9}" type="datetimeFigureOut">
              <a:rPr lang="en-US" smtClean="0"/>
              <a:pPr/>
              <a:t>12/13/2024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CB10B-1CD6-4588-ADEC-8B9510E39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CCAC-0E6E-4E3C-B28E-E3D12F46D5B9}" type="datetimeFigureOut">
              <a:rPr lang="en-US" smtClean="0"/>
              <a:pPr/>
              <a:t>12/13/2024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CB10B-1CD6-4588-ADEC-8B9510E39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CCAC-0E6E-4E3C-B28E-E3D12F46D5B9}" type="datetimeFigureOut">
              <a:rPr lang="en-US" smtClean="0"/>
              <a:pPr/>
              <a:t>12/13/2024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CB10B-1CD6-4588-ADEC-8B9510E39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CCAC-0E6E-4E3C-B28E-E3D12F46D5B9}" type="datetimeFigureOut">
              <a:rPr lang="en-US" smtClean="0"/>
              <a:pPr/>
              <a:t>12/13/2024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CB10B-1CD6-4588-ADEC-8B9510E39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CCAC-0E6E-4E3C-B28E-E3D12F46D5B9}" type="datetimeFigureOut">
              <a:rPr lang="en-US" smtClean="0"/>
              <a:pPr/>
              <a:t>12/13/2024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CB10B-1CD6-4588-ADEC-8B9510E39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CCAC-0E6E-4E3C-B28E-E3D12F46D5B9}" type="datetimeFigureOut">
              <a:rPr lang="en-US" smtClean="0"/>
              <a:pPr/>
              <a:t>12/13/2024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CB10B-1CD6-4588-ADEC-8B9510E39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1ACCAC-0E6E-4E3C-B28E-E3D12F46D5B9}" type="datetimeFigureOut">
              <a:rPr lang="en-US" smtClean="0"/>
              <a:pPr/>
              <a:t>12/13/2024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6CB10B-1CD6-4588-ADEC-8B9510E391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6000" b="1" dirty="0"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Factors affecting drug absorption</a:t>
            </a:r>
            <a:endParaRPr lang="en-US" sz="6000" b="1" dirty="0"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285728"/>
            <a:ext cx="8229600" cy="585791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785794"/>
            <a:ext cx="8229600" cy="53578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500174"/>
            <a:ext cx="8229600" cy="442915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500174"/>
            <a:ext cx="8229600" cy="457203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/>
          </a:bodyPr>
          <a:lstStyle/>
          <a:p>
            <a:r>
              <a:rPr lang="en-US" b="1" dirty="0"/>
              <a:t>Large particles</a:t>
            </a:r>
            <a:r>
              <a:rPr lang="en-US" dirty="0"/>
              <a:t>, including tablets and capsules, are delayed from emptying for </a:t>
            </a:r>
            <a:r>
              <a:rPr lang="en-US" b="1" dirty="0"/>
              <a:t>3 to 6</a:t>
            </a:r>
            <a:r>
              <a:rPr lang="en-US" dirty="0"/>
              <a:t> hours by the presence of food in stomach. </a:t>
            </a:r>
          </a:p>
          <a:p>
            <a:r>
              <a:rPr lang="en-US" dirty="0"/>
              <a:t>Indigestible solids empty very slowly, probably during the </a:t>
            </a:r>
            <a:r>
              <a:rPr lang="en-US" dirty="0" err="1"/>
              <a:t>interdigestive</a:t>
            </a:r>
            <a:r>
              <a:rPr lang="en-US" dirty="0"/>
              <a:t> phase.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Factors Affecting Gastric Emptying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1357298"/>
            <a:ext cx="7929617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Intestinal Motility</a:t>
            </a:r>
            <a:r>
              <a:rPr lang="en-US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is a determinant of the extent of drug absorption.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/>
          <a:lstStyle/>
          <a:p>
            <a:pPr lvl="0"/>
            <a:r>
              <a:rPr lang="en-US" dirty="0"/>
              <a:t>The </a:t>
            </a:r>
            <a:r>
              <a:rPr lang="en-US" b="1" dirty="0"/>
              <a:t>drug residence time</a:t>
            </a:r>
            <a:r>
              <a:rPr lang="en-US" dirty="0"/>
              <a:t> is used to </a:t>
            </a:r>
            <a:r>
              <a:rPr lang="en-US" b="1" dirty="0"/>
              <a:t>design</a:t>
            </a:r>
            <a:r>
              <a:rPr lang="en-US" dirty="0"/>
              <a:t> the drug dosage form taken orally like </a:t>
            </a:r>
            <a:r>
              <a:rPr lang="en-US" b="1" dirty="0"/>
              <a:t>enteric coated, sustained release, and targeting </a:t>
            </a:r>
            <a:r>
              <a:rPr lang="en-US" dirty="0"/>
              <a:t>dosage form.  The residence time of drug also used for drugs which are absorbed by carrier mediator. </a:t>
            </a:r>
          </a:p>
          <a:p>
            <a:pPr lvl="0"/>
            <a:r>
              <a:rPr lang="en-US" dirty="0"/>
              <a:t>Example erythromycin affected by gastric juice so </a:t>
            </a:r>
            <a:r>
              <a:rPr lang="en-US" dirty="0" err="1"/>
              <a:t>enterically</a:t>
            </a:r>
            <a:r>
              <a:rPr lang="en-US" dirty="0"/>
              <a:t> coated to dissolve at certain pH of intestine.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/>
          </a:bodyPr>
          <a:lstStyle/>
          <a:p>
            <a:r>
              <a:rPr lang="en-US" dirty="0"/>
              <a:t>Normal peristaltic movements mix contents bring the drug into contact with intestinal mucosal .</a:t>
            </a:r>
          </a:p>
          <a:p>
            <a:r>
              <a:rPr lang="en-US" dirty="0"/>
              <a:t>Drug must have a sufficient time at absorption site for optimum absorption. </a:t>
            </a:r>
          </a:p>
          <a:p>
            <a:r>
              <a:rPr lang="en-US" dirty="0"/>
              <a:t>In high motility as in diarrhea, the drug has a very short residence time and less opportunity for adequate absorption.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pPr lvl="0"/>
            <a:r>
              <a:rPr lang="en-US" b="1" dirty="0"/>
              <a:t>Drug take </a:t>
            </a:r>
            <a:r>
              <a:rPr lang="en-US" b="1" u="sng" dirty="0">
                <a:solidFill>
                  <a:srgbClr val="7030A0"/>
                </a:solidFill>
              </a:rPr>
              <a:t>4-8 hr </a:t>
            </a:r>
            <a:r>
              <a:rPr lang="en-US" b="1" dirty="0"/>
              <a:t>to pass through stomach and small intestine </a:t>
            </a:r>
            <a:r>
              <a:rPr lang="en-US" b="1" dirty="0" err="1"/>
              <a:t>infasting</a:t>
            </a:r>
            <a:r>
              <a:rPr lang="en-US" b="1" dirty="0"/>
              <a:t> state. </a:t>
            </a:r>
          </a:p>
          <a:p>
            <a:pPr lvl="0"/>
            <a:r>
              <a:rPr lang="en-US" b="1" dirty="0"/>
              <a:t>In fed state, take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u="sng" dirty="0">
                <a:solidFill>
                  <a:srgbClr val="7030A0"/>
                </a:solidFill>
              </a:rPr>
              <a:t>8-12 hr</a:t>
            </a:r>
            <a:r>
              <a:rPr lang="en-US" b="1" dirty="0">
                <a:solidFill>
                  <a:srgbClr val="7030A0"/>
                </a:solidFill>
              </a:rPr>
              <a:t>. </a:t>
            </a:r>
          </a:p>
          <a:p>
            <a:pPr lvl="0">
              <a:buNone/>
            </a:pPr>
            <a:r>
              <a:rPr lang="en-US" b="1" dirty="0"/>
              <a:t>For modified-release or controlled-dosage forms</a:t>
            </a:r>
            <a:r>
              <a:rPr lang="en-US" dirty="0"/>
              <a:t>: slow release over extended period of time.</a:t>
            </a:r>
          </a:p>
          <a:p>
            <a:pPr lvl="0">
              <a:buNone/>
            </a:pPr>
            <a:r>
              <a:rPr lang="en-US" dirty="0"/>
              <a:t>so drug contents are released and absorbed before loss in stool.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Physiological Factors Affecting Drug Absorption from GIT: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1-Surface area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of absorption site and nature of cell membrane.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2-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PH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of GIT.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3-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Gastric emptying rate.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4-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Intestinal motility.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5-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Hepatic metabolism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6- Effect of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food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7-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Drug absorption interactions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785794"/>
            <a:ext cx="8401080" cy="5340369"/>
          </a:xfrm>
        </p:spPr>
        <p:txBody>
          <a:bodyPr>
            <a:normAutofit/>
          </a:bodyPr>
          <a:lstStyle/>
          <a:p>
            <a:pPr lvl="0"/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Drugs better absorbed in small intestine (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large surface area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) than in stomach therefore quicker stomach emptying increase drug absorption. </a:t>
            </a:r>
          </a:p>
          <a:p>
            <a:pPr lvl="0"/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Example: good correlation found between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stomach emptying time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peak plasma concentration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for acetaminophen.  </a:t>
            </a:r>
          </a:p>
          <a:p>
            <a:endParaRPr lang="en-US" sz="36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/>
              <a:t>4-Perfusion of GIT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142984"/>
            <a:ext cx="8715436" cy="5214974"/>
          </a:xfrm>
        </p:spPr>
        <p:txBody>
          <a:bodyPr>
            <a:normAutofit fontScale="70000" lnSpcReduction="20000"/>
          </a:bodyPr>
          <a:lstStyle/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5100" b="1" dirty="0">
                <a:latin typeface="Times New Roman" pitchFamily="18" charset="0"/>
                <a:cs typeface="Times New Roman" pitchFamily="18" charset="0"/>
              </a:rPr>
              <a:t>Blood flow to GIT carry absorbed drug to circulation. 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A large network of capillaries and lymphatic vessels perfuse the duodenal region and peritoneum. </a:t>
            </a: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splanchnic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circulation receives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28% of cardiac 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output and increased after meals. </a:t>
            </a: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Once drug is absorbed from small intestine, it enters via mesenteric vessels to hepatic-portal vein and liver prior to reach circulation. </a:t>
            </a: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Any decrease in mesenteric blood flow, as in </a:t>
            </a:r>
            <a:r>
              <a:rPr lang="en-US" sz="4600" b="1" dirty="0">
                <a:latin typeface="Times New Roman" pitchFamily="18" charset="0"/>
                <a:cs typeface="Times New Roman" pitchFamily="18" charset="0"/>
              </a:rPr>
              <a:t>congestive heart failure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, will decrease rate of drug removal from intestine, thereby reducing rate of drug absorption.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6000" b="1" dirty="0"/>
              <a:t>Food Effect</a:t>
            </a:r>
            <a:r>
              <a:rPr lang="en-US" sz="6000" dirty="0"/>
              <a:t>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29642" cy="4525963"/>
          </a:xfrm>
        </p:spPr>
        <p:txBody>
          <a:bodyPr>
            <a:normAutofit/>
          </a:bodyPr>
          <a:lstStyle/>
          <a:p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Presence of food can increase, decrease, or have no effect on absorption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, (characteristics of drug and food.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/>
          <a:lstStyle/>
          <a:p>
            <a:r>
              <a:rPr lang="en-US" dirty="0"/>
              <a:t>Effects of food on bioavailability of drug include: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Delay in gastric </a:t>
            </a:r>
            <a:r>
              <a:rPr lang="en-US" b="1" u="sng" dirty="0"/>
              <a:t>emptying</a:t>
            </a:r>
            <a:r>
              <a:rPr lang="en-US" b="1" dirty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u="sng" dirty="0"/>
              <a:t>Stimulate of bile </a:t>
            </a:r>
            <a:r>
              <a:rPr lang="en-US" b="1" dirty="0"/>
              <a:t>flow.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A </a:t>
            </a:r>
            <a:r>
              <a:rPr lang="en-US" b="1" u="sng" dirty="0"/>
              <a:t>change pH </a:t>
            </a:r>
            <a:r>
              <a:rPr lang="en-US" b="1" dirty="0"/>
              <a:t>of the GI tract.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An increase in </a:t>
            </a:r>
            <a:r>
              <a:rPr lang="en-US" b="1" u="sng" dirty="0"/>
              <a:t>blood flow</a:t>
            </a:r>
            <a:r>
              <a:rPr lang="en-US" b="1" dirty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A change </a:t>
            </a:r>
            <a:r>
              <a:rPr lang="en-US" b="1" u="sng" dirty="0"/>
              <a:t>metabolism</a:t>
            </a:r>
            <a:r>
              <a:rPr lang="en-US" b="1" dirty="0"/>
              <a:t> of the drug substance.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794"/>
            <a:ext cx="8329642" cy="5340369"/>
          </a:xfrm>
        </p:spPr>
        <p:txBody>
          <a:bodyPr>
            <a:norm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A delay in drug reaching intestine can delay its absorption. </a:t>
            </a:r>
          </a:p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Oral administration of medicine under </a:t>
            </a:r>
            <a:r>
              <a:rPr lang="en-US" sz="3600" b="1" u="sng" dirty="0">
                <a:latin typeface="Times New Roman" pitchFamily="18" charset="0"/>
                <a:cs typeface="Times New Roman" pitchFamily="18" charset="0"/>
              </a:rPr>
              <a:t>fasting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conditions recommended when </a:t>
            </a:r>
            <a:r>
              <a:rPr lang="en-US" sz="3600" b="1" u="sng" dirty="0">
                <a:latin typeface="Times New Roman" pitchFamily="18" charset="0"/>
                <a:cs typeface="Times New Roman" pitchFamily="18" charset="0"/>
              </a:rPr>
              <a:t>rapid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effect is needed. </a:t>
            </a:r>
          </a:p>
          <a:p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Generally the </a:t>
            </a:r>
            <a:r>
              <a:rPr lang="en-US" sz="3600" b="1" u="sng" dirty="0">
                <a:latin typeface="Times New Roman" pitchFamily="18" charset="0"/>
                <a:cs typeface="Times New Roman" pitchFamily="18" charset="0"/>
              </a:rPr>
              <a:t>extent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of absorption is </a:t>
            </a:r>
            <a:r>
              <a:rPr lang="en-US" sz="3600" b="1" u="sng" dirty="0">
                <a:latin typeface="Times New Roman" pitchFamily="18" charset="0"/>
                <a:cs typeface="Times New Roman" pitchFamily="18" charset="0"/>
              </a:rPr>
              <a:t>not greatly reduced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42918"/>
            <a:ext cx="8929718" cy="774720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Drugs with Absorption Reduced, Delayed, Increased, or Not Affected by the Presence of Food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600200"/>
            <a:ext cx="8643998" cy="4614882"/>
          </a:xfrm>
        </p:spPr>
        <p:txBody>
          <a:bodyPr>
            <a:normAutofit/>
          </a:bodyPr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Reduced                    Delayed                      Increased               Not Affected</a:t>
            </a:r>
          </a:p>
          <a:p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Amoxicillin                   Acetaminophen               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Canrenone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Cephradine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Ampicillin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                    Amoxicillin                    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Dicoumarol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Chlorpropamide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Aspirin                         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Aspirin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Griseofulvin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Digoxin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elixir) </a:t>
            </a:r>
          </a:p>
          <a:p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Ethanol                        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Cephalexin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                       Hydrochlorothiazide 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Glipizide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Isoniazid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Cephradine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Metoprolol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Metronidazole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Furosemide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Nitrofurantoin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Phenytoin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Theophylline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lnSpcReduction="10000"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Food effects on bioavailability when drug administered shortly after  meal. </a:t>
            </a:r>
          </a:p>
          <a:p>
            <a:r>
              <a:rPr lang="en-US" dirty="0"/>
              <a:t>The </a:t>
            </a:r>
            <a:r>
              <a:rPr lang="en-US" b="1" u="sng" dirty="0"/>
              <a:t>nutrient</a:t>
            </a:r>
            <a:r>
              <a:rPr lang="en-US" u="sng" dirty="0"/>
              <a:t> </a:t>
            </a:r>
            <a:r>
              <a:rPr lang="en-US" dirty="0"/>
              <a:t>and </a:t>
            </a:r>
            <a:r>
              <a:rPr lang="en-US" b="1" u="sng" dirty="0"/>
              <a:t>caloric</a:t>
            </a:r>
            <a:r>
              <a:rPr lang="en-US" dirty="0"/>
              <a:t> contents, meal </a:t>
            </a:r>
            <a:r>
              <a:rPr lang="en-US" b="1" u="sng" dirty="0"/>
              <a:t>volume</a:t>
            </a:r>
            <a:r>
              <a:rPr lang="en-US" dirty="0"/>
              <a:t>, and meal </a:t>
            </a:r>
            <a:r>
              <a:rPr lang="en-US" b="1" u="sng" dirty="0"/>
              <a:t>temperature</a:t>
            </a:r>
            <a:r>
              <a:rPr lang="en-US" dirty="0"/>
              <a:t> cause physiologic changes in GI tract in a way that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i="1" dirty="0"/>
              <a:t>affects drug </a:t>
            </a:r>
            <a:r>
              <a:rPr lang="en-US" b="1" i="1" u="sng" dirty="0"/>
              <a:t>transit time</a:t>
            </a:r>
            <a:r>
              <a:rPr lang="en-US" dirty="0"/>
              <a:t>,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i="1" u="sng" dirty="0"/>
              <a:t>dissolution</a:t>
            </a:r>
            <a:r>
              <a:rPr lang="en-US" u="sng" dirty="0"/>
              <a:t>,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i="1" u="sng" dirty="0"/>
              <a:t>Permeability.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u="sng" dirty="0"/>
              <a:t>systemic availability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/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In general, meals that are high in total </a:t>
            </a:r>
            <a:r>
              <a:rPr lang="en-US" sz="3600" b="1" u="sng" dirty="0">
                <a:latin typeface="Times New Roman" pitchFamily="18" charset="0"/>
                <a:cs typeface="Times New Roman" pitchFamily="18" charset="0"/>
              </a:rPr>
              <a:t>calories and fat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content are more likely to affect GI physiology and thereby result in a larger effect on the bioavailability of a drug substance or drug product.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The absorption of some antibiotics, such as penicillin and tetracycline, is decreased with food.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428604"/>
            <a:ext cx="8501122" cy="576899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/>
              <a:t>Occasionally absorption may be </a:t>
            </a:r>
            <a:r>
              <a:rPr lang="en-US" b="1" dirty="0"/>
              <a:t>improved</a:t>
            </a:r>
            <a:r>
              <a:rPr lang="en-US" dirty="0"/>
              <a:t>: </a:t>
            </a:r>
          </a:p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Griseofulvin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absorption improved by fatty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food: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poorly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soluble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griseofulvin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dissolved in fat and then more readily absorbed. </a:t>
            </a:r>
          </a:p>
          <a:p>
            <a:r>
              <a:rPr lang="en-US" sz="3600" dirty="0"/>
              <a:t>The presence of food in GI lumen stimulates the flow of bile. Bile contains </a:t>
            </a:r>
            <a:r>
              <a:rPr lang="en-US" sz="3600" b="1" u="sng" dirty="0"/>
              <a:t>bile acids</a:t>
            </a:r>
            <a:r>
              <a:rPr lang="en-US" sz="3600" b="1" dirty="0"/>
              <a:t>, which are surfactants involved in the digestion and </a:t>
            </a:r>
            <a:r>
              <a:rPr lang="en-US" sz="3600" b="1" dirty="0" err="1"/>
              <a:t>solubilization</a:t>
            </a:r>
            <a:r>
              <a:rPr lang="en-US" sz="3600" b="1" dirty="0"/>
              <a:t> of fats</a:t>
            </a:r>
            <a:r>
              <a:rPr lang="en-US" sz="3600" dirty="0"/>
              <a:t>, also increases the solubility of fat-soluble drugs through </a:t>
            </a:r>
            <a:r>
              <a:rPr lang="en-US" sz="3600" b="1" u="sng" dirty="0"/>
              <a:t>micelle formation</a:t>
            </a:r>
            <a:r>
              <a:rPr lang="en-US" sz="3600" dirty="0"/>
              <a:t>.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Physicochemical Factors Affecting Drug Absorption from GIT: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1- </a:t>
            </a:r>
            <a:r>
              <a:rPr lang="en-US" sz="3600" b="1" dirty="0"/>
              <a:t>PH partition theory.</a:t>
            </a:r>
          </a:p>
          <a:p>
            <a:r>
              <a:rPr lang="en-US" sz="3600" dirty="0"/>
              <a:t>2- </a:t>
            </a:r>
            <a:r>
              <a:rPr lang="en-US" sz="3600" b="1" dirty="0" err="1"/>
              <a:t>pKa</a:t>
            </a:r>
            <a:r>
              <a:rPr lang="en-US" sz="3600" dirty="0"/>
              <a:t> .</a:t>
            </a:r>
          </a:p>
          <a:p>
            <a:r>
              <a:rPr lang="en-US" sz="3600" dirty="0"/>
              <a:t>3- </a:t>
            </a:r>
            <a:r>
              <a:rPr lang="en-US" sz="3600" b="1" dirty="0"/>
              <a:t>Lipid solubility</a:t>
            </a:r>
            <a:r>
              <a:rPr lang="en-US" sz="3600" dirty="0"/>
              <a:t>.</a:t>
            </a:r>
          </a:p>
          <a:p>
            <a:r>
              <a:rPr lang="en-US" sz="3600" dirty="0"/>
              <a:t>4- </a:t>
            </a:r>
            <a:r>
              <a:rPr lang="en-US" sz="3600" b="1" dirty="0"/>
              <a:t>Deviation from pH partition </a:t>
            </a:r>
            <a:r>
              <a:rPr lang="en-US" sz="3600" dirty="0"/>
              <a:t>theory</a:t>
            </a:r>
          </a:p>
          <a:p>
            <a:r>
              <a:rPr lang="en-US" sz="3600" dirty="0"/>
              <a:t>5- Effect of </a:t>
            </a:r>
            <a:r>
              <a:rPr lang="en-US" sz="3600" b="1" dirty="0"/>
              <a:t>dissolution rate.</a:t>
            </a:r>
          </a:p>
          <a:p>
            <a:r>
              <a:rPr lang="en-US" sz="3600" dirty="0"/>
              <a:t>6- </a:t>
            </a:r>
            <a:r>
              <a:rPr lang="en-US" sz="3600" b="1" dirty="0"/>
              <a:t>Noyes-Whitney equation</a:t>
            </a:r>
            <a:r>
              <a:rPr lang="en-US" sz="3600" dirty="0"/>
              <a:t>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/>
          <a:lstStyle/>
          <a:p>
            <a:r>
              <a:rPr lang="en-US" dirty="0"/>
              <a:t>For some basic drugs (</a:t>
            </a:r>
            <a:r>
              <a:rPr lang="en-US" dirty="0" err="1"/>
              <a:t>eg</a:t>
            </a:r>
            <a:r>
              <a:rPr lang="en-US" dirty="0"/>
              <a:t>, </a:t>
            </a:r>
            <a:r>
              <a:rPr lang="en-US" b="1" dirty="0" err="1"/>
              <a:t>cinnarizine</a:t>
            </a:r>
            <a:r>
              <a:rPr lang="en-US" dirty="0"/>
              <a:t>) with </a:t>
            </a:r>
            <a:r>
              <a:rPr lang="en-US" b="1" u="sng" dirty="0"/>
              <a:t>limited aqueous solubility</a:t>
            </a:r>
            <a:r>
              <a:rPr lang="en-US" dirty="0"/>
              <a:t>, the presence of </a:t>
            </a:r>
            <a:r>
              <a:rPr lang="en-US" b="1" dirty="0"/>
              <a:t>food </a:t>
            </a:r>
            <a:r>
              <a:rPr lang="en-US" dirty="0"/>
              <a:t>in the stomach </a:t>
            </a:r>
            <a:r>
              <a:rPr lang="en-US" b="1" dirty="0"/>
              <a:t>stimulates hydrochloric </a:t>
            </a:r>
            <a:r>
              <a:rPr lang="en-US" dirty="0"/>
              <a:t>acid secretion, which </a:t>
            </a:r>
            <a:r>
              <a:rPr lang="en-US" b="1" dirty="0">
                <a:solidFill>
                  <a:srgbClr val="FF0000"/>
                </a:solidFill>
              </a:rPr>
              <a:t>lowers the pH</a:t>
            </a:r>
            <a:r>
              <a:rPr lang="en-US" dirty="0"/>
              <a:t>, causing more rapid dissolution of the drug and better absorption. </a:t>
            </a:r>
          </a:p>
          <a:p>
            <a:r>
              <a:rPr lang="en-US" dirty="0"/>
              <a:t>Absorption of this basic drug is reduced when gastric acid secretion is reduced.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Propranolol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plasma concentrations are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larger 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after food than in fasted subjects. Because of interaction with components of food.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1785926"/>
            <a:ext cx="8215370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1571612"/>
            <a:ext cx="8229600" cy="4525963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Most drugs should be taken with a </a:t>
            </a:r>
            <a:r>
              <a:rPr lang="en-US" sz="4000" b="1" u="sng" dirty="0">
                <a:latin typeface="Times New Roman" pitchFamily="18" charset="0"/>
                <a:cs typeface="Times New Roman" pitchFamily="18" charset="0"/>
              </a:rPr>
              <a:t>full glass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(approximately 8 fluid ounces) of water to ensure that drugs will wash down the esophagus.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/>
          <a:lstStyle/>
          <a:p>
            <a:r>
              <a:rPr lang="en-US" dirty="0"/>
              <a:t>Generally, bioavailability better in </a:t>
            </a:r>
            <a:r>
              <a:rPr lang="en-US" b="1" u="sng" dirty="0"/>
              <a:t>fasted</a:t>
            </a:r>
            <a:r>
              <a:rPr lang="en-US" dirty="0"/>
              <a:t> state and with </a:t>
            </a:r>
            <a:r>
              <a:rPr lang="en-US" b="1" u="sng" dirty="0"/>
              <a:t>large volume </a:t>
            </a:r>
            <a:r>
              <a:rPr lang="en-US" dirty="0"/>
              <a:t>of water.</a:t>
            </a:r>
          </a:p>
          <a:p>
            <a:r>
              <a:rPr lang="en-US" dirty="0"/>
              <a:t>The solubility of many drugs is limited, and sufficient fluid is necessary for dissolution of drug. </a:t>
            </a:r>
          </a:p>
          <a:p>
            <a:r>
              <a:rPr lang="en-US" dirty="0"/>
              <a:t>Some patients may be on several drugs that are dosed frequently for months. These patients are often nauseous and are reluctant to take a lot of fluid.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642918"/>
            <a:ext cx="8072494" cy="552609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571480"/>
            <a:ext cx="8572560" cy="5554683"/>
          </a:xfrm>
        </p:spPr>
        <p:txBody>
          <a:bodyPr>
            <a:normAutofit fontScale="92500" lnSpcReduction="10000"/>
          </a:bodyPr>
          <a:lstStyle/>
          <a:p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Erythromycin, iron salts, aspirin, and NSAIDs 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US" sz="3800" b="1" u="sng" dirty="0">
                <a:latin typeface="Times New Roman" pitchFamily="18" charset="0"/>
                <a:cs typeface="Times New Roman" pitchFamily="18" charset="0"/>
              </a:rPr>
              <a:t>irritating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to GIT 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and given </a:t>
            </a:r>
            <a:r>
              <a:rPr lang="en-US" sz="3800" u="sng" dirty="0">
                <a:latin typeface="Times New Roman" pitchFamily="18" charset="0"/>
                <a:cs typeface="Times New Roman" pitchFamily="18" charset="0"/>
              </a:rPr>
              <a:t>with food 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to reduce irritation. </a:t>
            </a:r>
          </a:p>
          <a:p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These drugs, 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rate of absorption reduced 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in presence of food, but 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extent of absorption may be the same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Enteric-coated tablets stay in stomach for longer period of time because food delays stomach emptying. Thus, enteric tablet does not reach duodenum rapidly, delaying drug release and systemic absorption.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571480"/>
            <a:ext cx="8329642" cy="6072230"/>
          </a:xfrm>
        </p:spPr>
        <p:txBody>
          <a:bodyPr>
            <a:normAutofit lnSpcReduction="10000"/>
          </a:bodyPr>
          <a:lstStyle/>
          <a:p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Stomach emptying of particles less affected by food. </a:t>
            </a:r>
            <a:r>
              <a:rPr lang="en-US" dirty="0"/>
              <a:t>presence of food may delay stomach emptying of enteric coated tablets or non disintegrating dosage forms for several hours. </a:t>
            </a:r>
          </a:p>
          <a:p>
            <a:r>
              <a:rPr lang="en-US" b="1" u="sng" dirty="0"/>
              <a:t>Fine granules not significantly delayed emptying from stomach in presence of food</a:t>
            </a:r>
            <a:r>
              <a:rPr lang="en-US" dirty="0"/>
              <a:t>. </a:t>
            </a:r>
          </a:p>
          <a:p>
            <a:r>
              <a:rPr lang="en-US" dirty="0"/>
              <a:t>Food can affect integrity of dosage form, causing alteration in the release of drug. </a:t>
            </a:r>
          </a:p>
          <a:p>
            <a:r>
              <a:rPr lang="en-US" dirty="0"/>
              <a:t>For example, </a:t>
            </a:r>
            <a:r>
              <a:rPr lang="en-US" dirty="0" err="1"/>
              <a:t>theophylline</a:t>
            </a:r>
            <a:r>
              <a:rPr lang="en-US" dirty="0"/>
              <a:t> bioavailability from Theo-24 controlled-release tablets is more rapid when given to fed subject because of dosage form failures, known as </a:t>
            </a:r>
            <a:r>
              <a:rPr lang="en-US" b="1" dirty="0"/>
              <a:t>dose-dumping</a:t>
            </a:r>
            <a:r>
              <a:rPr lang="en-US" dirty="0"/>
              <a:t>. 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Food enhance absorption of drug beyond 2 hours after meals. For example, the timing of fatty meal on absorption of </a:t>
            </a:r>
            <a:r>
              <a:rPr lang="en-US" dirty="0" err="1"/>
              <a:t>cefpodoxime</a:t>
            </a:r>
            <a:r>
              <a:rPr lang="en-US" dirty="0"/>
              <a:t> studied in 20 healthy adults. </a:t>
            </a:r>
          </a:p>
          <a:p>
            <a:r>
              <a:rPr lang="en-US" dirty="0" err="1"/>
              <a:t>Auc</a:t>
            </a:r>
            <a:r>
              <a:rPr lang="en-US" dirty="0"/>
              <a:t> and peak drug concentration were significantly higher after administration of </a:t>
            </a:r>
            <a:r>
              <a:rPr lang="en-US" dirty="0" err="1"/>
              <a:t>cefpodoxime</a:t>
            </a:r>
            <a:r>
              <a:rPr lang="en-US" dirty="0"/>
              <a:t> tablets with meal and 2 hours after a meal relative to dosing under fasted conditions or 1 hour before a meal. </a:t>
            </a:r>
          </a:p>
          <a:p>
            <a:r>
              <a:rPr lang="en-US" dirty="0"/>
              <a:t>The time to peak concentration was not affected by food, suggests that food increased extent but not rate of drug absorption. </a:t>
            </a:r>
          </a:p>
          <a:p>
            <a:r>
              <a:rPr lang="en-US" dirty="0"/>
              <a:t>These results indicate that absorption of </a:t>
            </a:r>
            <a:r>
              <a:rPr lang="en-US" dirty="0" err="1"/>
              <a:t>cefpodoxime</a:t>
            </a:r>
            <a:r>
              <a:rPr lang="en-US" dirty="0"/>
              <a:t> is enhanced with food or if the drug is taken closely after a heavy meal.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Timing of drug administration in relation to meals is important. </a:t>
            </a:r>
          </a:p>
          <a:p>
            <a:r>
              <a:rPr lang="en-US" dirty="0"/>
              <a:t>advise patients to take drug  1 hour before or 2 hours after meals to avoid any delay in drug absorption. </a:t>
            </a:r>
          </a:p>
          <a:p>
            <a:r>
              <a:rPr lang="en-US" dirty="0"/>
              <a:t>Since fatty foods may delay stomach emptying time beyond 2 hours, patients who have just eaten a heavy, fatty meal should take these drugs 3 hours or more after the meal. </a:t>
            </a:r>
          </a:p>
          <a:p>
            <a:r>
              <a:rPr lang="en-US" dirty="0"/>
              <a:t>Products used to curb stomach acid secretion usually taken before meals, in anticipation of acid secretion stimulated by food.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/>
          </a:bodyPr>
          <a:lstStyle/>
          <a:p>
            <a:r>
              <a:rPr lang="en-US" sz="3600" dirty="0"/>
              <a:t>7- Effect of </a:t>
            </a:r>
            <a:r>
              <a:rPr lang="en-US" sz="3600" b="1" dirty="0"/>
              <a:t>particle size.</a:t>
            </a:r>
          </a:p>
          <a:p>
            <a:r>
              <a:rPr lang="en-US" sz="3600" dirty="0"/>
              <a:t>8- Solid </a:t>
            </a:r>
            <a:r>
              <a:rPr lang="en-US" sz="3600" b="1" dirty="0"/>
              <a:t>dispersion</a:t>
            </a:r>
            <a:r>
              <a:rPr lang="en-US" sz="3600" dirty="0"/>
              <a:t> and solid </a:t>
            </a:r>
            <a:r>
              <a:rPr lang="en-US" sz="3600" b="1" dirty="0"/>
              <a:t>solution</a:t>
            </a:r>
          </a:p>
          <a:p>
            <a:r>
              <a:rPr lang="en-US" sz="3600" dirty="0"/>
              <a:t>9- </a:t>
            </a:r>
            <a:r>
              <a:rPr lang="en-US" sz="3600" b="1" dirty="0"/>
              <a:t>Crystal</a:t>
            </a:r>
            <a:r>
              <a:rPr lang="en-US" sz="3600" dirty="0"/>
              <a:t> form.</a:t>
            </a:r>
          </a:p>
          <a:p>
            <a:r>
              <a:rPr lang="en-US" sz="3600" dirty="0"/>
              <a:t>10- </a:t>
            </a:r>
            <a:r>
              <a:rPr lang="en-US" sz="3600" b="1" dirty="0"/>
              <a:t>Solubility</a:t>
            </a:r>
            <a:r>
              <a:rPr lang="en-US" sz="3600" dirty="0"/>
              <a:t> in diffusion layer.</a:t>
            </a:r>
          </a:p>
          <a:p>
            <a:r>
              <a:rPr lang="en-US" sz="3600" dirty="0"/>
              <a:t>11- </a:t>
            </a:r>
            <a:r>
              <a:rPr lang="en-US" sz="3600" b="1" dirty="0" err="1"/>
              <a:t>Complexation</a:t>
            </a:r>
            <a:r>
              <a:rPr lang="en-US" sz="3600" dirty="0"/>
              <a:t> and </a:t>
            </a:r>
            <a:r>
              <a:rPr lang="en-US" sz="3600" b="1" dirty="0"/>
              <a:t>adsorption.</a:t>
            </a:r>
          </a:p>
          <a:p>
            <a:r>
              <a:rPr lang="en-US" sz="3600" dirty="0"/>
              <a:t>12- </a:t>
            </a:r>
            <a:r>
              <a:rPr lang="en-US" sz="3600" b="1" dirty="0"/>
              <a:t>Chemical stability </a:t>
            </a:r>
            <a:r>
              <a:rPr lang="en-US" sz="3600" dirty="0"/>
              <a:t>of drugs in GI fluids.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/>
              <a:t>Famotidine , and cimetidine are taken </a:t>
            </a:r>
            <a:r>
              <a:rPr lang="en-US" b="1" u="sng" dirty="0"/>
              <a:t>before meals</a:t>
            </a:r>
            <a:r>
              <a:rPr lang="en-US" b="1" dirty="0"/>
              <a:t> </a:t>
            </a:r>
            <a:r>
              <a:rPr lang="en-US" dirty="0"/>
              <a:t>to curb excessive acid production.</a:t>
            </a:r>
          </a:p>
          <a:p>
            <a:r>
              <a:rPr lang="en-US" u="sng" dirty="0"/>
              <a:t>Fluid</a:t>
            </a:r>
            <a:r>
              <a:rPr lang="en-US" dirty="0"/>
              <a:t> tends to </a:t>
            </a:r>
            <a:r>
              <a:rPr lang="en-US" u="sng" dirty="0"/>
              <a:t>distend</a:t>
            </a:r>
            <a:r>
              <a:rPr lang="en-US" dirty="0"/>
              <a:t> the stomach and speed up stomach emptying; however, </a:t>
            </a:r>
            <a:r>
              <a:rPr lang="en-US" u="sng" dirty="0"/>
              <a:t>large volume </a:t>
            </a:r>
            <a:r>
              <a:rPr lang="en-US" dirty="0"/>
              <a:t>of nutrients with </a:t>
            </a:r>
            <a:r>
              <a:rPr lang="en-US" u="sng" dirty="0"/>
              <a:t>high caloric </a:t>
            </a:r>
            <a:r>
              <a:rPr lang="en-US" dirty="0"/>
              <a:t>content supersedes that </a:t>
            </a:r>
            <a:r>
              <a:rPr lang="en-US" u="sng" dirty="0"/>
              <a:t>faster rate </a:t>
            </a:r>
            <a:r>
              <a:rPr lang="en-US" dirty="0"/>
              <a:t>and </a:t>
            </a:r>
            <a:r>
              <a:rPr lang="en-US" u="sng" dirty="0"/>
              <a:t>delays stomach emptying </a:t>
            </a:r>
            <a:r>
              <a:rPr lang="en-US" dirty="0"/>
              <a:t>time. </a:t>
            </a:r>
          </a:p>
          <a:p>
            <a:r>
              <a:rPr lang="en-US" dirty="0"/>
              <a:t>Reduction in drug absorption caused by several factors. </a:t>
            </a:r>
            <a:r>
              <a:rPr lang="en-US" b="1" dirty="0"/>
              <a:t>For example</a:t>
            </a:r>
            <a:r>
              <a:rPr lang="en-US" dirty="0"/>
              <a:t>, </a:t>
            </a:r>
            <a:r>
              <a:rPr lang="en-US" b="1" dirty="0">
                <a:solidFill>
                  <a:srgbClr val="FF0000"/>
                </a:solidFill>
              </a:rPr>
              <a:t>tetracycline hydrochloride </a:t>
            </a:r>
            <a:r>
              <a:rPr lang="en-US" dirty="0"/>
              <a:t>absorption is reduced by milk and food that contains calcium, due to tetracycline chelation. However, significant reduction in absorption may simply be the result of </a:t>
            </a:r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reduced dissolution</a:t>
            </a:r>
            <a:r>
              <a:rPr lang="en-US" dirty="0"/>
              <a:t> due to increased </a:t>
            </a:r>
            <a:r>
              <a:rPr lang="en-US" dirty="0" err="1"/>
              <a:t>pH.</a:t>
            </a:r>
            <a:r>
              <a:rPr lang="en-US" dirty="0"/>
              <a:t> </a:t>
            </a:r>
          </a:p>
          <a:p>
            <a:r>
              <a:rPr lang="en-US" dirty="0"/>
              <a:t>Co-administration of sodium bicarbonate raises the stomach pH and reduces tetracycline dissolution and absorption.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214290"/>
            <a:ext cx="8572560" cy="6643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 of the GIT and </a:t>
            </a:r>
            <a:r>
              <a:rPr lang="en-US" dirty="0" err="1"/>
              <a:t>pka</a:t>
            </a:r>
            <a:r>
              <a:rPr lang="en-US" dirty="0"/>
              <a:t> of the drug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drugs are esters either from alcohol of acid or alcohol of amino acids (this drug is </a:t>
            </a:r>
            <a:r>
              <a:rPr lang="en-US" dirty="0" err="1"/>
              <a:t>nutral</a:t>
            </a:r>
            <a:r>
              <a:rPr lang="en-US" dirty="0"/>
              <a:t>).</a:t>
            </a:r>
          </a:p>
          <a:p>
            <a:r>
              <a:rPr lang="en-US" dirty="0"/>
              <a:t>Only free </a:t>
            </a:r>
            <a:r>
              <a:rPr lang="en-US" dirty="0" err="1"/>
              <a:t>nonionized</a:t>
            </a:r>
            <a:r>
              <a:rPr lang="en-US" dirty="0"/>
              <a:t> form of the drug absorbed (</a:t>
            </a:r>
            <a:r>
              <a:rPr lang="en-US" dirty="0" err="1"/>
              <a:t>Hendrson-Hasselbalch</a:t>
            </a:r>
            <a:r>
              <a:rPr lang="en-US" dirty="0"/>
              <a:t> equation).</a:t>
            </a:r>
            <a:endParaRPr lang="en-US" b="1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 the stomach the </a:t>
            </a:r>
            <a:r>
              <a:rPr lang="en-US" dirty="0" err="1"/>
              <a:t>pka</a:t>
            </a:r>
            <a:r>
              <a:rPr lang="en-US" dirty="0"/>
              <a:t> of drug is constant and the pH is variable because: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Disease state, like stomach </a:t>
            </a:r>
            <a:r>
              <a:rPr lang="en-US" b="1" dirty="0">
                <a:solidFill>
                  <a:srgbClr val="FF0000"/>
                </a:solidFill>
              </a:rPr>
              <a:t>ulcer </a:t>
            </a:r>
            <a:r>
              <a:rPr lang="en-US" dirty="0"/>
              <a:t>or </a:t>
            </a:r>
            <a:r>
              <a:rPr lang="en-US" dirty="0" err="1">
                <a:solidFill>
                  <a:srgbClr val="FF0000"/>
                </a:solidFill>
              </a:rPr>
              <a:t>chlor</a:t>
            </a:r>
            <a:r>
              <a:rPr lang="en-US" dirty="0">
                <a:solidFill>
                  <a:srgbClr val="FF0000"/>
                </a:solidFill>
              </a:rPr>
              <a:t> hydria</a:t>
            </a:r>
            <a:r>
              <a:rPr lang="en-US" dirty="0"/>
              <a:t>, or </a:t>
            </a:r>
            <a:r>
              <a:rPr lang="en-US" b="1" dirty="0">
                <a:solidFill>
                  <a:srgbClr val="FF0000"/>
                </a:solidFill>
              </a:rPr>
              <a:t>cancer</a:t>
            </a:r>
            <a:r>
              <a:rPr lang="en-US" dirty="0"/>
              <a:t> of stomach increase acidity.</a:t>
            </a:r>
          </a:p>
          <a:p>
            <a:pPr lvl="0"/>
            <a:r>
              <a:rPr lang="en-US" dirty="0"/>
              <a:t>Individual variation.</a:t>
            </a:r>
          </a:p>
          <a:p>
            <a:pPr lvl="0"/>
            <a:r>
              <a:rPr lang="en-US" dirty="0"/>
              <a:t>Use of antacids (increase pH).</a:t>
            </a:r>
          </a:p>
          <a:p>
            <a:pPr lvl="0"/>
            <a:r>
              <a:rPr lang="en-US" dirty="0"/>
              <a:t>Use of acidic drugs like non steroidal anti inflammatory drugs such as </a:t>
            </a:r>
            <a:r>
              <a:rPr lang="en-US" dirty="0" err="1"/>
              <a:t>diclofenac</a:t>
            </a:r>
            <a:r>
              <a:rPr lang="en-US" dirty="0"/>
              <a:t> that cause </a:t>
            </a:r>
            <a:r>
              <a:rPr lang="en-US" b="1" dirty="0">
                <a:solidFill>
                  <a:srgbClr val="FF0000"/>
                </a:solidFill>
              </a:rPr>
              <a:t>GI irritation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Presence of food.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GI fluid is composed of various components which may affect the drug absorption, </a:t>
            </a:r>
            <a:r>
              <a:rPr lang="en-US" b="1" dirty="0"/>
              <a:t>some of these are as the following:</a:t>
            </a:r>
            <a:endParaRPr lang="en-US" dirty="0"/>
          </a:p>
          <a:p>
            <a:pPr lvl="0"/>
            <a:r>
              <a:rPr lang="en-US" dirty="0"/>
              <a:t>A) The Bile Salts</a:t>
            </a:r>
            <a:br>
              <a:rPr lang="en-US" dirty="0"/>
            </a:br>
            <a:r>
              <a:rPr lang="en-US" dirty="0"/>
              <a:t>B) The Enzymes</a:t>
            </a:r>
            <a:br>
              <a:rPr lang="en-US" dirty="0"/>
            </a:br>
            <a:r>
              <a:rPr lang="en-US" dirty="0"/>
              <a:t>C) The </a:t>
            </a:r>
            <a:r>
              <a:rPr lang="en-US" dirty="0" err="1"/>
              <a:t>Mucin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i="1" u="sng" dirty="0"/>
              <a:t>A) THE BILE SALTS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fontScale="85000" lnSpcReduction="20000"/>
          </a:bodyPr>
          <a:lstStyle/>
          <a:p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Being surface active agents, </a:t>
            </a:r>
            <a:r>
              <a:rPr lang="en-US" sz="3300" b="1" dirty="0">
                <a:latin typeface="Times New Roman" pitchFamily="18" charset="0"/>
                <a:cs typeface="Times New Roman" pitchFamily="18" charset="0"/>
              </a:rPr>
              <a:t>the bile salts enhance the absorption of poorly </a:t>
            </a:r>
            <a:r>
              <a:rPr lang="en-US" sz="3300" b="1" dirty="0" err="1">
                <a:latin typeface="Times New Roman" pitchFamily="18" charset="0"/>
                <a:cs typeface="Times New Roman" pitchFamily="18" charset="0"/>
              </a:rPr>
              <a:t>wettable</a:t>
            </a:r>
            <a:r>
              <a:rPr lang="en-US" sz="3300" b="1" dirty="0">
                <a:latin typeface="Times New Roman" pitchFamily="18" charset="0"/>
                <a:cs typeface="Times New Roman" pitchFamily="18" charset="0"/>
              </a:rPr>
              <a:t> drugs 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(hydrophobic drugs) by enhancing their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wettability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, the dissolution rates of such drugs can be facilitated; for example, When </a:t>
            </a:r>
            <a:r>
              <a:rPr lang="en-US" sz="3300" b="1" dirty="0" err="1">
                <a:latin typeface="Times New Roman" pitchFamily="18" charset="0"/>
                <a:cs typeface="Times New Roman" pitchFamily="18" charset="0"/>
              </a:rPr>
              <a:t>Griseofulvin</a:t>
            </a:r>
            <a:r>
              <a:rPr lang="en-US" sz="3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is taken after meals, its absorption is enhanced, due to the increase of bile salts excretion which promotes the dissolution rate of the drug.</a:t>
            </a:r>
          </a:p>
          <a:p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On the other hand bile salts were observed to </a:t>
            </a:r>
            <a:r>
              <a:rPr lang="en-US" sz="3300" b="1" dirty="0">
                <a:latin typeface="Times New Roman" pitchFamily="18" charset="0"/>
                <a:cs typeface="Times New Roman" pitchFamily="18" charset="0"/>
              </a:rPr>
              <a:t>reduce the absorption of certain drugs, through the formation of non-</a:t>
            </a:r>
            <a:r>
              <a:rPr lang="en-US" sz="3300" b="1" dirty="0" err="1">
                <a:latin typeface="Times New Roman" pitchFamily="18" charset="0"/>
                <a:cs typeface="Times New Roman" pitchFamily="18" charset="0"/>
              </a:rPr>
              <a:t>absorable</a:t>
            </a:r>
            <a:r>
              <a:rPr lang="en-US" sz="3300" b="1" dirty="0">
                <a:latin typeface="Times New Roman" pitchFamily="18" charset="0"/>
                <a:cs typeface="Times New Roman" pitchFamily="18" charset="0"/>
              </a:rPr>
              <a:t> complexes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; for example;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Aminoglycosides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(streptomycin &amp;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Kanamycin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), neomycin &amp;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nystatin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form a non-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absorable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complex with bile salt</a:t>
            </a:r>
            <a:r>
              <a:rPr lang="en-US" dirty="0"/>
              <a:t>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pPr lvl="0"/>
            <a:r>
              <a:rPr lang="en-US" b="1" i="1" u="sng" dirty="0"/>
              <a:t>B) ENZYMES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1497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Since GIT fluid contains large concentration of enzymes needed for food digestion, it should be expected that some of these enzymes will act on drugs, for example the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enzyme Esterase (secreted by pancreas) will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hydrolyse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a number of ester derivative drugs such as aspirin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&amp;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propoxyphene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in the intestine &amp; also digestive enzymes may break some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proteinic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like drugs such as protein-insulin.</a:t>
            </a:r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u="sng" dirty="0"/>
              <a:t>MUCIN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lnSpcReduction="10000"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Mucin is a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viscous muco-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polysaccharaide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(glycoprotein) that lines the GIT mucosa for protection &amp; lubrication purposes, it may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form non-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absorable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complex with certain drugs for example aminoglycosides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while it may </a:t>
            </a: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form an ion-pair with certain cationic drugs such as Quaternary Ammonium Compounds leading to their absorption,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because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mucin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it self is holding a negative anionic charges.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Dosage form factors influencing drug absorption from the GIT: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3840171"/>
          </a:xfrm>
        </p:spPr>
        <p:txBody>
          <a:bodyPr>
            <a:normAutofit/>
          </a:bodyPr>
          <a:lstStyle/>
          <a:p>
            <a:r>
              <a:rPr lang="en-US" sz="4400" b="1" dirty="0"/>
              <a:t>1- Effects of </a:t>
            </a:r>
            <a:r>
              <a:rPr lang="en-US" sz="4400" b="1" u="sng" dirty="0" err="1"/>
              <a:t>excipients</a:t>
            </a:r>
            <a:r>
              <a:rPr lang="en-US" sz="4400" b="1" dirty="0"/>
              <a:t>.</a:t>
            </a:r>
          </a:p>
          <a:p>
            <a:r>
              <a:rPr lang="en-US" sz="4400" b="1" dirty="0"/>
              <a:t>2-Effects of </a:t>
            </a:r>
            <a:r>
              <a:rPr lang="en-US" sz="4400" b="1" u="sng" dirty="0"/>
              <a:t>dosage form type</a:t>
            </a:r>
            <a:r>
              <a:rPr lang="en-US" sz="4400" b="1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Physiological Factors Affecting Drug Absorption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Membrane Physiology:</a:t>
            </a:r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500306"/>
            <a:ext cx="6786610" cy="3933832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Rate of Gastric Emptying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b="1" dirty="0"/>
              <a:t>Rate of Gastric </a:t>
            </a:r>
            <a:r>
              <a:rPr lang="en-US" b="1" dirty="0" err="1"/>
              <a:t>Emptying</a:t>
            </a:r>
            <a:r>
              <a:rPr lang="en-US" b="1" dirty="0" err="1">
                <a:solidFill>
                  <a:srgbClr val="FF0000"/>
                </a:solidFill>
              </a:rPr>
              <a:t>is</a:t>
            </a:r>
            <a:r>
              <a:rPr lang="en-US" b="1" dirty="0">
                <a:solidFill>
                  <a:srgbClr val="FF0000"/>
                </a:solidFill>
              </a:rPr>
              <a:t> a major determinant of initial delay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in drug absorption.</a:t>
            </a:r>
          </a:p>
          <a:p>
            <a:r>
              <a:rPr lang="en-US" dirty="0"/>
              <a:t>Stomach emptying influenced by </a:t>
            </a:r>
            <a:r>
              <a:rPr lang="en-US" b="1" dirty="0"/>
              <a:t>food content </a:t>
            </a:r>
            <a:r>
              <a:rPr lang="en-US" dirty="0"/>
              <a:t>and </a:t>
            </a:r>
            <a:r>
              <a:rPr lang="en-US" b="1" dirty="0" err="1"/>
              <a:t>osmolality</a:t>
            </a:r>
            <a:r>
              <a:rPr lang="en-US" dirty="0"/>
              <a:t>.</a:t>
            </a:r>
          </a:p>
          <a:p>
            <a:r>
              <a:rPr lang="en-US" b="1" dirty="0"/>
              <a:t>Fatty acids </a:t>
            </a:r>
            <a:r>
              <a:rPr lang="en-US" dirty="0"/>
              <a:t>and mono- and </a:t>
            </a:r>
            <a:r>
              <a:rPr lang="en-US" dirty="0" err="1"/>
              <a:t>diglycerides</a:t>
            </a:r>
            <a:r>
              <a:rPr lang="en-US" dirty="0"/>
              <a:t> </a:t>
            </a:r>
            <a:r>
              <a:rPr lang="en-US" b="1" dirty="0"/>
              <a:t>delay</a:t>
            </a:r>
            <a:r>
              <a:rPr lang="en-US" dirty="0"/>
              <a:t> gastric emptying. </a:t>
            </a:r>
          </a:p>
          <a:p>
            <a:r>
              <a:rPr lang="en-US" b="1" dirty="0"/>
              <a:t>High density food</a:t>
            </a:r>
            <a:r>
              <a:rPr lang="en-US" dirty="0"/>
              <a:t>s emptied from stomach more </a:t>
            </a:r>
            <a:r>
              <a:rPr lang="en-US" b="1" dirty="0"/>
              <a:t>slowly.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Gastric Emptying Time: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Some drugs, such as </a:t>
            </a:r>
            <a:r>
              <a:rPr lang="en-US" b="1" u="sng" dirty="0">
                <a:solidFill>
                  <a:srgbClr val="FF0000"/>
                </a:solidFill>
              </a:rPr>
              <a:t>penicillin</a:t>
            </a:r>
            <a:r>
              <a:rPr lang="en-US" dirty="0"/>
              <a:t>, are </a:t>
            </a:r>
            <a:r>
              <a:rPr lang="en-US" b="1" dirty="0">
                <a:solidFill>
                  <a:srgbClr val="FF0000"/>
                </a:solidFill>
              </a:rPr>
              <a:t>unstable in acid </a:t>
            </a:r>
            <a:r>
              <a:rPr lang="en-US" dirty="0"/>
              <a:t>and decompose if stomach emptying is delayed.</a:t>
            </a:r>
          </a:p>
          <a:p>
            <a:r>
              <a:rPr lang="en-US" dirty="0"/>
              <a:t>drugs, such as </a:t>
            </a:r>
            <a:r>
              <a:rPr lang="en-US" b="1" u="sng" dirty="0">
                <a:solidFill>
                  <a:srgbClr val="FF0000"/>
                </a:solidFill>
              </a:rPr>
              <a:t>aspirin</a:t>
            </a:r>
            <a:r>
              <a:rPr lang="en-US" dirty="0"/>
              <a:t>, </a:t>
            </a:r>
            <a:r>
              <a:rPr lang="en-US" b="1" dirty="0">
                <a:solidFill>
                  <a:srgbClr val="FF0000"/>
                </a:solidFill>
              </a:rPr>
              <a:t>irritate G mucosa </a:t>
            </a:r>
            <a:r>
              <a:rPr lang="en-US" dirty="0"/>
              <a:t>during prolonged contact. </a:t>
            </a:r>
          </a:p>
          <a:p>
            <a:r>
              <a:rPr lang="en-US" dirty="0"/>
              <a:t>A number of factors affect gastric emptying time. </a:t>
            </a:r>
          </a:p>
          <a:p>
            <a:r>
              <a:rPr lang="en-US" dirty="0"/>
              <a:t>Some factors delay G emptying: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consumption of </a:t>
            </a:r>
            <a:r>
              <a:rPr lang="en-US" b="1" dirty="0"/>
              <a:t>meals high in fat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cold beverages</a:t>
            </a:r>
            <a:r>
              <a:rPr lang="en-US" dirty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err="1"/>
              <a:t>anticholinergic</a:t>
            </a:r>
            <a:r>
              <a:rPr lang="en-US" dirty="0"/>
              <a:t> drugs.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Liquids </a:t>
            </a:r>
            <a:r>
              <a:rPr lang="en-US" dirty="0"/>
              <a:t>and </a:t>
            </a:r>
            <a:r>
              <a:rPr lang="en-US" b="1" dirty="0"/>
              <a:t>small particles</a:t>
            </a:r>
            <a:r>
              <a:rPr lang="en-US" dirty="0"/>
              <a:t> less than 1 mm generally not retained in the stomach. Different constituents of meal empty from stomach at different rates. </a:t>
            </a:r>
          </a:p>
          <a:p>
            <a:r>
              <a:rPr lang="en-US" dirty="0"/>
              <a:t>Liquids emptied faster than digested solids from stomach.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PRESENTATIONGUID" val="63c6e498-7cc6-461d-ac96-8d8e520de916"/>
  <p:tag name="TPVERSION" val="8"/>
  <p:tag name="TPFULLVERSION" val="9.0.11.13"/>
  <p:tag name="PPTVERSION" val="16"/>
  <p:tag name="TPOS" val="2"/>
  <p:tag name="TPLASTSAVEVERSION" val="6.4 PC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3042</TotalTime>
  <Words>1977</Words>
  <Application>Microsoft Office PowerPoint</Application>
  <PresentationFormat>On-screen Show (4:3)</PresentationFormat>
  <Paragraphs>141</Paragraphs>
  <Slides>47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1" baseType="lpstr">
      <vt:lpstr>Arial</vt:lpstr>
      <vt:lpstr>Calibri</vt:lpstr>
      <vt:lpstr>Times New Roman</vt:lpstr>
      <vt:lpstr>Office Theme</vt:lpstr>
      <vt:lpstr>Factors affecting drug absorption</vt:lpstr>
      <vt:lpstr>Physiological Factors Affecting Drug Absorption from GIT:</vt:lpstr>
      <vt:lpstr>Physicochemical Factors Affecting Drug Absorption from GIT:</vt:lpstr>
      <vt:lpstr>PowerPoint Presentation</vt:lpstr>
      <vt:lpstr>Dosage form factors influencing drug absorption from the GIT:</vt:lpstr>
      <vt:lpstr>Physiological Factors Affecting Drug Absorption</vt:lpstr>
      <vt:lpstr>Rate of Gastric Emptying</vt:lpstr>
      <vt:lpstr>Gastric Emptying Time: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Factors Affecting Gastric Emptying</vt:lpstr>
      <vt:lpstr>Intestinal Motility:</vt:lpstr>
      <vt:lpstr>PowerPoint Presentation</vt:lpstr>
      <vt:lpstr>PowerPoint Presentation</vt:lpstr>
      <vt:lpstr>PowerPoint Presentation</vt:lpstr>
      <vt:lpstr>PowerPoint Presentation</vt:lpstr>
      <vt:lpstr>4-Perfusion of GIT</vt:lpstr>
      <vt:lpstr>Food Effect: </vt:lpstr>
      <vt:lpstr>PowerPoint Presentation</vt:lpstr>
      <vt:lpstr>PowerPoint Presentation</vt:lpstr>
      <vt:lpstr>Drugs with Absorption Reduced, Delayed, Increased, or Not Affected by the Presence of Food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PH of the GIT and pka of the drug</vt:lpstr>
      <vt:lpstr>In the stomach the pka of drug is constant and the pH is variable because:</vt:lpstr>
      <vt:lpstr>PowerPoint Presentation</vt:lpstr>
      <vt:lpstr>A) THE BILE SALTS</vt:lpstr>
      <vt:lpstr>B) ENZYMES</vt:lpstr>
      <vt:lpstr>MUCIN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shaimaa alsamarrai</cp:lastModifiedBy>
  <cp:revision>168</cp:revision>
  <dcterms:created xsi:type="dcterms:W3CDTF">2011-10-16T20:49:41Z</dcterms:created>
  <dcterms:modified xsi:type="dcterms:W3CDTF">2024-12-13T23:01:34Z</dcterms:modified>
</cp:coreProperties>
</file>