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9"/>
  </p:notesMasterIdLst>
  <p:handoutMasterIdLst>
    <p:handoutMasterId r:id="rId80"/>
  </p:handout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2" r:id="rId25"/>
    <p:sldId id="283" r:id="rId26"/>
    <p:sldId id="284" r:id="rId27"/>
    <p:sldId id="285" r:id="rId28"/>
    <p:sldId id="286" r:id="rId29"/>
    <p:sldId id="287" r:id="rId30"/>
    <p:sldId id="288" r:id="rId31"/>
    <p:sldId id="290" r:id="rId32"/>
    <p:sldId id="291" r:id="rId33"/>
    <p:sldId id="293" r:id="rId34"/>
    <p:sldId id="294" r:id="rId35"/>
    <p:sldId id="295" r:id="rId36"/>
    <p:sldId id="296" r:id="rId37"/>
    <p:sldId id="297" r:id="rId38"/>
    <p:sldId id="298" r:id="rId39"/>
    <p:sldId id="299" r:id="rId40"/>
    <p:sldId id="300" r:id="rId41"/>
    <p:sldId id="301" r:id="rId42"/>
    <p:sldId id="303" r:id="rId43"/>
    <p:sldId id="304" r:id="rId44"/>
    <p:sldId id="305" r:id="rId45"/>
    <p:sldId id="306" r:id="rId46"/>
    <p:sldId id="307" r:id="rId47"/>
    <p:sldId id="308" r:id="rId48"/>
    <p:sldId id="309" r:id="rId49"/>
    <p:sldId id="337" r:id="rId50"/>
    <p:sldId id="310" r:id="rId51"/>
    <p:sldId id="338" r:id="rId52"/>
    <p:sldId id="311" r:id="rId53"/>
    <p:sldId id="312" r:id="rId54"/>
    <p:sldId id="313" r:id="rId55"/>
    <p:sldId id="314" r:id="rId56"/>
    <p:sldId id="315" r:id="rId57"/>
    <p:sldId id="316" r:id="rId58"/>
    <p:sldId id="317" r:id="rId59"/>
    <p:sldId id="339" r:id="rId60"/>
    <p:sldId id="318" r:id="rId61"/>
    <p:sldId id="333" r:id="rId62"/>
    <p:sldId id="319" r:id="rId63"/>
    <p:sldId id="320" r:id="rId64"/>
    <p:sldId id="321" r:id="rId65"/>
    <p:sldId id="334" r:id="rId66"/>
    <p:sldId id="322" r:id="rId67"/>
    <p:sldId id="323" r:id="rId68"/>
    <p:sldId id="324" r:id="rId69"/>
    <p:sldId id="325" r:id="rId70"/>
    <p:sldId id="326" r:id="rId71"/>
    <p:sldId id="335" r:id="rId72"/>
    <p:sldId id="327" r:id="rId73"/>
    <p:sldId id="328" r:id="rId74"/>
    <p:sldId id="329" r:id="rId75"/>
    <p:sldId id="330" r:id="rId76"/>
    <p:sldId id="331" r:id="rId77"/>
    <p:sldId id="332" r:id="rId7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viewProps" Target="viewProp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handoutMaster" Target="handoutMasters/handoutMaster1.xml"/><Relationship Id="rId85" Type="http://schemas.microsoft.com/office/2016/11/relationships/changesInfo" Target="changesInfos/changesInfo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hmed omar" userId="c2675acbe53c08d3" providerId="LiveId" clId="{73833FFE-BD1F-4E87-B514-D70B179E7780}"/>
    <pc:docChg chg="modSld">
      <pc:chgData name="ahmed omar" userId="c2675acbe53c08d3" providerId="LiveId" clId="{73833FFE-BD1F-4E87-B514-D70B179E7780}" dt="2022-04-01T16:24:21.675" v="1" actId="1076"/>
      <pc:docMkLst>
        <pc:docMk/>
      </pc:docMkLst>
      <pc:sldChg chg="modSp mod">
        <pc:chgData name="ahmed omar" userId="c2675acbe53c08d3" providerId="LiveId" clId="{73833FFE-BD1F-4E87-B514-D70B179E7780}" dt="2022-04-01T15:53:41.541" v="0" actId="207"/>
        <pc:sldMkLst>
          <pc:docMk/>
          <pc:sldMk cId="0" sldId="303"/>
        </pc:sldMkLst>
        <pc:spChg chg="mod">
          <ac:chgData name="ahmed omar" userId="c2675acbe53c08d3" providerId="LiveId" clId="{73833FFE-BD1F-4E87-B514-D70B179E7780}" dt="2022-04-01T15:53:41.541" v="0" actId="207"/>
          <ac:spMkLst>
            <pc:docMk/>
            <pc:sldMk cId="0" sldId="303"/>
            <ac:spMk id="2" creationId="{00000000-0000-0000-0000-000000000000}"/>
          </ac:spMkLst>
        </pc:spChg>
      </pc:sldChg>
      <pc:sldChg chg="modSp mod">
        <pc:chgData name="ahmed omar" userId="c2675acbe53c08d3" providerId="LiveId" clId="{73833FFE-BD1F-4E87-B514-D70B179E7780}" dt="2022-04-01T16:24:21.675" v="1" actId="1076"/>
        <pc:sldMkLst>
          <pc:docMk/>
          <pc:sldMk cId="0" sldId="313"/>
        </pc:sldMkLst>
        <pc:picChg chg="mod">
          <ac:chgData name="ahmed omar" userId="c2675acbe53c08d3" providerId="LiveId" clId="{73833FFE-BD1F-4E87-B514-D70B179E7780}" dt="2022-04-01T16:24:21.675" v="1" actId="1076"/>
          <ac:picMkLst>
            <pc:docMk/>
            <pc:sldMk cId="0" sldId="313"/>
            <ac:picMk id="12290" creationId="{00000000-0000-0000-0000-000000000000}"/>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6189606-2D1C-42FD-A5DB-E84325378A94}" type="datetimeFigureOut">
              <a:rPr lang="en-US" smtClean="0"/>
              <a:pPr/>
              <a:t>10/13/2023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D19557D-A9A0-4A56-9973-B1B8947F141A}"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E6C9A5-9181-4A81-B747-8720648E60EC}" type="datetimeFigureOut">
              <a:rPr lang="en-US" smtClean="0"/>
              <a:pPr/>
              <a:t>10/13/2023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BAB1A7-B7F8-41E5-A116-AEF9492FF87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FBAB1A7-B7F8-41E5-A116-AEF9492FF872}"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FBAB1A7-B7F8-41E5-A116-AEF9492FF872}" type="slidenum">
              <a:rPr lang="en-US" smtClean="0"/>
              <a:pPr/>
              <a:t>16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FBAB1A7-B7F8-41E5-A116-AEF9492FF872}" type="slidenum">
              <a:rPr lang="en-US" smtClean="0"/>
              <a:pPr/>
              <a:t>50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FBAB1A7-B7F8-41E5-A116-AEF9492FF872}" type="slidenum">
              <a:rPr lang="en-US" smtClean="0"/>
              <a:pPr/>
              <a:t>77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92959EA-5758-4F97-9734-6B610EAD3FF1}" type="datetimeFigureOut">
              <a:rPr lang="en-US" smtClean="0"/>
              <a:pPr/>
              <a:t>10/13/2023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D764F6A-317D-487A-87EE-B2D0E366257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92959EA-5758-4F97-9734-6B610EAD3FF1}"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764F6A-317D-487A-87EE-B2D0E366257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92959EA-5758-4F97-9734-6B610EAD3FF1}"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764F6A-317D-487A-87EE-B2D0E366257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92959EA-5758-4F97-9734-6B610EAD3FF1}"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764F6A-317D-487A-87EE-B2D0E3662577}"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92959EA-5758-4F97-9734-6B610EAD3FF1}"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764F6A-317D-487A-87EE-B2D0E3662577}"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92959EA-5758-4F97-9734-6B610EAD3FF1}" type="datetimeFigureOut">
              <a:rPr lang="en-US" smtClean="0"/>
              <a:pPr/>
              <a:t>10/13/2023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764F6A-317D-487A-87EE-B2D0E3662577}"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92959EA-5758-4F97-9734-6B610EAD3FF1}" type="datetimeFigureOut">
              <a:rPr lang="en-US" smtClean="0"/>
              <a:pPr/>
              <a:t>10/13/2023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764F6A-317D-487A-87EE-B2D0E366257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92959EA-5758-4F97-9734-6B610EAD3FF1}" type="datetimeFigureOut">
              <a:rPr lang="en-US" smtClean="0"/>
              <a:pPr/>
              <a:t>10/13/2023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764F6A-317D-487A-87EE-B2D0E3662577}"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2959EA-5758-4F97-9734-6B610EAD3FF1}" type="datetimeFigureOut">
              <a:rPr lang="en-US" smtClean="0"/>
              <a:pPr/>
              <a:t>10/13/2023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764F6A-317D-487A-87EE-B2D0E366257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892959EA-5758-4F97-9734-6B610EAD3FF1}" type="datetimeFigureOut">
              <a:rPr lang="en-US" smtClean="0"/>
              <a:pPr/>
              <a:t>10/13/2023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764F6A-317D-487A-87EE-B2D0E366257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92959EA-5758-4F97-9734-6B610EAD3FF1}" type="datetimeFigureOut">
              <a:rPr lang="en-US" smtClean="0"/>
              <a:pPr/>
              <a:t>10/13/2023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D764F6A-317D-487A-87EE-B2D0E3662577}"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92959EA-5758-4F97-9734-6B610EAD3FF1}" type="datetimeFigureOut">
              <a:rPr lang="en-US" smtClean="0"/>
              <a:pPr/>
              <a:t>10/13/2023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D764F6A-317D-487A-87EE-B2D0E366257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Chapter 4 </a:t>
            </a:r>
            <a:r>
              <a:rPr lang="en-US" b="1"/>
              <a:t>part 2</a:t>
            </a:r>
            <a:endParaRPr lang="en-US" b="1" dirty="0"/>
          </a:p>
        </p:txBody>
      </p:sp>
      <p:sp>
        <p:nvSpPr>
          <p:cNvPr id="3" name="Subtitle 2"/>
          <p:cNvSpPr>
            <a:spLocks noGrp="1"/>
          </p:cNvSpPr>
          <p:nvPr>
            <p:ph type="subTitle" idx="1"/>
          </p:nvPr>
        </p:nvSpPr>
        <p:spPr/>
        <p:txBody>
          <a:bodyPr>
            <a:normAutofit/>
          </a:bodyPr>
          <a:lstStyle/>
          <a:p>
            <a:r>
              <a:rPr lang="en-US" sz="4400" b="1" dirty="0" err="1">
                <a:solidFill>
                  <a:schemeClr val="tx1"/>
                </a:solidFill>
              </a:rPr>
              <a:t>Preformulation</a:t>
            </a:r>
            <a:r>
              <a:rPr lang="en-US" sz="4400" b="1" dirty="0">
                <a:solidFill>
                  <a:schemeClr val="tx1"/>
                </a:solidFill>
              </a:rPr>
              <a:t> studies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19200"/>
            <a:ext cx="8382000" cy="5105400"/>
          </a:xfrm>
        </p:spPr>
        <p:txBody>
          <a:bodyPr>
            <a:normAutofit lnSpcReduction="10000"/>
          </a:bodyPr>
          <a:lstStyle/>
          <a:p>
            <a:r>
              <a:rPr lang="en-US" b="1" dirty="0">
                <a:latin typeface="Times New Roman" pitchFamily="18" charset="0"/>
                <a:cs typeface="Times New Roman" pitchFamily="18" charset="0"/>
              </a:rPr>
              <a:t>use of </a:t>
            </a:r>
            <a:r>
              <a:rPr lang="en-US" b="1" dirty="0">
                <a:solidFill>
                  <a:srgbClr val="FF0000"/>
                </a:solidFill>
                <a:latin typeface="Times New Roman" pitchFamily="18" charset="0"/>
                <a:cs typeface="Times New Roman" pitchFamily="18" charset="0"/>
              </a:rPr>
              <a:t>vapor pressure </a:t>
            </a:r>
            <a:r>
              <a:rPr lang="en-US" b="1" dirty="0">
                <a:latin typeface="Times New Roman" pitchFamily="18" charset="0"/>
                <a:cs typeface="Times New Roman" pitchFamily="18" charset="0"/>
              </a:rPr>
              <a:t>is important in </a:t>
            </a:r>
            <a:r>
              <a:rPr lang="en-US" b="1" dirty="0">
                <a:solidFill>
                  <a:srgbClr val="FF0000"/>
                </a:solidFill>
                <a:latin typeface="Times New Roman" pitchFamily="18" charset="0"/>
                <a:cs typeface="Times New Roman" pitchFamily="18" charset="0"/>
              </a:rPr>
              <a:t>implantable pumps </a:t>
            </a:r>
            <a:r>
              <a:rPr lang="en-US" b="1" dirty="0">
                <a:latin typeface="Times New Roman" pitchFamily="18" charset="0"/>
                <a:cs typeface="Times New Roman" pitchFamily="18" charset="0"/>
              </a:rPr>
              <a:t>delivering medications and in </a:t>
            </a:r>
            <a:r>
              <a:rPr lang="en-US" b="1" dirty="0">
                <a:solidFill>
                  <a:srgbClr val="FF0000"/>
                </a:solidFill>
                <a:latin typeface="Times New Roman" pitchFamily="18" charset="0"/>
                <a:cs typeface="Times New Roman" pitchFamily="18" charset="0"/>
              </a:rPr>
              <a:t>aerosol dosage forms</a:t>
            </a:r>
            <a:r>
              <a:rPr lang="en-US" b="1" dirty="0">
                <a:latin typeface="Times New Roman" pitchFamily="18" charset="0"/>
                <a:cs typeface="Times New Roman" pitchFamily="18" charset="0"/>
              </a:rPr>
              <a:t>.</a:t>
            </a:r>
          </a:p>
          <a:p>
            <a:pPr>
              <a:buNone/>
            </a:pPr>
            <a:endParaRPr lang="en-US" dirty="0">
              <a:latin typeface="Times New Roman" pitchFamily="18" charset="0"/>
              <a:cs typeface="Times New Roman" pitchFamily="18" charset="0"/>
            </a:endParaRPr>
          </a:p>
          <a:p>
            <a:pPr>
              <a:buNone/>
            </a:pPr>
            <a:r>
              <a:rPr lang="en-US" dirty="0">
                <a:latin typeface="Times New Roman" pitchFamily="18" charset="0"/>
                <a:cs typeface="Times New Roman" pitchFamily="18" charset="0"/>
              </a:rPr>
              <a:t>Some </a:t>
            </a:r>
            <a:r>
              <a:rPr lang="en-US" b="1" dirty="0">
                <a:solidFill>
                  <a:srgbClr val="FF0000"/>
                </a:solidFill>
                <a:latin typeface="Times New Roman" pitchFamily="18" charset="0"/>
                <a:cs typeface="Times New Roman" pitchFamily="18" charset="0"/>
              </a:rPr>
              <a:t>volatile</a:t>
            </a:r>
            <a:r>
              <a:rPr lang="en-US" dirty="0">
                <a:latin typeface="Times New Roman" pitchFamily="18" charset="0"/>
                <a:cs typeface="Times New Roman" pitchFamily="18" charset="0"/>
              </a:rPr>
              <a:t> drugs can </a:t>
            </a:r>
            <a:r>
              <a:rPr lang="en-US" b="1" dirty="0">
                <a:solidFill>
                  <a:srgbClr val="FF0000"/>
                </a:solidFill>
                <a:latin typeface="Times New Roman" pitchFamily="18" charset="0"/>
                <a:cs typeface="Times New Roman" pitchFamily="18" charset="0"/>
              </a:rPr>
              <a:t>migrate within a tablet </a:t>
            </a:r>
            <a:r>
              <a:rPr lang="en-US" dirty="0">
                <a:latin typeface="Times New Roman" pitchFamily="18" charset="0"/>
                <a:cs typeface="Times New Roman" pitchFamily="18" charset="0"/>
              </a:rPr>
              <a:t>dosage form so the distribution may </a:t>
            </a:r>
            <a:r>
              <a:rPr lang="en-US" dirty="0">
                <a:solidFill>
                  <a:srgbClr val="FF0000"/>
                </a:solidFill>
                <a:latin typeface="Times New Roman" pitchFamily="18" charset="0"/>
                <a:cs typeface="Times New Roman" pitchFamily="18" charset="0"/>
              </a:rPr>
              <a:t>not be uniform </a:t>
            </a:r>
            <a:r>
              <a:rPr lang="en-US" dirty="0">
                <a:latin typeface="Times New Roman" pitchFamily="18" charset="0"/>
                <a:cs typeface="Times New Roman" pitchFamily="18" charset="0"/>
              </a:rPr>
              <a:t>any longer. So drug in one portion may be higher or lower than in the other portion.</a:t>
            </a:r>
          </a:p>
          <a:p>
            <a:r>
              <a:rPr lang="en-US" sz="2800" dirty="0">
                <a:latin typeface="Times New Roman" pitchFamily="18" charset="0"/>
                <a:cs typeface="Times New Roman" pitchFamily="18" charset="0"/>
              </a:rPr>
              <a:t>heat of vaporization of liquid: is the </a:t>
            </a:r>
            <a:r>
              <a:rPr lang="en-US" sz="2800" b="1" dirty="0">
                <a:latin typeface="Times New Roman" pitchFamily="18" charset="0"/>
                <a:cs typeface="Times New Roman" pitchFamily="18" charset="0"/>
              </a:rPr>
              <a:t>amount of heat absorbed when 1 g of  liquid vaporizes </a:t>
            </a:r>
            <a:r>
              <a:rPr lang="en-US" sz="2800" dirty="0">
                <a:latin typeface="Times New Roman" pitchFamily="18" charset="0"/>
                <a:cs typeface="Times New Roman" pitchFamily="18" charset="0"/>
              </a:rPr>
              <a:t>and measured in calories. </a:t>
            </a:r>
          </a:p>
          <a:p>
            <a:r>
              <a:rPr lang="en-US" sz="2800" dirty="0">
                <a:latin typeface="Times New Roman" pitchFamily="18" charset="0"/>
                <a:cs typeface="Times New Roman" pitchFamily="18" charset="0"/>
              </a:rPr>
              <a:t>The heat of vaporization of water at 100°C is </a:t>
            </a:r>
            <a:r>
              <a:rPr lang="en-US" sz="2800" u="sng" dirty="0">
                <a:solidFill>
                  <a:srgbClr val="FF0000"/>
                </a:solidFill>
                <a:latin typeface="Times New Roman" pitchFamily="18" charset="0"/>
                <a:cs typeface="Times New Roman" pitchFamily="18" charset="0"/>
              </a:rPr>
              <a:t>540 cal/g</a:t>
            </a:r>
          </a:p>
        </p:txBody>
      </p:sp>
      <p:sp>
        <p:nvSpPr>
          <p:cNvPr id="2" name="Title 1"/>
          <p:cNvSpPr>
            <a:spLocks noGrp="1"/>
          </p:cNvSpPr>
          <p:nvPr>
            <p:ph type="title"/>
          </p:nvPr>
        </p:nvSpPr>
        <p:spPr/>
        <p:txBody>
          <a:bodyPr/>
          <a:lstStyle/>
          <a:p>
            <a:r>
              <a:rPr lang="en-US" dirty="0">
                <a:solidFill>
                  <a:schemeClr val="tx1"/>
                </a:solidFill>
              </a:rPr>
              <a:t>Heat of Vaporization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2800" dirty="0">
                <a:latin typeface="Times New Roman" pitchFamily="18" charset="0"/>
                <a:cs typeface="Times New Roman" pitchFamily="18" charset="0"/>
              </a:rPr>
              <a:t>A characteristic of a pure substance is a defined melting point or melting range. </a:t>
            </a:r>
          </a:p>
          <a:p>
            <a:pPr>
              <a:buNone/>
            </a:pPr>
            <a:endParaRPr lang="en-US" sz="2800" dirty="0">
              <a:latin typeface="Times New Roman" pitchFamily="18" charset="0"/>
              <a:cs typeface="Times New Roman" pitchFamily="18" charset="0"/>
            </a:endParaRPr>
          </a:p>
          <a:p>
            <a:pPr>
              <a:buNone/>
            </a:pPr>
            <a:r>
              <a:rPr lang="en-US" sz="2800" dirty="0">
                <a:latin typeface="Times New Roman" pitchFamily="18" charset="0"/>
                <a:cs typeface="Times New Roman" pitchFamily="18" charset="0"/>
              </a:rPr>
              <a:t>If</a:t>
            </a:r>
            <a:r>
              <a:rPr lang="en-US" sz="2800" b="1" dirty="0">
                <a:solidFill>
                  <a:srgbClr val="FF0000"/>
                </a:solidFill>
                <a:latin typeface="Times New Roman" pitchFamily="18" charset="0"/>
                <a:cs typeface="Times New Roman" pitchFamily="18" charset="0"/>
              </a:rPr>
              <a:t> not pure</a:t>
            </a:r>
            <a:r>
              <a:rPr lang="en-US" sz="2800" dirty="0">
                <a:latin typeface="Times New Roman" pitchFamily="18" charset="0"/>
                <a:cs typeface="Times New Roman" pitchFamily="18" charset="0"/>
              </a:rPr>
              <a:t>, the substance will exhibit a </a:t>
            </a:r>
            <a:r>
              <a:rPr lang="en-US" sz="2800" b="1" dirty="0">
                <a:solidFill>
                  <a:srgbClr val="FF0000"/>
                </a:solidFill>
                <a:latin typeface="Times New Roman" pitchFamily="18" charset="0"/>
                <a:cs typeface="Times New Roman" pitchFamily="18" charset="0"/>
              </a:rPr>
              <a:t>change in melting point</a:t>
            </a:r>
            <a:r>
              <a:rPr lang="en-US" sz="2800" dirty="0">
                <a:latin typeface="Times New Roman" pitchFamily="18" charset="0"/>
                <a:cs typeface="Times New Roman" pitchFamily="18" charset="0"/>
              </a:rPr>
              <a:t>. </a:t>
            </a:r>
          </a:p>
          <a:p>
            <a:pPr>
              <a:buNone/>
            </a:pPr>
            <a:r>
              <a:rPr lang="en-US" sz="2800" dirty="0">
                <a:latin typeface="Times New Roman" pitchFamily="18" charset="0"/>
                <a:cs typeface="Times New Roman" pitchFamily="18" charset="0"/>
              </a:rPr>
              <a:t>This phenomenon is commonly used to determine the purity of a drug and compatibility of various substances before inclusion in the same dosage form. </a:t>
            </a:r>
          </a:p>
        </p:txBody>
      </p:sp>
      <p:sp>
        <p:nvSpPr>
          <p:cNvPr id="2" name="Title 1"/>
          <p:cNvSpPr>
            <a:spLocks noGrp="1"/>
          </p:cNvSpPr>
          <p:nvPr>
            <p:ph type="title"/>
          </p:nvPr>
        </p:nvSpPr>
        <p:spPr/>
        <p:txBody>
          <a:bodyPr/>
          <a:lstStyle/>
          <a:p>
            <a:r>
              <a:rPr lang="en-US" dirty="0"/>
              <a:t>Melting Point Depression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95400"/>
            <a:ext cx="8686800" cy="4711891"/>
          </a:xfrm>
        </p:spPr>
        <p:txBody>
          <a:bodyPr>
            <a:normAutofit/>
          </a:bodyPr>
          <a:lstStyle/>
          <a:p>
            <a:pPr>
              <a:buNone/>
            </a:pPr>
            <a:r>
              <a:rPr lang="en-US" sz="2800" dirty="0">
                <a:latin typeface="Times New Roman" pitchFamily="18" charset="0"/>
                <a:cs typeface="Times New Roman" pitchFamily="18" charset="0"/>
              </a:rPr>
              <a:t>Phase diagrams are used to </a:t>
            </a:r>
            <a:r>
              <a:rPr lang="en-US" sz="2800" b="1" dirty="0">
                <a:latin typeface="Times New Roman" pitchFamily="18" charset="0"/>
                <a:cs typeface="Times New Roman" pitchFamily="18" charset="0"/>
              </a:rPr>
              <a:t>provide visual picture of the existence and extent of the presence of solid and liquid phases in binary, ternary</a:t>
            </a:r>
            <a:r>
              <a:rPr lang="en-US" sz="2800" dirty="0">
                <a:latin typeface="Times New Roman" pitchFamily="18" charset="0"/>
                <a:cs typeface="Times New Roman" pitchFamily="18" charset="0"/>
              </a:rPr>
              <a:t>, and other </a:t>
            </a:r>
            <a:r>
              <a:rPr lang="en-US" sz="2800" b="1" dirty="0">
                <a:latin typeface="Times New Roman" pitchFamily="18" charset="0"/>
                <a:cs typeface="Times New Roman" pitchFamily="18" charset="0"/>
              </a:rPr>
              <a:t>mixtures.</a:t>
            </a:r>
            <a:r>
              <a:rPr lang="en-US" sz="2800" dirty="0">
                <a:latin typeface="Times New Roman" pitchFamily="18" charset="0"/>
                <a:cs typeface="Times New Roman" pitchFamily="18" charset="0"/>
              </a:rPr>
              <a:t> </a:t>
            </a:r>
          </a:p>
          <a:p>
            <a:pPr>
              <a:buNone/>
            </a:pPr>
            <a:endParaRPr lang="en-US" sz="2800"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a:t>The Phase Rule</a:t>
            </a:r>
          </a:p>
        </p:txBody>
      </p:sp>
      <p:pic>
        <p:nvPicPr>
          <p:cNvPr id="1026" name="Picture 2"/>
          <p:cNvPicPr>
            <a:picLocks noChangeAspect="1" noChangeArrowheads="1"/>
          </p:cNvPicPr>
          <p:nvPr/>
        </p:nvPicPr>
        <p:blipFill>
          <a:blip r:embed="rId2"/>
          <a:srcRect/>
          <a:stretch>
            <a:fillRect/>
          </a:stretch>
        </p:blipFill>
        <p:spPr bwMode="auto">
          <a:xfrm>
            <a:off x="4038600" y="2946400"/>
            <a:ext cx="4410075" cy="3962400"/>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685800" y="3886200"/>
            <a:ext cx="2981325" cy="1276350"/>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8382000" cy="4788091"/>
          </a:xfrm>
        </p:spPr>
        <p:txBody>
          <a:bodyPr>
            <a:noAutofit/>
          </a:bodyPr>
          <a:lstStyle/>
          <a:p>
            <a:pPr>
              <a:buNone/>
            </a:pPr>
            <a:r>
              <a:rPr lang="en-US" sz="2400" dirty="0">
                <a:latin typeface="Times New Roman" pitchFamily="18" charset="0"/>
                <a:cs typeface="Times New Roman" pitchFamily="18" charset="0"/>
              </a:rPr>
              <a:t>A phase diagram, or temperature composition diagram, represents the melting point as a function of composition of two or three component systems. </a:t>
            </a:r>
          </a:p>
          <a:p>
            <a:pPr>
              <a:buNone/>
            </a:pPr>
            <a:r>
              <a:rPr lang="en-US" sz="2400" dirty="0">
                <a:latin typeface="Times New Roman" pitchFamily="18" charset="0"/>
                <a:cs typeface="Times New Roman" pitchFamily="18" charset="0"/>
              </a:rPr>
              <a:t>The figure is an example of such a representation for a two-component mixture. This phase diagram depicts a two component  mixture in which the components are completely </a:t>
            </a:r>
          </a:p>
          <a:p>
            <a:pPr>
              <a:buNone/>
            </a:pPr>
            <a:r>
              <a:rPr lang="en-US" sz="2400" dirty="0">
                <a:latin typeface="Times New Roman" pitchFamily="18" charset="0"/>
                <a:cs typeface="Times New Roman" pitchFamily="18" charset="0"/>
              </a:rPr>
              <a:t>miscible in the molten state and no solid solution or addition compound is formed in the solid state. As is evident, starting from the extremes of  either pure component A or pure component B, as the second component is added, the melting </a:t>
            </a:r>
          </a:p>
          <a:p>
            <a:pPr>
              <a:buNone/>
            </a:pPr>
            <a:r>
              <a:rPr lang="en-US" sz="2400" dirty="0">
                <a:latin typeface="Times New Roman" pitchFamily="18" charset="0"/>
                <a:cs typeface="Times New Roman" pitchFamily="18" charset="0"/>
              </a:rPr>
              <a:t>point of the pure component decreases. </a:t>
            </a:r>
          </a:p>
        </p:txBody>
      </p:sp>
      <p:sp>
        <p:nvSpPr>
          <p:cNvPr id="2" name="Title 1"/>
          <p:cNvSpPr>
            <a:spLocks noGrp="1"/>
          </p:cNvSpPr>
          <p:nvPr>
            <p:ph type="title"/>
          </p:nvPr>
        </p:nvSpPr>
        <p:spPr/>
        <p:txBody>
          <a:bodyPr/>
          <a:lstStyle/>
          <a:p>
            <a:r>
              <a:rPr lang="en-US" dirty="0"/>
              <a:t>The Phase Rule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19200"/>
            <a:ext cx="8610600" cy="4373563"/>
          </a:xfrm>
        </p:spPr>
        <p:txBody>
          <a:bodyPr>
            <a:noAutofit/>
          </a:bodyPr>
          <a:lstStyle/>
          <a:p>
            <a:pPr>
              <a:buNone/>
            </a:pPr>
            <a:r>
              <a:rPr lang="en-US" sz="2400" dirty="0">
                <a:latin typeface="Times New Roman" pitchFamily="18" charset="0"/>
                <a:cs typeface="Times New Roman" pitchFamily="18" charset="0"/>
              </a:rPr>
              <a:t>physical and chemical properties of drug are affected by particle size which are :</a:t>
            </a:r>
            <a:r>
              <a:rPr lang="en-US" sz="2400" b="1" dirty="0">
                <a:solidFill>
                  <a:srgbClr val="FF0000"/>
                </a:solidFill>
                <a:latin typeface="Times New Roman" pitchFamily="18" charset="0"/>
                <a:cs typeface="Times New Roman" pitchFamily="18" charset="0"/>
              </a:rPr>
              <a:t>dissolution rate</a:t>
            </a:r>
            <a:r>
              <a:rPr lang="en-US" sz="2400" dirty="0">
                <a:latin typeface="Times New Roman" pitchFamily="18" charset="0"/>
                <a:cs typeface="Times New Roman" pitchFamily="18" charset="0"/>
              </a:rPr>
              <a:t>,  </a:t>
            </a:r>
            <a:r>
              <a:rPr lang="en-US" sz="2400" b="1" dirty="0">
                <a:solidFill>
                  <a:srgbClr val="FF0000"/>
                </a:solidFill>
                <a:latin typeface="Times New Roman" pitchFamily="18" charset="0"/>
                <a:cs typeface="Times New Roman" pitchFamily="18" charset="0"/>
              </a:rPr>
              <a:t>bioavailability</a:t>
            </a:r>
            <a:r>
              <a:rPr lang="en-US" sz="2400" dirty="0">
                <a:latin typeface="Times New Roman" pitchFamily="18" charset="0"/>
                <a:cs typeface="Times New Roman" pitchFamily="18" charset="0"/>
              </a:rPr>
              <a:t>,  </a:t>
            </a:r>
            <a:r>
              <a:rPr lang="en-US" sz="2400" b="1" dirty="0">
                <a:solidFill>
                  <a:srgbClr val="FF0000"/>
                </a:solidFill>
                <a:latin typeface="Times New Roman" pitchFamily="18" charset="0"/>
                <a:cs typeface="Times New Roman" pitchFamily="18" charset="0"/>
              </a:rPr>
              <a:t>content uniformity</a:t>
            </a:r>
            <a:r>
              <a:rPr lang="en-US" sz="2400" dirty="0">
                <a:latin typeface="Times New Roman" pitchFamily="18" charset="0"/>
                <a:cs typeface="Times New Roman" pitchFamily="18" charset="0"/>
              </a:rPr>
              <a:t>, </a:t>
            </a:r>
            <a:r>
              <a:rPr lang="en-US" sz="2400" b="1" dirty="0">
                <a:solidFill>
                  <a:srgbClr val="FF0000"/>
                </a:solidFill>
                <a:latin typeface="Times New Roman" pitchFamily="18" charset="0"/>
                <a:cs typeface="Times New Roman" pitchFamily="18" charset="0"/>
              </a:rPr>
              <a:t>taste</a:t>
            </a:r>
            <a:r>
              <a:rPr lang="en-US" sz="2400" dirty="0">
                <a:latin typeface="Times New Roman" pitchFamily="18" charset="0"/>
                <a:cs typeface="Times New Roman" pitchFamily="18" charset="0"/>
              </a:rPr>
              <a:t>, </a:t>
            </a:r>
            <a:r>
              <a:rPr lang="en-US" sz="2400" b="1" dirty="0">
                <a:solidFill>
                  <a:srgbClr val="FF0000"/>
                </a:solidFill>
                <a:latin typeface="Times New Roman" pitchFamily="18" charset="0"/>
                <a:cs typeface="Times New Roman" pitchFamily="18" charset="0"/>
              </a:rPr>
              <a:t>texture, color, stability</a:t>
            </a:r>
            <a:r>
              <a:rPr lang="en-US" sz="2400" dirty="0">
                <a:latin typeface="Times New Roman" pitchFamily="18" charset="0"/>
                <a:cs typeface="Times New Roman" pitchFamily="18" charset="0"/>
              </a:rPr>
              <a:t>. </a:t>
            </a:r>
          </a:p>
          <a:p>
            <a:pPr>
              <a:buNone/>
            </a:pPr>
            <a:r>
              <a:rPr lang="en-US" sz="2400" dirty="0">
                <a:latin typeface="Times New Roman" pitchFamily="18" charset="0"/>
                <a:cs typeface="Times New Roman" pitchFamily="18" charset="0"/>
              </a:rPr>
              <a:t>In addition</a:t>
            </a:r>
            <a:r>
              <a:rPr lang="en-US" sz="2400" b="1" dirty="0">
                <a:solidFill>
                  <a:srgbClr val="FF0000"/>
                </a:solidFill>
                <a:latin typeface="Times New Roman" pitchFamily="18" charset="0"/>
                <a:cs typeface="Times New Roman" pitchFamily="18" charset="0"/>
              </a:rPr>
              <a:t>, flow ch</a:t>
            </a:r>
            <a:r>
              <a:rPr lang="en-US" sz="2400" dirty="0">
                <a:solidFill>
                  <a:srgbClr val="FF0000"/>
                </a:solidFill>
                <a:latin typeface="Times New Roman" pitchFamily="18" charset="0"/>
                <a:cs typeface="Times New Roman" pitchFamily="18" charset="0"/>
              </a:rPr>
              <a:t>aracteristics</a:t>
            </a:r>
            <a:r>
              <a:rPr lang="en-US" sz="2400" dirty="0">
                <a:latin typeface="Times New Roman" pitchFamily="18" charset="0"/>
                <a:cs typeface="Times New Roman" pitchFamily="18" charset="0"/>
              </a:rPr>
              <a:t> and </a:t>
            </a:r>
            <a:r>
              <a:rPr lang="en-US" sz="2400" b="1" dirty="0">
                <a:solidFill>
                  <a:srgbClr val="FF0000"/>
                </a:solidFill>
                <a:latin typeface="Times New Roman" pitchFamily="18" charset="0"/>
                <a:cs typeface="Times New Roman" pitchFamily="18" charset="0"/>
              </a:rPr>
              <a:t>sedimentation  rates</a:t>
            </a:r>
            <a:r>
              <a:rPr lang="en-US" sz="2400" dirty="0">
                <a:latin typeface="Times New Roman" pitchFamily="18" charset="0"/>
                <a:cs typeface="Times New Roman" pitchFamily="18" charset="0"/>
              </a:rPr>
              <a:t>, are important factors related to particle size. </a:t>
            </a:r>
          </a:p>
          <a:p>
            <a:pPr>
              <a:buNone/>
            </a:pPr>
            <a:endParaRPr lang="en-US" sz="2400" dirty="0">
              <a:latin typeface="Times New Roman" pitchFamily="18" charset="0"/>
              <a:cs typeface="Times New Roman" pitchFamily="18" charset="0"/>
            </a:endParaRPr>
          </a:p>
          <a:p>
            <a:pPr>
              <a:buNone/>
            </a:pPr>
            <a:r>
              <a:rPr lang="en-US" sz="2400" dirty="0">
                <a:latin typeface="Times New Roman" pitchFamily="18" charset="0"/>
                <a:cs typeface="Times New Roman" pitchFamily="18" charset="0"/>
              </a:rPr>
              <a:t>particle size affect absorption profiles of certain drugs, including </a:t>
            </a:r>
            <a:r>
              <a:rPr lang="en-US" sz="2400" b="1" dirty="0">
                <a:solidFill>
                  <a:srgbClr val="FF0000"/>
                </a:solidFill>
                <a:latin typeface="Times New Roman" pitchFamily="18" charset="0"/>
                <a:cs typeface="Times New Roman" pitchFamily="18" charset="0"/>
              </a:rPr>
              <a:t>griseofulvin, nitrofurantoin, spironolactone, and procaine penicillin. </a:t>
            </a:r>
          </a:p>
          <a:p>
            <a:pPr>
              <a:buNone/>
            </a:pPr>
            <a:r>
              <a:rPr lang="en-US" sz="2400" dirty="0">
                <a:latin typeface="Times New Roman" pitchFamily="18" charset="0"/>
                <a:cs typeface="Times New Roman" pitchFamily="18" charset="0"/>
              </a:rPr>
              <a:t>Also, satisfactory </a:t>
            </a:r>
            <a:r>
              <a:rPr lang="en-US" sz="2400" b="1" dirty="0">
                <a:latin typeface="Times New Roman" pitchFamily="18" charset="0"/>
                <a:cs typeface="Times New Roman" pitchFamily="18" charset="0"/>
              </a:rPr>
              <a:t>content uniformity </a:t>
            </a:r>
            <a:r>
              <a:rPr lang="en-US" sz="2400" dirty="0">
                <a:latin typeface="Times New Roman" pitchFamily="18" charset="0"/>
                <a:cs typeface="Times New Roman" pitchFamily="18" charset="0"/>
              </a:rPr>
              <a:t>in solid dosage forms depends on </a:t>
            </a:r>
            <a:r>
              <a:rPr lang="en-US" sz="2400" b="1" dirty="0">
                <a:latin typeface="Times New Roman" pitchFamily="18" charset="0"/>
                <a:cs typeface="Times New Roman" pitchFamily="18" charset="0"/>
              </a:rPr>
              <a:t>particle size </a:t>
            </a:r>
            <a:r>
              <a:rPr lang="en-US" sz="2400" dirty="0">
                <a:latin typeface="Times New Roman" pitchFamily="18" charset="0"/>
                <a:cs typeface="Times New Roman" pitchFamily="18" charset="0"/>
              </a:rPr>
              <a:t>and the equal distribution of the active ingredient through-out the formulation.</a:t>
            </a:r>
          </a:p>
        </p:txBody>
      </p:sp>
      <p:sp>
        <p:nvSpPr>
          <p:cNvPr id="2" name="Title 1"/>
          <p:cNvSpPr>
            <a:spLocks noGrp="1"/>
          </p:cNvSpPr>
          <p:nvPr>
            <p:ph type="title"/>
          </p:nvPr>
        </p:nvSpPr>
        <p:spPr/>
        <p:txBody>
          <a:bodyPr/>
          <a:lstStyle/>
          <a:p>
            <a:r>
              <a:rPr lang="en-US" dirty="0"/>
              <a:t>Particle Size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71600"/>
            <a:ext cx="8305800" cy="4635691"/>
          </a:xfrm>
        </p:spPr>
        <p:txBody>
          <a:bodyPr>
            <a:normAutofit/>
          </a:bodyPr>
          <a:lstStyle/>
          <a:p>
            <a:pPr>
              <a:buNone/>
            </a:pPr>
            <a:r>
              <a:rPr lang="en-US" sz="2800" dirty="0">
                <a:latin typeface="Times New Roman" pitchFamily="18" charset="0"/>
                <a:cs typeface="Times New Roman" pitchFamily="18" charset="0"/>
              </a:rPr>
              <a:t>An important factor on formulation is crystal or amorphous form of drug. </a:t>
            </a:r>
          </a:p>
          <a:p>
            <a:pPr>
              <a:buNone/>
            </a:pPr>
            <a:r>
              <a:rPr lang="en-US" sz="2800" dirty="0">
                <a:latin typeface="Times New Roman" pitchFamily="18" charset="0"/>
                <a:cs typeface="Times New Roman" pitchFamily="18" charset="0"/>
              </a:rPr>
              <a:t>Polymorphic forms usually exhibit different physicochemical properties, including </a:t>
            </a:r>
            <a:r>
              <a:rPr lang="en-US" sz="2800" b="1" dirty="0">
                <a:latin typeface="Times New Roman" pitchFamily="18" charset="0"/>
                <a:cs typeface="Times New Roman" pitchFamily="18" charset="0"/>
              </a:rPr>
              <a:t>melting point </a:t>
            </a:r>
            <a:r>
              <a:rPr lang="en-US" sz="2800" dirty="0">
                <a:latin typeface="Times New Roman" pitchFamily="18" charset="0"/>
                <a:cs typeface="Times New Roman" pitchFamily="18" charset="0"/>
              </a:rPr>
              <a:t>and </a:t>
            </a:r>
            <a:r>
              <a:rPr lang="en-US" sz="2800" b="1" dirty="0">
                <a:latin typeface="Times New Roman" pitchFamily="18" charset="0"/>
                <a:cs typeface="Times New Roman" pitchFamily="18" charset="0"/>
              </a:rPr>
              <a:t>solubility</a:t>
            </a:r>
            <a:r>
              <a:rPr lang="en-US" sz="2800" dirty="0">
                <a:latin typeface="Times New Roman" pitchFamily="18" charset="0"/>
                <a:cs typeface="Times New Roman" pitchFamily="18" charset="0"/>
              </a:rPr>
              <a:t>. </a:t>
            </a:r>
          </a:p>
          <a:p>
            <a:pPr>
              <a:buNone/>
            </a:pPr>
            <a:r>
              <a:rPr lang="en-US" sz="2800" dirty="0">
                <a:latin typeface="Times New Roman" pitchFamily="18" charset="0"/>
                <a:cs typeface="Times New Roman" pitchFamily="18" charset="0"/>
              </a:rPr>
              <a:t>Polymorphic forms in drugs are relatively common. It has been estimated that at least </a:t>
            </a:r>
            <a:r>
              <a:rPr lang="en-US" sz="2800" b="1" dirty="0">
                <a:solidFill>
                  <a:srgbClr val="FF0000"/>
                </a:solidFill>
                <a:latin typeface="Times New Roman" pitchFamily="18" charset="0"/>
                <a:cs typeface="Times New Roman" pitchFamily="18" charset="0"/>
              </a:rPr>
              <a:t>one third </a:t>
            </a:r>
            <a:r>
              <a:rPr lang="en-US" sz="2800" dirty="0">
                <a:latin typeface="Times New Roman" pitchFamily="18" charset="0"/>
                <a:cs typeface="Times New Roman" pitchFamily="18" charset="0"/>
              </a:rPr>
              <a:t>of all </a:t>
            </a:r>
          </a:p>
          <a:p>
            <a:pPr>
              <a:buNone/>
            </a:pPr>
            <a:r>
              <a:rPr lang="en-US" sz="2800" dirty="0">
                <a:latin typeface="Times New Roman" pitchFamily="18" charset="0"/>
                <a:cs typeface="Times New Roman" pitchFamily="18" charset="0"/>
              </a:rPr>
              <a:t>organic compounds </a:t>
            </a:r>
            <a:r>
              <a:rPr lang="en-US" sz="2800" b="1" dirty="0">
                <a:solidFill>
                  <a:srgbClr val="FF0000"/>
                </a:solidFill>
                <a:latin typeface="Times New Roman" pitchFamily="18" charset="0"/>
                <a:cs typeface="Times New Roman" pitchFamily="18" charset="0"/>
              </a:rPr>
              <a:t>exhibit polymorphism</a:t>
            </a:r>
          </a:p>
        </p:txBody>
      </p:sp>
      <p:sp>
        <p:nvSpPr>
          <p:cNvPr id="2" name="Title 1"/>
          <p:cNvSpPr>
            <a:spLocks noGrp="1"/>
          </p:cNvSpPr>
          <p:nvPr>
            <p:ph type="title"/>
          </p:nvPr>
        </p:nvSpPr>
        <p:spPr/>
        <p:txBody>
          <a:bodyPr/>
          <a:lstStyle/>
          <a:p>
            <a:r>
              <a:rPr lang="en-US" dirty="0"/>
              <a:t>Polymorphism</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5702491"/>
          </a:xfrm>
        </p:spPr>
        <p:txBody>
          <a:bodyPr>
            <a:noAutofit/>
          </a:bodyPr>
          <a:lstStyle/>
          <a:p>
            <a:pPr>
              <a:buNone/>
            </a:pPr>
            <a:r>
              <a:rPr lang="en-US" sz="2400" dirty="0">
                <a:latin typeface="Times New Roman" pitchFamily="18" charset="0"/>
                <a:cs typeface="Times New Roman" pitchFamily="18" charset="0"/>
              </a:rPr>
              <a:t>In addition to </a:t>
            </a:r>
            <a:r>
              <a:rPr lang="en-US" sz="2400" dirty="0">
                <a:solidFill>
                  <a:srgbClr val="7030A0"/>
                </a:solidFill>
                <a:latin typeface="Times New Roman" pitchFamily="18" charset="0"/>
                <a:cs typeface="Times New Roman" pitchFamily="18" charset="0"/>
              </a:rPr>
              <a:t>polymorphic forms</a:t>
            </a:r>
            <a:r>
              <a:rPr lang="en-US" sz="2400" dirty="0">
                <a:latin typeface="Times New Roman" pitchFamily="18" charset="0"/>
                <a:cs typeface="Times New Roman" pitchFamily="18" charset="0"/>
              </a:rPr>
              <a:t>, compounds may occur in non </a:t>
            </a:r>
            <a:r>
              <a:rPr lang="en-US" sz="2400" dirty="0">
                <a:solidFill>
                  <a:srgbClr val="7030A0"/>
                </a:solidFill>
                <a:latin typeface="Times New Roman" pitchFamily="18" charset="0"/>
                <a:cs typeface="Times New Roman" pitchFamily="18" charset="0"/>
              </a:rPr>
              <a:t>crystalline or amorphous </a:t>
            </a:r>
            <a:r>
              <a:rPr lang="en-US" sz="2400" dirty="0">
                <a:latin typeface="Times New Roman" pitchFamily="18" charset="0"/>
                <a:cs typeface="Times New Roman" pitchFamily="18" charset="0"/>
              </a:rPr>
              <a:t>forms. The </a:t>
            </a:r>
            <a:r>
              <a:rPr lang="en-US" sz="2400" u="sng" dirty="0">
                <a:solidFill>
                  <a:srgbClr val="FF0000"/>
                </a:solidFill>
                <a:latin typeface="Times New Roman" pitchFamily="18" charset="0"/>
                <a:cs typeface="Times New Roman" pitchFamily="18" charset="0"/>
              </a:rPr>
              <a:t>energy required for a molecule of drug to escape from a crystal is much greater than is required to escape from an amorphous powder</a:t>
            </a:r>
            <a:r>
              <a:rPr lang="en-US" sz="2400" dirty="0">
                <a:latin typeface="Times New Roman" pitchFamily="18" charset="0"/>
                <a:cs typeface="Times New Roman" pitchFamily="18" charset="0"/>
              </a:rPr>
              <a:t>. Therefore, amorphous form is </a:t>
            </a:r>
            <a:r>
              <a:rPr lang="en-US" sz="2400" b="1" dirty="0">
                <a:latin typeface="Times New Roman" pitchFamily="18" charset="0"/>
                <a:cs typeface="Times New Roman" pitchFamily="18" charset="0"/>
              </a:rPr>
              <a:t>always more soluble than crystal form</a:t>
            </a:r>
            <a:r>
              <a:rPr lang="en-US" sz="2400" dirty="0">
                <a:latin typeface="Times New Roman" pitchFamily="18" charset="0"/>
                <a:cs typeface="Times New Roman" pitchFamily="18" charset="0"/>
              </a:rPr>
              <a:t>.</a:t>
            </a:r>
          </a:p>
          <a:p>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The changes in crystal characteristics can influence </a:t>
            </a:r>
            <a:r>
              <a:rPr lang="en-US" sz="2400" b="1" dirty="0">
                <a:latin typeface="Times New Roman" pitchFamily="18" charset="0"/>
                <a:cs typeface="Times New Roman" pitchFamily="18" charset="0"/>
              </a:rPr>
              <a:t>bioavailability </a:t>
            </a:r>
            <a:r>
              <a:rPr lang="en-US" sz="2400" dirty="0">
                <a:latin typeface="Times New Roman" pitchFamily="18" charset="0"/>
                <a:cs typeface="Times New Roman" pitchFamily="18" charset="0"/>
              </a:rPr>
              <a:t>and </a:t>
            </a:r>
            <a:r>
              <a:rPr lang="en-US" sz="2400" b="1" dirty="0">
                <a:latin typeface="Times New Roman" pitchFamily="18" charset="0"/>
                <a:cs typeface="Times New Roman" pitchFamily="18" charset="0"/>
              </a:rPr>
              <a:t>chemical and physical stability</a:t>
            </a:r>
            <a:r>
              <a:rPr lang="en-US" sz="2400" dirty="0">
                <a:latin typeface="Times New Roman" pitchFamily="18" charset="0"/>
                <a:cs typeface="Times New Roman" pitchFamily="18" charset="0"/>
              </a:rPr>
              <a:t>. For example, it can be a significant factor relating to tablet formation  because of </a:t>
            </a:r>
            <a:r>
              <a:rPr lang="en-US" sz="2400" dirty="0">
                <a:solidFill>
                  <a:srgbClr val="FF0000"/>
                </a:solidFill>
                <a:latin typeface="Times New Roman" pitchFamily="18" charset="0"/>
                <a:cs typeface="Times New Roman" pitchFamily="18" charset="0"/>
              </a:rPr>
              <a:t>flow and compaction behaviors</a:t>
            </a:r>
            <a:r>
              <a:rPr lang="en-US" sz="2400" dirty="0">
                <a:latin typeface="Times New Roman" pitchFamily="18" charset="0"/>
                <a:cs typeface="Times New Roman" pitchFamily="18" charset="0"/>
              </a:rPr>
              <a:t>.</a:t>
            </a:r>
          </a:p>
          <a:p>
            <a:pPr>
              <a:buNone/>
            </a:pPr>
            <a:r>
              <a:rPr lang="en-US" sz="2400" dirty="0">
                <a:latin typeface="Times New Roman" pitchFamily="18" charset="0"/>
                <a:cs typeface="Times New Roman" pitchFamily="18" charset="0"/>
              </a:rPr>
              <a:t>Various techniques are used to determine crystal properties: </a:t>
            </a:r>
          </a:p>
          <a:p>
            <a:pPr marL="566928" indent="-457200">
              <a:buFont typeface="+mj-lt"/>
              <a:buAutoNum type="arabicPeriod"/>
            </a:pPr>
            <a:r>
              <a:rPr lang="en-US" sz="2400" b="1" dirty="0">
                <a:latin typeface="Times New Roman" pitchFamily="18" charset="0"/>
                <a:cs typeface="Times New Roman" pitchFamily="18" charset="0"/>
              </a:rPr>
              <a:t>hot stage microscopy</a:t>
            </a:r>
            <a:r>
              <a:rPr lang="en-US" sz="2400" dirty="0">
                <a:latin typeface="Times New Roman" pitchFamily="18" charset="0"/>
                <a:cs typeface="Times New Roman" pitchFamily="18" charset="0"/>
              </a:rPr>
              <a:t>, </a:t>
            </a:r>
          </a:p>
          <a:p>
            <a:pPr marL="566928" indent="-457200">
              <a:buFont typeface="+mj-lt"/>
              <a:buAutoNum type="arabicPeriod"/>
            </a:pPr>
            <a:r>
              <a:rPr lang="en-US" sz="2400" b="1" dirty="0">
                <a:latin typeface="Times New Roman" pitchFamily="18" charset="0"/>
                <a:cs typeface="Times New Roman" pitchFamily="18" charset="0"/>
              </a:rPr>
              <a:t>thermal analysis</a:t>
            </a:r>
            <a:r>
              <a:rPr lang="en-US" sz="2400" dirty="0">
                <a:latin typeface="Times New Roman" pitchFamily="18" charset="0"/>
                <a:cs typeface="Times New Roman" pitchFamily="18" charset="0"/>
              </a:rPr>
              <a:t>, </a:t>
            </a:r>
          </a:p>
          <a:p>
            <a:pPr marL="566928" indent="-457200">
              <a:buFont typeface="+mj-lt"/>
              <a:buAutoNum type="arabicPeriod"/>
            </a:pPr>
            <a:r>
              <a:rPr lang="en-US" sz="2400" b="1" dirty="0">
                <a:latin typeface="Times New Roman" pitchFamily="18" charset="0"/>
                <a:cs typeface="Times New Roman" pitchFamily="18" charset="0"/>
              </a:rPr>
              <a:t>infrared spectroscopy</a:t>
            </a:r>
            <a:r>
              <a:rPr lang="en-US" sz="2400" dirty="0">
                <a:latin typeface="Times New Roman" pitchFamily="18" charset="0"/>
                <a:cs typeface="Times New Roman" pitchFamily="18" charset="0"/>
              </a:rPr>
              <a:t>, and</a:t>
            </a:r>
          </a:p>
          <a:p>
            <a:pPr marL="566928" indent="-457200">
              <a:buFont typeface="+mj-lt"/>
              <a:buAutoNum type="arabicPeriod"/>
            </a:pPr>
            <a:r>
              <a:rPr lang="en-US" sz="2400" b="1" dirty="0">
                <a:latin typeface="Times New Roman" pitchFamily="18" charset="0"/>
                <a:cs typeface="Times New Roman" pitchFamily="18" charset="0"/>
              </a:rPr>
              <a:t> x-ray diffraction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458200" cy="4864291"/>
          </a:xfrm>
        </p:spPr>
        <p:txBody>
          <a:bodyPr>
            <a:noAutofit/>
          </a:bodyPr>
          <a:lstStyle/>
          <a:p>
            <a:r>
              <a:rPr lang="en-US" sz="2400" dirty="0">
                <a:latin typeface="Times New Roman" pitchFamily="18" charset="0"/>
                <a:cs typeface="Times New Roman" pitchFamily="18" charset="0"/>
              </a:rPr>
              <a:t>important especially </a:t>
            </a:r>
            <a:r>
              <a:rPr lang="en-US" sz="2400" b="1" dirty="0">
                <a:latin typeface="Times New Roman" pitchFamily="18" charset="0"/>
                <a:cs typeface="Times New Roman" pitchFamily="18" charset="0"/>
              </a:rPr>
              <a:t>aqueous solubility</a:t>
            </a:r>
            <a:r>
              <a:rPr lang="en-US" sz="2400" dirty="0">
                <a:latin typeface="Times New Roman" pitchFamily="18" charset="0"/>
                <a:cs typeface="Times New Roman" pitchFamily="18" charset="0"/>
              </a:rPr>
              <a:t>. A drug must   possess some aqueous solubility for therapeutic efficacy. </a:t>
            </a:r>
          </a:p>
          <a:p>
            <a:pPr>
              <a:buNone/>
            </a:pPr>
            <a:r>
              <a:rPr lang="en-US" sz="2400" dirty="0">
                <a:latin typeface="Times New Roman" pitchFamily="18" charset="0"/>
                <a:cs typeface="Times New Roman" pitchFamily="18" charset="0"/>
              </a:rPr>
              <a:t>For a drug to </a:t>
            </a:r>
            <a:r>
              <a:rPr lang="en-US" sz="2400" b="1" dirty="0">
                <a:latin typeface="Times New Roman" pitchFamily="18" charset="0"/>
                <a:cs typeface="Times New Roman" pitchFamily="18" charset="0"/>
              </a:rPr>
              <a:t>enter the systemic circulation </a:t>
            </a:r>
            <a:r>
              <a:rPr lang="en-US" sz="2400" dirty="0">
                <a:latin typeface="Times New Roman" pitchFamily="18" charset="0"/>
                <a:cs typeface="Times New Roman" pitchFamily="18" charset="0"/>
              </a:rPr>
              <a:t>and exert a </a:t>
            </a:r>
            <a:r>
              <a:rPr lang="en-US" sz="2400" b="1" dirty="0">
                <a:latin typeface="Times New Roman" pitchFamily="18" charset="0"/>
                <a:cs typeface="Times New Roman" pitchFamily="18" charset="0"/>
              </a:rPr>
              <a:t>therapeutic </a:t>
            </a:r>
            <a:r>
              <a:rPr lang="en-US" sz="2400" dirty="0">
                <a:latin typeface="Times New Roman" pitchFamily="18" charset="0"/>
                <a:cs typeface="Times New Roman" pitchFamily="18" charset="0"/>
              </a:rPr>
              <a:t>effect, it must first be in solution. </a:t>
            </a:r>
          </a:p>
          <a:p>
            <a:r>
              <a:rPr lang="en-US" sz="2400" dirty="0">
                <a:latin typeface="Times New Roman" pitchFamily="18" charset="0"/>
                <a:cs typeface="Times New Roman" pitchFamily="18" charset="0"/>
              </a:rPr>
              <a:t>Relatively </a:t>
            </a:r>
            <a:r>
              <a:rPr lang="en-US" sz="2400" b="1" dirty="0">
                <a:latin typeface="Times New Roman" pitchFamily="18" charset="0"/>
                <a:cs typeface="Times New Roman" pitchFamily="18" charset="0"/>
              </a:rPr>
              <a:t>insoluble compounds exhibit incomplete absorption</a:t>
            </a:r>
            <a:r>
              <a:rPr lang="en-US" sz="2400" dirty="0">
                <a:latin typeface="Times New Roman" pitchFamily="18" charset="0"/>
                <a:cs typeface="Times New Roman" pitchFamily="18" charset="0"/>
              </a:rPr>
              <a:t>. </a:t>
            </a:r>
          </a:p>
          <a:p>
            <a:pPr>
              <a:buNone/>
            </a:pPr>
            <a:r>
              <a:rPr lang="en-US" sz="2400" dirty="0">
                <a:latin typeface="Times New Roman" pitchFamily="18" charset="0"/>
                <a:cs typeface="Times New Roman" pitchFamily="18" charset="0"/>
              </a:rPr>
              <a:t>If the solubility of the drug substance is less than desirable, should improve solubility. The methods used depend on </a:t>
            </a:r>
            <a:r>
              <a:rPr lang="en-US" sz="2400" u="sng" dirty="0">
                <a:solidFill>
                  <a:srgbClr val="FF0000"/>
                </a:solidFill>
                <a:latin typeface="Times New Roman" pitchFamily="18" charset="0"/>
                <a:cs typeface="Times New Roman" pitchFamily="18" charset="0"/>
              </a:rPr>
              <a:t>chemical</a:t>
            </a:r>
            <a:r>
              <a:rPr lang="en-US" sz="2400" dirty="0">
                <a:solidFill>
                  <a:srgbClr val="FF0000"/>
                </a:solidFill>
                <a:latin typeface="Times New Roman" pitchFamily="18" charset="0"/>
                <a:cs typeface="Times New Roman" pitchFamily="18" charset="0"/>
              </a:rPr>
              <a:t> nature</a:t>
            </a:r>
            <a:r>
              <a:rPr lang="en-US" sz="2400" dirty="0">
                <a:latin typeface="Times New Roman" pitchFamily="18" charset="0"/>
                <a:cs typeface="Times New Roman" pitchFamily="18" charset="0"/>
              </a:rPr>
              <a:t> of  drug and </a:t>
            </a:r>
            <a:r>
              <a:rPr lang="en-US" sz="2400" u="sng" dirty="0">
                <a:solidFill>
                  <a:srgbClr val="FF0000"/>
                </a:solidFill>
                <a:latin typeface="Times New Roman" pitchFamily="18" charset="0"/>
                <a:cs typeface="Times New Roman" pitchFamily="18" charset="0"/>
              </a:rPr>
              <a:t>type of drug </a:t>
            </a:r>
            <a:r>
              <a:rPr lang="en-US" sz="2400" dirty="0">
                <a:latin typeface="Times New Roman" pitchFamily="18" charset="0"/>
                <a:cs typeface="Times New Roman" pitchFamily="18" charset="0"/>
              </a:rPr>
              <a:t>product under consideration. </a:t>
            </a:r>
          </a:p>
          <a:p>
            <a:r>
              <a:rPr lang="en-US" sz="2400" dirty="0">
                <a:latin typeface="Times New Roman" pitchFamily="18" charset="0"/>
                <a:cs typeface="Times New Roman" pitchFamily="18" charset="0"/>
              </a:rPr>
              <a:t>Chemical modification of the drug into </a:t>
            </a:r>
            <a:r>
              <a:rPr lang="en-US" sz="2400" b="1" dirty="0">
                <a:latin typeface="Times New Roman" pitchFamily="18" charset="0"/>
                <a:cs typeface="Times New Roman" pitchFamily="18" charset="0"/>
              </a:rPr>
              <a:t>salt or ester </a:t>
            </a:r>
            <a:r>
              <a:rPr lang="en-US" sz="2400" dirty="0">
                <a:latin typeface="Times New Roman" pitchFamily="18" charset="0"/>
                <a:cs typeface="Times New Roman" pitchFamily="18" charset="0"/>
              </a:rPr>
              <a:t>forms is frequently used to increase solubility.</a:t>
            </a:r>
          </a:p>
        </p:txBody>
      </p:sp>
      <p:sp>
        <p:nvSpPr>
          <p:cNvPr id="2" name="Title 1"/>
          <p:cNvSpPr>
            <a:spLocks noGrp="1"/>
          </p:cNvSpPr>
          <p:nvPr>
            <p:ph type="title"/>
          </p:nvPr>
        </p:nvSpPr>
        <p:spPr/>
        <p:txBody>
          <a:bodyPr/>
          <a:lstStyle/>
          <a:p>
            <a:r>
              <a:rPr lang="en-US" dirty="0">
                <a:solidFill>
                  <a:schemeClr val="tx1"/>
                </a:solidFill>
              </a:rPr>
              <a:t>Solubility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3200" dirty="0">
                <a:latin typeface="Times New Roman" pitchFamily="18" charset="0"/>
                <a:cs typeface="Times New Roman" pitchFamily="18" charset="0"/>
              </a:rPr>
              <a:t>A drug’s solubility is usually determined by the equilibrium solubility method, by which an excess of the drug is placed in a solvent and shaken at a constant temperature over a long period until equilibrium is obtained. Then chemical analysis of the drug content in solution is performed to determine degree of solubility.</a:t>
            </a:r>
          </a:p>
        </p:txBody>
      </p:sp>
      <p:sp>
        <p:nvSpPr>
          <p:cNvPr id="2" name="Title 1"/>
          <p:cNvSpPr>
            <a:spLocks noGrp="1"/>
          </p:cNvSpPr>
          <p:nvPr>
            <p:ph type="title"/>
          </p:nvPr>
        </p:nvSpPr>
        <p:spPr/>
        <p:txBody>
          <a:bodyPr/>
          <a:lstStyle/>
          <a:p>
            <a:r>
              <a:rPr lang="en-US" dirty="0">
                <a:latin typeface="Times New Roman" pitchFamily="18" charset="0"/>
                <a:cs typeface="Times New Roman" pitchFamily="18" charset="0"/>
              </a:rPr>
              <a:t>Equilibrium solubility method</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95400"/>
            <a:ext cx="8305800" cy="4711891"/>
          </a:xfrm>
        </p:spPr>
        <p:txBody>
          <a:bodyPr/>
          <a:lstStyle/>
          <a:p>
            <a:pPr>
              <a:buNone/>
            </a:pPr>
            <a:r>
              <a:rPr lang="en-US" dirty="0"/>
              <a:t>The </a:t>
            </a:r>
            <a:r>
              <a:rPr lang="en-US" b="1" dirty="0">
                <a:solidFill>
                  <a:srgbClr val="FF0000"/>
                </a:solidFill>
              </a:rPr>
              <a:t>particle size </a:t>
            </a:r>
            <a:r>
              <a:rPr lang="en-US" dirty="0"/>
              <a:t>and </a:t>
            </a:r>
            <a:r>
              <a:rPr lang="en-US" b="1" dirty="0"/>
              <a:t>surface area </a:t>
            </a:r>
            <a:r>
              <a:rPr lang="en-US" dirty="0"/>
              <a:t>of a drug exposed to a medium can affect actual solubility within reason, for example, in the following relationship:</a:t>
            </a:r>
          </a:p>
        </p:txBody>
      </p:sp>
      <p:sp>
        <p:nvSpPr>
          <p:cNvPr id="2" name="Title 1"/>
          <p:cNvSpPr>
            <a:spLocks noGrp="1"/>
          </p:cNvSpPr>
          <p:nvPr>
            <p:ph type="title"/>
          </p:nvPr>
        </p:nvSpPr>
        <p:spPr/>
        <p:txBody>
          <a:bodyPr/>
          <a:lstStyle/>
          <a:p>
            <a:r>
              <a:rPr lang="en-US" dirty="0"/>
              <a:t>Solubility and Particle size</a:t>
            </a:r>
          </a:p>
        </p:txBody>
      </p:sp>
      <p:pic>
        <p:nvPicPr>
          <p:cNvPr id="2050" name="Picture 2"/>
          <p:cNvPicPr>
            <a:picLocks noChangeAspect="1" noChangeArrowheads="1"/>
          </p:cNvPicPr>
          <p:nvPr/>
        </p:nvPicPr>
        <p:blipFill>
          <a:blip r:embed="rId2"/>
          <a:srcRect/>
          <a:stretch>
            <a:fillRect/>
          </a:stretch>
        </p:blipFill>
        <p:spPr bwMode="auto">
          <a:xfrm>
            <a:off x="457200" y="3048000"/>
            <a:ext cx="8077200" cy="381000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610600" cy="4940491"/>
          </a:xfrm>
        </p:spPr>
        <p:txBody>
          <a:bodyPr>
            <a:noAutofit/>
          </a:bodyPr>
          <a:lstStyle/>
          <a:p>
            <a:pPr>
              <a:buNone/>
            </a:pPr>
            <a:r>
              <a:rPr lang="en-US" sz="2800" b="1" dirty="0">
                <a:latin typeface="Times New Roman" pitchFamily="18" charset="0"/>
                <a:cs typeface="Times New Roman" pitchFamily="18" charset="0"/>
              </a:rPr>
              <a:t>Solid drugs </a:t>
            </a:r>
            <a:r>
              <a:rPr lang="en-US" sz="2800" dirty="0">
                <a:latin typeface="Times New Roman" pitchFamily="18" charset="0"/>
                <a:cs typeface="Times New Roman" pitchFamily="18" charset="0"/>
              </a:rPr>
              <a:t>:pure chemical compounds of either crystalline or amorphous constitution. </a:t>
            </a:r>
          </a:p>
          <a:p>
            <a:pPr>
              <a:buNone/>
            </a:pPr>
            <a:r>
              <a:rPr lang="en-US" sz="2800" dirty="0">
                <a:latin typeface="Times New Roman" pitchFamily="18" charset="0"/>
                <a:cs typeface="Times New Roman" pitchFamily="18" charset="0"/>
              </a:rPr>
              <a:t>The </a:t>
            </a:r>
            <a:r>
              <a:rPr lang="en-US" sz="2800" b="1" dirty="0">
                <a:latin typeface="Times New Roman" pitchFamily="18" charset="0"/>
                <a:cs typeface="Times New Roman" pitchFamily="18" charset="0"/>
              </a:rPr>
              <a:t>purity of chemical substance </a:t>
            </a:r>
            <a:r>
              <a:rPr lang="en-US" sz="2800" dirty="0">
                <a:latin typeface="Times New Roman" pitchFamily="18" charset="0"/>
                <a:cs typeface="Times New Roman" pitchFamily="18" charset="0"/>
              </a:rPr>
              <a:t>is essential for its identification and for evaluation of its chemical, physical, and biologic properties. </a:t>
            </a:r>
          </a:p>
          <a:p>
            <a:pPr>
              <a:buNone/>
            </a:pPr>
            <a:r>
              <a:rPr lang="en-US" sz="2800" b="1" dirty="0">
                <a:latin typeface="Times New Roman" pitchFamily="18" charset="0"/>
                <a:cs typeface="Times New Roman" pitchFamily="18" charset="0"/>
              </a:rPr>
              <a:t>Chemical properties </a:t>
            </a:r>
            <a:r>
              <a:rPr lang="en-US" sz="2800" dirty="0">
                <a:latin typeface="Times New Roman" pitchFamily="18" charset="0"/>
                <a:cs typeface="Times New Roman" pitchFamily="18" charset="0"/>
              </a:rPr>
              <a:t>include </a:t>
            </a:r>
            <a:r>
              <a:rPr lang="en-US" sz="2800" b="1" dirty="0">
                <a:solidFill>
                  <a:srgbClr val="FF0000"/>
                </a:solidFill>
                <a:latin typeface="Times New Roman" pitchFamily="18" charset="0"/>
                <a:cs typeface="Times New Roman" pitchFamily="18" charset="0"/>
              </a:rPr>
              <a:t>structure</a:t>
            </a:r>
            <a:r>
              <a:rPr lang="en-US" sz="2800" dirty="0">
                <a:latin typeface="Times New Roman" pitchFamily="18" charset="0"/>
                <a:cs typeface="Times New Roman" pitchFamily="18" charset="0"/>
              </a:rPr>
              <a:t>, </a:t>
            </a:r>
            <a:r>
              <a:rPr lang="en-US" sz="2800" b="1" dirty="0">
                <a:solidFill>
                  <a:srgbClr val="FF0000"/>
                </a:solidFill>
                <a:latin typeface="Times New Roman" pitchFamily="18" charset="0"/>
                <a:cs typeface="Times New Roman" pitchFamily="18" charset="0"/>
              </a:rPr>
              <a:t>form</a:t>
            </a:r>
            <a:r>
              <a:rPr lang="en-US" sz="2800" dirty="0">
                <a:latin typeface="Times New Roman" pitchFamily="18" charset="0"/>
                <a:cs typeface="Times New Roman" pitchFamily="18" charset="0"/>
              </a:rPr>
              <a:t>, and </a:t>
            </a:r>
            <a:r>
              <a:rPr lang="en-US" sz="2800" b="1" dirty="0">
                <a:solidFill>
                  <a:srgbClr val="FF0000"/>
                </a:solidFill>
                <a:latin typeface="Times New Roman" pitchFamily="18" charset="0"/>
                <a:cs typeface="Times New Roman" pitchFamily="18" charset="0"/>
              </a:rPr>
              <a:t>reactivity</a:t>
            </a:r>
            <a:r>
              <a:rPr lang="en-US" sz="2800" dirty="0">
                <a:latin typeface="Times New Roman" pitchFamily="18" charset="0"/>
                <a:cs typeface="Times New Roman" pitchFamily="18" charset="0"/>
              </a:rPr>
              <a:t>. </a:t>
            </a:r>
          </a:p>
          <a:p>
            <a:pPr>
              <a:buNone/>
            </a:pPr>
            <a:r>
              <a:rPr lang="en-US" sz="2800" b="1" dirty="0">
                <a:latin typeface="Times New Roman" pitchFamily="18" charset="0"/>
                <a:cs typeface="Times New Roman" pitchFamily="18" charset="0"/>
              </a:rPr>
              <a:t>Physical properties </a:t>
            </a:r>
            <a:r>
              <a:rPr lang="en-US" sz="2800" dirty="0">
                <a:latin typeface="Times New Roman" pitchFamily="18" charset="0"/>
                <a:cs typeface="Times New Roman" pitchFamily="18" charset="0"/>
              </a:rPr>
              <a:t>include: </a:t>
            </a:r>
            <a:r>
              <a:rPr lang="en-US" sz="2800" b="1" dirty="0">
                <a:solidFill>
                  <a:srgbClr val="FF0000"/>
                </a:solidFill>
                <a:latin typeface="Times New Roman" pitchFamily="18" charset="0"/>
                <a:cs typeface="Times New Roman" pitchFamily="18" charset="0"/>
              </a:rPr>
              <a:t>physical description</a:t>
            </a:r>
            <a:r>
              <a:rPr lang="en-US" sz="2800" dirty="0">
                <a:latin typeface="Times New Roman" pitchFamily="18" charset="0"/>
                <a:cs typeface="Times New Roman" pitchFamily="18" charset="0"/>
              </a:rPr>
              <a:t>, </a:t>
            </a:r>
            <a:r>
              <a:rPr lang="en-US" sz="2800" b="1" dirty="0">
                <a:solidFill>
                  <a:srgbClr val="FF0000"/>
                </a:solidFill>
                <a:latin typeface="Times New Roman" pitchFamily="18" charset="0"/>
                <a:cs typeface="Times New Roman" pitchFamily="18" charset="0"/>
              </a:rPr>
              <a:t>particle size</a:t>
            </a:r>
            <a:r>
              <a:rPr lang="en-US" sz="2800" dirty="0">
                <a:latin typeface="Times New Roman" pitchFamily="18" charset="0"/>
                <a:cs typeface="Times New Roman" pitchFamily="18" charset="0"/>
              </a:rPr>
              <a:t>, </a:t>
            </a:r>
            <a:r>
              <a:rPr lang="en-US" sz="2800" b="1" dirty="0">
                <a:solidFill>
                  <a:srgbClr val="FF0000"/>
                </a:solidFill>
                <a:latin typeface="Times New Roman" pitchFamily="18" charset="0"/>
                <a:cs typeface="Times New Roman" pitchFamily="18" charset="0"/>
              </a:rPr>
              <a:t>crystalline structure</a:t>
            </a:r>
            <a:r>
              <a:rPr lang="en-US" sz="2800" dirty="0">
                <a:latin typeface="Times New Roman" pitchFamily="18" charset="0"/>
                <a:cs typeface="Times New Roman" pitchFamily="18" charset="0"/>
              </a:rPr>
              <a:t>, </a:t>
            </a:r>
            <a:r>
              <a:rPr lang="en-US" sz="2800" b="1" dirty="0">
                <a:solidFill>
                  <a:srgbClr val="FF0000"/>
                </a:solidFill>
                <a:latin typeface="Times New Roman" pitchFamily="18" charset="0"/>
                <a:cs typeface="Times New Roman" pitchFamily="18" charset="0"/>
              </a:rPr>
              <a:t>melting point</a:t>
            </a:r>
            <a:r>
              <a:rPr lang="en-US" sz="2800" dirty="0">
                <a:latin typeface="Times New Roman" pitchFamily="18" charset="0"/>
                <a:cs typeface="Times New Roman" pitchFamily="18" charset="0"/>
              </a:rPr>
              <a:t>, and </a:t>
            </a:r>
            <a:r>
              <a:rPr lang="en-US" sz="2800" b="1" dirty="0">
                <a:solidFill>
                  <a:srgbClr val="FF0000"/>
                </a:solidFill>
                <a:latin typeface="Times New Roman" pitchFamily="18" charset="0"/>
                <a:cs typeface="Times New Roman" pitchFamily="18" charset="0"/>
              </a:rPr>
              <a:t>solubility</a:t>
            </a:r>
            <a:r>
              <a:rPr lang="en-US" sz="2800" dirty="0">
                <a:latin typeface="Times New Roman" pitchFamily="18" charset="0"/>
                <a:cs typeface="Times New Roman" pitchFamily="18" charset="0"/>
              </a:rPr>
              <a:t>. </a:t>
            </a:r>
          </a:p>
          <a:p>
            <a:pPr>
              <a:buNone/>
            </a:pPr>
            <a:r>
              <a:rPr lang="en-US" sz="2800" b="1" dirty="0">
                <a:latin typeface="Times New Roman" pitchFamily="18" charset="0"/>
                <a:cs typeface="Times New Roman" pitchFamily="18" charset="0"/>
              </a:rPr>
              <a:t>Biologic properties </a:t>
            </a:r>
            <a:r>
              <a:rPr lang="en-US" sz="2800" dirty="0">
                <a:latin typeface="Times New Roman" pitchFamily="18" charset="0"/>
                <a:cs typeface="Times New Roman" pitchFamily="18" charset="0"/>
              </a:rPr>
              <a:t>relate to its </a:t>
            </a:r>
            <a:r>
              <a:rPr lang="en-US" sz="2800" b="1" dirty="0">
                <a:solidFill>
                  <a:srgbClr val="FF0000"/>
                </a:solidFill>
                <a:latin typeface="Times New Roman" pitchFamily="18" charset="0"/>
                <a:cs typeface="Times New Roman" pitchFamily="18" charset="0"/>
              </a:rPr>
              <a:t>ability to get to a site of action </a:t>
            </a:r>
            <a:r>
              <a:rPr lang="en-US" sz="2800" dirty="0">
                <a:latin typeface="Times New Roman" pitchFamily="18" charset="0"/>
                <a:cs typeface="Times New Roman" pitchFamily="18" charset="0"/>
              </a:rPr>
              <a:t>to give </a:t>
            </a:r>
            <a:r>
              <a:rPr lang="en-US" sz="2800" b="1" dirty="0">
                <a:solidFill>
                  <a:srgbClr val="FF0000"/>
                </a:solidFill>
                <a:latin typeface="Times New Roman" pitchFamily="18" charset="0"/>
                <a:cs typeface="Times New Roman" pitchFamily="18" charset="0"/>
              </a:rPr>
              <a:t>biologic response</a:t>
            </a:r>
            <a:r>
              <a:rPr lang="en-US" sz="2800" dirty="0">
                <a:latin typeface="Times New Roman" pitchFamily="18" charset="0"/>
                <a:cs typeface="Times New Roman" pitchFamily="18" charset="0"/>
              </a:rPr>
              <a:t>.</a:t>
            </a:r>
          </a:p>
        </p:txBody>
      </p:sp>
      <p:sp>
        <p:nvSpPr>
          <p:cNvPr id="2" name="Title 1"/>
          <p:cNvSpPr>
            <a:spLocks noGrp="1"/>
          </p:cNvSpPr>
          <p:nvPr>
            <p:ph type="title"/>
          </p:nvPr>
        </p:nvSpPr>
        <p:spPr/>
        <p:txBody>
          <a:bodyPr/>
          <a:lstStyle/>
          <a:p>
            <a:r>
              <a:rPr lang="en-US" dirty="0"/>
              <a:t>Physical Description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sp>
        <p:nvSpPr>
          <p:cNvPr id="2" name="Title 1"/>
          <p:cNvSpPr>
            <a:spLocks noGrp="1"/>
          </p:cNvSpPr>
          <p:nvPr>
            <p:ph type="title"/>
          </p:nvPr>
        </p:nvSpPr>
        <p:spPr/>
        <p:txBody>
          <a:bodyPr/>
          <a:lstStyle/>
          <a:p>
            <a:endParaRPr lang="en-US"/>
          </a:p>
        </p:txBody>
      </p:sp>
      <p:pic>
        <p:nvPicPr>
          <p:cNvPr id="3074" name="Picture 2"/>
          <p:cNvPicPr>
            <a:picLocks noChangeAspect="1" noChangeArrowheads="1"/>
          </p:cNvPicPr>
          <p:nvPr/>
        </p:nvPicPr>
        <p:blipFill>
          <a:blip r:embed="rId2"/>
          <a:srcRect/>
          <a:stretch>
            <a:fillRect/>
          </a:stretch>
        </p:blipFill>
        <p:spPr bwMode="auto">
          <a:xfrm>
            <a:off x="0" y="228600"/>
            <a:ext cx="9144000" cy="6172199"/>
          </a:xfrm>
          <a:prstGeom prst="rect">
            <a:avLst/>
          </a:prstGeom>
          <a:noFill/>
          <a:ln w="9525">
            <a:noFill/>
            <a:miter lim="800000"/>
            <a:headEnd/>
            <a:tailEnd/>
          </a:ln>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19200"/>
            <a:ext cx="8305800" cy="4788091"/>
          </a:xfrm>
        </p:spPr>
        <p:txBody>
          <a:bodyPr>
            <a:normAutofit fontScale="77500" lnSpcReduction="20000"/>
          </a:bodyPr>
          <a:lstStyle/>
          <a:p>
            <a:r>
              <a:rPr lang="en-US" sz="3200" dirty="0">
                <a:latin typeface="Times New Roman" pitchFamily="18" charset="0"/>
                <a:cs typeface="Times New Roman" pitchFamily="18" charset="0"/>
              </a:rPr>
              <a:t>To formulate liquid product, </a:t>
            </a:r>
            <a:r>
              <a:rPr lang="en-US" sz="3200" dirty="0">
                <a:solidFill>
                  <a:srgbClr val="FF0000"/>
                </a:solidFill>
                <a:latin typeface="Times New Roman" pitchFamily="18" charset="0"/>
                <a:cs typeface="Times New Roman" pitchFamily="18" charset="0"/>
              </a:rPr>
              <a:t>should adjust the pH of solvent to enhance solubility. </a:t>
            </a:r>
          </a:p>
          <a:p>
            <a:pPr>
              <a:buNone/>
            </a:pPr>
            <a:r>
              <a:rPr lang="en-US" sz="3200" dirty="0">
                <a:latin typeface="Times New Roman" pitchFamily="18" charset="0"/>
                <a:cs typeface="Times New Roman" pitchFamily="18" charset="0"/>
              </a:rPr>
              <a:t>for many drug substances, pH adjustment is not an effective means of improving solubility. </a:t>
            </a:r>
          </a:p>
          <a:p>
            <a:r>
              <a:rPr lang="en-US" sz="3200" dirty="0">
                <a:latin typeface="Times New Roman" pitchFamily="18" charset="0"/>
                <a:cs typeface="Times New Roman" pitchFamily="18" charset="0"/>
              </a:rPr>
              <a:t>Weak acidic or basic drugs may require extremes in pH that are </a:t>
            </a:r>
            <a:r>
              <a:rPr lang="en-US" sz="3200" dirty="0">
                <a:solidFill>
                  <a:srgbClr val="FF0000"/>
                </a:solidFill>
                <a:latin typeface="Times New Roman" pitchFamily="18" charset="0"/>
                <a:cs typeface="Times New Roman" pitchFamily="18" charset="0"/>
              </a:rPr>
              <a:t>outside accepted physiologic limits </a:t>
            </a:r>
            <a:r>
              <a:rPr lang="en-US" sz="3200" dirty="0">
                <a:latin typeface="Times New Roman" pitchFamily="18" charset="0"/>
                <a:cs typeface="Times New Roman" pitchFamily="18" charset="0"/>
              </a:rPr>
              <a:t>or that may cause stability problems with formulation ingredients. </a:t>
            </a:r>
          </a:p>
          <a:p>
            <a:pPr>
              <a:buNone/>
            </a:pPr>
            <a:r>
              <a:rPr lang="en-US" sz="3200" dirty="0">
                <a:solidFill>
                  <a:srgbClr val="FF0000"/>
                </a:solidFill>
                <a:latin typeface="Times New Roman" pitchFamily="18" charset="0"/>
                <a:cs typeface="Times New Roman" pitchFamily="18" charset="0"/>
              </a:rPr>
              <a:t>Adjustment of pH usually has little effect on the solubility of substances other than electrolytes</a:t>
            </a:r>
            <a:r>
              <a:rPr lang="en-US" sz="3200" dirty="0">
                <a:latin typeface="Times New Roman" pitchFamily="18" charset="0"/>
                <a:cs typeface="Times New Roman" pitchFamily="18" charset="0"/>
              </a:rPr>
              <a:t>. In many cases, it is desirable to improve aqueous solubility by:</a:t>
            </a:r>
          </a:p>
          <a:p>
            <a:pPr>
              <a:buNone/>
            </a:pPr>
            <a:r>
              <a:rPr lang="en-US" sz="3200" b="1" dirty="0">
                <a:latin typeface="Times New Roman" pitchFamily="18" charset="0"/>
                <a:cs typeface="Times New Roman" pitchFamily="18" charset="0"/>
              </a:rPr>
              <a:t>1-use </a:t>
            </a:r>
            <a:r>
              <a:rPr lang="en-US" sz="3200" b="1" dirty="0" err="1">
                <a:latin typeface="Times New Roman" pitchFamily="18" charset="0"/>
                <a:cs typeface="Times New Roman" pitchFamily="18" charset="0"/>
              </a:rPr>
              <a:t>cosolvents</a:t>
            </a:r>
            <a:r>
              <a:rPr lang="en-US" sz="3200" b="1" dirty="0">
                <a:latin typeface="Times New Roman" pitchFamily="18" charset="0"/>
                <a:cs typeface="Times New Roman" pitchFamily="18" charset="0"/>
              </a:rPr>
              <a:t> </a:t>
            </a:r>
          </a:p>
          <a:p>
            <a:pPr>
              <a:buNone/>
            </a:pPr>
            <a:r>
              <a:rPr lang="en-US" sz="3200" b="1" dirty="0">
                <a:latin typeface="Times New Roman" pitchFamily="18" charset="0"/>
                <a:cs typeface="Times New Roman" pitchFamily="18" charset="0"/>
              </a:rPr>
              <a:t>2-complexation</a:t>
            </a:r>
            <a:r>
              <a:rPr lang="en-US" sz="3200" dirty="0">
                <a:latin typeface="Times New Roman" pitchFamily="18" charset="0"/>
                <a:cs typeface="Times New Roman" pitchFamily="18" charset="0"/>
              </a:rPr>
              <a:t>, </a:t>
            </a:r>
          </a:p>
          <a:p>
            <a:pPr>
              <a:buNone/>
            </a:pPr>
            <a:r>
              <a:rPr lang="en-US" sz="3200" b="1" dirty="0">
                <a:latin typeface="Times New Roman" pitchFamily="18" charset="0"/>
                <a:cs typeface="Times New Roman" pitchFamily="18" charset="0"/>
              </a:rPr>
              <a:t>3-micronization</a:t>
            </a:r>
            <a:r>
              <a:rPr lang="en-US" sz="3200" dirty="0">
                <a:latin typeface="Times New Roman" pitchFamily="18" charset="0"/>
                <a:cs typeface="Times New Roman" pitchFamily="18" charset="0"/>
              </a:rPr>
              <a:t>, </a:t>
            </a:r>
          </a:p>
          <a:p>
            <a:pPr>
              <a:buNone/>
            </a:pPr>
            <a:r>
              <a:rPr lang="en-US" sz="3200" b="1" dirty="0">
                <a:latin typeface="Times New Roman" pitchFamily="18" charset="0"/>
                <a:cs typeface="Times New Roman" pitchFamily="18" charset="0"/>
              </a:rPr>
              <a:t>4-solid dispersion</a:t>
            </a:r>
            <a:r>
              <a:rPr lang="en-US" sz="3200" dirty="0">
                <a:latin typeface="Times New Roman" pitchFamily="18" charset="0"/>
                <a:cs typeface="Times New Roman" pitchFamily="18" charset="0"/>
              </a:rPr>
              <a:t>. </a:t>
            </a:r>
          </a:p>
        </p:txBody>
      </p:sp>
      <p:sp>
        <p:nvSpPr>
          <p:cNvPr id="2" name="Title 1"/>
          <p:cNvSpPr>
            <a:spLocks noGrp="1"/>
          </p:cNvSpPr>
          <p:nvPr>
            <p:ph type="title"/>
          </p:nvPr>
        </p:nvSpPr>
        <p:spPr>
          <a:xfrm>
            <a:off x="457200" y="274638"/>
            <a:ext cx="8229600" cy="715962"/>
          </a:xfrm>
        </p:spPr>
        <p:txBody>
          <a:bodyPr>
            <a:normAutofit fontScale="90000"/>
          </a:bodyPr>
          <a:lstStyle/>
          <a:p>
            <a:r>
              <a:rPr lang="en-US" dirty="0"/>
              <a:t>Solubility and pH</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8382000" cy="4788091"/>
          </a:xfrm>
        </p:spPr>
        <p:txBody>
          <a:bodyPr>
            <a:noAutofit/>
          </a:bodyPr>
          <a:lstStyle/>
          <a:p>
            <a:pPr>
              <a:buNone/>
            </a:pPr>
            <a:r>
              <a:rPr lang="en-US" sz="2800" dirty="0">
                <a:latin typeface="Times New Roman" pitchFamily="18" charset="0"/>
                <a:cs typeface="Times New Roman" pitchFamily="18" charset="0"/>
              </a:rPr>
              <a:t>dissolution rate, or the time it takes for the drug to dissolve in the fluids at the absorption site, is the rate-limiting step in absorption.</a:t>
            </a:r>
          </a:p>
          <a:p>
            <a:pPr>
              <a:buNone/>
            </a:pPr>
            <a:r>
              <a:rPr lang="en-US" sz="2800" dirty="0">
                <a:latin typeface="Times New Roman" pitchFamily="18" charset="0"/>
                <a:cs typeface="Times New Roman" pitchFamily="18" charset="0"/>
              </a:rPr>
              <a:t>This is true for drugs administered orally in </a:t>
            </a:r>
            <a:r>
              <a:rPr lang="en-US" sz="2800" b="1" dirty="0">
                <a:latin typeface="Times New Roman" pitchFamily="18" charset="0"/>
                <a:cs typeface="Times New Roman" pitchFamily="18" charset="0"/>
              </a:rPr>
              <a:t>solid forms</a:t>
            </a:r>
            <a:r>
              <a:rPr lang="en-US" sz="2800" dirty="0">
                <a:latin typeface="Times New Roman" pitchFamily="18" charset="0"/>
                <a:cs typeface="Times New Roman" pitchFamily="18" charset="0"/>
              </a:rPr>
              <a:t>, such as </a:t>
            </a:r>
            <a:r>
              <a:rPr lang="en-US" sz="2800" b="1" dirty="0">
                <a:latin typeface="Times New Roman" pitchFamily="18" charset="0"/>
                <a:cs typeface="Times New Roman" pitchFamily="18" charset="0"/>
              </a:rPr>
              <a:t>tablets</a:t>
            </a:r>
            <a:r>
              <a:rPr lang="en-US" sz="2800" dirty="0">
                <a:latin typeface="Times New Roman" pitchFamily="18" charset="0"/>
                <a:cs typeface="Times New Roman" pitchFamily="18" charset="0"/>
              </a:rPr>
              <a:t>, </a:t>
            </a:r>
            <a:r>
              <a:rPr lang="en-US" sz="2800" b="1" dirty="0">
                <a:latin typeface="Times New Roman" pitchFamily="18" charset="0"/>
                <a:cs typeface="Times New Roman" pitchFamily="18" charset="0"/>
              </a:rPr>
              <a:t>capsules</a:t>
            </a:r>
            <a:r>
              <a:rPr lang="en-US" sz="2800" dirty="0">
                <a:latin typeface="Times New Roman" pitchFamily="18" charset="0"/>
                <a:cs typeface="Times New Roman" pitchFamily="18" charset="0"/>
              </a:rPr>
              <a:t>, or </a:t>
            </a:r>
            <a:r>
              <a:rPr lang="en-US" sz="2800" b="1" dirty="0">
                <a:latin typeface="Times New Roman" pitchFamily="18" charset="0"/>
                <a:cs typeface="Times New Roman" pitchFamily="18" charset="0"/>
              </a:rPr>
              <a:t>suspensions</a:t>
            </a:r>
            <a:r>
              <a:rPr lang="en-US" sz="2800" dirty="0">
                <a:latin typeface="Times New Roman" pitchFamily="18" charset="0"/>
                <a:cs typeface="Times New Roman" pitchFamily="18" charset="0"/>
              </a:rPr>
              <a:t>, </a:t>
            </a:r>
          </a:p>
          <a:p>
            <a:pPr>
              <a:buNone/>
            </a:pPr>
            <a:r>
              <a:rPr lang="en-US" sz="2800" dirty="0">
                <a:latin typeface="Times New Roman" pitchFamily="18" charset="0"/>
                <a:cs typeface="Times New Roman" pitchFamily="18" charset="0"/>
              </a:rPr>
              <a:t>and for those administered </a:t>
            </a:r>
            <a:r>
              <a:rPr lang="en-US" sz="2800" b="1" dirty="0">
                <a:latin typeface="Times New Roman" pitchFamily="18" charset="0"/>
                <a:cs typeface="Times New Roman" pitchFamily="18" charset="0"/>
              </a:rPr>
              <a:t>intramuscularly</a:t>
            </a:r>
            <a:r>
              <a:rPr lang="en-US" sz="2800" dirty="0">
                <a:latin typeface="Times New Roman" pitchFamily="18" charset="0"/>
                <a:cs typeface="Times New Roman" pitchFamily="18" charset="0"/>
              </a:rPr>
              <a:t>. </a:t>
            </a:r>
          </a:p>
          <a:p>
            <a:pPr>
              <a:buNone/>
            </a:pPr>
            <a:r>
              <a:rPr lang="en-US" sz="2800" b="1" dirty="0">
                <a:solidFill>
                  <a:srgbClr val="FF0000"/>
                </a:solidFill>
                <a:latin typeface="Times New Roman" pitchFamily="18" charset="0"/>
                <a:cs typeface="Times New Roman" pitchFamily="18" charset="0"/>
              </a:rPr>
              <a:t>When the dissolution rate is the rate-limiting step</a:t>
            </a:r>
            <a:r>
              <a:rPr lang="en-US" sz="2800" dirty="0">
                <a:latin typeface="Times New Roman" pitchFamily="18" charset="0"/>
                <a:cs typeface="Times New Roman" pitchFamily="18" charset="0"/>
              </a:rPr>
              <a:t>, anything that affects it will also </a:t>
            </a:r>
            <a:r>
              <a:rPr lang="en-US" sz="2800" b="1" dirty="0">
                <a:latin typeface="Times New Roman" pitchFamily="18" charset="0"/>
                <a:cs typeface="Times New Roman" pitchFamily="18" charset="0"/>
              </a:rPr>
              <a:t>affect absorption</a:t>
            </a:r>
            <a:r>
              <a:rPr lang="en-US" sz="2800" dirty="0">
                <a:latin typeface="Times New Roman" pitchFamily="18" charset="0"/>
                <a:cs typeface="Times New Roman" pitchFamily="18" charset="0"/>
              </a:rPr>
              <a:t>. Consequently, </a:t>
            </a:r>
            <a:r>
              <a:rPr lang="en-US" sz="2800" b="1" dirty="0">
                <a:latin typeface="Times New Roman" pitchFamily="18" charset="0"/>
                <a:cs typeface="Times New Roman" pitchFamily="18" charset="0"/>
              </a:rPr>
              <a:t>dissolution rate</a:t>
            </a:r>
            <a:r>
              <a:rPr lang="en-US" sz="2800" dirty="0">
                <a:latin typeface="Times New Roman" pitchFamily="18" charset="0"/>
                <a:cs typeface="Times New Roman" pitchFamily="18" charset="0"/>
              </a:rPr>
              <a:t> can affect the </a:t>
            </a:r>
            <a:r>
              <a:rPr lang="en-US" sz="2800" b="1" dirty="0">
                <a:latin typeface="Times New Roman" pitchFamily="18" charset="0"/>
                <a:cs typeface="Times New Roman" pitchFamily="18" charset="0"/>
              </a:rPr>
              <a:t>onset</a:t>
            </a:r>
            <a:r>
              <a:rPr lang="en-US" sz="2800" dirty="0">
                <a:latin typeface="Times New Roman" pitchFamily="18" charset="0"/>
                <a:cs typeface="Times New Roman" pitchFamily="18" charset="0"/>
              </a:rPr>
              <a:t>, </a:t>
            </a:r>
            <a:r>
              <a:rPr lang="en-US" sz="2800" b="1" dirty="0">
                <a:latin typeface="Times New Roman" pitchFamily="18" charset="0"/>
                <a:cs typeface="Times New Roman" pitchFamily="18" charset="0"/>
              </a:rPr>
              <a:t>intensity</a:t>
            </a:r>
            <a:r>
              <a:rPr lang="en-US" sz="2800" dirty="0">
                <a:latin typeface="Times New Roman" pitchFamily="18" charset="0"/>
                <a:cs typeface="Times New Roman" pitchFamily="18" charset="0"/>
              </a:rPr>
              <a:t>, and </a:t>
            </a:r>
            <a:r>
              <a:rPr lang="en-US" sz="2800" b="1" dirty="0">
                <a:latin typeface="Times New Roman" pitchFamily="18" charset="0"/>
                <a:cs typeface="Times New Roman" pitchFamily="18" charset="0"/>
              </a:rPr>
              <a:t>duration of response</a:t>
            </a:r>
            <a:r>
              <a:rPr lang="en-US" sz="2800" dirty="0">
                <a:latin typeface="Times New Roman" pitchFamily="18" charset="0"/>
                <a:cs typeface="Times New Roman" pitchFamily="18" charset="0"/>
              </a:rPr>
              <a:t> and </a:t>
            </a:r>
            <a:r>
              <a:rPr lang="en-US" sz="2800" b="1" dirty="0">
                <a:latin typeface="Times New Roman" pitchFamily="18" charset="0"/>
                <a:cs typeface="Times New Roman" pitchFamily="18" charset="0"/>
              </a:rPr>
              <a:t>control the overall bioavailability</a:t>
            </a:r>
            <a:r>
              <a:rPr lang="en-US" sz="2800" dirty="0">
                <a:latin typeface="Times New Roman" pitchFamily="18" charset="0"/>
                <a:cs typeface="Times New Roman" pitchFamily="18" charset="0"/>
              </a:rPr>
              <a:t> of the drug from the dosage form</a:t>
            </a:r>
          </a:p>
        </p:txBody>
      </p:sp>
      <p:sp>
        <p:nvSpPr>
          <p:cNvPr id="2" name="Title 1"/>
          <p:cNvSpPr>
            <a:spLocks noGrp="1"/>
          </p:cNvSpPr>
          <p:nvPr>
            <p:ph type="title"/>
          </p:nvPr>
        </p:nvSpPr>
        <p:spPr>
          <a:xfrm>
            <a:off x="457200" y="274638"/>
            <a:ext cx="8229600" cy="1020762"/>
          </a:xfrm>
        </p:spPr>
        <p:txBody>
          <a:bodyPr/>
          <a:lstStyle/>
          <a:p>
            <a:r>
              <a:rPr lang="en-US" dirty="0"/>
              <a:t>Dissolution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245291"/>
          </a:xfrm>
        </p:spPr>
        <p:txBody>
          <a:bodyPr>
            <a:noAutofit/>
          </a:bodyPr>
          <a:lstStyle/>
          <a:p>
            <a:r>
              <a:rPr lang="en-US" sz="2800" dirty="0">
                <a:latin typeface="Times New Roman" pitchFamily="18" charset="0"/>
                <a:cs typeface="Times New Roman" pitchFamily="18" charset="0"/>
              </a:rPr>
              <a:t>The dissolution rate of drugs </a:t>
            </a:r>
            <a:r>
              <a:rPr lang="en-US" sz="2800" dirty="0">
                <a:solidFill>
                  <a:srgbClr val="FF0000"/>
                </a:solidFill>
                <a:latin typeface="Times New Roman" pitchFamily="18" charset="0"/>
                <a:cs typeface="Times New Roman" pitchFamily="18" charset="0"/>
              </a:rPr>
              <a:t>increased </a:t>
            </a:r>
            <a:r>
              <a:rPr lang="en-US" sz="2800" dirty="0">
                <a:latin typeface="Times New Roman" pitchFamily="18" charset="0"/>
                <a:cs typeface="Times New Roman" pitchFamily="18" charset="0"/>
              </a:rPr>
              <a:t>by:</a:t>
            </a:r>
          </a:p>
          <a:p>
            <a:pPr marL="624078" indent="-514350">
              <a:buFont typeface="+mj-lt"/>
              <a:buAutoNum type="arabicPeriod"/>
            </a:pPr>
            <a:r>
              <a:rPr lang="en-US" sz="2800" dirty="0">
                <a:solidFill>
                  <a:srgbClr val="FF0000"/>
                </a:solidFill>
                <a:latin typeface="Times New Roman" pitchFamily="18" charset="0"/>
                <a:cs typeface="Times New Roman" pitchFamily="18" charset="0"/>
              </a:rPr>
              <a:t> decreasing drug’s particle size</a:t>
            </a:r>
            <a:r>
              <a:rPr lang="en-US" sz="2800" dirty="0">
                <a:latin typeface="Times New Roman" pitchFamily="18" charset="0"/>
                <a:cs typeface="Times New Roman" pitchFamily="18" charset="0"/>
              </a:rPr>
              <a:t>. </a:t>
            </a:r>
          </a:p>
          <a:p>
            <a:pPr marL="624078" indent="-514350">
              <a:buFont typeface="+mj-lt"/>
              <a:buAutoNum type="arabicPeriod"/>
            </a:pPr>
            <a:r>
              <a:rPr lang="en-US" sz="2800" dirty="0">
                <a:latin typeface="Times New Roman" pitchFamily="18" charset="0"/>
                <a:cs typeface="Times New Roman" pitchFamily="18" charset="0"/>
              </a:rPr>
              <a:t>Increase </a:t>
            </a:r>
            <a:r>
              <a:rPr lang="en-US" sz="2800" dirty="0">
                <a:solidFill>
                  <a:srgbClr val="FF0000"/>
                </a:solidFill>
                <a:latin typeface="Times New Roman" pitchFamily="18" charset="0"/>
                <a:cs typeface="Times New Roman" pitchFamily="18" charset="0"/>
              </a:rPr>
              <a:t>solubility in diffusion layer</a:t>
            </a:r>
            <a:r>
              <a:rPr lang="en-US" sz="2800" dirty="0">
                <a:latin typeface="Times New Roman" pitchFamily="18" charset="0"/>
                <a:cs typeface="Times New Roman" pitchFamily="18" charset="0"/>
              </a:rPr>
              <a:t>. </a:t>
            </a:r>
          </a:p>
          <a:p>
            <a:pPr marL="624078" indent="-514350">
              <a:buFont typeface="+mj-lt"/>
              <a:buAutoNum type="arabicPeriod"/>
            </a:pPr>
            <a:r>
              <a:rPr lang="en-US" sz="2800" dirty="0">
                <a:latin typeface="Times New Roman" pitchFamily="18" charset="0"/>
                <a:cs typeface="Times New Roman" pitchFamily="18" charset="0"/>
              </a:rPr>
              <a:t>Use </a:t>
            </a:r>
            <a:r>
              <a:rPr lang="en-US" sz="2800" b="1" dirty="0">
                <a:latin typeface="Times New Roman" pitchFamily="18" charset="0"/>
                <a:cs typeface="Times New Roman" pitchFamily="18" charset="0"/>
              </a:rPr>
              <a:t>highly water-soluble salt </a:t>
            </a:r>
            <a:r>
              <a:rPr lang="en-US" sz="2800" dirty="0">
                <a:latin typeface="Times New Roman" pitchFamily="18" charset="0"/>
                <a:cs typeface="Times New Roman" pitchFamily="18" charset="0"/>
              </a:rPr>
              <a:t>of  parent substance. </a:t>
            </a:r>
          </a:p>
          <a:p>
            <a:pPr>
              <a:buNone/>
            </a:pPr>
            <a:r>
              <a:rPr lang="en-US" sz="2800" dirty="0">
                <a:latin typeface="Times New Roman" pitchFamily="18" charset="0"/>
                <a:cs typeface="Times New Roman" pitchFamily="18" charset="0"/>
              </a:rPr>
              <a:t>Dissolution rates of chemical compounds determined by two methods: </a:t>
            </a:r>
          </a:p>
          <a:p>
            <a:pPr marL="624078" indent="-514350">
              <a:buFont typeface="+mj-lt"/>
              <a:buAutoNum type="arabicPeriod"/>
            </a:pPr>
            <a:r>
              <a:rPr lang="en-US" sz="2800" b="1" dirty="0">
                <a:latin typeface="Times New Roman" pitchFamily="18" charset="0"/>
                <a:cs typeface="Times New Roman" pitchFamily="18" charset="0"/>
              </a:rPr>
              <a:t>The constant surface method</a:t>
            </a:r>
            <a:r>
              <a:rPr lang="en-US" sz="2800" dirty="0">
                <a:latin typeface="Times New Roman" pitchFamily="18" charset="0"/>
                <a:cs typeface="Times New Roman" pitchFamily="18" charset="0"/>
              </a:rPr>
              <a:t>, which provides intrinsic dissolution rate of the agent. </a:t>
            </a:r>
          </a:p>
          <a:p>
            <a:pPr marL="624078" indent="-514350">
              <a:buFont typeface="+mj-lt"/>
              <a:buAutoNum type="arabicPeriod"/>
            </a:pPr>
            <a:r>
              <a:rPr lang="en-US" sz="2800" b="1" dirty="0">
                <a:latin typeface="Times New Roman" pitchFamily="18" charset="0"/>
                <a:cs typeface="Times New Roman" pitchFamily="18" charset="0"/>
              </a:rPr>
              <a:t>Particulate dissolution</a:t>
            </a:r>
            <a:r>
              <a:rPr lang="en-US" sz="2800" dirty="0">
                <a:latin typeface="Times New Roman" pitchFamily="18" charset="0"/>
                <a:cs typeface="Times New Roman" pitchFamily="18" charset="0"/>
              </a:rPr>
              <a:t>, in which a suspension of the agent is added to a fixed amount of solvent without exact control of surface area</a:t>
            </a:r>
            <a:r>
              <a:rPr lang="en-US" sz="2800" dirty="0"/>
              <a:t>.</a:t>
            </a:r>
          </a:p>
          <a:p>
            <a:pPr marL="624078" indent="-514350">
              <a:buNone/>
            </a:pPr>
            <a:endParaRPr lang="en-US" sz="2800" dirty="0">
              <a:latin typeface="Times New Roman" pitchFamily="18" charset="0"/>
              <a:cs typeface="Times New Roman" pitchFamily="18" charset="0"/>
            </a:endParaRPr>
          </a:p>
          <a:p>
            <a:pPr>
              <a:buNone/>
            </a:pPr>
            <a:endParaRPr lang="en-US" sz="28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a:latin typeface="Times New Roman" pitchFamily="18" charset="0"/>
                <a:cs typeface="Times New Roman" pitchFamily="18" charset="0"/>
              </a:rPr>
              <a:t>All drugs must diffuse through various barriers when administered to the body.</a:t>
            </a:r>
          </a:p>
          <a:p>
            <a:endParaRPr lang="en-US" sz="3200" dirty="0">
              <a:latin typeface="Times New Roman" pitchFamily="18" charset="0"/>
              <a:cs typeface="Times New Roman" pitchFamily="18" charset="0"/>
            </a:endParaRPr>
          </a:p>
          <a:p>
            <a:r>
              <a:rPr lang="en-US" sz="3200" dirty="0">
                <a:latin typeface="Times New Roman" pitchFamily="18" charset="0"/>
                <a:cs typeface="Times New Roman" pitchFamily="18" charset="0"/>
              </a:rPr>
              <a:t>Ficks low govern </a:t>
            </a:r>
            <a:r>
              <a:rPr lang="en-US" sz="3200" b="1" dirty="0">
                <a:latin typeface="Times New Roman" pitchFamily="18" charset="0"/>
                <a:cs typeface="Times New Roman" pitchFamily="18" charset="0"/>
              </a:rPr>
              <a:t>absorption</a:t>
            </a:r>
            <a:r>
              <a:rPr lang="en-US" sz="3200" dirty="0">
                <a:latin typeface="Times New Roman" pitchFamily="18" charset="0"/>
                <a:cs typeface="Times New Roman" pitchFamily="18" charset="0"/>
              </a:rPr>
              <a:t> through membrane </a:t>
            </a:r>
          </a:p>
          <a:p>
            <a:r>
              <a:rPr lang="en-US" sz="3200" dirty="0">
                <a:latin typeface="Times New Roman" pitchFamily="18" charset="0"/>
                <a:cs typeface="Times New Roman" pitchFamily="18" charset="0"/>
              </a:rPr>
              <a:t>Noyes-Whitney equation govern </a:t>
            </a:r>
            <a:r>
              <a:rPr lang="en-US" sz="3200" b="1" dirty="0">
                <a:latin typeface="Times New Roman" pitchFamily="18" charset="0"/>
                <a:cs typeface="Times New Roman" pitchFamily="18" charset="0"/>
              </a:rPr>
              <a:t>dissolution</a:t>
            </a:r>
            <a:r>
              <a:rPr lang="en-US" sz="3200" dirty="0">
                <a:latin typeface="Times New Roman" pitchFamily="18" charset="0"/>
                <a:cs typeface="Times New Roman" pitchFamily="18" charset="0"/>
              </a:rPr>
              <a:t> rate.</a:t>
            </a:r>
          </a:p>
        </p:txBody>
      </p:sp>
      <p:sp>
        <p:nvSpPr>
          <p:cNvPr id="2" name="Title 1"/>
          <p:cNvSpPr>
            <a:spLocks noGrp="1"/>
          </p:cNvSpPr>
          <p:nvPr>
            <p:ph type="title"/>
          </p:nvPr>
        </p:nvSpPr>
        <p:spPr/>
        <p:txBody>
          <a:bodyPr>
            <a:normAutofit fontScale="90000"/>
          </a:bodyPr>
          <a:lstStyle/>
          <a:p>
            <a:r>
              <a:rPr lang="en-US" dirty="0" err="1"/>
              <a:t>fick’s</a:t>
            </a:r>
            <a:r>
              <a:rPr lang="en-US" dirty="0"/>
              <a:t> laws of diffusion and Noyes-Whitney equation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635691"/>
          </a:xfrm>
        </p:spPr>
        <p:txBody>
          <a:bodyPr>
            <a:normAutofit/>
          </a:bodyPr>
          <a:lstStyle/>
          <a:p>
            <a:r>
              <a:rPr lang="en-US" sz="3200" b="1" dirty="0">
                <a:latin typeface="Times New Roman" pitchFamily="18" charset="0"/>
                <a:cs typeface="Times New Roman" pitchFamily="18" charset="0"/>
              </a:rPr>
              <a:t>passage of drug molecules across biologic membranes to produce a biologic response.</a:t>
            </a:r>
          </a:p>
          <a:p>
            <a:endParaRPr lang="en-US" sz="3200" dirty="0">
              <a:latin typeface="Times New Roman" pitchFamily="18" charset="0"/>
              <a:cs typeface="Times New Roman" pitchFamily="18" charset="0"/>
            </a:endParaRPr>
          </a:p>
          <a:p>
            <a:r>
              <a:rPr lang="en-US" sz="3200" dirty="0">
                <a:latin typeface="Times New Roman" pitchFamily="18" charset="0"/>
                <a:cs typeface="Times New Roman" pitchFamily="18" charset="0"/>
              </a:rPr>
              <a:t>The biologic membrane acts as a </a:t>
            </a:r>
            <a:r>
              <a:rPr lang="en-US" sz="3200" b="1" dirty="0">
                <a:latin typeface="Times New Roman" pitchFamily="18" charset="0"/>
                <a:cs typeface="Times New Roman" pitchFamily="18" charset="0"/>
              </a:rPr>
              <a:t>lipid barrier </a:t>
            </a:r>
            <a:r>
              <a:rPr lang="en-US" sz="3200" dirty="0">
                <a:latin typeface="Times New Roman" pitchFamily="18" charset="0"/>
                <a:cs typeface="Times New Roman" pitchFamily="18" charset="0"/>
              </a:rPr>
              <a:t>to most drugs and permits the absorption of </a:t>
            </a:r>
            <a:r>
              <a:rPr lang="en-US" sz="3200" b="1" dirty="0">
                <a:latin typeface="Times New Roman" pitchFamily="18" charset="0"/>
                <a:cs typeface="Times New Roman" pitchFamily="18" charset="0"/>
              </a:rPr>
              <a:t>lipid-soluble substances </a:t>
            </a:r>
            <a:r>
              <a:rPr lang="en-US" sz="3200" dirty="0">
                <a:latin typeface="Times New Roman" pitchFamily="18" charset="0"/>
                <a:cs typeface="Times New Roman" pitchFamily="18" charset="0"/>
              </a:rPr>
              <a:t>by </a:t>
            </a:r>
            <a:r>
              <a:rPr lang="en-US" sz="3200" b="1" dirty="0">
                <a:latin typeface="Times New Roman" pitchFamily="18" charset="0"/>
                <a:cs typeface="Times New Roman" pitchFamily="18" charset="0"/>
              </a:rPr>
              <a:t>passive diffusion</a:t>
            </a:r>
            <a:r>
              <a:rPr lang="en-US" sz="3200" dirty="0">
                <a:latin typeface="Times New Roman" pitchFamily="18" charset="0"/>
                <a:cs typeface="Times New Roman" pitchFamily="18" charset="0"/>
              </a:rPr>
              <a:t>.</a:t>
            </a:r>
          </a:p>
          <a:p>
            <a:r>
              <a:rPr lang="en-US" sz="3200" dirty="0">
                <a:latin typeface="Times New Roman" pitchFamily="18" charset="0"/>
                <a:cs typeface="Times New Roman" pitchFamily="18" charset="0"/>
              </a:rPr>
              <a:t>while </a:t>
            </a:r>
            <a:r>
              <a:rPr lang="en-US" sz="3200" b="1" dirty="0">
                <a:latin typeface="Times New Roman" pitchFamily="18" charset="0"/>
                <a:cs typeface="Times New Roman" pitchFamily="18" charset="0"/>
              </a:rPr>
              <a:t>lipid-insoluble</a:t>
            </a:r>
            <a:r>
              <a:rPr lang="en-US" sz="3200" dirty="0">
                <a:latin typeface="Times New Roman" pitchFamily="18" charset="0"/>
                <a:cs typeface="Times New Roman" pitchFamily="18" charset="0"/>
              </a:rPr>
              <a:t> substances cannot diffuse across the barrier.</a:t>
            </a:r>
          </a:p>
        </p:txBody>
      </p:sp>
      <p:sp>
        <p:nvSpPr>
          <p:cNvPr id="2" name="Title 1"/>
          <p:cNvSpPr>
            <a:spLocks noGrp="1"/>
          </p:cNvSpPr>
          <p:nvPr>
            <p:ph type="title"/>
          </p:nvPr>
        </p:nvSpPr>
        <p:spPr/>
        <p:txBody>
          <a:bodyPr/>
          <a:lstStyle/>
          <a:p>
            <a:r>
              <a:rPr lang="en-US" dirty="0"/>
              <a:t>Membrane Permeability</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169091"/>
          </a:xfrm>
        </p:spPr>
        <p:txBody>
          <a:bodyPr>
            <a:normAutofit/>
          </a:bodyPr>
          <a:lstStyle/>
          <a:p>
            <a:pPr>
              <a:buNone/>
            </a:pPr>
            <a:r>
              <a:rPr lang="en-US" dirty="0">
                <a:latin typeface="Times New Roman" pitchFamily="18" charset="0"/>
                <a:cs typeface="Times New Roman" pitchFamily="18" charset="0"/>
              </a:rPr>
              <a:t>technique using </a:t>
            </a:r>
            <a:r>
              <a:rPr lang="en-US" b="1" dirty="0" err="1">
                <a:latin typeface="Times New Roman" pitchFamily="18" charset="0"/>
                <a:cs typeface="Times New Roman" pitchFamily="18" charset="0"/>
              </a:rPr>
              <a:t>everted</a:t>
            </a:r>
            <a:r>
              <a:rPr lang="en-US" b="1" dirty="0">
                <a:latin typeface="Times New Roman" pitchFamily="18" charset="0"/>
                <a:cs typeface="Times New Roman" pitchFamily="18" charset="0"/>
              </a:rPr>
              <a:t> intestinal sac used to evaluate absorption of drug:</a:t>
            </a:r>
          </a:p>
          <a:p>
            <a:pPr>
              <a:buNone/>
            </a:pPr>
            <a:r>
              <a:rPr lang="en-US" dirty="0">
                <a:latin typeface="Times New Roman" pitchFamily="18" charset="0"/>
                <a:cs typeface="Times New Roman" pitchFamily="18" charset="0"/>
              </a:rPr>
              <a:t> In this method, a </a:t>
            </a:r>
            <a:r>
              <a:rPr lang="en-US" b="1" dirty="0">
                <a:latin typeface="Times New Roman" pitchFamily="18" charset="0"/>
                <a:cs typeface="Times New Roman" pitchFamily="18" charset="0"/>
              </a:rPr>
              <a:t>piece of e intestine </a:t>
            </a:r>
            <a:r>
              <a:rPr lang="en-US" dirty="0">
                <a:latin typeface="Times New Roman" pitchFamily="18" charset="0"/>
                <a:cs typeface="Times New Roman" pitchFamily="18" charset="0"/>
              </a:rPr>
              <a:t>is removed from intact  animal, is </a:t>
            </a:r>
            <a:r>
              <a:rPr lang="en-US" b="1" dirty="0" err="1">
                <a:latin typeface="Times New Roman" pitchFamily="18" charset="0"/>
                <a:cs typeface="Times New Roman" pitchFamily="18" charset="0"/>
              </a:rPr>
              <a:t>everted</a:t>
            </a:r>
            <a:r>
              <a:rPr lang="en-US" b="1" dirty="0">
                <a:latin typeface="Times New Roman" pitchFamily="18" charset="0"/>
                <a:cs typeface="Times New Roman" pitchFamily="18" charset="0"/>
              </a:rPr>
              <a:t>, and is filled with a solution </a:t>
            </a:r>
            <a:r>
              <a:rPr lang="en-US" dirty="0">
                <a:latin typeface="Times New Roman" pitchFamily="18" charset="0"/>
                <a:cs typeface="Times New Roman" pitchFamily="18" charset="0"/>
              </a:rPr>
              <a:t>of drug, and the degree and rate of passage of the drug through the membrane sac are determined. </a:t>
            </a:r>
          </a:p>
          <a:p>
            <a:r>
              <a:rPr lang="en-US" dirty="0">
                <a:latin typeface="Times New Roman" pitchFamily="18" charset="0"/>
                <a:cs typeface="Times New Roman" pitchFamily="18" charset="0"/>
              </a:rPr>
              <a:t>In the latter stages of </a:t>
            </a:r>
            <a:r>
              <a:rPr lang="en-US" dirty="0" err="1">
                <a:latin typeface="Times New Roman" pitchFamily="18" charset="0"/>
                <a:cs typeface="Times New Roman" pitchFamily="18" charset="0"/>
              </a:rPr>
              <a:t>preformulation</a:t>
            </a:r>
            <a:r>
              <a:rPr lang="en-US" dirty="0">
                <a:latin typeface="Times New Roman" pitchFamily="18" charset="0"/>
                <a:cs typeface="Times New Roman" pitchFamily="18" charset="0"/>
              </a:rPr>
              <a:t> testing or early formulation studies, </a:t>
            </a:r>
            <a:r>
              <a:rPr lang="en-US" b="1" dirty="0">
                <a:latin typeface="Times New Roman" pitchFamily="18" charset="0"/>
                <a:cs typeface="Times New Roman" pitchFamily="18" charset="0"/>
              </a:rPr>
              <a:t>animals and humans </a:t>
            </a:r>
            <a:r>
              <a:rPr lang="en-US" dirty="0">
                <a:latin typeface="Times New Roman" pitchFamily="18" charset="0"/>
                <a:cs typeface="Times New Roman" pitchFamily="18" charset="0"/>
              </a:rPr>
              <a:t>must be studied to </a:t>
            </a:r>
            <a:r>
              <a:rPr lang="en-US" b="1" dirty="0">
                <a:latin typeface="Times New Roman" pitchFamily="18" charset="0"/>
                <a:cs typeface="Times New Roman" pitchFamily="18" charset="0"/>
              </a:rPr>
              <a:t>assess absorption efficiency </a:t>
            </a:r>
            <a:r>
              <a:rPr lang="en-US" dirty="0">
                <a:latin typeface="Times New Roman" pitchFamily="18" charset="0"/>
                <a:cs typeface="Times New Roman" pitchFamily="18" charset="0"/>
              </a:rPr>
              <a:t>and </a:t>
            </a:r>
            <a:r>
              <a:rPr lang="en-US" b="1" dirty="0" err="1">
                <a:latin typeface="Times New Roman" pitchFamily="18" charset="0"/>
                <a:cs typeface="Times New Roman" pitchFamily="18" charset="0"/>
              </a:rPr>
              <a:t>pharmaco</a:t>
            </a:r>
            <a:r>
              <a:rPr lang="en-US" b="1" dirty="0">
                <a:latin typeface="Times New Roman" pitchFamily="18" charset="0"/>
                <a:cs typeface="Times New Roman" pitchFamily="18" charset="0"/>
              </a:rPr>
              <a:t> kinetic</a:t>
            </a:r>
            <a:r>
              <a:rPr lang="en-US" dirty="0">
                <a:latin typeface="Times New Roman" pitchFamily="18" charset="0"/>
                <a:cs typeface="Times New Roman" pitchFamily="18" charset="0"/>
              </a:rPr>
              <a:t> parameters and to establish possible</a:t>
            </a:r>
            <a:r>
              <a:rPr lang="en-US" b="1" dirty="0">
                <a:latin typeface="Times New Roman" pitchFamily="18" charset="0"/>
                <a:cs typeface="Times New Roman" pitchFamily="18" charset="0"/>
              </a:rPr>
              <a:t> in vitro and in vivo correlation</a:t>
            </a:r>
            <a:r>
              <a:rPr lang="en-US" dirty="0">
                <a:latin typeface="Times New Roman" pitchFamily="18" charset="0"/>
                <a:cs typeface="Times New Roman" pitchFamily="18" charset="0"/>
              </a:rPr>
              <a:t> for dissolution and bioavailability.</a:t>
            </a:r>
          </a:p>
          <a:p>
            <a:pPr>
              <a:buNone/>
            </a:pPr>
            <a:endParaRPr lang="en-US"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09800"/>
            <a:ext cx="8382000" cy="3797491"/>
          </a:xfrm>
        </p:spPr>
        <p:txBody>
          <a:bodyPr>
            <a:normAutofit/>
          </a:bodyPr>
          <a:lstStyle/>
          <a:p>
            <a:pPr>
              <a:buNone/>
            </a:pPr>
            <a:r>
              <a:rPr lang="en-US" dirty="0">
                <a:latin typeface="Times New Roman" pitchFamily="18" charset="0"/>
                <a:cs typeface="Times New Roman" pitchFamily="18" charset="0"/>
              </a:rPr>
              <a:t>P depends on drug concentration only if drug molecules have a tendency to associate in solution.</a:t>
            </a:r>
          </a:p>
          <a:p>
            <a:pPr>
              <a:buNone/>
            </a:pPr>
            <a:r>
              <a:rPr lang="en-US" dirty="0">
                <a:latin typeface="Times New Roman" pitchFamily="18" charset="0"/>
                <a:cs typeface="Times New Roman" pitchFamily="18" charset="0"/>
              </a:rPr>
              <a:t>The oil–water partition coefficient is a measure of a molecule’s </a:t>
            </a:r>
            <a:r>
              <a:rPr lang="en-US" b="1" dirty="0" err="1">
                <a:latin typeface="Times New Roman" pitchFamily="18" charset="0"/>
                <a:cs typeface="Times New Roman" pitchFamily="18" charset="0"/>
              </a:rPr>
              <a:t>lipophilic</a:t>
            </a:r>
            <a:r>
              <a:rPr lang="en-US" b="1" dirty="0">
                <a:latin typeface="Times New Roman" pitchFamily="18" charset="0"/>
                <a:cs typeface="Times New Roman" pitchFamily="18" charset="0"/>
              </a:rPr>
              <a:t> character</a:t>
            </a:r>
            <a:r>
              <a:rPr lang="en-US" dirty="0">
                <a:latin typeface="Times New Roman" pitchFamily="18" charset="0"/>
                <a:cs typeface="Times New Roman" pitchFamily="18" charset="0"/>
              </a:rPr>
              <a:t>; that is, its preference for the hydrophilic or </a:t>
            </a:r>
            <a:r>
              <a:rPr lang="en-US" dirty="0" err="1">
                <a:latin typeface="Times New Roman" pitchFamily="18" charset="0"/>
                <a:cs typeface="Times New Roman" pitchFamily="18" charset="0"/>
              </a:rPr>
              <a:t>lipophilic</a:t>
            </a:r>
            <a:r>
              <a:rPr lang="en-US" dirty="0">
                <a:latin typeface="Times New Roman" pitchFamily="18" charset="0"/>
                <a:cs typeface="Times New Roman" pitchFamily="18" charset="0"/>
              </a:rPr>
              <a:t> phase. </a:t>
            </a:r>
          </a:p>
          <a:p>
            <a:r>
              <a:rPr lang="en-US" dirty="0">
                <a:latin typeface="Times New Roman" pitchFamily="18" charset="0"/>
                <a:cs typeface="Times New Roman" pitchFamily="18" charset="0"/>
              </a:rPr>
              <a:t>If a solute is added to a mixture of two immiscible liquids, it will distribute between the two phases and reach an equilibrium at a constant temperature. </a:t>
            </a:r>
          </a:p>
        </p:txBody>
      </p:sp>
      <p:sp>
        <p:nvSpPr>
          <p:cNvPr id="2" name="Title 1"/>
          <p:cNvSpPr>
            <a:spLocks noGrp="1"/>
          </p:cNvSpPr>
          <p:nvPr>
            <p:ph type="title"/>
          </p:nvPr>
        </p:nvSpPr>
        <p:spPr/>
        <p:txBody>
          <a:bodyPr/>
          <a:lstStyle/>
          <a:p>
            <a:r>
              <a:rPr lang="en-US" dirty="0"/>
              <a:t>Partition coefficient</a:t>
            </a:r>
          </a:p>
        </p:txBody>
      </p:sp>
      <p:pic>
        <p:nvPicPr>
          <p:cNvPr id="4098" name="Picture 2"/>
          <p:cNvPicPr>
            <a:picLocks noChangeAspect="1" noChangeArrowheads="1"/>
          </p:cNvPicPr>
          <p:nvPr/>
        </p:nvPicPr>
        <p:blipFill>
          <a:blip r:embed="rId2"/>
          <a:srcRect/>
          <a:stretch>
            <a:fillRect/>
          </a:stretch>
        </p:blipFill>
        <p:spPr bwMode="auto">
          <a:xfrm>
            <a:off x="1752600" y="1219200"/>
            <a:ext cx="5410200" cy="923925"/>
          </a:xfrm>
          <a:prstGeom prst="rect">
            <a:avLst/>
          </a:prstGeom>
          <a:noFill/>
          <a:ln w="9525">
            <a:noFill/>
            <a:miter lim="800000"/>
            <a:headEnd/>
            <a:tailEnd/>
          </a:ln>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143000"/>
            <a:ext cx="8610600" cy="4864291"/>
          </a:xfrm>
        </p:spPr>
        <p:txBody>
          <a:bodyPr>
            <a:noAutofit/>
          </a:bodyPr>
          <a:lstStyle/>
          <a:p>
            <a:pPr>
              <a:buNone/>
            </a:pPr>
            <a:r>
              <a:rPr lang="en-US" sz="2800" dirty="0">
                <a:latin typeface="Times New Roman" pitchFamily="18" charset="0"/>
                <a:cs typeface="Times New Roman" pitchFamily="18" charset="0"/>
              </a:rPr>
              <a:t>The extent of dissociation or ionization is highly dependent on </a:t>
            </a:r>
            <a:r>
              <a:rPr lang="en-US" sz="2800" b="1" dirty="0">
                <a:latin typeface="Times New Roman" pitchFamily="18" charset="0"/>
                <a:cs typeface="Times New Roman" pitchFamily="18" charset="0"/>
              </a:rPr>
              <a:t>pH of medium </a:t>
            </a:r>
            <a:r>
              <a:rPr lang="en-US" sz="2800" dirty="0">
                <a:latin typeface="Times New Roman" pitchFamily="18" charset="0"/>
                <a:cs typeface="Times New Roman" pitchFamily="18" charset="0"/>
              </a:rPr>
              <a:t>containing drug. </a:t>
            </a:r>
          </a:p>
          <a:p>
            <a:r>
              <a:rPr lang="en-US" sz="2800" dirty="0">
                <a:latin typeface="Times New Roman" pitchFamily="18" charset="0"/>
                <a:cs typeface="Times New Roman" pitchFamily="18" charset="0"/>
              </a:rPr>
              <a:t>In formulation, the vehicle is adjusted to a certain pH to obtain a certain level of ionization of drug for </a:t>
            </a:r>
            <a:r>
              <a:rPr lang="en-US" sz="2800" dirty="0">
                <a:solidFill>
                  <a:srgbClr val="FF0000"/>
                </a:solidFill>
                <a:latin typeface="Times New Roman" pitchFamily="18" charset="0"/>
                <a:cs typeface="Times New Roman" pitchFamily="18" charset="0"/>
              </a:rPr>
              <a:t>solubility</a:t>
            </a:r>
            <a:r>
              <a:rPr lang="en-US" sz="2800" dirty="0">
                <a:latin typeface="Times New Roman" pitchFamily="18" charset="0"/>
                <a:cs typeface="Times New Roman" pitchFamily="18" charset="0"/>
              </a:rPr>
              <a:t> and </a:t>
            </a:r>
            <a:r>
              <a:rPr lang="en-US" sz="2800" dirty="0">
                <a:solidFill>
                  <a:srgbClr val="FF0000"/>
                </a:solidFill>
                <a:latin typeface="Times New Roman" pitchFamily="18" charset="0"/>
                <a:cs typeface="Times New Roman" pitchFamily="18" charset="0"/>
              </a:rPr>
              <a:t>stability</a:t>
            </a:r>
            <a:r>
              <a:rPr lang="en-US" sz="2800" dirty="0">
                <a:latin typeface="Times New Roman" pitchFamily="18" charset="0"/>
                <a:cs typeface="Times New Roman" pitchFamily="18" charset="0"/>
              </a:rPr>
              <a:t>. </a:t>
            </a:r>
          </a:p>
          <a:p>
            <a:r>
              <a:rPr lang="en-US" sz="2800" dirty="0">
                <a:latin typeface="Times New Roman" pitchFamily="18" charset="0"/>
                <a:cs typeface="Times New Roman" pitchFamily="18" charset="0"/>
              </a:rPr>
              <a:t>In pharmacokinetic area, the extent of ionization of a drug has a strong effect on its extent of </a:t>
            </a:r>
            <a:r>
              <a:rPr lang="en-US" sz="2800" dirty="0">
                <a:solidFill>
                  <a:srgbClr val="FF0000"/>
                </a:solidFill>
                <a:latin typeface="Times New Roman" pitchFamily="18" charset="0"/>
                <a:cs typeface="Times New Roman" pitchFamily="18" charset="0"/>
              </a:rPr>
              <a:t>absorption,</a:t>
            </a:r>
            <a:r>
              <a:rPr lang="en-US" sz="2800" dirty="0">
                <a:latin typeface="Times New Roman" pitchFamily="18" charset="0"/>
                <a:cs typeface="Times New Roman" pitchFamily="18" charset="0"/>
              </a:rPr>
              <a:t> </a:t>
            </a:r>
            <a:r>
              <a:rPr lang="en-US" sz="2800" dirty="0">
                <a:solidFill>
                  <a:srgbClr val="FF0000"/>
                </a:solidFill>
                <a:latin typeface="Times New Roman" pitchFamily="18" charset="0"/>
                <a:cs typeface="Times New Roman" pitchFamily="18" charset="0"/>
              </a:rPr>
              <a:t>distribution, and elimination</a:t>
            </a:r>
            <a:r>
              <a:rPr lang="en-US" sz="2800" dirty="0">
                <a:latin typeface="Times New Roman" pitchFamily="18" charset="0"/>
                <a:cs typeface="Times New Roman" pitchFamily="18" charset="0"/>
              </a:rPr>
              <a:t>. </a:t>
            </a:r>
          </a:p>
          <a:p>
            <a:r>
              <a:rPr lang="en-US" sz="2800" dirty="0">
                <a:latin typeface="Times New Roman" pitchFamily="18" charset="0"/>
                <a:cs typeface="Times New Roman" pitchFamily="18" charset="0"/>
              </a:rPr>
              <a:t>dissociation constant, or </a:t>
            </a:r>
            <a:r>
              <a:rPr lang="en-US" sz="2800" dirty="0" err="1">
                <a:solidFill>
                  <a:srgbClr val="FF0000"/>
                </a:solidFill>
                <a:latin typeface="Times New Roman" pitchFamily="18" charset="0"/>
                <a:cs typeface="Times New Roman" pitchFamily="18" charset="0"/>
              </a:rPr>
              <a:t>pKa</a:t>
            </a:r>
            <a:r>
              <a:rPr lang="en-US" sz="2800" dirty="0">
                <a:latin typeface="Times New Roman" pitchFamily="18" charset="0"/>
                <a:cs typeface="Times New Roman" pitchFamily="18" charset="0"/>
              </a:rPr>
              <a:t> , is usually determined by </a:t>
            </a:r>
            <a:r>
              <a:rPr lang="en-US" sz="2800" dirty="0" err="1">
                <a:solidFill>
                  <a:srgbClr val="FF0000"/>
                </a:solidFill>
                <a:latin typeface="Times New Roman" pitchFamily="18" charset="0"/>
                <a:cs typeface="Times New Roman" pitchFamily="18" charset="0"/>
              </a:rPr>
              <a:t>potentiometric</a:t>
            </a:r>
            <a:r>
              <a:rPr lang="en-US" sz="2800" dirty="0">
                <a:solidFill>
                  <a:srgbClr val="FF0000"/>
                </a:solidFill>
                <a:latin typeface="Times New Roman" pitchFamily="18" charset="0"/>
                <a:cs typeface="Times New Roman" pitchFamily="18" charset="0"/>
              </a:rPr>
              <a:t> titration</a:t>
            </a:r>
            <a:r>
              <a:rPr lang="en-US" sz="2800" dirty="0">
                <a:latin typeface="Times New Roman" pitchFamily="18" charset="0"/>
                <a:cs typeface="Times New Roman" pitchFamily="18" charset="0"/>
              </a:rPr>
              <a:t>. </a:t>
            </a:r>
          </a:p>
        </p:txBody>
      </p:sp>
      <p:sp>
        <p:nvSpPr>
          <p:cNvPr id="2" name="Title 1"/>
          <p:cNvSpPr>
            <a:spLocks noGrp="1"/>
          </p:cNvSpPr>
          <p:nvPr>
            <p:ph type="title"/>
          </p:nvPr>
        </p:nvSpPr>
        <p:spPr/>
        <p:txBody>
          <a:bodyPr>
            <a:normAutofit/>
          </a:bodyPr>
          <a:lstStyle/>
          <a:p>
            <a:r>
              <a:rPr lang="en-US" dirty="0" err="1"/>
              <a:t>pKa</a:t>
            </a:r>
            <a:r>
              <a:rPr lang="en-US" dirty="0"/>
              <a:t> /Dissociation constant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95400"/>
            <a:ext cx="8305800" cy="4711891"/>
          </a:xfrm>
        </p:spPr>
        <p:txBody>
          <a:bodyPr>
            <a:normAutofit lnSpcReduction="10000"/>
          </a:bodyPr>
          <a:lstStyle/>
          <a:p>
            <a:pPr>
              <a:buNone/>
            </a:pPr>
            <a:r>
              <a:rPr lang="en-US" dirty="0">
                <a:latin typeface="Times New Roman" pitchFamily="18" charset="0"/>
                <a:cs typeface="Times New Roman" pitchFamily="18" charset="0"/>
              </a:rPr>
              <a:t>Many active pharmaceutical agents exist as </a:t>
            </a:r>
            <a:r>
              <a:rPr lang="en-US" dirty="0">
                <a:solidFill>
                  <a:srgbClr val="FF0000"/>
                </a:solidFill>
                <a:latin typeface="Times New Roman" pitchFamily="18" charset="0"/>
                <a:cs typeface="Times New Roman" pitchFamily="18" charset="0"/>
              </a:rPr>
              <a:t>hydrates or solvates</a:t>
            </a:r>
            <a:r>
              <a:rPr lang="en-US" dirty="0">
                <a:latin typeface="Times New Roman" pitchFamily="18" charset="0"/>
                <a:cs typeface="Times New Roman" pitchFamily="18" charset="0"/>
              </a:rPr>
              <a:t>; some are </a:t>
            </a:r>
            <a:r>
              <a:rPr lang="en-US" dirty="0">
                <a:solidFill>
                  <a:srgbClr val="FF0000"/>
                </a:solidFill>
                <a:latin typeface="Times New Roman" pitchFamily="18" charset="0"/>
                <a:cs typeface="Times New Roman" pitchFamily="18" charset="0"/>
              </a:rPr>
              <a:t>hygroscopic</a:t>
            </a:r>
            <a:r>
              <a:rPr lang="en-US" dirty="0">
                <a:latin typeface="Times New Roman" pitchFamily="18" charset="0"/>
                <a:cs typeface="Times New Roman" pitchFamily="18" charset="0"/>
              </a:rPr>
              <a:t>, </a:t>
            </a:r>
            <a:r>
              <a:rPr lang="en-US" dirty="0">
                <a:solidFill>
                  <a:srgbClr val="FF0000"/>
                </a:solidFill>
                <a:latin typeface="Times New Roman" pitchFamily="18" charset="0"/>
                <a:cs typeface="Times New Roman" pitchFamily="18" charset="0"/>
              </a:rPr>
              <a:t>deliquescent</a:t>
            </a:r>
            <a:r>
              <a:rPr lang="en-US" dirty="0">
                <a:latin typeface="Times New Roman" pitchFamily="18" charset="0"/>
                <a:cs typeface="Times New Roman" pitchFamily="18" charset="0"/>
              </a:rPr>
              <a:t>, and/or </a:t>
            </a:r>
            <a:r>
              <a:rPr lang="en-US" dirty="0">
                <a:solidFill>
                  <a:srgbClr val="FF0000"/>
                </a:solidFill>
                <a:latin typeface="Times New Roman" pitchFamily="18" charset="0"/>
                <a:cs typeface="Times New Roman" pitchFamily="18" charset="0"/>
              </a:rPr>
              <a:t>efflorescen</a:t>
            </a:r>
            <a:r>
              <a:rPr lang="en-US" dirty="0">
                <a:latin typeface="Times New Roman" pitchFamily="18" charset="0"/>
                <a:cs typeface="Times New Roman" pitchFamily="18" charset="0"/>
              </a:rPr>
              <a:t>t. </a:t>
            </a:r>
          </a:p>
          <a:p>
            <a:pPr>
              <a:buNone/>
            </a:pPr>
            <a:r>
              <a:rPr lang="en-US" u="sng" dirty="0">
                <a:latin typeface="Times New Roman" pitchFamily="18" charset="0"/>
                <a:cs typeface="Times New Roman" pitchFamily="18" charset="0"/>
              </a:rPr>
              <a:t>Hygroscopic powders </a:t>
            </a:r>
            <a:r>
              <a:rPr lang="en-US" dirty="0">
                <a:latin typeface="Times New Roman" pitchFamily="18" charset="0"/>
                <a:cs typeface="Times New Roman" pitchFamily="18" charset="0"/>
              </a:rPr>
              <a:t>are those that will tend to </a:t>
            </a:r>
            <a:r>
              <a:rPr lang="en-US" b="1" dirty="0">
                <a:solidFill>
                  <a:srgbClr val="FF0000"/>
                </a:solidFill>
                <a:latin typeface="Times New Roman" pitchFamily="18" charset="0"/>
                <a:cs typeface="Times New Roman" pitchFamily="18" charset="0"/>
              </a:rPr>
              <a:t>absorb moisture</a:t>
            </a:r>
            <a:r>
              <a:rPr lang="en-US" dirty="0">
                <a:latin typeface="Times New Roman" pitchFamily="18" charset="0"/>
                <a:cs typeface="Times New Roman" pitchFamily="18" charset="0"/>
              </a:rPr>
              <a:t> from the air. </a:t>
            </a:r>
          </a:p>
          <a:p>
            <a:pPr>
              <a:buNone/>
            </a:pPr>
            <a:r>
              <a:rPr lang="en-US" u="sng" dirty="0">
                <a:latin typeface="Times New Roman" pitchFamily="18" charset="0"/>
                <a:cs typeface="Times New Roman" pitchFamily="18" charset="0"/>
              </a:rPr>
              <a:t>Deliquescent powders </a:t>
            </a:r>
            <a:r>
              <a:rPr lang="en-US" dirty="0">
                <a:latin typeface="Times New Roman" pitchFamily="18" charset="0"/>
                <a:cs typeface="Times New Roman" pitchFamily="18" charset="0"/>
              </a:rPr>
              <a:t>are those that will </a:t>
            </a:r>
            <a:r>
              <a:rPr lang="en-US" dirty="0">
                <a:solidFill>
                  <a:srgbClr val="FF0000"/>
                </a:solidFill>
                <a:latin typeface="Times New Roman" pitchFamily="18" charset="0"/>
                <a:cs typeface="Times New Roman" pitchFamily="18" charset="0"/>
              </a:rPr>
              <a:t>absorb moisture</a:t>
            </a:r>
            <a:r>
              <a:rPr lang="en-US" dirty="0">
                <a:latin typeface="Times New Roman" pitchFamily="18" charset="0"/>
                <a:cs typeface="Times New Roman" pitchFamily="18" charset="0"/>
              </a:rPr>
              <a:t> </a:t>
            </a:r>
          </a:p>
          <a:p>
            <a:pPr>
              <a:buNone/>
            </a:pPr>
            <a:r>
              <a:rPr lang="en-US" dirty="0">
                <a:latin typeface="Times New Roman" pitchFamily="18" charset="0"/>
                <a:cs typeface="Times New Roman" pitchFamily="18" charset="0"/>
              </a:rPr>
              <a:t>from the air and even </a:t>
            </a:r>
            <a:r>
              <a:rPr lang="en-US" dirty="0">
                <a:solidFill>
                  <a:srgbClr val="FF0000"/>
                </a:solidFill>
                <a:latin typeface="Times New Roman" pitchFamily="18" charset="0"/>
                <a:cs typeface="Times New Roman" pitchFamily="18" charset="0"/>
              </a:rPr>
              <a:t>liquefy</a:t>
            </a:r>
            <a:r>
              <a:rPr lang="en-US" dirty="0">
                <a:latin typeface="Times New Roman" pitchFamily="18" charset="0"/>
                <a:cs typeface="Times New Roman" pitchFamily="18" charset="0"/>
              </a:rPr>
              <a:t>. </a:t>
            </a:r>
          </a:p>
          <a:p>
            <a:pPr>
              <a:buNone/>
            </a:pPr>
            <a:r>
              <a:rPr lang="en-US" u="sng" dirty="0">
                <a:latin typeface="Times New Roman" pitchFamily="18" charset="0"/>
                <a:cs typeface="Times New Roman" pitchFamily="18" charset="0"/>
              </a:rPr>
              <a:t>Efflorescent powders </a:t>
            </a:r>
            <a:r>
              <a:rPr lang="en-US" dirty="0">
                <a:latin typeface="Times New Roman" pitchFamily="18" charset="0"/>
                <a:cs typeface="Times New Roman" pitchFamily="18" charset="0"/>
              </a:rPr>
              <a:t>are those that may </a:t>
            </a:r>
            <a:r>
              <a:rPr lang="en-US" dirty="0">
                <a:solidFill>
                  <a:srgbClr val="FF0000"/>
                </a:solidFill>
                <a:latin typeface="Times New Roman" pitchFamily="18" charset="0"/>
                <a:cs typeface="Times New Roman" pitchFamily="18" charset="0"/>
              </a:rPr>
              <a:t>give up their </a:t>
            </a:r>
          </a:p>
          <a:p>
            <a:pPr>
              <a:buNone/>
            </a:pPr>
            <a:r>
              <a:rPr lang="en-US" dirty="0">
                <a:solidFill>
                  <a:srgbClr val="FF0000"/>
                </a:solidFill>
                <a:latin typeface="Times New Roman" pitchFamily="18" charset="0"/>
                <a:cs typeface="Times New Roman" pitchFamily="18" charset="0"/>
              </a:rPr>
              <a:t>water of crystallization </a:t>
            </a:r>
            <a:r>
              <a:rPr lang="en-US" dirty="0">
                <a:latin typeface="Times New Roman" pitchFamily="18" charset="0"/>
                <a:cs typeface="Times New Roman" pitchFamily="18" charset="0"/>
              </a:rPr>
              <a:t>and may even become</a:t>
            </a:r>
            <a:r>
              <a:rPr lang="en-US" sz="2400" dirty="0">
                <a:latin typeface="Times New Roman" pitchFamily="18" charset="0"/>
                <a:cs typeface="Times New Roman" pitchFamily="18" charset="0"/>
              </a:rPr>
              <a:t> damp and pasty. </a:t>
            </a:r>
          </a:p>
          <a:p>
            <a:pPr>
              <a:buNone/>
            </a:pPr>
            <a:r>
              <a:rPr lang="en-US" sz="2400" dirty="0">
                <a:latin typeface="Times New Roman" pitchFamily="18" charset="0"/>
                <a:cs typeface="Times New Roman" pitchFamily="18" charset="0"/>
              </a:rPr>
              <a:t>When working with these powders, extra care must be taken.</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a:t>Hydrates and Solvates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8382000" cy="4788091"/>
          </a:xfrm>
        </p:spPr>
        <p:txBody>
          <a:bodyPr>
            <a:normAutofit lnSpcReduction="10000"/>
          </a:bodyPr>
          <a:lstStyle/>
          <a:p>
            <a:r>
              <a:rPr lang="en-US" sz="2800" dirty="0">
                <a:latin typeface="Times New Roman" pitchFamily="18" charset="0"/>
                <a:cs typeface="Times New Roman" pitchFamily="18" charset="0"/>
              </a:rPr>
              <a:t>Many liquids are </a:t>
            </a:r>
            <a:r>
              <a:rPr lang="en-US" sz="2800" b="1" dirty="0">
                <a:latin typeface="Times New Roman" pitchFamily="18" charset="0"/>
                <a:cs typeface="Times New Roman" pitchFamily="18" charset="0"/>
              </a:rPr>
              <a:t>volatile</a:t>
            </a:r>
            <a:r>
              <a:rPr lang="en-US" sz="2800" dirty="0">
                <a:latin typeface="Times New Roman" pitchFamily="18" charset="0"/>
                <a:cs typeface="Times New Roman" pitchFamily="18" charset="0"/>
              </a:rPr>
              <a:t> and must be </a:t>
            </a:r>
            <a:r>
              <a:rPr lang="en-US" sz="2800" b="1" dirty="0">
                <a:latin typeface="Times New Roman" pitchFamily="18" charset="0"/>
                <a:cs typeface="Times New Roman" pitchFamily="18" charset="0"/>
              </a:rPr>
              <a:t>physically sealed from atmosphere</a:t>
            </a:r>
            <a:r>
              <a:rPr lang="en-US" sz="2800" dirty="0">
                <a:latin typeface="Times New Roman" pitchFamily="18" charset="0"/>
                <a:cs typeface="Times New Roman" pitchFamily="18" charset="0"/>
              </a:rPr>
              <a:t> to prevent evaporation  loss. </a:t>
            </a:r>
          </a:p>
          <a:p>
            <a:endParaRPr lang="en-US" sz="2800" dirty="0">
              <a:latin typeface="Times New Roman" pitchFamily="18" charset="0"/>
              <a:cs typeface="Times New Roman" pitchFamily="18" charset="0"/>
            </a:endParaRPr>
          </a:p>
          <a:p>
            <a:r>
              <a:rPr lang="en-US" sz="2800" b="1" dirty="0">
                <a:solidFill>
                  <a:srgbClr val="FF0000"/>
                </a:solidFill>
                <a:latin typeface="Times New Roman" pitchFamily="18" charset="0"/>
                <a:cs typeface="Times New Roman" pitchFamily="18" charset="0"/>
              </a:rPr>
              <a:t>Amyl nitrite</a:t>
            </a:r>
            <a:r>
              <a:rPr lang="en-US" sz="2800" dirty="0">
                <a:latin typeface="Times New Roman" pitchFamily="18" charset="0"/>
                <a:cs typeface="Times New Roman" pitchFamily="18" charset="0"/>
              </a:rPr>
              <a:t>, for example, is a clear yellowish liquid that is volatile even at low temperatures and highly flammable. It is kept in small sealed glass cylinders wrapped with gauze. </a:t>
            </a:r>
          </a:p>
          <a:p>
            <a:r>
              <a:rPr lang="en-US" sz="2800" dirty="0">
                <a:latin typeface="Times New Roman" pitchFamily="18" charset="0"/>
                <a:cs typeface="Times New Roman" pitchFamily="18" charset="0"/>
              </a:rPr>
              <a:t>When amyl nitrite is administered, the glass is broken between the fingertips, and the liquid wets the gauze covering, producing vapors that are inhaled by patient requiring </a:t>
            </a:r>
            <a:r>
              <a:rPr lang="en-US" sz="2800" dirty="0" err="1">
                <a:latin typeface="Times New Roman" pitchFamily="18" charset="0"/>
                <a:cs typeface="Times New Roman" pitchFamily="18" charset="0"/>
              </a:rPr>
              <a:t>vasodilation</a:t>
            </a:r>
            <a:r>
              <a:rPr lang="en-US" sz="2800" dirty="0">
                <a:latin typeface="Times New Roman" pitchFamily="18" charset="0"/>
                <a:cs typeface="Times New Roman" pitchFamily="18" charset="0"/>
              </a:rPr>
              <a:t>. </a:t>
            </a:r>
          </a:p>
        </p:txBody>
      </p:sp>
      <p:sp>
        <p:nvSpPr>
          <p:cNvPr id="2" name="Title 1"/>
          <p:cNvSpPr>
            <a:spLocks noGrp="1"/>
          </p:cNvSpPr>
          <p:nvPr>
            <p:ph type="title"/>
          </p:nvPr>
        </p:nvSpPr>
        <p:spPr/>
        <p:txBody>
          <a:bodyPr/>
          <a:lstStyle/>
          <a:p>
            <a:r>
              <a:rPr lang="en-US" dirty="0"/>
              <a:t>Liquid drugs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626291"/>
          </a:xfrm>
        </p:spPr>
        <p:txBody>
          <a:bodyPr>
            <a:noAutofit/>
          </a:bodyPr>
          <a:lstStyle/>
          <a:p>
            <a:pPr>
              <a:buNone/>
            </a:pPr>
            <a:r>
              <a:rPr lang="en-US" sz="2800" dirty="0">
                <a:latin typeface="Times New Roman" pitchFamily="18" charset="0"/>
                <a:cs typeface="Times New Roman" pitchFamily="18" charset="0"/>
              </a:rPr>
              <a:t>if a hygroscopic or deliquescent powder is being weighed on a balance, the powder may absorb moisture from air and weigh heavier than it should. Therefore, </a:t>
            </a:r>
            <a:r>
              <a:rPr lang="en-US" sz="2800" dirty="0" err="1">
                <a:latin typeface="Times New Roman" pitchFamily="18" charset="0"/>
                <a:cs typeface="Times New Roman" pitchFamily="18" charset="0"/>
              </a:rPr>
              <a:t>weighings</a:t>
            </a:r>
            <a:r>
              <a:rPr lang="en-US" sz="2800" dirty="0">
                <a:latin typeface="Times New Roman" pitchFamily="18" charset="0"/>
                <a:cs typeface="Times New Roman" pitchFamily="18" charset="0"/>
              </a:rPr>
              <a:t> should be made quickly after opening the bulk chemical containers and then resealing them.</a:t>
            </a:r>
          </a:p>
          <a:p>
            <a:pPr>
              <a:buNone/>
            </a:pPr>
            <a:r>
              <a:rPr lang="en-US" sz="2800" dirty="0">
                <a:solidFill>
                  <a:srgbClr val="FF0000"/>
                </a:solidFill>
                <a:latin typeface="Times New Roman" pitchFamily="18" charset="0"/>
                <a:cs typeface="Times New Roman" pitchFamily="18" charset="0"/>
              </a:rPr>
              <a:t>Solvates and hydrates </a:t>
            </a:r>
            <a:r>
              <a:rPr lang="en-US" sz="2800" dirty="0">
                <a:latin typeface="Times New Roman" pitchFamily="18" charset="0"/>
                <a:cs typeface="Times New Roman" pitchFamily="18" charset="0"/>
              </a:rPr>
              <a:t>must be packaged in “</a:t>
            </a:r>
            <a:r>
              <a:rPr lang="en-US" sz="2800" dirty="0">
                <a:solidFill>
                  <a:srgbClr val="FF0000"/>
                </a:solidFill>
                <a:latin typeface="Times New Roman" pitchFamily="18" charset="0"/>
                <a:cs typeface="Times New Roman" pitchFamily="18" charset="0"/>
              </a:rPr>
              <a:t>tight</a:t>
            </a:r>
            <a:r>
              <a:rPr lang="en-US" sz="2800" dirty="0">
                <a:latin typeface="Times New Roman" pitchFamily="18" charset="0"/>
                <a:cs typeface="Times New Roman" pitchFamily="18" charset="0"/>
              </a:rPr>
              <a:t>” containers to </a:t>
            </a:r>
            <a:r>
              <a:rPr lang="en-US" sz="2800" dirty="0">
                <a:solidFill>
                  <a:srgbClr val="FF0000"/>
                </a:solidFill>
                <a:latin typeface="Times New Roman" pitchFamily="18" charset="0"/>
                <a:cs typeface="Times New Roman" pitchFamily="18" charset="0"/>
              </a:rPr>
              <a:t>prevent the loss or gain of moisture</a:t>
            </a:r>
            <a:r>
              <a:rPr lang="en-US" sz="2800" dirty="0">
                <a:latin typeface="Times New Roman" pitchFamily="18" charset="0"/>
                <a:cs typeface="Times New Roman" pitchFamily="18" charset="0"/>
              </a:rPr>
              <a:t>.</a:t>
            </a:r>
          </a:p>
          <a:p>
            <a:pPr>
              <a:buNone/>
            </a:pPr>
            <a:r>
              <a:rPr lang="en-US" sz="2800" dirty="0">
                <a:latin typeface="Times New Roman" pitchFamily="18" charset="0"/>
                <a:cs typeface="Times New Roman" pitchFamily="18" charset="0"/>
              </a:rPr>
              <a:t>In fact, it is best to have </a:t>
            </a:r>
            <a:r>
              <a:rPr lang="en-US" sz="2800" b="1" dirty="0">
                <a:latin typeface="Times New Roman" pitchFamily="18" charset="0"/>
                <a:cs typeface="Times New Roman" pitchFamily="18" charset="0"/>
              </a:rPr>
              <a:t>all chemicals stored </a:t>
            </a:r>
            <a:r>
              <a:rPr lang="en-US" sz="2800" dirty="0">
                <a:latin typeface="Times New Roman" pitchFamily="18" charset="0"/>
                <a:cs typeface="Times New Roman" pitchFamily="18" charset="0"/>
              </a:rPr>
              <a:t>in “tight” containers and to keep them closed at all times except for the short time when a weighing step is involved. Storage at the indicated temperatures is also important and to minimize any exposure to very high humidity levels. </a:t>
            </a:r>
          </a:p>
          <a:p>
            <a:pPr>
              <a:buNone/>
            </a:pPr>
            <a:endParaRPr lang="en-US" sz="2800" dirty="0">
              <a:latin typeface="Times New Roman" pitchFamily="18" charset="0"/>
              <a:cs typeface="Times New Roman" pitchFamily="18" charset="0"/>
            </a:endParaRPr>
          </a:p>
          <a:p>
            <a:pPr>
              <a:buNone/>
            </a:pPr>
            <a:endParaRPr lang="en-US" sz="2800"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71600"/>
            <a:ext cx="8382000" cy="4635691"/>
          </a:xfrm>
        </p:spPr>
        <p:txBody>
          <a:bodyPr>
            <a:normAutofit lnSpcReduction="10000"/>
          </a:bodyPr>
          <a:lstStyle/>
          <a:p>
            <a:pPr>
              <a:buNone/>
            </a:pPr>
            <a:r>
              <a:rPr lang="en-US" dirty="0">
                <a:latin typeface="Times New Roman" pitchFamily="18" charset="0"/>
                <a:cs typeface="Times New Roman" pitchFamily="18" charset="0"/>
              </a:rPr>
              <a:t>Because many drugs are either weak acids or weak bases and have </a:t>
            </a:r>
            <a:r>
              <a:rPr lang="en-US" dirty="0">
                <a:solidFill>
                  <a:srgbClr val="FF0000"/>
                </a:solidFill>
                <a:latin typeface="Times New Roman" pitchFamily="18" charset="0"/>
                <a:cs typeface="Times New Roman" pitchFamily="18" charset="0"/>
              </a:rPr>
              <a:t>limited water solubility</a:t>
            </a:r>
            <a:r>
              <a:rPr lang="en-US" dirty="0">
                <a:latin typeface="Times New Roman" pitchFamily="18" charset="0"/>
                <a:cs typeface="Times New Roman" pitchFamily="18" charset="0"/>
              </a:rPr>
              <a:t>, they are often used as their “</a:t>
            </a:r>
            <a:r>
              <a:rPr lang="en-US" dirty="0">
                <a:solidFill>
                  <a:srgbClr val="FF0000"/>
                </a:solidFill>
                <a:latin typeface="Times New Roman" pitchFamily="18" charset="0"/>
                <a:cs typeface="Times New Roman" pitchFamily="18" charset="0"/>
              </a:rPr>
              <a:t>salts</a:t>
            </a:r>
            <a:r>
              <a:rPr lang="en-US" dirty="0">
                <a:latin typeface="Times New Roman" pitchFamily="18" charset="0"/>
                <a:cs typeface="Times New Roman" pitchFamily="18" charset="0"/>
              </a:rPr>
              <a:t>” to </a:t>
            </a:r>
            <a:r>
              <a:rPr lang="en-US" dirty="0">
                <a:solidFill>
                  <a:srgbClr val="FF0000"/>
                </a:solidFill>
                <a:latin typeface="Times New Roman" pitchFamily="18" charset="0"/>
                <a:cs typeface="Times New Roman" pitchFamily="18" charset="0"/>
              </a:rPr>
              <a:t>increase their aqueous solubility</a:t>
            </a:r>
            <a:r>
              <a:rPr lang="en-US" dirty="0">
                <a:latin typeface="Times New Roman" pitchFamily="18" charset="0"/>
                <a:cs typeface="Times New Roman" pitchFamily="18" charset="0"/>
              </a:rPr>
              <a:t>. </a:t>
            </a:r>
          </a:p>
          <a:p>
            <a:pPr>
              <a:buNone/>
            </a:pPr>
            <a:r>
              <a:rPr lang="en-US" dirty="0">
                <a:latin typeface="Times New Roman" pitchFamily="18" charset="0"/>
                <a:cs typeface="Times New Roman" pitchFamily="18" charset="0"/>
              </a:rPr>
              <a:t>For example: sodium </a:t>
            </a:r>
            <a:r>
              <a:rPr lang="en-US" dirty="0" err="1">
                <a:latin typeface="Times New Roman" pitchFamily="18" charset="0"/>
                <a:cs typeface="Times New Roman" pitchFamily="18" charset="0"/>
              </a:rPr>
              <a:t>salicylate</a:t>
            </a:r>
            <a:r>
              <a:rPr lang="en-US" dirty="0">
                <a:latin typeface="Times New Roman" pitchFamily="18" charset="0"/>
                <a:cs typeface="Times New Roman" pitchFamily="18" charset="0"/>
              </a:rPr>
              <a:t> is salt of weak acid, salicylic acid, and sodium hydroxide). </a:t>
            </a:r>
          </a:p>
          <a:p>
            <a:pPr>
              <a:buNone/>
            </a:pPr>
            <a:r>
              <a:rPr lang="en-US" dirty="0">
                <a:latin typeface="Times New Roman" pitchFamily="18" charset="0"/>
                <a:cs typeface="Times New Roman" pitchFamily="18" charset="0"/>
              </a:rPr>
              <a:t>Also, ephedrine hydrochloride can be prepared between a weak base, ephedrine, and hydrochloric acid. </a:t>
            </a:r>
          </a:p>
          <a:p>
            <a:pPr>
              <a:buNone/>
            </a:pPr>
            <a:r>
              <a:rPr lang="en-US" dirty="0">
                <a:latin typeface="Times New Roman" pitchFamily="18" charset="0"/>
                <a:cs typeface="Times New Roman" pitchFamily="18" charset="0"/>
              </a:rPr>
              <a:t>Generally, the “</a:t>
            </a:r>
            <a:r>
              <a:rPr lang="en-US" b="1" dirty="0">
                <a:latin typeface="Times New Roman" pitchFamily="18" charset="0"/>
                <a:cs typeface="Times New Roman" pitchFamily="18" charset="0"/>
              </a:rPr>
              <a:t>unionized” portion of drug in solution that will be absorbed for systemic effect</a:t>
            </a:r>
            <a:r>
              <a:rPr lang="en-US" dirty="0">
                <a:latin typeface="Times New Roman" pitchFamily="18" charset="0"/>
                <a:cs typeface="Times New Roman" pitchFamily="18" charset="0"/>
              </a:rPr>
              <a:t>. </a:t>
            </a:r>
          </a:p>
          <a:p>
            <a:pPr>
              <a:buNone/>
            </a:pPr>
            <a:r>
              <a:rPr lang="en-US" dirty="0">
                <a:latin typeface="Times New Roman" pitchFamily="18" charset="0"/>
                <a:cs typeface="Times New Roman" pitchFamily="18" charset="0"/>
              </a:rPr>
              <a:t>This is described by the “dissociation constant” or “</a:t>
            </a:r>
            <a:r>
              <a:rPr lang="en-US" dirty="0" err="1">
                <a:latin typeface="Times New Roman" pitchFamily="18" charset="0"/>
                <a:cs typeface="Times New Roman" pitchFamily="18" charset="0"/>
              </a:rPr>
              <a:t>pKa</a:t>
            </a:r>
            <a:r>
              <a:rPr lang="en-US" dirty="0">
                <a:latin typeface="Times New Roman" pitchFamily="18" charset="0"/>
                <a:cs typeface="Times New Roman" pitchFamily="18" charset="0"/>
              </a:rPr>
              <a:t> ” of the drug.</a:t>
            </a:r>
          </a:p>
        </p:txBody>
      </p:sp>
      <p:sp>
        <p:nvSpPr>
          <p:cNvPr id="2" name="Title 1"/>
          <p:cNvSpPr>
            <a:spLocks noGrp="1"/>
          </p:cNvSpPr>
          <p:nvPr>
            <p:ph type="title"/>
          </p:nvPr>
        </p:nvSpPr>
        <p:spPr/>
        <p:txBody>
          <a:bodyPr/>
          <a:lstStyle/>
          <a:p>
            <a:r>
              <a:rPr lang="en-US" dirty="0"/>
              <a:t>organic Salt considerations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85800"/>
            <a:ext cx="8839200" cy="5321491"/>
          </a:xfrm>
        </p:spPr>
        <p:txBody>
          <a:bodyPr>
            <a:normAutofit/>
          </a:bodyPr>
          <a:lstStyle/>
          <a:p>
            <a:pPr>
              <a:buNone/>
            </a:pPr>
            <a:r>
              <a:rPr lang="en-US" sz="2800" dirty="0">
                <a:latin typeface="Times New Roman" pitchFamily="18" charset="0"/>
                <a:cs typeface="Times New Roman" pitchFamily="18" charset="0"/>
              </a:rPr>
              <a:t>Active pharmaceutical ingredient (API) in a </a:t>
            </a:r>
            <a:r>
              <a:rPr lang="en-US" sz="2800" dirty="0">
                <a:solidFill>
                  <a:srgbClr val="FF0000"/>
                </a:solidFill>
                <a:latin typeface="Times New Roman" pitchFamily="18" charset="0"/>
                <a:cs typeface="Times New Roman" pitchFamily="18" charset="0"/>
              </a:rPr>
              <a:t>salt form</a:t>
            </a:r>
            <a:r>
              <a:rPr lang="en-US" sz="2800" dirty="0">
                <a:latin typeface="Times New Roman" pitchFamily="18" charset="0"/>
                <a:cs typeface="Times New Roman" pitchFamily="18" charset="0"/>
              </a:rPr>
              <a:t> is </a:t>
            </a:r>
          </a:p>
          <a:p>
            <a:pPr>
              <a:buNone/>
            </a:pPr>
            <a:r>
              <a:rPr lang="en-US" sz="2800" dirty="0">
                <a:solidFill>
                  <a:srgbClr val="FF0000"/>
                </a:solidFill>
                <a:latin typeface="Times New Roman" pitchFamily="18" charset="0"/>
                <a:cs typeface="Times New Roman" pitchFamily="18" charset="0"/>
              </a:rPr>
              <a:t>not 100% active drug</a:t>
            </a:r>
            <a:r>
              <a:rPr lang="en-US" sz="2800" dirty="0">
                <a:latin typeface="Times New Roman" pitchFamily="18" charset="0"/>
                <a:cs typeface="Times New Roman" pitchFamily="18" charset="0"/>
              </a:rPr>
              <a:t>, it is important to know whether or not the dose of drug is based upon drug salt or drug base form. </a:t>
            </a:r>
          </a:p>
          <a:p>
            <a:pPr>
              <a:buNone/>
            </a:pPr>
            <a:r>
              <a:rPr lang="en-US" sz="2800" dirty="0">
                <a:solidFill>
                  <a:srgbClr val="FF0000"/>
                </a:solidFill>
                <a:latin typeface="Times New Roman" pitchFamily="18" charset="0"/>
                <a:cs typeface="Times New Roman" pitchFamily="18" charset="0"/>
              </a:rPr>
              <a:t>The purpose of “salt</a:t>
            </a:r>
            <a:r>
              <a:rPr lang="en-US" sz="2800" dirty="0">
                <a:latin typeface="Times New Roman" pitchFamily="18" charset="0"/>
                <a:cs typeface="Times New Roman" pitchFamily="18" charset="0"/>
              </a:rPr>
              <a:t>” form is usually </a:t>
            </a:r>
            <a:r>
              <a:rPr lang="en-US" sz="2800" b="1" dirty="0">
                <a:solidFill>
                  <a:srgbClr val="FF0000"/>
                </a:solidFill>
                <a:latin typeface="Times New Roman" pitchFamily="18" charset="0"/>
                <a:cs typeface="Times New Roman" pitchFamily="18" charset="0"/>
              </a:rPr>
              <a:t>to enhance solubility </a:t>
            </a:r>
            <a:r>
              <a:rPr lang="en-US" sz="2800" dirty="0">
                <a:latin typeface="Times New Roman" pitchFamily="18" charset="0"/>
                <a:cs typeface="Times New Roman" pitchFamily="18" charset="0"/>
              </a:rPr>
              <a:t>of drug; but it may also </a:t>
            </a:r>
            <a:r>
              <a:rPr lang="en-US" sz="2800" b="1" dirty="0">
                <a:solidFill>
                  <a:srgbClr val="FF0000"/>
                </a:solidFill>
                <a:latin typeface="Times New Roman" pitchFamily="18" charset="0"/>
                <a:cs typeface="Times New Roman" pitchFamily="18" charset="0"/>
              </a:rPr>
              <a:t>enhance stability </a:t>
            </a:r>
            <a:r>
              <a:rPr lang="en-US" sz="2800" dirty="0">
                <a:latin typeface="Times New Roman" pitchFamily="18" charset="0"/>
                <a:cs typeface="Times New Roman" pitchFamily="18" charset="0"/>
              </a:rPr>
              <a:t>and change other attributes of the drug that </a:t>
            </a:r>
            <a:r>
              <a:rPr lang="en-US" sz="2800" b="1" dirty="0">
                <a:solidFill>
                  <a:srgbClr val="FF0000"/>
                </a:solidFill>
                <a:latin typeface="Times New Roman" pitchFamily="18" charset="0"/>
                <a:cs typeface="Times New Roman" pitchFamily="18" charset="0"/>
              </a:rPr>
              <a:t>make it easier to handle </a:t>
            </a:r>
            <a:r>
              <a:rPr lang="en-US" sz="2800" dirty="0">
                <a:latin typeface="Times New Roman" pitchFamily="18" charset="0"/>
                <a:cs typeface="Times New Roman" pitchFamily="18" charset="0"/>
              </a:rPr>
              <a:t>and manipulate for producing dosage forms.</a:t>
            </a:r>
          </a:p>
          <a:p>
            <a:pPr>
              <a:buNone/>
            </a:pPr>
            <a:r>
              <a:rPr lang="en-US" sz="2800" dirty="0">
                <a:latin typeface="Times New Roman" pitchFamily="18" charset="0"/>
                <a:cs typeface="Times New Roman" pitchFamily="18" charset="0"/>
              </a:rPr>
              <a:t>the “unionized”  portion of drug will exert effect in body</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81328"/>
            <a:ext cx="8382000" cy="4525963"/>
          </a:xfrm>
        </p:spPr>
        <p:txBody>
          <a:bodyPr>
            <a:noAutofit/>
          </a:bodyPr>
          <a:lstStyle/>
          <a:p>
            <a:pPr>
              <a:buNone/>
            </a:pPr>
            <a:r>
              <a:rPr lang="en-US" sz="2400" b="1" dirty="0">
                <a:solidFill>
                  <a:srgbClr val="FF0000"/>
                </a:solidFill>
                <a:latin typeface="Times New Roman" pitchFamily="18" charset="0"/>
                <a:cs typeface="Times New Roman" pitchFamily="18" charset="0"/>
              </a:rPr>
              <a:t>API, is not 100% active drug</a:t>
            </a:r>
            <a:r>
              <a:rPr lang="en-US" sz="2400" dirty="0">
                <a:latin typeface="Times New Roman" pitchFamily="18" charset="0"/>
                <a:cs typeface="Times New Roman" pitchFamily="18" charset="0"/>
              </a:rPr>
              <a:t> in all cases. It is important to know the </a:t>
            </a:r>
            <a:r>
              <a:rPr lang="en-US" sz="2400" dirty="0">
                <a:solidFill>
                  <a:srgbClr val="FF0000"/>
                </a:solidFill>
                <a:latin typeface="Times New Roman" pitchFamily="18" charset="0"/>
                <a:cs typeface="Times New Roman" pitchFamily="18" charset="0"/>
              </a:rPr>
              <a:t>assayed potency </a:t>
            </a:r>
            <a:r>
              <a:rPr lang="en-US" sz="2400" dirty="0">
                <a:latin typeface="Times New Roman" pitchFamily="18" charset="0"/>
                <a:cs typeface="Times New Roman" pitchFamily="18" charset="0"/>
              </a:rPr>
              <a:t>designation of the ingredient so that appropriate allowances can be made to obtain the correct amount. This may be on the label or on the Certificate of </a:t>
            </a:r>
          </a:p>
          <a:p>
            <a:pPr>
              <a:buNone/>
            </a:pPr>
            <a:r>
              <a:rPr lang="en-US" sz="2400" dirty="0">
                <a:latin typeface="Times New Roman" pitchFamily="18" charset="0"/>
                <a:cs typeface="Times New Roman" pitchFamily="18" charset="0"/>
              </a:rPr>
              <a:t>Analysis.</a:t>
            </a:r>
          </a:p>
          <a:p>
            <a:pPr>
              <a:buNone/>
            </a:pPr>
            <a:r>
              <a:rPr lang="en-US" sz="2400" dirty="0">
                <a:latin typeface="Times New Roman" pitchFamily="18" charset="0"/>
                <a:cs typeface="Times New Roman" pitchFamily="18" charset="0"/>
              </a:rPr>
              <a:t>Some APIs, including some </a:t>
            </a:r>
            <a:r>
              <a:rPr lang="en-US" sz="2400" dirty="0">
                <a:solidFill>
                  <a:srgbClr val="FF0000"/>
                </a:solidFill>
                <a:latin typeface="Times New Roman" pitchFamily="18" charset="0"/>
                <a:cs typeface="Times New Roman" pitchFamily="18" charset="0"/>
              </a:rPr>
              <a:t>antibiotics, endocrine products, biotechnology-derived products, biologics</a:t>
            </a:r>
            <a:r>
              <a:rPr lang="en-US" sz="2400" dirty="0">
                <a:latin typeface="Times New Roman" pitchFamily="18" charset="0"/>
                <a:cs typeface="Times New Roman" pitchFamily="18" charset="0"/>
              </a:rPr>
              <a:t>, etc., have potencies that are based on “activity” and are expressed in terms of “</a:t>
            </a:r>
            <a:r>
              <a:rPr lang="en-US" sz="2400" b="1" dirty="0">
                <a:latin typeface="Times New Roman" pitchFamily="18" charset="0"/>
                <a:cs typeface="Times New Roman" pitchFamily="18" charset="0"/>
              </a:rPr>
              <a:t>units </a:t>
            </a:r>
            <a:r>
              <a:rPr lang="en-US" sz="2400" dirty="0">
                <a:latin typeface="Times New Roman" pitchFamily="18" charset="0"/>
                <a:cs typeface="Times New Roman" pitchFamily="18" charset="0"/>
              </a:rPr>
              <a:t>of activity,” “</a:t>
            </a:r>
            <a:r>
              <a:rPr lang="en-US" sz="2400" b="1" dirty="0">
                <a:latin typeface="Times New Roman" pitchFamily="18" charset="0"/>
                <a:cs typeface="Times New Roman" pitchFamily="18" charset="0"/>
              </a:rPr>
              <a:t>micrograms per milligram</a:t>
            </a:r>
            <a:r>
              <a:rPr lang="en-US" sz="2400" dirty="0">
                <a:latin typeface="Times New Roman" pitchFamily="18" charset="0"/>
                <a:cs typeface="Times New Roman" pitchFamily="18" charset="0"/>
              </a:rPr>
              <a:t>,” or other standard terms of measurements. These are described for each API in USP.</a:t>
            </a:r>
          </a:p>
        </p:txBody>
      </p:sp>
      <p:sp>
        <p:nvSpPr>
          <p:cNvPr id="2" name="Title 1"/>
          <p:cNvSpPr>
            <a:spLocks noGrp="1"/>
          </p:cNvSpPr>
          <p:nvPr>
            <p:ph type="title"/>
          </p:nvPr>
        </p:nvSpPr>
        <p:spPr/>
        <p:txBody>
          <a:bodyPr>
            <a:normAutofit fontScale="90000"/>
          </a:bodyPr>
          <a:lstStyle/>
          <a:p>
            <a:r>
              <a:rPr lang="en-US" dirty="0"/>
              <a:t>Potency-Designated active </a:t>
            </a:r>
            <a:br>
              <a:rPr lang="en-US" dirty="0"/>
            </a:br>
            <a:r>
              <a:rPr lang="en-US" dirty="0"/>
              <a:t>Pharmaceutical ingredients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71600"/>
            <a:ext cx="8305800" cy="4635691"/>
          </a:xfrm>
        </p:spPr>
        <p:txBody>
          <a:bodyPr>
            <a:normAutofit/>
          </a:bodyPr>
          <a:lstStyle/>
          <a:p>
            <a:pPr>
              <a:buNone/>
            </a:pPr>
            <a:r>
              <a:rPr lang="en-US" dirty="0">
                <a:latin typeface="Times New Roman" pitchFamily="18" charset="0"/>
                <a:cs typeface="Times New Roman" pitchFamily="18" charset="0"/>
              </a:rPr>
              <a:t>Stability studies conducted in </a:t>
            </a:r>
            <a:r>
              <a:rPr lang="en-US" dirty="0" err="1">
                <a:latin typeface="Times New Roman" pitchFamily="18" charset="0"/>
                <a:cs typeface="Times New Roman" pitchFamily="18" charset="0"/>
              </a:rPr>
              <a:t>preformulation</a:t>
            </a:r>
            <a:r>
              <a:rPr lang="en-US" dirty="0">
                <a:latin typeface="Times New Roman" pitchFamily="18" charset="0"/>
                <a:cs typeface="Times New Roman" pitchFamily="18" charset="0"/>
              </a:rPr>
              <a:t> phase include:</a:t>
            </a:r>
          </a:p>
          <a:p>
            <a:pPr>
              <a:buNone/>
            </a:pPr>
            <a:r>
              <a:rPr lang="en-US" dirty="0">
                <a:latin typeface="Times New Roman" pitchFamily="18" charset="0"/>
                <a:cs typeface="Times New Roman" pitchFamily="18" charset="0"/>
              </a:rPr>
              <a:t>1- </a:t>
            </a:r>
            <a:r>
              <a:rPr lang="en-US" b="1" dirty="0">
                <a:latin typeface="Times New Roman" pitchFamily="18" charset="0"/>
                <a:cs typeface="Times New Roman" pitchFamily="18" charset="0"/>
              </a:rPr>
              <a:t>solid-state stability of drug alone</a:t>
            </a:r>
            <a:endParaRPr lang="en-US" dirty="0">
              <a:latin typeface="Times New Roman" pitchFamily="18" charset="0"/>
              <a:cs typeface="Times New Roman" pitchFamily="18" charset="0"/>
            </a:endParaRPr>
          </a:p>
          <a:p>
            <a:pPr>
              <a:buNone/>
            </a:pPr>
            <a:r>
              <a:rPr lang="en-US" dirty="0">
                <a:latin typeface="Times New Roman" pitchFamily="18" charset="0"/>
                <a:cs typeface="Times New Roman" pitchFamily="18" charset="0"/>
              </a:rPr>
              <a:t>2- </a:t>
            </a:r>
            <a:r>
              <a:rPr lang="en-US" b="1" dirty="0">
                <a:latin typeface="Times New Roman" pitchFamily="18" charset="0"/>
                <a:cs typeface="Times New Roman" pitchFamily="18" charset="0"/>
              </a:rPr>
              <a:t>solution-phase stability</a:t>
            </a:r>
            <a:endParaRPr lang="en-US" dirty="0">
              <a:latin typeface="Times New Roman" pitchFamily="18" charset="0"/>
              <a:cs typeface="Times New Roman" pitchFamily="18" charset="0"/>
            </a:endParaRPr>
          </a:p>
          <a:p>
            <a:pPr>
              <a:buNone/>
            </a:pPr>
            <a:r>
              <a:rPr lang="en-US" b="1" dirty="0">
                <a:latin typeface="Times New Roman" pitchFamily="18" charset="0"/>
                <a:cs typeface="Times New Roman" pitchFamily="18" charset="0"/>
              </a:rPr>
              <a:t>3-stability in presence of </a:t>
            </a:r>
            <a:r>
              <a:rPr lang="en-US" b="1" dirty="0" err="1">
                <a:latin typeface="Times New Roman" pitchFamily="18" charset="0"/>
                <a:cs typeface="Times New Roman" pitchFamily="18" charset="0"/>
              </a:rPr>
              <a:t>excipients</a:t>
            </a:r>
            <a:r>
              <a:rPr lang="en-US" b="1" dirty="0">
                <a:latin typeface="Times New Roman" pitchFamily="18" charset="0"/>
                <a:cs typeface="Times New Roman" pitchFamily="18" charset="0"/>
              </a:rPr>
              <a:t>. </a:t>
            </a:r>
          </a:p>
          <a:p>
            <a:pPr>
              <a:buNone/>
            </a:pPr>
            <a:r>
              <a:rPr lang="en-US" dirty="0">
                <a:latin typeface="Times New Roman" pitchFamily="18" charset="0"/>
                <a:cs typeface="Times New Roman" pitchFamily="18" charset="0"/>
              </a:rPr>
              <a:t>Initial investigation begins with knowledge of the drug’s </a:t>
            </a:r>
            <a:r>
              <a:rPr lang="en-US" b="1" dirty="0">
                <a:latin typeface="Times New Roman" pitchFamily="18" charset="0"/>
                <a:cs typeface="Times New Roman" pitchFamily="18" charset="0"/>
              </a:rPr>
              <a:t>chemical structure</a:t>
            </a:r>
            <a:r>
              <a:rPr lang="en-US" dirty="0">
                <a:latin typeface="Times New Roman" pitchFamily="18" charset="0"/>
                <a:cs typeface="Times New Roman" pitchFamily="18" charset="0"/>
              </a:rPr>
              <a:t>, which allows the </a:t>
            </a:r>
            <a:r>
              <a:rPr lang="en-US" dirty="0" err="1">
                <a:latin typeface="Times New Roman" pitchFamily="18" charset="0"/>
                <a:cs typeface="Times New Roman" pitchFamily="18" charset="0"/>
              </a:rPr>
              <a:t>preformulation</a:t>
            </a:r>
            <a:r>
              <a:rPr lang="en-US" dirty="0">
                <a:latin typeface="Times New Roman" pitchFamily="18" charset="0"/>
                <a:cs typeface="Times New Roman" pitchFamily="18" charset="0"/>
              </a:rPr>
              <a:t> scientist to anticipate possible degradation reactions.</a:t>
            </a:r>
          </a:p>
        </p:txBody>
      </p:sp>
      <p:sp>
        <p:nvSpPr>
          <p:cNvPr id="2" name="Title 1"/>
          <p:cNvSpPr>
            <a:spLocks noGrp="1"/>
          </p:cNvSpPr>
          <p:nvPr>
            <p:ph type="title"/>
          </p:nvPr>
        </p:nvSpPr>
        <p:spPr/>
        <p:txBody>
          <a:bodyPr/>
          <a:lstStyle/>
          <a:p>
            <a:r>
              <a:rPr lang="en-US" dirty="0"/>
              <a:t>drug and drug Product stability</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dirty="0">
                <a:latin typeface="Times New Roman" pitchFamily="18" charset="0"/>
                <a:cs typeface="Times New Roman" pitchFamily="18" charset="0"/>
              </a:rPr>
              <a:t>Chemical : Chemically, drug substances are </a:t>
            </a:r>
            <a:r>
              <a:rPr lang="en-US" b="1" dirty="0">
                <a:solidFill>
                  <a:srgbClr val="FF0000"/>
                </a:solidFill>
                <a:latin typeface="Times New Roman" pitchFamily="18" charset="0"/>
                <a:cs typeface="Times New Roman" pitchFamily="18" charset="0"/>
              </a:rPr>
              <a:t>alcohols</a:t>
            </a:r>
            <a:r>
              <a:rPr lang="en-US" dirty="0">
                <a:latin typeface="Times New Roman" pitchFamily="18" charset="0"/>
                <a:cs typeface="Times New Roman" pitchFamily="18" charset="0"/>
              </a:rPr>
              <a:t>, </a:t>
            </a:r>
            <a:r>
              <a:rPr lang="en-US" b="1" dirty="0">
                <a:solidFill>
                  <a:srgbClr val="FF0000"/>
                </a:solidFill>
                <a:latin typeface="Times New Roman" pitchFamily="18" charset="0"/>
                <a:cs typeface="Times New Roman" pitchFamily="18" charset="0"/>
              </a:rPr>
              <a:t>phenols</a:t>
            </a:r>
            <a:r>
              <a:rPr lang="en-US" dirty="0">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aldehydes</a:t>
            </a:r>
            <a:r>
              <a:rPr lang="en-US" dirty="0">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ketones</a:t>
            </a:r>
            <a:r>
              <a:rPr lang="en-US" dirty="0">
                <a:latin typeface="Times New Roman" pitchFamily="18" charset="0"/>
                <a:cs typeface="Times New Roman" pitchFamily="18" charset="0"/>
              </a:rPr>
              <a:t>, esters, ethers, acids, salts, alkaloids, glycosides, and others, each with </a:t>
            </a:r>
            <a:r>
              <a:rPr lang="en-US" b="1" u="sng" dirty="0">
                <a:latin typeface="Times New Roman" pitchFamily="18" charset="0"/>
                <a:cs typeface="Times New Roman" pitchFamily="18" charset="0"/>
              </a:rPr>
              <a:t>reactive chemical groups </a:t>
            </a:r>
            <a:r>
              <a:rPr lang="en-US" dirty="0">
                <a:latin typeface="Times New Roman" pitchFamily="18" charset="0"/>
                <a:cs typeface="Times New Roman" pitchFamily="18" charset="0"/>
              </a:rPr>
              <a:t>having different susceptibilities to chemical instability. </a:t>
            </a:r>
          </a:p>
          <a:p>
            <a:pPr>
              <a:buNone/>
            </a:pPr>
            <a:r>
              <a:rPr lang="en-US" dirty="0">
                <a:latin typeface="Times New Roman" pitchFamily="18" charset="0"/>
                <a:cs typeface="Times New Roman" pitchFamily="18" charset="0"/>
              </a:rPr>
              <a:t>Chemically, the most frequently encountered destructive processes are </a:t>
            </a:r>
            <a:r>
              <a:rPr lang="en-US" b="1" dirty="0">
                <a:latin typeface="Times New Roman" pitchFamily="18" charset="0"/>
                <a:cs typeface="Times New Roman" pitchFamily="18" charset="0"/>
              </a:rPr>
              <a:t>hydrolysis</a:t>
            </a:r>
            <a:r>
              <a:rPr lang="en-US" dirty="0">
                <a:latin typeface="Times New Roman" pitchFamily="18" charset="0"/>
                <a:cs typeface="Times New Roman" pitchFamily="18" charset="0"/>
              </a:rPr>
              <a:t> and </a:t>
            </a:r>
            <a:r>
              <a:rPr lang="en-US" b="1" dirty="0">
                <a:latin typeface="Times New Roman" pitchFamily="18" charset="0"/>
                <a:cs typeface="Times New Roman" pitchFamily="18" charset="0"/>
              </a:rPr>
              <a:t>oxidation</a:t>
            </a:r>
            <a:r>
              <a:rPr lang="en-US" dirty="0">
                <a:latin typeface="Times New Roman" pitchFamily="18" charset="0"/>
                <a:cs typeface="Times New Roman" pitchFamily="18" charset="0"/>
              </a:rPr>
              <a:t>.</a:t>
            </a:r>
          </a:p>
        </p:txBody>
      </p:sp>
      <p:sp>
        <p:nvSpPr>
          <p:cNvPr id="2" name="Title 1"/>
          <p:cNvSpPr>
            <a:spLocks noGrp="1"/>
          </p:cNvSpPr>
          <p:nvPr>
            <p:ph type="title"/>
          </p:nvPr>
        </p:nvSpPr>
        <p:spPr/>
        <p:txBody>
          <a:bodyPr>
            <a:normAutofit fontScale="90000"/>
          </a:bodyPr>
          <a:lstStyle/>
          <a:p>
            <a:r>
              <a:rPr lang="en-US" dirty="0"/>
              <a:t>Drug Stability: Mechanisms of </a:t>
            </a:r>
            <a:br>
              <a:rPr lang="en-US" dirty="0"/>
            </a:br>
            <a:r>
              <a:rPr lang="en-US" dirty="0"/>
              <a:t>Degradation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092891"/>
          </a:xfrm>
        </p:spPr>
        <p:txBody>
          <a:bodyPr>
            <a:noAutofit/>
          </a:bodyPr>
          <a:lstStyle/>
          <a:p>
            <a:pPr>
              <a:buNone/>
            </a:pPr>
            <a:r>
              <a:rPr lang="en-US" sz="2400" b="1" dirty="0">
                <a:latin typeface="Times New Roman" pitchFamily="18" charset="0"/>
                <a:cs typeface="Times New Roman" pitchFamily="18" charset="0"/>
              </a:rPr>
              <a:t>Hydrolysis</a:t>
            </a:r>
            <a:r>
              <a:rPr lang="en-US" sz="2400" dirty="0">
                <a:latin typeface="Times New Roman" pitchFamily="18" charset="0"/>
                <a:cs typeface="Times New Roman" pitchFamily="18" charset="0"/>
              </a:rPr>
              <a:t> is a </a:t>
            </a:r>
            <a:r>
              <a:rPr lang="en-US" sz="2400" b="1" dirty="0" err="1">
                <a:latin typeface="Times New Roman" pitchFamily="18" charset="0"/>
                <a:cs typeface="Times New Roman" pitchFamily="18" charset="0"/>
              </a:rPr>
              <a:t>solvolysis</a:t>
            </a:r>
            <a:r>
              <a:rPr lang="en-US" sz="2400" b="1" dirty="0">
                <a:latin typeface="Times New Roman" pitchFamily="18" charset="0"/>
                <a:cs typeface="Times New Roman" pitchFamily="18" charset="0"/>
              </a:rPr>
              <a:t> </a:t>
            </a:r>
            <a:r>
              <a:rPr lang="en-US" sz="2400" dirty="0">
                <a:latin typeface="Times New Roman" pitchFamily="18" charset="0"/>
                <a:cs typeface="Times New Roman" pitchFamily="18" charset="0"/>
              </a:rPr>
              <a:t>process in which (</a:t>
            </a:r>
            <a:r>
              <a:rPr lang="en-US" sz="2400" b="1" dirty="0">
                <a:solidFill>
                  <a:srgbClr val="FF0000"/>
                </a:solidFill>
                <a:latin typeface="Times New Roman" pitchFamily="18" charset="0"/>
                <a:cs typeface="Times New Roman" pitchFamily="18" charset="0"/>
              </a:rPr>
              <a:t>drug) interact with water </a:t>
            </a:r>
            <a:r>
              <a:rPr lang="en-US" sz="2400" dirty="0">
                <a:latin typeface="Times New Roman" pitchFamily="18" charset="0"/>
                <a:cs typeface="Times New Roman" pitchFamily="18" charset="0"/>
              </a:rPr>
              <a:t>to yield </a:t>
            </a:r>
            <a:r>
              <a:rPr lang="en-US" sz="2400" b="1" dirty="0">
                <a:latin typeface="Times New Roman" pitchFamily="18" charset="0"/>
                <a:cs typeface="Times New Roman" pitchFamily="18" charset="0"/>
              </a:rPr>
              <a:t>breakdown products</a:t>
            </a:r>
            <a:r>
              <a:rPr lang="en-US" sz="2400" dirty="0">
                <a:latin typeface="Times New Roman" pitchFamily="18" charset="0"/>
                <a:cs typeface="Times New Roman" pitchFamily="18" charset="0"/>
              </a:rPr>
              <a:t>. </a:t>
            </a:r>
          </a:p>
          <a:p>
            <a:pPr>
              <a:buNone/>
            </a:pPr>
            <a:r>
              <a:rPr lang="en-US" sz="2400" dirty="0">
                <a:latin typeface="Times New Roman" pitchFamily="18" charset="0"/>
                <a:cs typeface="Times New Roman" pitchFamily="18" charset="0"/>
              </a:rPr>
              <a:t>For example, aspirin, or acetylsalicylic acid, combines with a water molecule and hydrolyzes into one molecule of salicylic acid and one molecule of acetic acid.</a:t>
            </a:r>
          </a:p>
          <a:p>
            <a:pPr>
              <a:buNone/>
            </a:pPr>
            <a:r>
              <a:rPr lang="en-US" sz="2400" dirty="0">
                <a:latin typeface="Times New Roman" pitchFamily="18" charset="0"/>
                <a:cs typeface="Times New Roman" pitchFamily="18" charset="0"/>
              </a:rPr>
              <a:t>Hydrolysis is probably the most important single cause of drug decomposition, mainly because a </a:t>
            </a:r>
            <a:r>
              <a:rPr lang="en-US" sz="2400" b="1" dirty="0">
                <a:solidFill>
                  <a:srgbClr val="FF0000"/>
                </a:solidFill>
                <a:latin typeface="Times New Roman" pitchFamily="18" charset="0"/>
                <a:cs typeface="Times New Roman" pitchFamily="18" charset="0"/>
              </a:rPr>
              <a:t>great number of medicinal agents are esters</a:t>
            </a:r>
            <a:r>
              <a:rPr lang="en-US" sz="2400" dirty="0">
                <a:latin typeface="Times New Roman" pitchFamily="18" charset="0"/>
                <a:cs typeface="Times New Roman" pitchFamily="18" charset="0"/>
              </a:rPr>
              <a:t> or contain such other groupings as substituted </a:t>
            </a:r>
            <a:r>
              <a:rPr lang="en-US" sz="2400" b="1" dirty="0">
                <a:solidFill>
                  <a:srgbClr val="FF0000"/>
                </a:solidFill>
                <a:latin typeface="Times New Roman" pitchFamily="18" charset="0"/>
                <a:cs typeface="Times New Roman" pitchFamily="18" charset="0"/>
              </a:rPr>
              <a:t>amides</a:t>
            </a:r>
            <a:r>
              <a:rPr lang="en-US" sz="2400" dirty="0">
                <a:latin typeface="Times New Roman" pitchFamily="18" charset="0"/>
                <a:cs typeface="Times New Roman" pitchFamily="18" charset="0"/>
              </a:rPr>
              <a:t>, </a:t>
            </a:r>
            <a:r>
              <a:rPr lang="en-US" sz="2400" b="1" dirty="0">
                <a:solidFill>
                  <a:srgbClr val="FF0000"/>
                </a:solidFill>
                <a:latin typeface="Times New Roman" pitchFamily="18" charset="0"/>
                <a:cs typeface="Times New Roman" pitchFamily="18" charset="0"/>
              </a:rPr>
              <a:t>lactones</a:t>
            </a:r>
            <a:r>
              <a:rPr lang="en-US" sz="2400" dirty="0">
                <a:latin typeface="Times New Roman" pitchFamily="18" charset="0"/>
                <a:cs typeface="Times New Roman" pitchFamily="18" charset="0"/>
              </a:rPr>
              <a:t>, and </a:t>
            </a:r>
            <a:r>
              <a:rPr lang="en-US" sz="2400" b="1" dirty="0" err="1">
                <a:solidFill>
                  <a:srgbClr val="FF0000"/>
                </a:solidFill>
                <a:latin typeface="Times New Roman" pitchFamily="18" charset="0"/>
                <a:cs typeface="Times New Roman" pitchFamily="18" charset="0"/>
              </a:rPr>
              <a:t>lactams</a:t>
            </a:r>
            <a:r>
              <a:rPr lang="en-US" sz="2400" dirty="0">
                <a:latin typeface="Times New Roman" pitchFamily="18" charset="0"/>
                <a:cs typeface="Times New Roman" pitchFamily="18" charset="0"/>
              </a:rPr>
              <a:t>, which are susceptible to the hydrolytic process.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686800" cy="5702491"/>
          </a:xfrm>
        </p:spPr>
        <p:txBody>
          <a:bodyPr>
            <a:noAutofit/>
          </a:bodyPr>
          <a:lstStyle/>
          <a:p>
            <a:pPr>
              <a:buNone/>
            </a:pPr>
            <a:r>
              <a:rPr lang="en-US" sz="2800" dirty="0">
                <a:latin typeface="Times New Roman" pitchFamily="18" charset="0"/>
                <a:cs typeface="Times New Roman" pitchFamily="18" charset="0"/>
              </a:rPr>
              <a:t>Another destructive process is </a:t>
            </a:r>
            <a:r>
              <a:rPr lang="en-US" sz="3200" b="1" u="sng" dirty="0">
                <a:solidFill>
                  <a:srgbClr val="FF0000"/>
                </a:solidFill>
                <a:latin typeface="Times New Roman" pitchFamily="18" charset="0"/>
                <a:cs typeface="Times New Roman" pitchFamily="18" charset="0"/>
              </a:rPr>
              <a:t>oxidation</a:t>
            </a:r>
            <a:r>
              <a:rPr lang="en-US" sz="2800" dirty="0">
                <a:latin typeface="Times New Roman" pitchFamily="18" charset="0"/>
                <a:cs typeface="Times New Roman" pitchFamily="18" charset="0"/>
              </a:rPr>
              <a:t>, </a:t>
            </a:r>
          </a:p>
          <a:p>
            <a:pPr>
              <a:buNone/>
            </a:pPr>
            <a:r>
              <a:rPr lang="en-US" sz="2800" dirty="0">
                <a:latin typeface="Times New Roman" pitchFamily="18" charset="0"/>
                <a:cs typeface="Times New Roman" pitchFamily="18" charset="0"/>
              </a:rPr>
              <a:t>which destroys many drug, including: </a:t>
            </a:r>
            <a:r>
              <a:rPr lang="en-US" sz="2800" b="1" dirty="0" err="1">
                <a:solidFill>
                  <a:srgbClr val="FF0000"/>
                </a:solidFill>
                <a:latin typeface="Times New Roman" pitchFamily="18" charset="0"/>
                <a:cs typeface="Times New Roman" pitchFamily="18" charset="0"/>
              </a:rPr>
              <a:t>aldehydes</a:t>
            </a:r>
            <a:r>
              <a:rPr lang="en-US" sz="2800" b="1" dirty="0">
                <a:solidFill>
                  <a:srgbClr val="FF0000"/>
                </a:solidFill>
                <a:latin typeface="Times New Roman" pitchFamily="18" charset="0"/>
                <a:cs typeface="Times New Roman" pitchFamily="18" charset="0"/>
              </a:rPr>
              <a:t>, alcohols, phenols, sugars, alkaloids, and unsaturated fats and oils. </a:t>
            </a:r>
          </a:p>
          <a:p>
            <a:pPr>
              <a:buNone/>
            </a:pPr>
            <a:r>
              <a:rPr lang="en-US" sz="2800" b="1" dirty="0">
                <a:latin typeface="Times New Roman" pitchFamily="18" charset="0"/>
                <a:cs typeface="Times New Roman" pitchFamily="18" charset="0"/>
              </a:rPr>
              <a:t>Chemically</a:t>
            </a:r>
            <a:r>
              <a:rPr lang="en-US" sz="2800" dirty="0">
                <a:latin typeface="Times New Roman" pitchFamily="18" charset="0"/>
                <a:cs typeface="Times New Roman" pitchFamily="18" charset="0"/>
              </a:rPr>
              <a:t>, oxidation is loss of electrons from atom or molecule. Each electron lost is accepted by some other atom or molecule, reducing the recipient. </a:t>
            </a:r>
          </a:p>
          <a:p>
            <a:pPr>
              <a:buNone/>
            </a:pPr>
            <a:r>
              <a:rPr lang="en-US" sz="2800" dirty="0">
                <a:latin typeface="Times New Roman" pitchFamily="18" charset="0"/>
                <a:cs typeface="Times New Roman" pitchFamily="18" charset="0"/>
              </a:rPr>
              <a:t>In inorganic chemistry, oxidation is accompanied by</a:t>
            </a:r>
          </a:p>
          <a:p>
            <a:pPr>
              <a:buNone/>
            </a:pPr>
            <a:r>
              <a:rPr lang="en-US" sz="2800" dirty="0">
                <a:latin typeface="Times New Roman" pitchFamily="18" charset="0"/>
                <a:cs typeface="Times New Roman" pitchFamily="18" charset="0"/>
              </a:rPr>
              <a:t>increase in positive valence of an element: for example, ferrous (+ 2) oxidizing to ferric (+ 3). </a:t>
            </a:r>
          </a:p>
          <a:p>
            <a:pPr>
              <a:buNone/>
            </a:pPr>
            <a:r>
              <a:rPr lang="en-US" sz="2800" dirty="0">
                <a:latin typeface="Times New Roman" pitchFamily="18" charset="0"/>
                <a:cs typeface="Times New Roman" pitchFamily="18" charset="0"/>
              </a:rPr>
              <a:t>In organic chemistry, oxidation is frequently considered synonymous with </a:t>
            </a:r>
            <a:r>
              <a:rPr lang="en-US" sz="2800" b="1" dirty="0">
                <a:solidFill>
                  <a:srgbClr val="FF0000"/>
                </a:solidFill>
                <a:latin typeface="Times New Roman" pitchFamily="18" charset="0"/>
                <a:cs typeface="Times New Roman" pitchFamily="18" charset="0"/>
              </a:rPr>
              <a:t>loss of hydrogen dehydrogenation</a:t>
            </a:r>
            <a:r>
              <a:rPr lang="en-US" sz="2800" dirty="0">
                <a:latin typeface="Times New Roman" pitchFamily="18" charset="0"/>
                <a:cs typeface="Times New Roman" pitchFamily="18" charset="0"/>
              </a:rPr>
              <a:t>) from molecule.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US" sz="2800" dirty="0">
                <a:latin typeface="Times New Roman" pitchFamily="18" charset="0"/>
                <a:cs typeface="Times New Roman" pitchFamily="18" charset="0"/>
              </a:rPr>
              <a:t>Stability is the </a:t>
            </a:r>
            <a:r>
              <a:rPr lang="en-US" sz="2800" dirty="0">
                <a:solidFill>
                  <a:srgbClr val="FF0000"/>
                </a:solidFill>
                <a:latin typeface="Times New Roman" pitchFamily="18" charset="0"/>
                <a:cs typeface="Times New Roman" pitchFamily="18" charset="0"/>
              </a:rPr>
              <a:t>extent to which a product retains within specified limits </a:t>
            </a:r>
            <a:r>
              <a:rPr lang="en-US" sz="2800" dirty="0">
                <a:latin typeface="Times New Roman" pitchFamily="18" charset="0"/>
                <a:cs typeface="Times New Roman" pitchFamily="18" charset="0"/>
              </a:rPr>
              <a:t>and through out its period of storage and use (i.e., its </a:t>
            </a:r>
            <a:r>
              <a:rPr lang="en-US" sz="2800" b="1" dirty="0">
                <a:latin typeface="Times New Roman" pitchFamily="18" charset="0"/>
                <a:cs typeface="Times New Roman" pitchFamily="18" charset="0"/>
              </a:rPr>
              <a:t>shelf life</a:t>
            </a:r>
            <a:r>
              <a:rPr lang="en-US" sz="2800" dirty="0">
                <a:latin typeface="Times New Roman" pitchFamily="18" charset="0"/>
                <a:cs typeface="Times New Roman" pitchFamily="18" charset="0"/>
              </a:rPr>
              <a:t>) the same properties and characteristics that it possessed at the time of its </a:t>
            </a:r>
          </a:p>
          <a:p>
            <a:pPr>
              <a:buNone/>
            </a:pPr>
            <a:r>
              <a:rPr lang="en-US" sz="2800" dirty="0">
                <a:latin typeface="Times New Roman" pitchFamily="18" charset="0"/>
                <a:cs typeface="Times New Roman" pitchFamily="18" charset="0"/>
              </a:rPr>
              <a:t>manufacture.</a:t>
            </a:r>
          </a:p>
        </p:txBody>
      </p:sp>
      <p:sp>
        <p:nvSpPr>
          <p:cNvPr id="3" name="Title 2"/>
          <p:cNvSpPr>
            <a:spLocks noGrp="1"/>
          </p:cNvSpPr>
          <p:nvPr>
            <p:ph type="title"/>
          </p:nvPr>
        </p:nvSpPr>
        <p:spPr/>
        <p:txBody>
          <a:bodyPr>
            <a:normAutofit fontScale="90000"/>
          </a:bodyPr>
          <a:lstStyle/>
          <a:p>
            <a:r>
              <a:rPr lang="en-GB" dirty="0">
                <a:solidFill>
                  <a:schemeClr val="tx1"/>
                </a:solidFill>
              </a:rPr>
              <a:t>Drug and Drug Product Stability: Kinetics and Shelf Life</a:t>
            </a:r>
            <a:endParaRPr lang="en-US" dirty="0">
              <a:solidFill>
                <a:schemeClr val="tx1"/>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buNone/>
            </a:pPr>
            <a:r>
              <a:rPr lang="en-US" sz="2400" dirty="0">
                <a:latin typeface="Times New Roman" pitchFamily="18" charset="0"/>
                <a:cs typeface="Times New Roman" pitchFamily="18" charset="0"/>
              </a:rPr>
              <a:t>1. </a:t>
            </a:r>
            <a:r>
              <a:rPr lang="en-US" sz="2400" b="1" dirty="0">
                <a:latin typeface="Times New Roman" pitchFamily="18" charset="0"/>
                <a:cs typeface="Times New Roman" pitchFamily="18" charset="0"/>
              </a:rPr>
              <a:t>Chemical:</a:t>
            </a:r>
            <a:r>
              <a:rPr lang="en-US" sz="2400" dirty="0">
                <a:latin typeface="Times New Roman" pitchFamily="18" charset="0"/>
                <a:cs typeface="Times New Roman" pitchFamily="18" charset="0"/>
              </a:rPr>
              <a:t> Each active  ingredient retains its chemical integrity and labeled potency within the specified limits.</a:t>
            </a:r>
          </a:p>
          <a:p>
            <a:pPr>
              <a:buNone/>
            </a:pPr>
            <a:r>
              <a:rPr lang="en-US" sz="2400" dirty="0">
                <a:latin typeface="Times New Roman" pitchFamily="18" charset="0"/>
                <a:cs typeface="Times New Roman" pitchFamily="18" charset="0"/>
              </a:rPr>
              <a:t>2. </a:t>
            </a:r>
            <a:r>
              <a:rPr lang="en-US" sz="2400" b="1" dirty="0">
                <a:latin typeface="Times New Roman" pitchFamily="18" charset="0"/>
                <a:cs typeface="Times New Roman" pitchFamily="18" charset="0"/>
              </a:rPr>
              <a:t>Physical: </a:t>
            </a:r>
            <a:r>
              <a:rPr lang="en-US" sz="2400" dirty="0">
                <a:latin typeface="Times New Roman" pitchFamily="18" charset="0"/>
                <a:cs typeface="Times New Roman" pitchFamily="18" charset="0"/>
              </a:rPr>
              <a:t>The original physical properties, including appearance, palatability, uniformity, dissolution, and </a:t>
            </a:r>
            <a:r>
              <a:rPr lang="en-US" sz="2400" dirty="0" err="1">
                <a:latin typeface="Times New Roman" pitchFamily="18" charset="0"/>
                <a:cs typeface="Times New Roman" pitchFamily="18" charset="0"/>
              </a:rPr>
              <a:t>suspendability</a:t>
            </a:r>
            <a:r>
              <a:rPr lang="en-US" sz="2400" dirty="0">
                <a:latin typeface="Times New Roman" pitchFamily="18" charset="0"/>
                <a:cs typeface="Times New Roman" pitchFamily="18" charset="0"/>
              </a:rPr>
              <a:t>, are retained.</a:t>
            </a:r>
          </a:p>
          <a:p>
            <a:pPr>
              <a:buNone/>
            </a:pPr>
            <a:r>
              <a:rPr lang="en-US" sz="2400" dirty="0">
                <a:latin typeface="Times New Roman" pitchFamily="18" charset="0"/>
                <a:cs typeface="Times New Roman" pitchFamily="18" charset="0"/>
              </a:rPr>
              <a:t>3. </a:t>
            </a:r>
            <a:r>
              <a:rPr lang="en-US" sz="2400" b="1" dirty="0">
                <a:latin typeface="Times New Roman" pitchFamily="18" charset="0"/>
                <a:cs typeface="Times New Roman" pitchFamily="18" charset="0"/>
              </a:rPr>
              <a:t>Microbiologic:</a:t>
            </a:r>
            <a:r>
              <a:rPr lang="en-US" sz="2400" dirty="0">
                <a:latin typeface="Times New Roman" pitchFamily="18" charset="0"/>
                <a:cs typeface="Times New Roman" pitchFamily="18" charset="0"/>
              </a:rPr>
              <a:t> Sterility or resistance to microbial growth is retained according to the specified requirements.  Antimicrobial agents retain effectiveness within specified limits.</a:t>
            </a:r>
          </a:p>
          <a:p>
            <a:pPr>
              <a:buNone/>
            </a:pPr>
            <a:r>
              <a:rPr lang="en-US" sz="2400" dirty="0">
                <a:latin typeface="Times New Roman" pitchFamily="18" charset="0"/>
                <a:cs typeface="Times New Roman" pitchFamily="18" charset="0"/>
              </a:rPr>
              <a:t>4. </a:t>
            </a:r>
            <a:r>
              <a:rPr lang="en-US" sz="2400" b="1" dirty="0">
                <a:latin typeface="Times New Roman" pitchFamily="18" charset="0"/>
                <a:cs typeface="Times New Roman" pitchFamily="18" charset="0"/>
              </a:rPr>
              <a:t>Therapeutic:</a:t>
            </a:r>
            <a:r>
              <a:rPr lang="en-US" sz="2400" dirty="0">
                <a:latin typeface="Times New Roman" pitchFamily="18" charset="0"/>
                <a:cs typeface="Times New Roman" pitchFamily="18" charset="0"/>
              </a:rPr>
              <a:t> The therapeutic effect remains unchanged.</a:t>
            </a:r>
          </a:p>
          <a:p>
            <a:pPr>
              <a:buNone/>
            </a:pPr>
            <a:r>
              <a:rPr lang="en-US" sz="2400" dirty="0">
                <a:latin typeface="Times New Roman" pitchFamily="18" charset="0"/>
                <a:cs typeface="Times New Roman" pitchFamily="18" charset="0"/>
              </a:rPr>
              <a:t>5. </a:t>
            </a:r>
            <a:r>
              <a:rPr lang="en-US" sz="2400" b="1" dirty="0" err="1">
                <a:latin typeface="Times New Roman" pitchFamily="18" charset="0"/>
                <a:cs typeface="Times New Roman" pitchFamily="18" charset="0"/>
              </a:rPr>
              <a:t>Toxicologic</a:t>
            </a:r>
            <a:r>
              <a:rPr lang="en-US" sz="2400" b="1" dirty="0">
                <a:latin typeface="Times New Roman" pitchFamily="18" charset="0"/>
                <a:cs typeface="Times New Roman" pitchFamily="18" charset="0"/>
              </a:rPr>
              <a:t>:</a:t>
            </a:r>
            <a:r>
              <a:rPr lang="en-US" sz="2400" dirty="0">
                <a:latin typeface="Times New Roman" pitchFamily="18" charset="0"/>
                <a:cs typeface="Times New Roman" pitchFamily="18" charset="0"/>
              </a:rPr>
              <a:t> No significant increase in toxicity occurs.</a:t>
            </a:r>
          </a:p>
        </p:txBody>
      </p:sp>
      <p:sp>
        <p:nvSpPr>
          <p:cNvPr id="3" name="Title 2"/>
          <p:cNvSpPr>
            <a:spLocks noGrp="1"/>
          </p:cNvSpPr>
          <p:nvPr>
            <p:ph type="title"/>
          </p:nvPr>
        </p:nvSpPr>
        <p:spPr/>
        <p:txBody>
          <a:bodyPr>
            <a:normAutofit fontScale="90000"/>
          </a:bodyPr>
          <a:lstStyle/>
          <a:p>
            <a:r>
              <a:rPr lang="en-US" sz="4400" dirty="0">
                <a:latin typeface="Times New Roman" pitchFamily="18" charset="0"/>
                <a:cs typeface="Times New Roman" pitchFamily="18" charset="0"/>
              </a:rPr>
              <a:t>Five types of stability concern pharmacists: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dirty="0" err="1">
                <a:latin typeface="Times New Roman" pitchFamily="18" charset="0"/>
                <a:cs typeface="Times New Roman" pitchFamily="18" charset="0"/>
              </a:rPr>
              <a:t>Propyl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hexedrine</a:t>
            </a:r>
            <a:r>
              <a:rPr lang="en-US" dirty="0">
                <a:latin typeface="Times New Roman" pitchFamily="18" charset="0"/>
                <a:cs typeface="Times New Roman" pitchFamily="18" charset="0"/>
              </a:rPr>
              <a:t> is volatile liquid that must be contained in a closed system. This drug is used as a nasal inhalant  for vasoconstrictor action. </a:t>
            </a:r>
          </a:p>
          <a:p>
            <a:pPr>
              <a:buNone/>
            </a:pPr>
            <a:r>
              <a:rPr lang="en-US" dirty="0">
                <a:latin typeface="Times New Roman" pitchFamily="18" charset="0"/>
                <a:cs typeface="Times New Roman" pitchFamily="18" charset="0"/>
              </a:rPr>
              <a:t>A cylindrical  roll of fibrous material is impregnated with </a:t>
            </a:r>
          </a:p>
          <a:p>
            <a:pPr>
              <a:buNone/>
            </a:pPr>
            <a:r>
              <a:rPr lang="en-US" dirty="0" err="1">
                <a:latin typeface="Times New Roman" pitchFamily="18" charset="0"/>
                <a:cs typeface="Times New Roman" pitchFamily="18" charset="0"/>
              </a:rPr>
              <a:t>Propyl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hexedrine</a:t>
            </a:r>
            <a:r>
              <a:rPr lang="en-US" dirty="0">
                <a:latin typeface="Times New Roman" pitchFamily="18" charset="0"/>
                <a:cs typeface="Times New Roman" pitchFamily="18" charset="0"/>
              </a:rPr>
              <a:t>, and the saturated cylinder is placed in a suitable, </a:t>
            </a:r>
            <a:r>
              <a:rPr lang="en-US" b="1" dirty="0">
                <a:latin typeface="Times New Roman" pitchFamily="18" charset="0"/>
                <a:cs typeface="Times New Roman" pitchFamily="18" charset="0"/>
              </a:rPr>
              <a:t>plastic, sealed nasal inhaler</a:t>
            </a:r>
            <a:r>
              <a:rPr lang="en-US" dirty="0">
                <a:latin typeface="Times New Roman" pitchFamily="18" charset="0"/>
                <a:cs typeface="Times New Roman" pitchFamily="18" charset="0"/>
              </a:rPr>
              <a:t>. </a:t>
            </a:r>
          </a:p>
          <a:p>
            <a:pPr>
              <a:buNone/>
            </a:pPr>
            <a:r>
              <a:rPr lang="en-US" dirty="0">
                <a:latin typeface="Times New Roman" pitchFamily="18" charset="0"/>
                <a:cs typeface="Times New Roman" pitchFamily="18" charset="0"/>
              </a:rPr>
              <a:t>The inhaler maintains its effectiveness for only a </a:t>
            </a:r>
            <a:r>
              <a:rPr lang="en-US" b="1" dirty="0">
                <a:latin typeface="Times New Roman" pitchFamily="18" charset="0"/>
                <a:cs typeface="Times New Roman" pitchFamily="18" charset="0"/>
              </a:rPr>
              <a:t>limited time</a:t>
            </a:r>
            <a:r>
              <a:rPr lang="en-US" dirty="0">
                <a:latin typeface="Times New Roman" pitchFamily="18" charset="0"/>
                <a:cs typeface="Times New Roman" pitchFamily="18" charset="0"/>
              </a:rPr>
              <a:t> because of the volatility of the drug.</a:t>
            </a:r>
          </a:p>
        </p:txBody>
      </p:sp>
      <p:sp>
        <p:nvSpPr>
          <p:cNvPr id="2" name="Title 1"/>
          <p:cNvSpPr>
            <a:spLocks noGrp="1"/>
          </p:cNvSpPr>
          <p:nvPr>
            <p:ph type="title"/>
          </p:nvPr>
        </p:nvSpPr>
        <p:spPr/>
        <p:txBody>
          <a:bodyPr/>
          <a:lstStyle/>
          <a:p>
            <a:r>
              <a:rPr lang="en-US" dirty="0"/>
              <a:t>Other example</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092891"/>
          </a:xfrm>
        </p:spPr>
        <p:txBody>
          <a:bodyPr>
            <a:normAutofit lnSpcReduction="10000"/>
          </a:bodyPr>
          <a:lstStyle/>
          <a:p>
            <a:pPr>
              <a:buNone/>
            </a:pPr>
            <a:r>
              <a:rPr lang="en-US" dirty="0">
                <a:latin typeface="Times New Roman" pitchFamily="18" charset="0"/>
                <a:cs typeface="Times New Roman" pitchFamily="18" charset="0"/>
              </a:rPr>
              <a:t>Chemical stability is important for </a:t>
            </a:r>
            <a:r>
              <a:rPr lang="en-US" b="1" dirty="0">
                <a:latin typeface="Times New Roman" pitchFamily="18" charset="0"/>
                <a:cs typeface="Times New Roman" pitchFamily="18" charset="0"/>
              </a:rPr>
              <a:t>selecting storage conditions </a:t>
            </a:r>
            <a:r>
              <a:rPr lang="en-US" dirty="0">
                <a:latin typeface="Times New Roman" pitchFamily="18" charset="0"/>
                <a:cs typeface="Times New Roman" pitchFamily="18" charset="0"/>
              </a:rPr>
              <a:t>(</a:t>
            </a:r>
            <a:r>
              <a:rPr lang="en-US" u="sng" dirty="0">
                <a:latin typeface="Times New Roman" pitchFamily="18" charset="0"/>
                <a:cs typeface="Times New Roman" pitchFamily="18" charset="0"/>
              </a:rPr>
              <a:t>temperature, light, humidity</a:t>
            </a:r>
            <a:r>
              <a:rPr lang="en-US" dirty="0">
                <a:latin typeface="Times New Roman" pitchFamily="18" charset="0"/>
                <a:cs typeface="Times New Roman" pitchFamily="18" charset="0"/>
              </a:rPr>
              <a:t>), selecting the proper </a:t>
            </a:r>
            <a:r>
              <a:rPr lang="en-US" u="sng" dirty="0">
                <a:latin typeface="Times New Roman" pitchFamily="18" charset="0"/>
                <a:cs typeface="Times New Roman" pitchFamily="18" charset="0"/>
              </a:rPr>
              <a:t>container </a:t>
            </a:r>
            <a:r>
              <a:rPr lang="en-US" dirty="0">
                <a:latin typeface="Times New Roman" pitchFamily="18" charset="0"/>
                <a:cs typeface="Times New Roman" pitchFamily="18" charset="0"/>
              </a:rPr>
              <a:t>for dispensing (glass versus plastic, clear versus amber or opaque, cap liners), and anticipating interactions when mixing drugs and </a:t>
            </a:r>
          </a:p>
          <a:p>
            <a:pPr>
              <a:buNone/>
            </a:pPr>
            <a:r>
              <a:rPr lang="en-US" dirty="0">
                <a:latin typeface="Times New Roman" pitchFamily="18" charset="0"/>
                <a:cs typeface="Times New Roman" pitchFamily="18" charset="0"/>
              </a:rPr>
              <a:t>dosage forms. </a:t>
            </a:r>
          </a:p>
          <a:p>
            <a:pPr>
              <a:buNone/>
            </a:pPr>
            <a:r>
              <a:rPr lang="en-US" dirty="0">
                <a:latin typeface="Times New Roman" pitchFamily="18" charset="0"/>
                <a:cs typeface="Times New Roman" pitchFamily="18" charset="0"/>
              </a:rPr>
              <a:t>Stability and expiration dating are based on reaction kinetics, that is, the study of the </a:t>
            </a:r>
            <a:r>
              <a:rPr lang="en-US" dirty="0">
                <a:solidFill>
                  <a:srgbClr val="FF0000"/>
                </a:solidFill>
                <a:latin typeface="Times New Roman" pitchFamily="18" charset="0"/>
                <a:cs typeface="Times New Roman" pitchFamily="18" charset="0"/>
              </a:rPr>
              <a:t>rate of chemical change</a:t>
            </a:r>
            <a:r>
              <a:rPr lang="en-US" dirty="0">
                <a:latin typeface="Times New Roman" pitchFamily="18" charset="0"/>
                <a:cs typeface="Times New Roman" pitchFamily="18" charset="0"/>
              </a:rPr>
              <a:t> and the way this rate is influenced by </a:t>
            </a:r>
            <a:r>
              <a:rPr lang="en-US" dirty="0">
                <a:solidFill>
                  <a:srgbClr val="FF0000"/>
                </a:solidFill>
                <a:latin typeface="Times New Roman" pitchFamily="18" charset="0"/>
                <a:cs typeface="Times New Roman" pitchFamily="18" charset="0"/>
              </a:rPr>
              <a:t>concentration of reactants</a:t>
            </a:r>
            <a:r>
              <a:rPr lang="en-US" dirty="0">
                <a:latin typeface="Times New Roman" pitchFamily="18" charset="0"/>
                <a:cs typeface="Times New Roman" pitchFamily="18" charset="0"/>
              </a:rPr>
              <a:t>, </a:t>
            </a:r>
            <a:r>
              <a:rPr lang="en-US" dirty="0">
                <a:solidFill>
                  <a:srgbClr val="FF0000"/>
                </a:solidFill>
                <a:latin typeface="Times New Roman" pitchFamily="18" charset="0"/>
                <a:cs typeface="Times New Roman" pitchFamily="18" charset="0"/>
              </a:rPr>
              <a:t>product</a:t>
            </a:r>
            <a:r>
              <a:rPr lang="en-US" dirty="0">
                <a:latin typeface="Times New Roman" pitchFamily="18" charset="0"/>
                <a:cs typeface="Times New Roman" pitchFamily="18" charset="0"/>
              </a:rPr>
              <a:t>s, and other chemical species and by factors such as </a:t>
            </a:r>
            <a:r>
              <a:rPr lang="en-US" dirty="0">
                <a:solidFill>
                  <a:srgbClr val="FF0000"/>
                </a:solidFill>
                <a:latin typeface="Times New Roman" pitchFamily="18" charset="0"/>
                <a:cs typeface="Times New Roman" pitchFamily="18" charset="0"/>
              </a:rPr>
              <a:t>solvent</a:t>
            </a:r>
            <a:r>
              <a:rPr lang="en-US" dirty="0">
                <a:latin typeface="Times New Roman" pitchFamily="18" charset="0"/>
                <a:cs typeface="Times New Roman" pitchFamily="18" charset="0"/>
              </a:rPr>
              <a:t>, </a:t>
            </a:r>
            <a:r>
              <a:rPr lang="en-US" dirty="0">
                <a:solidFill>
                  <a:srgbClr val="FF0000"/>
                </a:solidFill>
                <a:latin typeface="Times New Roman" pitchFamily="18" charset="0"/>
                <a:cs typeface="Times New Roman" pitchFamily="18" charset="0"/>
              </a:rPr>
              <a:t>pressure</a:t>
            </a:r>
            <a:r>
              <a:rPr lang="en-US" dirty="0">
                <a:latin typeface="Times New Roman" pitchFamily="18" charset="0"/>
                <a:cs typeface="Times New Roman" pitchFamily="18" charset="0"/>
              </a:rPr>
              <a:t>, and </a:t>
            </a:r>
            <a:r>
              <a:rPr lang="en-US" dirty="0">
                <a:solidFill>
                  <a:srgbClr val="FF0000"/>
                </a:solidFill>
                <a:latin typeface="Times New Roman" pitchFamily="18" charset="0"/>
                <a:cs typeface="Times New Roman" pitchFamily="18" charset="0"/>
              </a:rPr>
              <a:t>temperature</a:t>
            </a:r>
            <a:r>
              <a:rPr lang="en-US" dirty="0">
                <a:latin typeface="Times New Roman" pitchFamily="18" charset="0"/>
                <a:cs typeface="Times New Roman" pitchFamily="18" charset="0"/>
              </a:rPr>
              <a:t>.</a:t>
            </a:r>
          </a:p>
          <a:p>
            <a:pPr>
              <a:buNone/>
            </a:pPr>
            <a:endParaRPr lang="en-US" dirty="0">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r>
              <a:rPr lang="en-US" dirty="0">
                <a:latin typeface="Times New Roman" pitchFamily="18" charset="0"/>
                <a:cs typeface="Times New Roman" pitchFamily="18" charset="0"/>
              </a:rPr>
              <a:t>In considering chemical stability of a pharmaceutical, one must know the </a:t>
            </a:r>
            <a:r>
              <a:rPr lang="en-US" b="1" dirty="0">
                <a:solidFill>
                  <a:srgbClr val="FF0000"/>
                </a:solidFill>
                <a:latin typeface="Times New Roman" pitchFamily="18" charset="0"/>
                <a:cs typeface="Times New Roman" pitchFamily="18" charset="0"/>
              </a:rPr>
              <a:t>reaction order and reaction rate</a:t>
            </a:r>
            <a:r>
              <a:rPr lang="en-US" dirty="0">
                <a:latin typeface="Times New Roman" pitchFamily="18" charset="0"/>
                <a:cs typeface="Times New Roman" pitchFamily="18" charset="0"/>
              </a:rPr>
              <a:t>. The reaction order may be the overall order (the sum of the exponents of the concentration terms of the rate expression) or the order with respect to each reactant (the exponent of the individual concentration term in the rate expression).</a:t>
            </a:r>
          </a:p>
          <a:p>
            <a:pPr>
              <a:buNone/>
            </a:pPr>
            <a:r>
              <a:rPr lang="en-US" dirty="0">
                <a:latin typeface="Times New Roman" pitchFamily="18" charset="0"/>
                <a:cs typeface="Times New Roman" pitchFamily="18" charset="0"/>
              </a:rPr>
              <a:t>Reaction rate: The reaction rate is a description of drug concentration with respect to time. Most commonly, zero-order and first-order reactions are encountered in pharmacy.</a:t>
            </a:r>
          </a:p>
          <a:p>
            <a:pPr>
              <a:buNone/>
            </a:pPr>
            <a:endParaRPr lang="en-US" dirty="0">
              <a:latin typeface="Times New Roman" pitchFamily="18" charset="0"/>
              <a:cs typeface="Times New Roman" pitchFamily="18" charset="0"/>
            </a:endParaRPr>
          </a:p>
        </p:txBody>
      </p:sp>
      <p:sp>
        <p:nvSpPr>
          <p:cNvPr id="3" name="Title 2"/>
          <p:cNvSpPr>
            <a:spLocks noGrp="1"/>
          </p:cNvSpPr>
          <p:nvPr>
            <p:ph type="title"/>
          </p:nvPr>
        </p:nvSpPr>
        <p:spPr/>
        <p:txBody>
          <a:bodyPr/>
          <a:lstStyle/>
          <a:p>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219200"/>
            <a:ext cx="8534400" cy="4788091"/>
          </a:xfrm>
        </p:spPr>
        <p:txBody>
          <a:bodyPr>
            <a:normAutofit/>
          </a:bodyPr>
          <a:lstStyle/>
          <a:p>
            <a:r>
              <a:rPr lang="en-US" sz="3200" dirty="0">
                <a:latin typeface="Times New Roman" pitchFamily="18" charset="0"/>
                <a:cs typeface="Times New Roman" pitchFamily="18" charset="0"/>
              </a:rPr>
              <a:t>If the </a:t>
            </a:r>
            <a:r>
              <a:rPr lang="en-US" sz="3200" dirty="0">
                <a:solidFill>
                  <a:srgbClr val="FF0000"/>
                </a:solidFill>
                <a:latin typeface="Times New Roman" pitchFamily="18" charset="0"/>
                <a:cs typeface="Times New Roman" pitchFamily="18" charset="0"/>
              </a:rPr>
              <a:t>loss of drug is independent on concentration </a:t>
            </a:r>
            <a:r>
              <a:rPr lang="en-US" sz="3200" dirty="0">
                <a:latin typeface="Times New Roman" pitchFamily="18" charset="0"/>
                <a:cs typeface="Times New Roman" pitchFamily="18" charset="0"/>
              </a:rPr>
              <a:t>of reactants and constant with respect to time (i.e., 1 mg/</a:t>
            </a:r>
            <a:r>
              <a:rPr lang="en-US" sz="3200" dirty="0" err="1">
                <a:latin typeface="Times New Roman" pitchFamily="18" charset="0"/>
                <a:cs typeface="Times New Roman" pitchFamily="18" charset="0"/>
              </a:rPr>
              <a:t>mL</a:t>
            </a:r>
            <a:r>
              <a:rPr lang="en-US" sz="3200" dirty="0">
                <a:latin typeface="Times New Roman" pitchFamily="18" charset="0"/>
                <a:cs typeface="Times New Roman" pitchFamily="18" charset="0"/>
              </a:rPr>
              <a:t>/h), the rate is called zero order. The mathematical expression is</a:t>
            </a:r>
          </a:p>
        </p:txBody>
      </p:sp>
      <p:sp>
        <p:nvSpPr>
          <p:cNvPr id="3" name="Title 2"/>
          <p:cNvSpPr>
            <a:spLocks noGrp="1"/>
          </p:cNvSpPr>
          <p:nvPr>
            <p:ph type="title"/>
          </p:nvPr>
        </p:nvSpPr>
        <p:spPr/>
        <p:txBody>
          <a:bodyPr>
            <a:normAutofit/>
          </a:bodyPr>
          <a:lstStyle/>
          <a:p>
            <a:r>
              <a:rPr lang="en-US" dirty="0"/>
              <a:t>Zero-order rate reactions</a:t>
            </a:r>
          </a:p>
        </p:txBody>
      </p:sp>
      <p:pic>
        <p:nvPicPr>
          <p:cNvPr id="5122" name="Picture 2"/>
          <p:cNvPicPr>
            <a:picLocks noChangeAspect="1" noChangeArrowheads="1"/>
          </p:cNvPicPr>
          <p:nvPr/>
        </p:nvPicPr>
        <p:blipFill>
          <a:blip r:embed="rId2"/>
          <a:srcRect/>
          <a:stretch>
            <a:fillRect/>
          </a:stretch>
        </p:blipFill>
        <p:spPr bwMode="auto">
          <a:xfrm>
            <a:off x="0" y="3733800"/>
            <a:ext cx="9144000" cy="3124200"/>
          </a:xfrm>
          <a:prstGeom prst="rect">
            <a:avLst/>
          </a:prstGeom>
          <a:noFill/>
          <a:ln w="9525">
            <a:noFill/>
            <a:miter lim="800000"/>
            <a:headEnd/>
            <a:tailEnd/>
          </a:ln>
          <a:effectLst/>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normAutofit fontScale="92500" lnSpcReduction="10000"/>
          </a:bodyPr>
          <a:lstStyle/>
          <a:p>
            <a:r>
              <a:rPr lang="en-US" sz="2800" b="1" u="sng" dirty="0">
                <a:latin typeface="Times New Roman" pitchFamily="18" charset="0"/>
                <a:cs typeface="Times New Roman" pitchFamily="18" charset="0"/>
              </a:rPr>
              <a:t>units for zero rate constant</a:t>
            </a:r>
            <a:r>
              <a:rPr lang="en-US" sz="2800" dirty="0">
                <a:latin typeface="Times New Roman" pitchFamily="18" charset="0"/>
                <a:cs typeface="Times New Roman" pitchFamily="18" charset="0"/>
              </a:rPr>
              <a:t> </a:t>
            </a:r>
            <a:r>
              <a:rPr lang="en-US" dirty="0">
                <a:latin typeface="Times New Roman" pitchFamily="18" charset="0"/>
                <a:cs typeface="Times New Roman" pitchFamily="18" charset="0"/>
              </a:rPr>
              <a:t>K</a:t>
            </a:r>
            <a:r>
              <a:rPr lang="en-US" sz="1800" dirty="0">
                <a:latin typeface="Times New Roman" pitchFamily="18" charset="0"/>
                <a:cs typeface="Times New Roman" pitchFamily="18" charset="0"/>
              </a:rPr>
              <a:t>0  </a:t>
            </a:r>
            <a:r>
              <a:rPr lang="en-US" sz="2800" dirty="0">
                <a:latin typeface="Times New Roman" pitchFamily="18" charset="0"/>
                <a:cs typeface="Times New Roman" pitchFamily="18" charset="0"/>
              </a:rPr>
              <a:t>are concentration per unit time such as:</a:t>
            </a:r>
          </a:p>
          <a:p>
            <a:r>
              <a:rPr lang="en-US" sz="2800" b="1" dirty="0">
                <a:solidFill>
                  <a:srgbClr val="FF0000"/>
                </a:solidFill>
                <a:latin typeface="Times New Roman" pitchFamily="18" charset="0"/>
                <a:cs typeface="Times New Roman" pitchFamily="18" charset="0"/>
              </a:rPr>
              <a:t>Mole/liter/ second  </a:t>
            </a:r>
            <a:r>
              <a:rPr lang="en-US" sz="2800" dirty="0">
                <a:latin typeface="Times New Roman" pitchFamily="18" charset="0"/>
                <a:cs typeface="Times New Roman" pitchFamily="18" charset="0"/>
              </a:rPr>
              <a:t>or </a:t>
            </a:r>
            <a:r>
              <a:rPr lang="en-US" sz="2800" b="1" dirty="0">
                <a:solidFill>
                  <a:srgbClr val="FF0000"/>
                </a:solidFill>
                <a:latin typeface="Times New Roman" pitchFamily="18" charset="0"/>
                <a:cs typeface="Times New Roman" pitchFamily="18" charset="0"/>
              </a:rPr>
              <a:t>mg/ml/min</a:t>
            </a:r>
          </a:p>
          <a:p>
            <a:endParaRPr lang="en-US"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It is meaningless to attempt to describe the time required for all material in a reaction to decompose that is infinity therefore reaction rate are commonly described by K  or by their half life </a:t>
            </a:r>
            <a:r>
              <a:rPr lang="en-US" sz="3600" dirty="0">
                <a:latin typeface="Times New Roman" pitchFamily="18" charset="0"/>
                <a:cs typeface="Times New Roman" pitchFamily="18" charset="0"/>
              </a:rPr>
              <a:t>t</a:t>
            </a:r>
            <a:r>
              <a:rPr lang="en-US" sz="1800" dirty="0">
                <a:latin typeface="Times New Roman" pitchFamily="18" charset="0"/>
                <a:cs typeface="Times New Roman" pitchFamily="18" charset="0"/>
              </a:rPr>
              <a:t>1/2</a:t>
            </a:r>
          </a:p>
          <a:p>
            <a:r>
              <a:rPr lang="en-US" sz="3000" dirty="0">
                <a:latin typeface="Times New Roman" pitchFamily="18" charset="0"/>
                <a:cs typeface="Times New Roman" pitchFamily="18" charset="0"/>
              </a:rPr>
              <a:t>The half life equation for a zero order reaction  </a:t>
            </a:r>
            <a:endParaRPr lang="en-US" sz="2200" dirty="0">
              <a:latin typeface="Times New Roman" pitchFamily="18" charset="0"/>
              <a:cs typeface="Times New Roman" pitchFamily="18" charset="0"/>
            </a:endParaRPr>
          </a:p>
          <a:p>
            <a:r>
              <a:rPr lang="en-US" sz="4800" b="1" dirty="0">
                <a:solidFill>
                  <a:srgbClr val="FF0000"/>
                </a:solidFill>
                <a:latin typeface="Times New Roman" pitchFamily="18" charset="0"/>
                <a:cs typeface="Times New Roman" pitchFamily="18" charset="0"/>
              </a:rPr>
              <a:t>t</a:t>
            </a:r>
            <a:r>
              <a:rPr lang="en-US" sz="2800" b="1" dirty="0">
                <a:solidFill>
                  <a:srgbClr val="FF0000"/>
                </a:solidFill>
                <a:latin typeface="Times New Roman" pitchFamily="18" charset="0"/>
                <a:cs typeface="Times New Roman" pitchFamily="18" charset="0"/>
              </a:rPr>
              <a:t>1/2 =</a:t>
            </a:r>
            <a:r>
              <a:rPr lang="en-US" sz="3900" b="1" dirty="0">
                <a:solidFill>
                  <a:srgbClr val="FF0000"/>
                </a:solidFill>
                <a:latin typeface="Times New Roman" pitchFamily="18" charset="0"/>
                <a:cs typeface="Times New Roman" pitchFamily="18" charset="0"/>
              </a:rPr>
              <a:t> ½</a:t>
            </a:r>
            <a:r>
              <a:rPr lang="en-US" sz="2800" b="1" dirty="0">
                <a:solidFill>
                  <a:srgbClr val="FF0000"/>
                </a:solidFill>
                <a:latin typeface="Times New Roman" pitchFamily="18" charset="0"/>
                <a:cs typeface="Times New Roman" pitchFamily="18" charset="0"/>
              </a:rPr>
              <a:t> (C</a:t>
            </a:r>
            <a:r>
              <a:rPr lang="en-US" sz="2000" b="1" dirty="0">
                <a:solidFill>
                  <a:srgbClr val="FF0000"/>
                </a:solidFill>
                <a:latin typeface="Times New Roman" pitchFamily="18" charset="0"/>
                <a:cs typeface="Times New Roman" pitchFamily="18" charset="0"/>
              </a:rPr>
              <a:t>0</a:t>
            </a:r>
            <a:r>
              <a:rPr lang="en-US" sz="2800" b="1" dirty="0">
                <a:solidFill>
                  <a:srgbClr val="FF0000"/>
                </a:solidFill>
                <a:latin typeface="Times New Roman" pitchFamily="18" charset="0"/>
                <a:cs typeface="Times New Roman" pitchFamily="18" charset="0"/>
              </a:rPr>
              <a:t>/K</a:t>
            </a:r>
            <a:r>
              <a:rPr lang="en-US" sz="2000" b="1" dirty="0">
                <a:solidFill>
                  <a:srgbClr val="FF0000"/>
                </a:solidFill>
                <a:latin typeface="Times New Roman" pitchFamily="18" charset="0"/>
                <a:cs typeface="Times New Roman" pitchFamily="18" charset="0"/>
              </a:rPr>
              <a:t>0</a:t>
            </a:r>
            <a:r>
              <a:rPr lang="en-US" sz="2800" b="1" dirty="0">
                <a:solidFill>
                  <a:srgbClr val="FF0000"/>
                </a:solidFill>
                <a:latin typeface="Times New Roman" pitchFamily="18" charset="0"/>
                <a:cs typeface="Times New Roman" pitchFamily="18" charset="0"/>
              </a:rPr>
              <a:t>)</a:t>
            </a:r>
          </a:p>
          <a:p>
            <a:r>
              <a:rPr lang="en-US" sz="2800" dirty="0">
                <a:latin typeface="Times New Roman" pitchFamily="18" charset="0"/>
                <a:cs typeface="Times New Roman" pitchFamily="18" charset="0"/>
              </a:rPr>
              <a:t>If the </a:t>
            </a:r>
            <a:r>
              <a:rPr lang="en-US" sz="3000" dirty="0">
                <a:latin typeface="Times New Roman" pitchFamily="18" charset="0"/>
                <a:cs typeface="Times New Roman" pitchFamily="18" charset="0"/>
              </a:rPr>
              <a:t>C</a:t>
            </a:r>
            <a:r>
              <a:rPr lang="en-US" sz="2200" dirty="0">
                <a:latin typeface="Times New Roman" pitchFamily="18" charset="0"/>
                <a:cs typeface="Times New Roman" pitchFamily="18" charset="0"/>
              </a:rPr>
              <a:t>0 changes the </a:t>
            </a:r>
            <a:r>
              <a:rPr lang="en-US" sz="4400" dirty="0">
                <a:latin typeface="Times New Roman" pitchFamily="18" charset="0"/>
                <a:cs typeface="Times New Roman" pitchFamily="18" charset="0"/>
              </a:rPr>
              <a:t>t</a:t>
            </a:r>
            <a:r>
              <a:rPr lang="en-US" sz="2400" dirty="0">
                <a:latin typeface="Times New Roman" pitchFamily="18" charset="0"/>
                <a:cs typeface="Times New Roman" pitchFamily="18" charset="0"/>
              </a:rPr>
              <a:t>1/2 </a:t>
            </a:r>
            <a:r>
              <a:rPr lang="en-US" sz="3000" dirty="0">
                <a:latin typeface="Times New Roman" pitchFamily="18" charset="0"/>
                <a:cs typeface="Times New Roman" pitchFamily="18" charset="0"/>
              </a:rPr>
              <a:t>changes</a:t>
            </a:r>
            <a:r>
              <a:rPr lang="en-US" sz="2400" dirty="0">
                <a:latin typeface="Times New Roman" pitchFamily="18" charset="0"/>
                <a:cs typeface="Times New Roman" pitchFamily="18" charset="0"/>
              </a:rPr>
              <a:t> . There is inverse relationship between </a:t>
            </a:r>
            <a:r>
              <a:rPr lang="en-US" sz="4800" dirty="0">
                <a:latin typeface="Times New Roman" pitchFamily="18" charset="0"/>
                <a:cs typeface="Times New Roman" pitchFamily="18" charset="0"/>
              </a:rPr>
              <a:t>t</a:t>
            </a:r>
            <a:r>
              <a:rPr lang="en-US" sz="2800" dirty="0">
                <a:latin typeface="Times New Roman" pitchFamily="18" charset="0"/>
                <a:cs typeface="Times New Roman" pitchFamily="18" charset="0"/>
              </a:rPr>
              <a:t>1/2 and K</a:t>
            </a:r>
            <a:endParaRPr lang="en-US" dirty="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382000" cy="4864291"/>
          </a:xfrm>
        </p:spPr>
        <p:txBody>
          <a:bodyPr>
            <a:normAutofit/>
          </a:bodyPr>
          <a:lstStyle/>
          <a:p>
            <a:r>
              <a:rPr lang="en-US" sz="2800" dirty="0">
                <a:latin typeface="Times New Roman" pitchFamily="18" charset="0"/>
                <a:cs typeface="Times New Roman" pitchFamily="18" charset="0"/>
              </a:rPr>
              <a:t>A drug suspension (125 mg/</a:t>
            </a:r>
            <a:r>
              <a:rPr lang="en-US" sz="2800" dirty="0" err="1">
                <a:latin typeface="Times New Roman" pitchFamily="18" charset="0"/>
                <a:cs typeface="Times New Roman" pitchFamily="18" charset="0"/>
              </a:rPr>
              <a:t>mL</a:t>
            </a:r>
            <a:r>
              <a:rPr lang="en-US" sz="2800" dirty="0">
                <a:latin typeface="Times New Roman" pitchFamily="18" charset="0"/>
                <a:cs typeface="Times New Roman" pitchFamily="18" charset="0"/>
              </a:rPr>
              <a:t>) decays by zero-order kinetics with a reaction rate constant of 0.5 mg/</a:t>
            </a:r>
            <a:r>
              <a:rPr lang="en-US" sz="2800" dirty="0" err="1">
                <a:latin typeface="Times New Roman" pitchFamily="18" charset="0"/>
                <a:cs typeface="Times New Roman" pitchFamily="18" charset="0"/>
              </a:rPr>
              <a:t>mL</a:t>
            </a:r>
            <a:r>
              <a:rPr lang="en-US" sz="2800" dirty="0">
                <a:latin typeface="Times New Roman" pitchFamily="18" charset="0"/>
                <a:cs typeface="Times New Roman" pitchFamily="18" charset="0"/>
              </a:rPr>
              <a:t>/h. What is the concentration of intact drug remaining after 3 days (72 hours), and what is its t</a:t>
            </a:r>
            <a:r>
              <a:rPr lang="en-US" sz="1800" dirty="0">
                <a:latin typeface="Times New Roman" pitchFamily="18" charset="0"/>
                <a:cs typeface="Times New Roman" pitchFamily="18" charset="0"/>
              </a:rPr>
              <a:t>1/2</a:t>
            </a:r>
            <a:r>
              <a:rPr lang="en-US" sz="2800" dirty="0">
                <a:latin typeface="Times New Roman" pitchFamily="18" charset="0"/>
                <a:cs typeface="Times New Roman" pitchFamily="18" charset="0"/>
              </a:rPr>
              <a:t> ?</a:t>
            </a:r>
          </a:p>
        </p:txBody>
      </p:sp>
      <p:sp>
        <p:nvSpPr>
          <p:cNvPr id="3" name="Title 2"/>
          <p:cNvSpPr>
            <a:spLocks noGrp="1"/>
          </p:cNvSpPr>
          <p:nvPr>
            <p:ph type="title"/>
          </p:nvPr>
        </p:nvSpPr>
        <p:spPr/>
        <p:txBody>
          <a:bodyPr>
            <a:normAutofit fontScale="90000"/>
          </a:bodyPr>
          <a:lstStyle/>
          <a:p>
            <a:r>
              <a:rPr lang="en-US" dirty="0"/>
              <a:t>Example1</a:t>
            </a:r>
            <a:br>
              <a:rPr lang="en-US" dirty="0"/>
            </a:br>
            <a:endParaRPr lang="en-US" dirty="0"/>
          </a:p>
        </p:txBody>
      </p:sp>
      <p:pic>
        <p:nvPicPr>
          <p:cNvPr id="7170" name="Picture 2"/>
          <p:cNvPicPr>
            <a:picLocks noChangeAspect="1" noChangeArrowheads="1"/>
          </p:cNvPicPr>
          <p:nvPr/>
        </p:nvPicPr>
        <p:blipFill>
          <a:blip r:embed="rId2"/>
          <a:srcRect/>
          <a:stretch>
            <a:fillRect/>
          </a:stretch>
        </p:blipFill>
        <p:spPr bwMode="auto">
          <a:xfrm>
            <a:off x="762000" y="3200400"/>
            <a:ext cx="8077200" cy="3276600"/>
          </a:xfrm>
          <a:prstGeom prst="rect">
            <a:avLst/>
          </a:prstGeom>
          <a:noFill/>
          <a:ln w="9525">
            <a:noFill/>
            <a:miter lim="800000"/>
            <a:headEnd/>
            <a:tailEnd/>
          </a:ln>
          <a:effectLst/>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p:txBody>
          <a:bodyPr/>
          <a:lstStyle/>
          <a:p>
            <a:endParaRPr lang="en-US"/>
          </a:p>
        </p:txBody>
      </p:sp>
      <p:pic>
        <p:nvPicPr>
          <p:cNvPr id="8194" name="Picture 2"/>
          <p:cNvPicPr>
            <a:picLocks noChangeAspect="1" noChangeArrowheads="1"/>
          </p:cNvPicPr>
          <p:nvPr/>
        </p:nvPicPr>
        <p:blipFill>
          <a:blip r:embed="rId2"/>
          <a:srcRect/>
          <a:stretch>
            <a:fillRect/>
          </a:stretch>
        </p:blipFill>
        <p:spPr bwMode="auto">
          <a:xfrm>
            <a:off x="228600" y="304800"/>
            <a:ext cx="8915400" cy="6096000"/>
          </a:xfrm>
          <a:prstGeom prst="rect">
            <a:avLst/>
          </a:prstGeom>
          <a:noFill/>
          <a:ln w="9525">
            <a:noFill/>
            <a:miter lim="800000"/>
            <a:headEnd/>
            <a:tailEnd/>
          </a:ln>
          <a:effectLst/>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14400"/>
            <a:ext cx="8991600" cy="2286001"/>
          </a:xfrm>
        </p:spPr>
        <p:txBody>
          <a:bodyPr/>
          <a:lstStyle/>
          <a:p>
            <a:r>
              <a:rPr lang="en-US" dirty="0">
                <a:solidFill>
                  <a:srgbClr val="FF0000"/>
                </a:solidFill>
                <a:latin typeface="Times New Roman" pitchFamily="18" charset="0"/>
                <a:cs typeface="Times New Roman" pitchFamily="18" charset="0"/>
              </a:rPr>
              <a:t>If loss of drug </a:t>
            </a:r>
            <a:r>
              <a:rPr lang="en-US" dirty="0">
                <a:latin typeface="Times New Roman" pitchFamily="18" charset="0"/>
                <a:cs typeface="Times New Roman" pitchFamily="18" charset="0"/>
              </a:rPr>
              <a:t>is </a:t>
            </a:r>
            <a:r>
              <a:rPr lang="en-US" b="1" dirty="0">
                <a:solidFill>
                  <a:srgbClr val="FF0000"/>
                </a:solidFill>
                <a:latin typeface="Times New Roman" pitchFamily="18" charset="0"/>
                <a:cs typeface="Times New Roman" pitchFamily="18" charset="0"/>
              </a:rPr>
              <a:t>directly proportional to concentration </a:t>
            </a:r>
            <a:r>
              <a:rPr lang="en-US" dirty="0">
                <a:latin typeface="Times New Roman" pitchFamily="18" charset="0"/>
                <a:cs typeface="Times New Roman" pitchFamily="18" charset="0"/>
              </a:rPr>
              <a:t>remaining with respect to time, it is called a first-order reaction and has the units of </a:t>
            </a:r>
            <a:r>
              <a:rPr lang="en-US" sz="2400" b="1" dirty="0">
                <a:solidFill>
                  <a:srgbClr val="FF0000"/>
                </a:solidFill>
                <a:latin typeface="Times New Roman" pitchFamily="18" charset="0"/>
                <a:cs typeface="Times New Roman" pitchFamily="18" charset="0"/>
              </a:rPr>
              <a:t>reciprocal</a:t>
            </a:r>
            <a:r>
              <a:rPr lang="en-US" b="1" dirty="0">
                <a:solidFill>
                  <a:srgbClr val="FF0000"/>
                </a:solidFill>
                <a:latin typeface="Times New Roman" pitchFamily="18" charset="0"/>
                <a:cs typeface="Times New Roman" pitchFamily="18" charset="0"/>
              </a:rPr>
              <a:t> time</a:t>
            </a:r>
            <a:r>
              <a:rPr lang="en-US" dirty="0">
                <a:latin typeface="Times New Roman" pitchFamily="18" charset="0"/>
                <a:cs typeface="Times New Roman" pitchFamily="18" charset="0"/>
              </a:rPr>
              <a:t>, that is, time− </a:t>
            </a:r>
            <a:r>
              <a:rPr lang="en-US" sz="2000" dirty="0">
                <a:latin typeface="Times New Roman" pitchFamily="18" charset="0"/>
                <a:cs typeface="Times New Roman" pitchFamily="18" charset="0"/>
              </a:rPr>
              <a:t>1</a:t>
            </a:r>
            <a:r>
              <a:rPr lang="en-US" dirty="0">
                <a:latin typeface="Times New Roman" pitchFamily="18" charset="0"/>
                <a:cs typeface="Times New Roman" pitchFamily="18" charset="0"/>
              </a:rPr>
              <a:t> The mathematical expression is:</a:t>
            </a:r>
          </a:p>
        </p:txBody>
      </p:sp>
      <p:sp>
        <p:nvSpPr>
          <p:cNvPr id="3" name="Title 2"/>
          <p:cNvSpPr>
            <a:spLocks noGrp="1"/>
          </p:cNvSpPr>
          <p:nvPr>
            <p:ph type="title"/>
          </p:nvPr>
        </p:nvSpPr>
        <p:spPr>
          <a:xfrm>
            <a:off x="457200" y="274638"/>
            <a:ext cx="8229600" cy="868362"/>
          </a:xfrm>
        </p:spPr>
        <p:txBody>
          <a:bodyPr>
            <a:normAutofit/>
          </a:bodyPr>
          <a:lstStyle/>
          <a:p>
            <a:r>
              <a:rPr lang="en-US" dirty="0"/>
              <a:t>First order reactions</a:t>
            </a:r>
          </a:p>
        </p:txBody>
      </p:sp>
      <p:pic>
        <p:nvPicPr>
          <p:cNvPr id="9218" name="Picture 2"/>
          <p:cNvPicPr>
            <a:picLocks noChangeAspect="1" noChangeArrowheads="1"/>
          </p:cNvPicPr>
          <p:nvPr/>
        </p:nvPicPr>
        <p:blipFill>
          <a:blip r:embed="rId2"/>
          <a:srcRect/>
          <a:stretch>
            <a:fillRect/>
          </a:stretch>
        </p:blipFill>
        <p:spPr bwMode="auto">
          <a:xfrm>
            <a:off x="0" y="2743200"/>
            <a:ext cx="8915400" cy="4114800"/>
          </a:xfrm>
          <a:prstGeom prst="rect">
            <a:avLst/>
          </a:prstGeom>
          <a:noFill/>
          <a:ln w="9525">
            <a:noFill/>
            <a:miter lim="800000"/>
            <a:headEnd/>
            <a:tailEnd/>
          </a:ln>
          <a:effectLst/>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864291"/>
          </a:xfrm>
        </p:spPr>
        <p:txBody>
          <a:bodyPr>
            <a:normAutofit/>
          </a:bodyPr>
          <a:lstStyle/>
          <a:p>
            <a:pPr>
              <a:buNone/>
            </a:pPr>
            <a:r>
              <a:rPr lang="en-US" sz="2800" dirty="0">
                <a:latin typeface="Times New Roman" pitchFamily="18" charset="0"/>
                <a:cs typeface="Times New Roman" pitchFamily="18" charset="0"/>
              </a:rPr>
              <a:t>and can be easily derived from first-order equation by substituting values of C = 50% and C0  = 100%, representing a decrease in concentration by 50%.</a:t>
            </a:r>
          </a:p>
          <a:p>
            <a:pPr>
              <a:buNone/>
            </a:pPr>
            <a:r>
              <a:rPr lang="en-US" sz="2800" dirty="0">
                <a:latin typeface="Times New Roman" pitchFamily="18" charset="0"/>
                <a:cs typeface="Times New Roman" pitchFamily="18" charset="0"/>
              </a:rPr>
              <a:t>Example 3</a:t>
            </a:r>
          </a:p>
          <a:p>
            <a:pPr>
              <a:buNone/>
            </a:pPr>
            <a:r>
              <a:rPr lang="en-US" sz="2800" dirty="0">
                <a:latin typeface="Times New Roman" pitchFamily="18" charset="0"/>
                <a:cs typeface="Times New Roman" pitchFamily="18" charset="0"/>
              </a:rPr>
              <a:t>An ophthalmic solution of a </a:t>
            </a:r>
            <a:r>
              <a:rPr lang="en-US" sz="2800" dirty="0" err="1">
                <a:latin typeface="Times New Roman" pitchFamily="18" charset="0"/>
                <a:cs typeface="Times New Roman" pitchFamily="18" charset="0"/>
              </a:rPr>
              <a:t>mydriatic</a:t>
            </a:r>
            <a:r>
              <a:rPr lang="en-US" sz="2800" dirty="0">
                <a:latin typeface="Times New Roman" pitchFamily="18" charset="0"/>
                <a:cs typeface="Times New Roman" pitchFamily="18" charset="0"/>
              </a:rPr>
              <a:t> drug at </a:t>
            </a:r>
            <a:r>
              <a:rPr lang="en-US" sz="2800" u="sng" dirty="0">
                <a:latin typeface="Times New Roman" pitchFamily="18" charset="0"/>
                <a:cs typeface="Times New Roman" pitchFamily="18" charset="0"/>
              </a:rPr>
              <a:t>5 mg/</a:t>
            </a:r>
            <a:r>
              <a:rPr lang="en-US" sz="2800" u="sng" dirty="0" err="1">
                <a:latin typeface="Times New Roman" pitchFamily="18" charset="0"/>
                <a:cs typeface="Times New Roman" pitchFamily="18" charset="0"/>
              </a:rPr>
              <a:t>mL</a:t>
            </a:r>
            <a:r>
              <a:rPr lang="en-US" sz="2800" u="sng" dirty="0">
                <a:latin typeface="Times New Roman" pitchFamily="18" charset="0"/>
                <a:cs typeface="Times New Roman" pitchFamily="18" charset="0"/>
              </a:rPr>
              <a:t> </a:t>
            </a:r>
            <a:r>
              <a:rPr lang="en-US" sz="2800" dirty="0">
                <a:latin typeface="Times New Roman" pitchFamily="18" charset="0"/>
                <a:cs typeface="Times New Roman" pitchFamily="18" charset="0"/>
              </a:rPr>
              <a:t>exhibits first-order degradation with a rate of </a:t>
            </a:r>
            <a:r>
              <a:rPr lang="en-US" sz="2800" u="sng" dirty="0">
                <a:latin typeface="Times New Roman" pitchFamily="18" charset="0"/>
                <a:cs typeface="Times New Roman" pitchFamily="18" charset="0"/>
              </a:rPr>
              <a:t>0.0005/day</a:t>
            </a:r>
            <a:r>
              <a:rPr lang="en-US" sz="2800" dirty="0">
                <a:latin typeface="Times New Roman" pitchFamily="18" charset="0"/>
                <a:cs typeface="Times New Roman" pitchFamily="18" charset="0"/>
              </a:rPr>
              <a:t>. How much drug will remain after 120 days, and what is its half-life?</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590800"/>
            <a:ext cx="8229600" cy="3416491"/>
          </a:xfrm>
        </p:spPr>
        <p:txBody>
          <a:bodyPr>
            <a:normAutofit/>
          </a:bodyPr>
          <a:lstStyle/>
          <a:p>
            <a:r>
              <a:rPr lang="en-US" sz="2800" dirty="0">
                <a:latin typeface="Times New Roman" pitchFamily="18" charset="0"/>
                <a:cs typeface="Times New Roman" pitchFamily="18" charset="0"/>
              </a:rPr>
              <a:t>Example 4</a:t>
            </a:r>
          </a:p>
          <a:p>
            <a:pPr>
              <a:buNone/>
            </a:pPr>
            <a:r>
              <a:rPr lang="en-US" sz="2800" dirty="0">
                <a:latin typeface="Times New Roman" pitchFamily="18" charset="0"/>
                <a:cs typeface="Times New Roman" pitchFamily="18" charset="0"/>
              </a:rPr>
              <a:t>In Example 3, how long will it take for drug to degrade to 90% of its original concentration?</a:t>
            </a:r>
          </a:p>
        </p:txBody>
      </p:sp>
      <p:sp>
        <p:nvSpPr>
          <p:cNvPr id="3" name="Title 2"/>
          <p:cNvSpPr>
            <a:spLocks noGrp="1"/>
          </p:cNvSpPr>
          <p:nvPr>
            <p:ph type="title"/>
          </p:nvPr>
        </p:nvSpPr>
        <p:spPr/>
        <p:txBody>
          <a:bodyPr/>
          <a:lstStyle/>
          <a:p>
            <a:endParaRPr lang="en-US" dirty="0"/>
          </a:p>
        </p:txBody>
      </p:sp>
      <p:pic>
        <p:nvPicPr>
          <p:cNvPr id="10243" name="Picture 3"/>
          <p:cNvPicPr>
            <a:picLocks noChangeAspect="1" noChangeArrowheads="1"/>
          </p:cNvPicPr>
          <p:nvPr/>
        </p:nvPicPr>
        <p:blipFill>
          <a:blip r:embed="rId2"/>
          <a:srcRect/>
          <a:stretch>
            <a:fillRect/>
          </a:stretch>
        </p:blipFill>
        <p:spPr bwMode="auto">
          <a:xfrm>
            <a:off x="381000" y="228600"/>
            <a:ext cx="8458200" cy="2286000"/>
          </a:xfrm>
          <a:prstGeom prst="rect">
            <a:avLst/>
          </a:prstGeom>
          <a:noFill/>
          <a:ln w="9525">
            <a:noFill/>
            <a:miter lim="800000"/>
            <a:headEnd/>
            <a:tailEnd/>
          </a:ln>
          <a:effectLst/>
        </p:spPr>
      </p:pic>
      <p:pic>
        <p:nvPicPr>
          <p:cNvPr id="10244" name="Picture 4"/>
          <p:cNvPicPr>
            <a:picLocks noChangeAspect="1" noChangeArrowheads="1"/>
          </p:cNvPicPr>
          <p:nvPr/>
        </p:nvPicPr>
        <p:blipFill>
          <a:blip r:embed="rId3"/>
          <a:srcRect/>
          <a:stretch>
            <a:fillRect/>
          </a:stretch>
        </p:blipFill>
        <p:spPr bwMode="auto">
          <a:xfrm>
            <a:off x="457200" y="4114800"/>
            <a:ext cx="8077200" cy="2590800"/>
          </a:xfrm>
          <a:prstGeom prst="rect">
            <a:avLst/>
          </a:prstGeom>
          <a:noFill/>
          <a:ln w="9525">
            <a:noFill/>
            <a:miter lim="800000"/>
            <a:headEnd/>
            <a:tailEnd/>
          </a:ln>
          <a:effectLst/>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C85ABFB-F72B-4C46-809E-32FFF3CBB0C2}"/>
              </a:ext>
            </a:extLst>
          </p:cNvPr>
          <p:cNvSpPr>
            <a:spLocks noGrp="1"/>
          </p:cNvSpPr>
          <p:nvPr>
            <p:ph idx="1"/>
          </p:nvPr>
        </p:nvSpPr>
        <p:spPr>
          <a:xfrm>
            <a:off x="457200" y="1524000"/>
            <a:ext cx="8229600" cy="4483291"/>
          </a:xfrm>
        </p:spPr>
        <p:txBody>
          <a:bodyPr/>
          <a:lstStyle/>
          <a:p>
            <a:r>
              <a:rPr lang="en-GB" dirty="0">
                <a:latin typeface="Times New Roman" panose="02020603050405020304" pitchFamily="18" charset="0"/>
                <a:cs typeface="Times New Roman" panose="02020603050405020304" pitchFamily="18" charset="0"/>
              </a:rPr>
              <a:t>Many pharmaceutical ingredients used to prepare the desired dosage form of a drug substance. Some of these agents used to achieve the desired physical and chemical characteristics of the product or enhance its appearance, </a:t>
            </a:r>
            <a:r>
              <a:rPr lang="en-GB" dirty="0" err="1">
                <a:latin typeface="Times New Roman" panose="02020603050405020304" pitchFamily="18" charset="0"/>
                <a:cs typeface="Times New Roman" panose="02020603050405020304" pitchFamily="18" charset="0"/>
              </a:rPr>
              <a:t>odor</a:t>
            </a:r>
            <a:r>
              <a:rPr lang="en-GB" dirty="0">
                <a:latin typeface="Times New Roman" panose="02020603050405020304" pitchFamily="18" charset="0"/>
                <a:cs typeface="Times New Roman" panose="02020603050405020304" pitchFamily="18" charset="0"/>
              </a:rPr>
              <a:t>, and taste. Other substances used to increase the stability of drug substance, against hydrolysis and oxidation.</a:t>
            </a:r>
          </a:p>
        </p:txBody>
      </p:sp>
      <p:sp>
        <p:nvSpPr>
          <p:cNvPr id="3" name="Title 2">
            <a:extLst>
              <a:ext uri="{FF2B5EF4-FFF2-40B4-BE49-F238E27FC236}">
                <a16:creationId xmlns:a16="http://schemas.microsoft.com/office/drawing/2014/main" id="{3A740626-399A-42AD-B0D6-1BB4238562CB}"/>
              </a:ext>
            </a:extLst>
          </p:cNvPr>
          <p:cNvSpPr>
            <a:spLocks noGrp="1"/>
          </p:cNvSpPr>
          <p:nvPr>
            <p:ph type="title"/>
          </p:nvPr>
        </p:nvSpPr>
        <p:spPr/>
        <p:txBody>
          <a:bodyPr>
            <a:normAutofit fontScale="90000"/>
          </a:bodyPr>
          <a:lstStyle/>
          <a:p>
            <a:r>
              <a:rPr lang="en-GB" dirty="0"/>
              <a:t>Enhancing Stability of Drug Products</a:t>
            </a:r>
          </a:p>
        </p:txBody>
      </p:sp>
    </p:spTree>
    <p:extLst>
      <p:ext uri="{BB962C8B-B14F-4D97-AF65-F5344CB8AC3E}">
        <p14:creationId xmlns:p14="http://schemas.microsoft.com/office/powerpoint/2010/main" val="3067623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33400"/>
            <a:ext cx="8534400" cy="5473891"/>
          </a:xfrm>
        </p:spPr>
        <p:txBody>
          <a:bodyPr>
            <a:normAutofit/>
          </a:bodyPr>
          <a:lstStyle/>
          <a:p>
            <a:pPr>
              <a:buNone/>
            </a:pPr>
            <a:r>
              <a:rPr lang="en-US" dirty="0">
                <a:latin typeface="Times New Roman" pitchFamily="18" charset="0"/>
                <a:cs typeface="Times New Roman" pitchFamily="18" charset="0"/>
              </a:rPr>
              <a:t>Another problem associated with </a:t>
            </a:r>
            <a:r>
              <a:rPr lang="en-US" b="1" dirty="0">
                <a:solidFill>
                  <a:srgbClr val="FF0000"/>
                </a:solidFill>
                <a:latin typeface="Times New Roman" pitchFamily="18" charset="0"/>
                <a:cs typeface="Times New Roman" pitchFamily="18" charset="0"/>
              </a:rPr>
              <a:t>liquid drugs </a:t>
            </a:r>
            <a:r>
              <a:rPr lang="en-US" dirty="0">
                <a:latin typeface="Times New Roman" pitchFamily="18" charset="0"/>
                <a:cs typeface="Times New Roman" pitchFamily="18" charset="0"/>
              </a:rPr>
              <a:t>is that those intended for oral administration </a:t>
            </a:r>
            <a:r>
              <a:rPr lang="en-US" b="1" dirty="0">
                <a:solidFill>
                  <a:srgbClr val="FF0000"/>
                </a:solidFill>
                <a:latin typeface="Times New Roman" pitchFamily="18" charset="0"/>
                <a:cs typeface="Times New Roman" pitchFamily="18" charset="0"/>
              </a:rPr>
              <a:t>cannot generally be formulated into tablet </a:t>
            </a:r>
            <a:r>
              <a:rPr lang="en-US" dirty="0">
                <a:latin typeface="Times New Roman" pitchFamily="18" charset="0"/>
                <a:cs typeface="Times New Roman" pitchFamily="18" charset="0"/>
              </a:rPr>
              <a:t>without chemical modification. </a:t>
            </a:r>
          </a:p>
          <a:p>
            <a:pPr>
              <a:buNone/>
            </a:pPr>
            <a:endParaRPr lang="en-US" dirty="0">
              <a:latin typeface="Times New Roman" pitchFamily="18" charset="0"/>
              <a:cs typeface="Times New Roman" pitchFamily="18" charset="0"/>
            </a:endParaRPr>
          </a:p>
          <a:p>
            <a:pPr>
              <a:buNone/>
            </a:pPr>
            <a:r>
              <a:rPr lang="en-US" dirty="0">
                <a:latin typeface="Times New Roman" pitchFamily="18" charset="0"/>
                <a:cs typeface="Times New Roman" pitchFamily="18" charset="0"/>
              </a:rPr>
              <a:t>An exception to this is liquid drug  </a:t>
            </a:r>
            <a:r>
              <a:rPr lang="en-US" b="1" dirty="0">
                <a:latin typeface="Times New Roman" pitchFamily="18" charset="0"/>
                <a:cs typeface="Times New Roman" pitchFamily="18" charset="0"/>
              </a:rPr>
              <a:t>nitroglycerin</a:t>
            </a:r>
            <a:r>
              <a:rPr lang="en-US" dirty="0">
                <a:latin typeface="Times New Roman" pitchFamily="18" charset="0"/>
                <a:cs typeface="Times New Roman" pitchFamily="18" charset="0"/>
              </a:rPr>
              <a:t>, which is formulated into </a:t>
            </a:r>
            <a:r>
              <a:rPr lang="en-US" b="1" dirty="0">
                <a:latin typeface="Times New Roman" pitchFamily="18" charset="0"/>
                <a:cs typeface="Times New Roman" pitchFamily="18" charset="0"/>
              </a:rPr>
              <a:t>sublingual tablets </a:t>
            </a:r>
            <a:r>
              <a:rPr lang="en-US" dirty="0">
                <a:latin typeface="Times New Roman" pitchFamily="18" charset="0"/>
                <a:cs typeface="Times New Roman" pitchFamily="18" charset="0"/>
              </a:rPr>
              <a:t>that </a:t>
            </a:r>
            <a:r>
              <a:rPr lang="en-US" b="1" dirty="0">
                <a:latin typeface="Times New Roman" pitchFamily="18" charset="0"/>
                <a:cs typeface="Times New Roman" pitchFamily="18" charset="0"/>
              </a:rPr>
              <a:t>disintegrate within seconds</a:t>
            </a:r>
            <a:r>
              <a:rPr lang="en-US" dirty="0">
                <a:latin typeface="Times New Roman" pitchFamily="18" charset="0"/>
                <a:cs typeface="Times New Roman" pitchFamily="18" charset="0"/>
              </a:rPr>
              <a:t> after placement under the tongue. </a:t>
            </a:r>
          </a:p>
          <a:p>
            <a:pPr>
              <a:buNone/>
            </a:pPr>
            <a:r>
              <a:rPr lang="en-US" dirty="0">
                <a:latin typeface="Times New Roman" pitchFamily="18" charset="0"/>
                <a:cs typeface="Times New Roman" pitchFamily="18" charset="0"/>
              </a:rPr>
              <a:t>However, because the drug is volatile, it has a tendency to escape from the tablets during storage, </a:t>
            </a:r>
          </a:p>
          <a:p>
            <a:pPr>
              <a:buNone/>
            </a:pPr>
            <a:r>
              <a:rPr lang="en-US" sz="2400" dirty="0">
                <a:latin typeface="Times New Roman" pitchFamily="18" charset="0"/>
                <a:cs typeface="Times New Roman" pitchFamily="18" charset="0"/>
              </a:rPr>
              <a:t>the tablets </a:t>
            </a:r>
            <a:r>
              <a:rPr lang="en-US" sz="2400" dirty="0" err="1">
                <a:latin typeface="Times New Roman" pitchFamily="18" charset="0"/>
                <a:cs typeface="Times New Roman" pitchFamily="18" charset="0"/>
              </a:rPr>
              <a:t>sould</a:t>
            </a:r>
            <a:r>
              <a:rPr lang="en-US" sz="2400" dirty="0">
                <a:latin typeface="Times New Roman" pitchFamily="18" charset="0"/>
                <a:cs typeface="Times New Roman" pitchFamily="18" charset="0"/>
              </a:rPr>
              <a:t> be  </a:t>
            </a:r>
            <a:r>
              <a:rPr lang="en-US" sz="2400" b="1" dirty="0">
                <a:solidFill>
                  <a:srgbClr val="FF0000"/>
                </a:solidFill>
                <a:latin typeface="Times New Roman" pitchFamily="18" charset="0"/>
                <a:cs typeface="Times New Roman" pitchFamily="18" charset="0"/>
              </a:rPr>
              <a:t>stored in a tightly sealed glass container</a:t>
            </a:r>
            <a:r>
              <a:rPr lang="en-US" sz="2400" dirty="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
            <a:ext cx="8229600" cy="5854891"/>
          </a:xfrm>
        </p:spPr>
        <p:txBody>
          <a:bodyPr>
            <a:noAutofit/>
          </a:bodyPr>
          <a:lstStyle/>
          <a:p>
            <a:pPr>
              <a:buNone/>
            </a:pPr>
            <a:r>
              <a:rPr lang="en-US" sz="2400" dirty="0">
                <a:latin typeface="Times New Roman" pitchFamily="18" charset="0"/>
                <a:cs typeface="Times New Roman" pitchFamily="18" charset="0"/>
              </a:rPr>
              <a:t>There are several </a:t>
            </a:r>
            <a:r>
              <a:rPr lang="en-US" sz="2400" b="1" dirty="0">
                <a:solidFill>
                  <a:srgbClr val="FF0000"/>
                </a:solidFill>
                <a:latin typeface="Times New Roman" pitchFamily="18" charset="0"/>
                <a:cs typeface="Times New Roman" pitchFamily="18" charset="0"/>
              </a:rPr>
              <a:t>approaches</a:t>
            </a:r>
            <a:r>
              <a:rPr lang="en-US" sz="2400" dirty="0">
                <a:latin typeface="Times New Roman" pitchFamily="18" charset="0"/>
                <a:cs typeface="Times New Roman" pitchFamily="18" charset="0"/>
              </a:rPr>
              <a:t> to </a:t>
            </a:r>
            <a:r>
              <a:rPr lang="en-US" sz="2400" b="1" dirty="0">
                <a:solidFill>
                  <a:srgbClr val="FF0000"/>
                </a:solidFill>
                <a:latin typeface="Times New Roman" pitchFamily="18" charset="0"/>
                <a:cs typeface="Times New Roman" pitchFamily="18" charset="0"/>
              </a:rPr>
              <a:t>stabilize pharmaceutical </a:t>
            </a:r>
            <a:r>
              <a:rPr lang="en-US" sz="2400" dirty="0">
                <a:latin typeface="Times New Roman" pitchFamily="18" charset="0"/>
                <a:cs typeface="Times New Roman" pitchFamily="18" charset="0"/>
              </a:rPr>
              <a:t>preparations containing drugs subject to </a:t>
            </a:r>
            <a:r>
              <a:rPr lang="en-US" sz="2400" b="1" dirty="0">
                <a:solidFill>
                  <a:srgbClr val="FF0000"/>
                </a:solidFill>
                <a:latin typeface="Times New Roman" pitchFamily="18" charset="0"/>
                <a:cs typeface="Times New Roman" pitchFamily="18" charset="0"/>
              </a:rPr>
              <a:t>hydrolysis</a:t>
            </a:r>
            <a:r>
              <a:rPr lang="en-US" sz="2400" dirty="0">
                <a:latin typeface="Times New Roman" pitchFamily="18" charset="0"/>
                <a:cs typeface="Times New Roman" pitchFamily="18" charset="0"/>
              </a:rPr>
              <a:t>:</a:t>
            </a:r>
          </a:p>
          <a:p>
            <a:pPr>
              <a:buNone/>
            </a:pPr>
            <a:r>
              <a:rPr lang="en-US" sz="2400" dirty="0">
                <a:latin typeface="Times New Roman" pitchFamily="18" charset="0"/>
                <a:cs typeface="Times New Roman" pitchFamily="18" charset="0"/>
              </a:rPr>
              <a:t>1-reduction or </a:t>
            </a:r>
            <a:r>
              <a:rPr lang="en-US" sz="2400" u="sng" dirty="0">
                <a:latin typeface="Times New Roman" pitchFamily="18" charset="0"/>
                <a:cs typeface="Times New Roman" pitchFamily="18" charset="0"/>
              </a:rPr>
              <a:t>elimination of water </a:t>
            </a:r>
            <a:r>
              <a:rPr lang="en-US" sz="2400" dirty="0">
                <a:latin typeface="Times New Roman" pitchFamily="18" charset="0"/>
                <a:cs typeface="Times New Roman" pitchFamily="18" charset="0"/>
              </a:rPr>
              <a:t>from pharmaceutical system.</a:t>
            </a:r>
          </a:p>
          <a:p>
            <a:pPr>
              <a:buNone/>
            </a:pPr>
            <a:r>
              <a:rPr lang="en-US" sz="2400" dirty="0">
                <a:latin typeface="Times New Roman" pitchFamily="18" charset="0"/>
                <a:cs typeface="Times New Roman" pitchFamily="18" charset="0"/>
              </a:rPr>
              <a:t>2- solid dosage forms containing water-labile drugs must be protected from humidity in the atmosphere. </a:t>
            </a:r>
            <a:r>
              <a:rPr lang="en-GB" sz="2400" dirty="0">
                <a:latin typeface="Times New Roman" pitchFamily="18" charset="0"/>
                <a:cs typeface="Times New Roman" pitchFamily="18" charset="0"/>
              </a:rPr>
              <a:t>This may be accomplished by applying a waterproof protective coating over tablets or by keeping the drug in a tightly closed container. </a:t>
            </a:r>
            <a:r>
              <a:rPr lang="en-US" sz="2400" dirty="0">
                <a:latin typeface="Times New Roman" pitchFamily="18" charset="0"/>
                <a:cs typeface="Times New Roman" pitchFamily="18" charset="0"/>
              </a:rPr>
              <a:t>It is fairly common to detect hydrolyzed aspirin by noticing odor of acetic acid upon opening a bottle of aspirin tablets. </a:t>
            </a:r>
          </a:p>
          <a:p>
            <a:pPr>
              <a:buNone/>
            </a:pPr>
            <a:r>
              <a:rPr lang="en-US" sz="2400" dirty="0">
                <a:latin typeface="Times New Roman" pitchFamily="18" charset="0"/>
                <a:cs typeface="Times New Roman" pitchFamily="18" charset="0"/>
              </a:rPr>
              <a:t>3-In liquid preparations, </a:t>
            </a:r>
            <a:r>
              <a:rPr lang="en-US" sz="2400" b="1" dirty="0">
                <a:solidFill>
                  <a:srgbClr val="FF0000"/>
                </a:solidFill>
                <a:latin typeface="Times New Roman" pitchFamily="18" charset="0"/>
                <a:cs typeface="Times New Roman" pitchFamily="18" charset="0"/>
              </a:rPr>
              <a:t>water can frequently be </a:t>
            </a:r>
            <a:r>
              <a:rPr lang="en-GB" sz="2400" b="1" u="sng" dirty="0">
                <a:solidFill>
                  <a:srgbClr val="FF0000"/>
                </a:solidFill>
                <a:latin typeface="Times New Roman" pitchFamily="18" charset="0"/>
                <a:cs typeface="Times New Roman" pitchFamily="18" charset="0"/>
              </a:rPr>
              <a:t>or reduced in the formulation through the use of substitute liquids such as </a:t>
            </a:r>
            <a:r>
              <a:rPr lang="en-GB" sz="2400" b="1" u="sng" dirty="0" err="1">
                <a:solidFill>
                  <a:srgbClr val="FF0000"/>
                </a:solidFill>
                <a:latin typeface="Times New Roman" pitchFamily="18" charset="0"/>
                <a:cs typeface="Times New Roman" pitchFamily="18" charset="0"/>
              </a:rPr>
              <a:t>glycerin</a:t>
            </a:r>
            <a:r>
              <a:rPr lang="en-US" sz="2400" b="1" dirty="0">
                <a:solidFill>
                  <a:srgbClr val="FF0000"/>
                </a:solidFill>
                <a:latin typeface="Times New Roman" pitchFamily="18" charset="0"/>
                <a:cs typeface="Times New Roman" pitchFamily="18" charset="0"/>
              </a:rPr>
              <a:t>, propylene glycol</a:t>
            </a:r>
            <a:r>
              <a:rPr lang="en-US" sz="2400" dirty="0">
                <a:latin typeface="Times New Roman" pitchFamily="18" charset="0"/>
                <a:cs typeface="Times New Roman" pitchFamily="18" charset="0"/>
              </a:rPr>
              <a:t>, and </a:t>
            </a:r>
            <a:r>
              <a:rPr lang="en-US" sz="2400" b="1" dirty="0">
                <a:solidFill>
                  <a:srgbClr val="FF0000"/>
                </a:solidFill>
                <a:latin typeface="Times New Roman" pitchFamily="18" charset="0"/>
                <a:cs typeface="Times New Roman" pitchFamily="18" charset="0"/>
              </a:rPr>
              <a:t>alcohol</a:t>
            </a:r>
            <a:r>
              <a:rPr lang="en-US" sz="2400" dirty="0">
                <a:latin typeface="Times New Roman" pitchFamily="18" charset="0"/>
                <a:cs typeface="Times New Roman" pitchFamily="18" charset="0"/>
              </a:rPr>
              <a:t>.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E1FC980-71F8-4378-89EE-C0EDD5AD8472}"/>
              </a:ext>
            </a:extLst>
          </p:cNvPr>
          <p:cNvSpPr>
            <a:spLocks noGrp="1"/>
          </p:cNvSpPr>
          <p:nvPr>
            <p:ph idx="1"/>
          </p:nvPr>
        </p:nvSpPr>
        <p:spPr>
          <a:xfrm>
            <a:off x="457200" y="1481328"/>
            <a:ext cx="8229600" cy="4919472"/>
          </a:xfrm>
        </p:spPr>
        <p:txBody>
          <a:bodyPr>
            <a:normAutofit fontScale="92500"/>
          </a:bodyPr>
          <a:lstStyle/>
          <a:p>
            <a:r>
              <a:rPr lang="en-GB" dirty="0">
                <a:latin typeface="Times New Roman" panose="02020603050405020304" pitchFamily="18" charset="0"/>
                <a:cs typeface="Times New Roman" panose="02020603050405020304" pitchFamily="18" charset="0"/>
              </a:rPr>
              <a:t>In certain injectable products, anhydrous vegetable oils may be used as the drug's solvent to reduce the chance of hydrolytic decomposition.</a:t>
            </a:r>
          </a:p>
          <a:p>
            <a:r>
              <a:rPr lang="en-GB" dirty="0">
                <a:latin typeface="Times New Roman" panose="02020603050405020304" pitchFamily="18" charset="0"/>
                <a:cs typeface="Times New Roman" panose="02020603050405020304" pitchFamily="18" charset="0"/>
              </a:rPr>
              <a:t>4- hydrolysis prevented in liquid drugs by suspending them in nonaqueous vehicle rather than dissolving them in aqueous solvent. Particularly for unstable antibiotic drugs, when aqueous preparation is desired, the drug supplied in a dry form for reconstitution by adding a specified volume of purified water just before dispensing. The dry powder is mixture of antibiotic, suspending agents, </a:t>
            </a:r>
            <a:r>
              <a:rPr lang="en-GB" dirty="0" err="1">
                <a:latin typeface="Times New Roman" panose="02020603050405020304" pitchFamily="18" charset="0"/>
                <a:cs typeface="Times New Roman" panose="02020603050405020304" pitchFamily="18" charset="0"/>
              </a:rPr>
              <a:t>flavorants</a:t>
            </a:r>
            <a:r>
              <a:rPr lang="en-GB" dirty="0">
                <a:latin typeface="Times New Roman" panose="02020603050405020304" pitchFamily="18" charset="0"/>
                <a:cs typeface="Times New Roman" panose="02020603050405020304" pitchFamily="18" charset="0"/>
              </a:rPr>
              <a:t>, and colorants; when reconstituted by the pharmacist, it remains stable for the period of use. </a:t>
            </a:r>
          </a:p>
          <a:p>
            <a:endParaRPr lang="en-GB" dirty="0"/>
          </a:p>
        </p:txBody>
      </p:sp>
      <p:sp>
        <p:nvSpPr>
          <p:cNvPr id="3" name="Title 2">
            <a:extLst>
              <a:ext uri="{FF2B5EF4-FFF2-40B4-BE49-F238E27FC236}">
                <a16:creationId xmlns:a16="http://schemas.microsoft.com/office/drawing/2014/main" id="{F89F8895-A0F2-4EEA-A432-41426ECDA183}"/>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297009196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85800"/>
            <a:ext cx="8229600" cy="5321491"/>
          </a:xfrm>
        </p:spPr>
        <p:txBody>
          <a:bodyPr>
            <a:noAutofit/>
          </a:bodyPr>
          <a:lstStyle/>
          <a:p>
            <a:pPr>
              <a:buNone/>
            </a:pPr>
            <a:r>
              <a:rPr lang="en-US" sz="2400" dirty="0">
                <a:latin typeface="Times New Roman" pitchFamily="18" charset="0"/>
                <a:cs typeface="Times New Roman" pitchFamily="18" charset="0"/>
              </a:rPr>
              <a:t>5-</a:t>
            </a:r>
            <a:r>
              <a:rPr lang="en-GB" sz="2800" dirty="0">
                <a:latin typeface="Times New Roman" pitchFamily="18" charset="0"/>
                <a:cs typeface="Times New Roman" pitchFamily="18" charset="0"/>
              </a:rPr>
              <a:t>Refrigeration is advisable for most preparations considered subject to hydrolysis. Together with temperature, pH is a major determinant of the stability of drug prone to hydrolytic decomposition. Hydrolysis of most drugs depends on relative concentrations of the hydroxyl and hydronium ions, and a pH at which each drug is optimally stable can be easily determined. For most hydrolysable drugs, optimum stability is on the acid side, somewhere between pH 5 and 6. Therefore, through use of buffering agents, the stability can be increased.</a:t>
            </a:r>
          </a:p>
          <a:p>
            <a:pPr>
              <a:buNone/>
            </a:pPr>
            <a:r>
              <a:rPr lang="en-US" sz="2400" b="1" dirty="0">
                <a:solidFill>
                  <a:srgbClr val="FF0000"/>
                </a:solidFill>
                <a:latin typeface="Times New Roman" pitchFamily="18" charset="0"/>
                <a:cs typeface="Times New Roman" pitchFamily="18" charset="0"/>
              </a:rPr>
              <a:t>Buffers are used to maintain a certain pH</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066800"/>
            <a:ext cx="8839200" cy="4940491"/>
          </a:xfrm>
        </p:spPr>
        <p:txBody>
          <a:bodyPr>
            <a:noAutofit/>
          </a:bodyPr>
          <a:lstStyle/>
          <a:p>
            <a:pPr>
              <a:buNone/>
            </a:pPr>
            <a:r>
              <a:rPr lang="en-US" sz="2400" dirty="0">
                <a:latin typeface="Times New Roman" pitchFamily="18" charset="0"/>
                <a:cs typeface="Times New Roman" pitchFamily="18" charset="0"/>
              </a:rPr>
              <a:t>pH, buffers, and buffer capacity are especially important in drug product formulation, since they affect the drug’s solubility, activity, absorption, and stability and the patient’s comfort.</a:t>
            </a:r>
          </a:p>
          <a:p>
            <a:pPr>
              <a:buNone/>
            </a:pPr>
            <a:r>
              <a:rPr lang="en-US" sz="2400" dirty="0">
                <a:latin typeface="Times New Roman" pitchFamily="18" charset="0"/>
                <a:cs typeface="Times New Roman" pitchFamily="18" charset="0"/>
              </a:rPr>
              <a:t>A buffer is a system, usually an </a:t>
            </a:r>
            <a:r>
              <a:rPr lang="en-US" sz="2400" b="1" dirty="0">
                <a:solidFill>
                  <a:srgbClr val="FF0000"/>
                </a:solidFill>
                <a:latin typeface="Times New Roman" pitchFamily="18" charset="0"/>
                <a:cs typeface="Times New Roman" pitchFamily="18" charset="0"/>
              </a:rPr>
              <a:t>aqueous solution, that can resist changes in pH upon addition of acid or a base</a:t>
            </a:r>
            <a:r>
              <a:rPr lang="en-US" sz="2400" dirty="0">
                <a:latin typeface="Times New Roman" pitchFamily="18" charset="0"/>
                <a:cs typeface="Times New Roman" pitchFamily="18" charset="0"/>
              </a:rPr>
              <a:t>. Buffers are composed of a </a:t>
            </a:r>
            <a:r>
              <a:rPr lang="en-US" sz="2400" b="1" dirty="0">
                <a:latin typeface="Times New Roman" pitchFamily="18" charset="0"/>
                <a:cs typeface="Times New Roman" pitchFamily="18" charset="0"/>
              </a:rPr>
              <a:t>weak acid and its conjugate base or a weak base and its conjugate acid</a:t>
            </a:r>
            <a:r>
              <a:rPr lang="en-US" sz="2400" dirty="0">
                <a:latin typeface="Times New Roman" pitchFamily="18" charset="0"/>
                <a:cs typeface="Times New Roman" pitchFamily="18" charset="0"/>
              </a:rPr>
              <a:t>. Buffers are prepared by one of these processes:</a:t>
            </a:r>
          </a:p>
          <a:p>
            <a:pPr>
              <a:buNone/>
            </a:pPr>
            <a:r>
              <a:rPr lang="en-US" sz="2400" dirty="0">
                <a:latin typeface="Times New Roman" pitchFamily="18" charset="0"/>
                <a:cs typeface="Times New Roman" pitchFamily="18" charset="0"/>
              </a:rPr>
              <a:t>1.  </a:t>
            </a:r>
            <a:r>
              <a:rPr lang="en-US" sz="2400" b="1" dirty="0">
                <a:latin typeface="Times New Roman" pitchFamily="18" charset="0"/>
                <a:cs typeface="Times New Roman" pitchFamily="18" charset="0"/>
              </a:rPr>
              <a:t>Mixing a weak acid and its conjugate base or a weak base and its conjugate acid</a:t>
            </a:r>
          </a:p>
          <a:p>
            <a:pPr>
              <a:buNone/>
            </a:pPr>
            <a:r>
              <a:rPr lang="en-US" sz="2400" dirty="0">
                <a:latin typeface="Times New Roman" pitchFamily="18" charset="0"/>
                <a:cs typeface="Times New Roman" pitchFamily="18" charset="0"/>
              </a:rPr>
              <a:t>2.  Mixing a </a:t>
            </a:r>
            <a:r>
              <a:rPr lang="en-US" sz="2400" b="1" dirty="0">
                <a:latin typeface="Times New Roman" pitchFamily="18" charset="0"/>
                <a:cs typeface="Times New Roman" pitchFamily="18" charset="0"/>
              </a:rPr>
              <a:t>weak acid and a strong base </a:t>
            </a:r>
            <a:r>
              <a:rPr lang="en-US" sz="2400" dirty="0">
                <a:latin typeface="Times New Roman" pitchFamily="18" charset="0"/>
                <a:cs typeface="Times New Roman" pitchFamily="18" charset="0"/>
              </a:rPr>
              <a:t>to form the conjugate base or a </a:t>
            </a:r>
            <a:r>
              <a:rPr lang="en-US" sz="2400" b="1" dirty="0">
                <a:latin typeface="Times New Roman" pitchFamily="18" charset="0"/>
                <a:cs typeface="Times New Roman" pitchFamily="18" charset="0"/>
              </a:rPr>
              <a:t>weak base and a strong acid to form the conjugate acid</a:t>
            </a:r>
          </a:p>
          <a:p>
            <a:pPr>
              <a:buNone/>
            </a:pPr>
            <a:r>
              <a:rPr lang="en-US" sz="2400" dirty="0">
                <a:latin typeface="Times New Roman" pitchFamily="18" charset="0"/>
                <a:cs typeface="Times New Roman" pitchFamily="18" charset="0"/>
              </a:rPr>
              <a:t>Using the Henderson-</a:t>
            </a:r>
            <a:r>
              <a:rPr lang="en-US" sz="2400" dirty="0" err="1">
                <a:latin typeface="Times New Roman" pitchFamily="18" charset="0"/>
                <a:cs typeface="Times New Roman" pitchFamily="18" charset="0"/>
              </a:rPr>
              <a:t>Hasselbalch</a:t>
            </a:r>
            <a:r>
              <a:rPr lang="en-US" sz="2400" dirty="0">
                <a:latin typeface="Times New Roman" pitchFamily="18" charset="0"/>
                <a:cs typeface="Times New Roman" pitchFamily="18" charset="0"/>
              </a:rPr>
              <a:t> equation:</a:t>
            </a:r>
          </a:p>
          <a:p>
            <a:pPr>
              <a:buNone/>
            </a:pPr>
            <a:r>
              <a:rPr lang="en-US" sz="2400" dirty="0">
                <a:latin typeface="Times New Roman" pitchFamily="18" charset="0"/>
                <a:cs typeface="Times New Roman" pitchFamily="18" charset="0"/>
              </a:rPr>
              <a:t>Remember that </a:t>
            </a:r>
            <a:r>
              <a:rPr lang="en-US" sz="2400" b="1" dirty="0">
                <a:latin typeface="Times New Roman" pitchFamily="18" charset="0"/>
                <a:cs typeface="Times New Roman" pitchFamily="18" charset="0"/>
              </a:rPr>
              <a:t>acid is the proton donor </a:t>
            </a:r>
            <a:r>
              <a:rPr lang="en-US" sz="2400" dirty="0">
                <a:latin typeface="Times New Roman" pitchFamily="18" charset="0"/>
                <a:cs typeface="Times New Roman" pitchFamily="18" charset="0"/>
              </a:rPr>
              <a:t>and the </a:t>
            </a:r>
            <a:r>
              <a:rPr lang="en-US" sz="2400" b="1" dirty="0">
                <a:solidFill>
                  <a:srgbClr val="FF0000"/>
                </a:solidFill>
                <a:latin typeface="Times New Roman" pitchFamily="18" charset="0"/>
                <a:cs typeface="Times New Roman" pitchFamily="18" charset="0"/>
              </a:rPr>
              <a:t>base is the proton acceptor.</a:t>
            </a:r>
          </a:p>
        </p:txBody>
      </p:sp>
      <p:sp>
        <p:nvSpPr>
          <p:cNvPr id="3" name="Title 2"/>
          <p:cNvSpPr>
            <a:spLocks noGrp="1"/>
          </p:cNvSpPr>
          <p:nvPr>
            <p:ph type="title"/>
          </p:nvPr>
        </p:nvSpPr>
        <p:spPr>
          <a:xfrm>
            <a:off x="457200" y="274638"/>
            <a:ext cx="8229600" cy="868362"/>
          </a:xfrm>
        </p:spPr>
        <p:txBody>
          <a:bodyPr/>
          <a:lstStyle/>
          <a:p>
            <a:r>
              <a:rPr lang="en-US" dirty="0"/>
              <a:t>Buffer Capacity</a:t>
            </a:r>
          </a:p>
        </p:txBody>
      </p:sp>
      <p:pic>
        <p:nvPicPr>
          <p:cNvPr id="11266" name="Picture 2"/>
          <p:cNvPicPr>
            <a:picLocks noChangeAspect="1" noChangeArrowheads="1"/>
          </p:cNvPicPr>
          <p:nvPr/>
        </p:nvPicPr>
        <p:blipFill>
          <a:blip r:embed="rId2"/>
          <a:srcRect/>
          <a:stretch>
            <a:fillRect/>
          </a:stretch>
        </p:blipFill>
        <p:spPr bwMode="auto">
          <a:xfrm>
            <a:off x="4800600" y="228600"/>
            <a:ext cx="3400425" cy="914400"/>
          </a:xfrm>
          <a:prstGeom prst="rect">
            <a:avLst/>
          </a:prstGeom>
          <a:noFill/>
          <a:ln w="9525">
            <a:noFill/>
            <a:miter lim="800000"/>
            <a:headEnd/>
            <a:tailEnd/>
          </a:ln>
          <a:effectLst/>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Example1</a:t>
            </a:r>
          </a:p>
        </p:txBody>
      </p:sp>
      <p:pic>
        <p:nvPicPr>
          <p:cNvPr id="12290" name="Picture 2"/>
          <p:cNvPicPr>
            <a:picLocks noGrp="1" noChangeAspect="1" noChangeArrowheads="1"/>
          </p:cNvPicPr>
          <p:nvPr>
            <p:ph idx="1"/>
          </p:nvPr>
        </p:nvPicPr>
        <p:blipFill>
          <a:blip r:embed="rId2"/>
          <a:srcRect/>
          <a:stretch>
            <a:fillRect/>
          </a:stretch>
        </p:blipFill>
        <p:spPr bwMode="auto">
          <a:xfrm>
            <a:off x="914400" y="1295400"/>
            <a:ext cx="7610475" cy="4800599"/>
          </a:xfrm>
          <a:prstGeom prst="rect">
            <a:avLst/>
          </a:prstGeom>
          <a:noFill/>
          <a:ln w="9525">
            <a:noFill/>
            <a:miter lim="800000"/>
            <a:headEnd/>
            <a:tailEnd/>
          </a:ln>
          <a:effectLst/>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5169091"/>
          </a:xfrm>
        </p:spPr>
        <p:txBody>
          <a:bodyPr>
            <a:normAutofit lnSpcReduction="10000"/>
          </a:bodyPr>
          <a:lstStyle/>
          <a:p>
            <a:pPr>
              <a:buNone/>
            </a:pPr>
            <a:r>
              <a:rPr lang="en-US" dirty="0">
                <a:latin typeface="Times New Roman" pitchFamily="18" charset="0"/>
                <a:cs typeface="Times New Roman" pitchFamily="18" charset="0"/>
              </a:rPr>
              <a:t>Pharmaceutically, </a:t>
            </a:r>
            <a:r>
              <a:rPr lang="en-US" b="1" dirty="0">
                <a:solidFill>
                  <a:srgbClr val="FF0000"/>
                </a:solidFill>
                <a:latin typeface="Times New Roman" pitchFamily="18" charset="0"/>
                <a:cs typeface="Times New Roman" pitchFamily="18" charset="0"/>
              </a:rPr>
              <a:t>oxidation</a:t>
            </a:r>
            <a:r>
              <a:rPr lang="en-US" dirty="0">
                <a:latin typeface="Times New Roman" pitchFamily="18" charset="0"/>
                <a:cs typeface="Times New Roman" pitchFamily="18" charset="0"/>
              </a:rPr>
              <a:t> of a susceptible drug substance is most likely to occur when it is </a:t>
            </a:r>
            <a:r>
              <a:rPr lang="en-US" b="1" dirty="0">
                <a:solidFill>
                  <a:srgbClr val="FF0000"/>
                </a:solidFill>
                <a:latin typeface="Times New Roman" pitchFamily="18" charset="0"/>
                <a:cs typeface="Times New Roman" pitchFamily="18" charset="0"/>
              </a:rPr>
              <a:t>not kept dry in the presence of </a:t>
            </a:r>
            <a:r>
              <a:rPr lang="en-US" b="1" u="sng" dirty="0">
                <a:solidFill>
                  <a:srgbClr val="FF0000"/>
                </a:solidFill>
                <a:latin typeface="Times New Roman" pitchFamily="18" charset="0"/>
                <a:cs typeface="Times New Roman" pitchFamily="18" charset="0"/>
              </a:rPr>
              <a:t>oxygen</a:t>
            </a:r>
            <a:r>
              <a:rPr lang="en-US" dirty="0">
                <a:latin typeface="Times New Roman" pitchFamily="18" charset="0"/>
                <a:cs typeface="Times New Roman" pitchFamily="18" charset="0"/>
              </a:rPr>
              <a:t> or when it is </a:t>
            </a:r>
            <a:r>
              <a:rPr lang="en-US" b="1" dirty="0">
                <a:solidFill>
                  <a:srgbClr val="FF0000"/>
                </a:solidFill>
                <a:latin typeface="Times New Roman" pitchFamily="18" charset="0"/>
                <a:cs typeface="Times New Roman" pitchFamily="18" charset="0"/>
              </a:rPr>
              <a:t>exposed to </a:t>
            </a:r>
            <a:r>
              <a:rPr lang="en-US" b="1" u="sng" dirty="0">
                <a:solidFill>
                  <a:srgbClr val="FF0000"/>
                </a:solidFill>
                <a:latin typeface="Times New Roman" pitchFamily="18" charset="0"/>
                <a:cs typeface="Times New Roman" pitchFamily="18" charset="0"/>
              </a:rPr>
              <a:t>light</a:t>
            </a:r>
            <a:r>
              <a:rPr lang="en-US" b="1" dirty="0">
                <a:solidFill>
                  <a:srgbClr val="FF0000"/>
                </a:solidFill>
                <a:latin typeface="Times New Roman" pitchFamily="18" charset="0"/>
                <a:cs typeface="Times New Roman" pitchFamily="18" charset="0"/>
              </a:rPr>
              <a:t> </a:t>
            </a:r>
            <a:r>
              <a:rPr lang="en-US" dirty="0">
                <a:latin typeface="Times New Roman" pitchFamily="18" charset="0"/>
                <a:cs typeface="Times New Roman" pitchFamily="18" charset="0"/>
              </a:rPr>
              <a:t>or </a:t>
            </a:r>
            <a:r>
              <a:rPr lang="en-US" b="1" dirty="0">
                <a:solidFill>
                  <a:srgbClr val="FF0000"/>
                </a:solidFill>
                <a:latin typeface="Times New Roman" pitchFamily="18" charset="0"/>
                <a:cs typeface="Times New Roman" pitchFamily="18" charset="0"/>
              </a:rPr>
              <a:t>combined with other </a:t>
            </a:r>
            <a:r>
              <a:rPr lang="en-US" b="1" u="sng" dirty="0">
                <a:solidFill>
                  <a:srgbClr val="FF0000"/>
                </a:solidFill>
                <a:latin typeface="Times New Roman" pitchFamily="18" charset="0"/>
                <a:cs typeface="Times New Roman" pitchFamily="18" charset="0"/>
              </a:rPr>
              <a:t>chemical</a:t>
            </a:r>
            <a:r>
              <a:rPr lang="en-US" b="1" dirty="0">
                <a:solidFill>
                  <a:srgbClr val="FF0000"/>
                </a:solidFill>
                <a:latin typeface="Times New Roman" pitchFamily="18" charset="0"/>
                <a:cs typeface="Times New Roman" pitchFamily="18" charset="0"/>
              </a:rPr>
              <a:t> agents </a:t>
            </a:r>
            <a:r>
              <a:rPr lang="en-US" dirty="0">
                <a:latin typeface="Times New Roman" pitchFamily="18" charset="0"/>
                <a:cs typeface="Times New Roman" pitchFamily="18" charset="0"/>
              </a:rPr>
              <a:t>without proper regard to their influence on oxidation. </a:t>
            </a:r>
          </a:p>
          <a:p>
            <a:pPr>
              <a:buNone/>
            </a:pPr>
            <a:r>
              <a:rPr lang="en-US" dirty="0">
                <a:latin typeface="Times New Roman" pitchFamily="18" charset="0"/>
                <a:cs typeface="Times New Roman" pitchFamily="18" charset="0"/>
              </a:rPr>
              <a:t>Oxidation of a chemical in a pharmaceutical preparation is usually accompanied by an </a:t>
            </a:r>
            <a:r>
              <a:rPr lang="en-US" b="1" dirty="0">
                <a:solidFill>
                  <a:schemeClr val="accent1">
                    <a:lumMod val="75000"/>
                  </a:schemeClr>
                </a:solidFill>
                <a:latin typeface="Times New Roman" pitchFamily="18" charset="0"/>
                <a:cs typeface="Times New Roman" pitchFamily="18" charset="0"/>
              </a:rPr>
              <a:t>alteration in the color </a:t>
            </a:r>
            <a:r>
              <a:rPr lang="en-US" dirty="0">
                <a:latin typeface="Times New Roman" pitchFamily="18" charset="0"/>
                <a:cs typeface="Times New Roman" pitchFamily="18" charset="0"/>
              </a:rPr>
              <a:t>of that preparation. It may also result in </a:t>
            </a:r>
            <a:r>
              <a:rPr lang="en-US" b="1" dirty="0">
                <a:solidFill>
                  <a:schemeClr val="accent1">
                    <a:lumMod val="75000"/>
                  </a:schemeClr>
                </a:solidFill>
                <a:latin typeface="Times New Roman" pitchFamily="18" charset="0"/>
                <a:cs typeface="Times New Roman" pitchFamily="18" charset="0"/>
              </a:rPr>
              <a:t>precipitation</a:t>
            </a:r>
            <a:r>
              <a:rPr lang="en-US" dirty="0">
                <a:latin typeface="Times New Roman" pitchFamily="18" charset="0"/>
                <a:cs typeface="Times New Roman" pitchFamily="18" charset="0"/>
              </a:rPr>
              <a:t> or a change in </a:t>
            </a:r>
            <a:r>
              <a:rPr lang="en-US" b="1" dirty="0">
                <a:solidFill>
                  <a:schemeClr val="accent1">
                    <a:lumMod val="75000"/>
                  </a:schemeClr>
                </a:solidFill>
                <a:latin typeface="Times New Roman" pitchFamily="18" charset="0"/>
                <a:cs typeface="Times New Roman" pitchFamily="18" charset="0"/>
              </a:rPr>
              <a:t>odor</a:t>
            </a:r>
            <a:r>
              <a:rPr lang="en-US" dirty="0">
                <a:latin typeface="Times New Roman" pitchFamily="18" charset="0"/>
                <a:cs typeface="Times New Roman" pitchFamily="18" charset="0"/>
              </a:rPr>
              <a:t>. </a:t>
            </a:r>
          </a:p>
          <a:p>
            <a:pPr>
              <a:buNone/>
            </a:pPr>
            <a:r>
              <a:rPr lang="en-GB" dirty="0">
                <a:latin typeface="Times New Roman" pitchFamily="18" charset="0"/>
                <a:cs typeface="Times New Roman" pitchFamily="18" charset="0"/>
              </a:rPr>
              <a:t>The oxidative process is inhibited by agents called antioxidants, which react with</a:t>
            </a:r>
          </a:p>
          <a:p>
            <a:pPr>
              <a:buNone/>
            </a:pPr>
            <a:r>
              <a:rPr lang="en-GB" dirty="0">
                <a:latin typeface="Times New Roman" pitchFamily="18" charset="0"/>
                <a:cs typeface="Times New Roman" pitchFamily="18" charset="0"/>
              </a:rPr>
              <a:t>one or more compounds in drug to prevent progress of reaction.</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864291"/>
          </a:xfrm>
        </p:spPr>
        <p:txBody>
          <a:bodyPr>
            <a:normAutofit fontScale="92500" lnSpcReduction="10000"/>
          </a:bodyPr>
          <a:lstStyle/>
          <a:p>
            <a:r>
              <a:rPr lang="en-US" dirty="0">
                <a:latin typeface="Times New Roman" pitchFamily="18" charset="0"/>
                <a:cs typeface="Times New Roman" pitchFamily="18" charset="0"/>
              </a:rPr>
              <a:t>Because oxygen may adversely affect their </a:t>
            </a:r>
            <a:r>
              <a:rPr lang="en-US" b="1" dirty="0">
                <a:solidFill>
                  <a:srgbClr val="FF0000"/>
                </a:solidFill>
                <a:latin typeface="Times New Roman" pitchFamily="18" charset="0"/>
                <a:cs typeface="Times New Roman" pitchFamily="18" charset="0"/>
              </a:rPr>
              <a:t>stability</a:t>
            </a:r>
            <a:r>
              <a:rPr lang="en-US" dirty="0">
                <a:latin typeface="Times New Roman" pitchFamily="18" charset="0"/>
                <a:cs typeface="Times New Roman" pitchFamily="18" charset="0"/>
              </a:rPr>
              <a:t>, certain pharmaceuticals require an </a:t>
            </a:r>
            <a:r>
              <a:rPr lang="en-US" b="1" u="sng" dirty="0">
                <a:solidFill>
                  <a:srgbClr val="FF0000"/>
                </a:solidFill>
                <a:latin typeface="Times New Roman" pitchFamily="18" charset="0"/>
                <a:cs typeface="Times New Roman" pitchFamily="18" charset="0"/>
              </a:rPr>
              <a:t>oxygen-free atmosphere </a:t>
            </a:r>
            <a:r>
              <a:rPr lang="en-US" dirty="0">
                <a:latin typeface="Times New Roman" pitchFamily="18" charset="0"/>
                <a:cs typeface="Times New Roman" pitchFamily="18" charset="0"/>
              </a:rPr>
              <a:t>during preparation and </a:t>
            </a:r>
            <a:r>
              <a:rPr lang="en-US" dirty="0">
                <a:solidFill>
                  <a:srgbClr val="FF0000"/>
                </a:solidFill>
                <a:latin typeface="Times New Roman" pitchFamily="18" charset="0"/>
                <a:cs typeface="Times New Roman" pitchFamily="18" charset="0"/>
              </a:rPr>
              <a:t>storage.</a:t>
            </a:r>
            <a:r>
              <a:rPr lang="en-US" dirty="0">
                <a:latin typeface="Times New Roman" pitchFamily="18" charset="0"/>
                <a:cs typeface="Times New Roman" pitchFamily="18" charset="0"/>
              </a:rPr>
              <a:t> </a:t>
            </a:r>
          </a:p>
          <a:p>
            <a:r>
              <a:rPr lang="en-US" dirty="0">
                <a:latin typeface="Times New Roman" pitchFamily="18" charset="0"/>
                <a:cs typeface="Times New Roman" pitchFamily="18" charset="0"/>
              </a:rPr>
              <a:t>Oxygen may be present in pharmaceutical liquids in the airspace within the container or may be dissolved in the liquid vehicle. </a:t>
            </a:r>
          </a:p>
          <a:p>
            <a:r>
              <a:rPr lang="en-US" dirty="0">
                <a:latin typeface="Times New Roman" pitchFamily="18" charset="0"/>
                <a:cs typeface="Times New Roman" pitchFamily="18" charset="0"/>
              </a:rPr>
              <a:t>To avoid these exposures, oxygen-sensitive drugs may be prepared in the</a:t>
            </a:r>
            <a:r>
              <a:rPr lang="en-US" b="1" u="sng" dirty="0">
                <a:latin typeface="Times New Roman" pitchFamily="18" charset="0"/>
                <a:cs typeface="Times New Roman" pitchFamily="18" charset="0"/>
              </a:rPr>
              <a:t> dry state </a:t>
            </a:r>
            <a:r>
              <a:rPr lang="en-US" dirty="0">
                <a:latin typeface="Times New Roman" pitchFamily="18" charset="0"/>
                <a:cs typeface="Times New Roman" pitchFamily="18" charset="0"/>
              </a:rPr>
              <a:t>and packaged in </a:t>
            </a:r>
            <a:r>
              <a:rPr lang="en-US" b="1" u="sng" dirty="0">
                <a:latin typeface="Times New Roman" pitchFamily="18" charset="0"/>
                <a:cs typeface="Times New Roman" pitchFamily="18" charset="0"/>
              </a:rPr>
              <a:t>sealed containers </a:t>
            </a:r>
            <a:r>
              <a:rPr lang="en-US" dirty="0">
                <a:latin typeface="Times New Roman" pitchFamily="18" charset="0"/>
                <a:cs typeface="Times New Roman" pitchFamily="18" charset="0"/>
              </a:rPr>
              <a:t>with the </a:t>
            </a:r>
            <a:r>
              <a:rPr lang="en-US" b="1" u="sng" dirty="0">
                <a:latin typeface="Times New Roman" pitchFamily="18" charset="0"/>
                <a:cs typeface="Times New Roman" pitchFamily="18" charset="0"/>
              </a:rPr>
              <a:t>air replaced by an inert gas </a:t>
            </a:r>
            <a:r>
              <a:rPr lang="en-US" dirty="0">
                <a:latin typeface="Times New Roman" pitchFamily="18" charset="0"/>
                <a:cs typeface="Times New Roman" pitchFamily="18" charset="0"/>
              </a:rPr>
              <a:t>such as nitrogen, as may liquid preparations. This is a </a:t>
            </a:r>
          </a:p>
          <a:p>
            <a:pPr>
              <a:buNone/>
            </a:pPr>
            <a:r>
              <a:rPr lang="en-US" dirty="0">
                <a:latin typeface="Times New Roman" pitchFamily="18" charset="0"/>
                <a:cs typeface="Times New Roman" pitchFamily="18" charset="0"/>
              </a:rPr>
              <a:t>common practice in commercial production </a:t>
            </a:r>
          </a:p>
          <a:p>
            <a:pPr>
              <a:buNone/>
            </a:pPr>
            <a:r>
              <a:rPr lang="en-US" dirty="0">
                <a:latin typeface="Times New Roman" pitchFamily="18" charset="0"/>
                <a:cs typeface="Times New Roman" pitchFamily="18" charset="0"/>
              </a:rPr>
              <a:t>of vials and </a:t>
            </a:r>
            <a:r>
              <a:rPr lang="en-US" dirty="0" err="1">
                <a:latin typeface="Times New Roman" pitchFamily="18" charset="0"/>
                <a:cs typeface="Times New Roman" pitchFamily="18" charset="0"/>
              </a:rPr>
              <a:t>ampules</a:t>
            </a:r>
            <a:r>
              <a:rPr lang="en-US" dirty="0">
                <a:latin typeface="Times New Roman" pitchFamily="18" charset="0"/>
                <a:cs typeface="Times New Roman" pitchFamily="18" charset="0"/>
              </a:rPr>
              <a:t> of easily </a:t>
            </a:r>
            <a:r>
              <a:rPr lang="en-US" dirty="0" err="1">
                <a:latin typeface="Times New Roman" pitchFamily="18" charset="0"/>
                <a:cs typeface="Times New Roman" pitchFamily="18" charset="0"/>
              </a:rPr>
              <a:t>oxidizable</a:t>
            </a:r>
            <a:r>
              <a:rPr lang="en-US" dirty="0">
                <a:latin typeface="Times New Roman" pitchFamily="18" charset="0"/>
                <a:cs typeface="Times New Roman" pitchFamily="18" charset="0"/>
              </a:rPr>
              <a:t> preparations intended for </a:t>
            </a:r>
            <a:r>
              <a:rPr lang="en-US" dirty="0" err="1">
                <a:latin typeface="Times New Roman" pitchFamily="18" charset="0"/>
                <a:cs typeface="Times New Roman" pitchFamily="18" charset="0"/>
              </a:rPr>
              <a:t>parenteral</a:t>
            </a:r>
            <a:r>
              <a:rPr lang="en-US" dirty="0">
                <a:latin typeface="Times New Roman" pitchFamily="18" charset="0"/>
                <a:cs typeface="Times New Roman" pitchFamily="18" charset="0"/>
              </a:rPr>
              <a:t> use.</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a:buNone/>
            </a:pPr>
            <a:r>
              <a:rPr lang="en-US" sz="3200" b="1" dirty="0">
                <a:solidFill>
                  <a:srgbClr val="FF0000"/>
                </a:solidFill>
                <a:latin typeface="Times New Roman" pitchFamily="18" charset="0"/>
                <a:cs typeface="Times New Roman" pitchFamily="18" charset="0"/>
              </a:rPr>
              <a:t>Light</a:t>
            </a:r>
            <a:r>
              <a:rPr lang="en-US" sz="3200" dirty="0">
                <a:latin typeface="Times New Roman" pitchFamily="18" charset="0"/>
                <a:cs typeface="Times New Roman" pitchFamily="18" charset="0"/>
              </a:rPr>
              <a:t> can also </a:t>
            </a:r>
            <a:r>
              <a:rPr lang="en-US" sz="3200" b="1" dirty="0">
                <a:solidFill>
                  <a:srgbClr val="FF0000"/>
                </a:solidFill>
                <a:latin typeface="Times New Roman" pitchFamily="18" charset="0"/>
                <a:cs typeface="Times New Roman" pitchFamily="18" charset="0"/>
              </a:rPr>
              <a:t>act as a catalyst to oxidation </a:t>
            </a:r>
            <a:r>
              <a:rPr lang="en-US" sz="3200" dirty="0">
                <a:latin typeface="Times New Roman" pitchFamily="18" charset="0"/>
                <a:cs typeface="Times New Roman" pitchFamily="18" charset="0"/>
              </a:rPr>
              <a:t>reactions, </a:t>
            </a:r>
          </a:p>
          <a:p>
            <a:pPr>
              <a:buNone/>
            </a:pPr>
            <a:r>
              <a:rPr lang="en-GB" sz="3200" dirty="0">
                <a:latin typeface="Times New Roman" pitchFamily="18" charset="0"/>
                <a:cs typeface="Times New Roman" pitchFamily="18" charset="0"/>
              </a:rPr>
              <a:t>As a precaution against acceleration of oxidation, sensitive preparations are packaged in light-resistant or opaque containers. Because most drug degradations proceed more rapidly as </a:t>
            </a:r>
            <a:r>
              <a:rPr lang="en-GB" sz="3200" b="1" dirty="0">
                <a:solidFill>
                  <a:srgbClr val="FF0000"/>
                </a:solidFill>
                <a:latin typeface="Times New Roman" pitchFamily="18" charset="0"/>
                <a:cs typeface="Times New Roman" pitchFamily="18" charset="0"/>
              </a:rPr>
              <a:t>temperature increases</a:t>
            </a:r>
            <a:r>
              <a:rPr lang="en-GB" sz="3200" dirty="0">
                <a:latin typeface="Times New Roman" pitchFamily="18" charset="0"/>
                <a:cs typeface="Times New Roman" pitchFamily="18" charset="0"/>
              </a:rPr>
              <a:t>, it is advisable to maintain oxidizable drugs in a cool place. Another factor that can affect stability of oxidizable drug in solution is the pH of the preparation. Each drug must be maintained in solution at pH most </a:t>
            </a:r>
            <a:r>
              <a:rPr lang="en-GB" sz="3200" dirty="0" err="1">
                <a:latin typeface="Times New Roman" pitchFamily="18" charset="0"/>
                <a:cs typeface="Times New Roman" pitchFamily="18" charset="0"/>
              </a:rPr>
              <a:t>favorable</a:t>
            </a:r>
            <a:r>
              <a:rPr lang="en-GB" sz="3200" dirty="0">
                <a:latin typeface="Times New Roman" pitchFamily="18" charset="0"/>
                <a:cs typeface="Times New Roman" pitchFamily="18" charset="0"/>
              </a:rPr>
              <a:t> to its stability.</a:t>
            </a:r>
            <a:endParaRPr lang="en-US" sz="3200" dirty="0">
              <a:latin typeface="Times New Roman" pitchFamily="18" charset="0"/>
              <a:cs typeface="Times New Roman" pitchFamily="18"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685800"/>
            <a:ext cx="8382000" cy="5321491"/>
          </a:xfrm>
        </p:spPr>
        <p:txBody>
          <a:bodyPr>
            <a:noAutofit/>
          </a:bodyPr>
          <a:lstStyle/>
          <a:p>
            <a:r>
              <a:rPr lang="en-US" sz="2800" dirty="0">
                <a:latin typeface="Times New Roman" pitchFamily="18" charset="0"/>
                <a:cs typeface="Times New Roman" pitchFamily="18" charset="0"/>
              </a:rPr>
              <a:t> </a:t>
            </a:r>
            <a:r>
              <a:rPr lang="en-GB" sz="2800" dirty="0">
                <a:latin typeface="Times New Roman" pitchFamily="18" charset="0"/>
                <a:cs typeface="Times New Roman" pitchFamily="18" charset="0"/>
              </a:rPr>
              <a:t>For easily oxidizable drugs, pharmacist stabilize the preparation by selective exclusion from oxygen, oxidizing agents, trace metals, light, heat, and other chemical catalysts to oxidation process. Antioxidants, chelating agents, and buffering agents may be added to create and maintain a </a:t>
            </a:r>
            <a:r>
              <a:rPr lang="en-GB" sz="2800" dirty="0" err="1">
                <a:latin typeface="Times New Roman" pitchFamily="18" charset="0"/>
                <a:cs typeface="Times New Roman" pitchFamily="18" charset="0"/>
              </a:rPr>
              <a:t>favorable</a:t>
            </a:r>
            <a:r>
              <a:rPr lang="en-GB" sz="2800" dirty="0">
                <a:latin typeface="Times New Roman" pitchFamily="18" charset="0"/>
                <a:cs typeface="Times New Roman" pitchFamily="18" charset="0"/>
              </a:rPr>
              <a:t> </a:t>
            </a:r>
            <a:r>
              <a:rPr lang="en-GB" sz="2800" dirty="0" err="1">
                <a:latin typeface="Times New Roman" pitchFamily="18" charset="0"/>
                <a:cs typeface="Times New Roman" pitchFamily="18" charset="0"/>
              </a:rPr>
              <a:t>pH.</a:t>
            </a:r>
            <a:endParaRPr lang="en-GB" sz="2800" dirty="0">
              <a:latin typeface="Times New Roman" pitchFamily="18" charset="0"/>
              <a:cs typeface="Times New Roman" pitchFamily="18" charset="0"/>
            </a:endParaRPr>
          </a:p>
          <a:p>
            <a:r>
              <a:rPr lang="en-GB" sz="2800" dirty="0">
                <a:latin typeface="Times New Roman" pitchFamily="18" charset="0"/>
                <a:cs typeface="Times New Roman" pitchFamily="18" charset="0"/>
              </a:rPr>
              <a:t>Product containers, closures, and other packaging features must be considered in stability testing. For instance, tablets or capsules packaged in glass or plastic bottles require different stability test protocols from those for blister packs or strip packaging.</a:t>
            </a:r>
          </a:p>
          <a:p>
            <a:endParaRPr lang="en-US"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This varies from preparation to preparation and must be determined on an individual basis for each drug.</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9267C5-6175-47B5-9BE3-1CD918C7C22D}"/>
              </a:ext>
            </a:extLst>
          </p:cNvPr>
          <p:cNvSpPr>
            <a:spLocks noGrp="1"/>
          </p:cNvSpPr>
          <p:nvPr>
            <p:ph idx="1"/>
          </p:nvPr>
        </p:nvSpPr>
        <p:spPr/>
        <p:txBody>
          <a:bodyPr/>
          <a:lstStyle/>
          <a:p>
            <a:r>
              <a:rPr lang="en-GB" dirty="0">
                <a:latin typeface="Times New Roman" panose="02020603050405020304" pitchFamily="18" charset="0"/>
                <a:cs typeface="Times New Roman" panose="02020603050405020304" pitchFamily="18" charset="0"/>
              </a:rPr>
              <a:t>Drug instability in pharmaceutical formulations detected by change in physical appearance, </a:t>
            </a:r>
            <a:r>
              <a:rPr lang="en-GB" dirty="0" err="1">
                <a:latin typeface="Times New Roman" panose="02020603050405020304" pitchFamily="18" charset="0"/>
                <a:cs typeface="Times New Roman" panose="02020603050405020304" pitchFamily="18" charset="0"/>
              </a:rPr>
              <a:t>color</a:t>
            </a:r>
            <a:r>
              <a:rPr lang="en-GB" dirty="0">
                <a:latin typeface="Times New Roman" panose="02020603050405020304" pitchFamily="18" charset="0"/>
                <a:cs typeface="Times New Roman" panose="02020603050405020304" pitchFamily="18" charset="0"/>
              </a:rPr>
              <a:t>, </a:t>
            </a:r>
            <a:r>
              <a:rPr lang="en-GB" dirty="0" err="1">
                <a:latin typeface="Times New Roman" panose="02020603050405020304" pitchFamily="18" charset="0"/>
                <a:cs typeface="Times New Roman" panose="02020603050405020304" pitchFamily="18" charset="0"/>
              </a:rPr>
              <a:t>odor</a:t>
            </a:r>
            <a:r>
              <a:rPr lang="en-GB" dirty="0">
                <a:latin typeface="Times New Roman" panose="02020603050405020304" pitchFamily="18" charset="0"/>
                <a:cs typeface="Times New Roman" panose="02020603050405020304" pitchFamily="18" charset="0"/>
              </a:rPr>
              <a:t>, taste of formula, whereas in other instances chemical changes may not be self-evident and may be ascertained only through chemical analysis.</a:t>
            </a:r>
          </a:p>
        </p:txBody>
      </p:sp>
      <p:sp>
        <p:nvSpPr>
          <p:cNvPr id="3" name="Title 2">
            <a:extLst>
              <a:ext uri="{FF2B5EF4-FFF2-40B4-BE49-F238E27FC236}">
                <a16:creationId xmlns:a16="http://schemas.microsoft.com/office/drawing/2014/main" id="{ED45CBBF-261C-4005-8AAD-3F41C69B91AF}"/>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571373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686800" cy="5778691"/>
          </a:xfrm>
        </p:spPr>
        <p:txBody>
          <a:bodyPr>
            <a:noAutofit/>
          </a:bodyPr>
          <a:lstStyle/>
          <a:p>
            <a:pPr>
              <a:buNone/>
            </a:pPr>
            <a:r>
              <a:rPr lang="en-US" sz="2800" u="sng" dirty="0">
                <a:solidFill>
                  <a:srgbClr val="FF0000"/>
                </a:solidFill>
                <a:latin typeface="Times New Roman" pitchFamily="18" charset="0"/>
                <a:cs typeface="Times New Roman" pitchFamily="18" charset="0"/>
              </a:rPr>
              <a:t>when a liquid drug is to be administered orally and a solid dosage form is desired</a:t>
            </a:r>
            <a:r>
              <a:rPr lang="en-US" sz="2800" dirty="0">
                <a:latin typeface="Times New Roman" pitchFamily="18" charset="0"/>
                <a:cs typeface="Times New Roman" pitchFamily="18" charset="0"/>
              </a:rPr>
              <a:t>, one of two approaches is used. </a:t>
            </a:r>
          </a:p>
          <a:p>
            <a:pPr>
              <a:buNone/>
            </a:pPr>
            <a:r>
              <a:rPr lang="en-US" sz="2800" b="1" dirty="0">
                <a:latin typeface="Times New Roman" pitchFamily="18" charset="0"/>
                <a:cs typeface="Times New Roman" pitchFamily="18" charset="0"/>
              </a:rPr>
              <a:t>First,</a:t>
            </a:r>
            <a:r>
              <a:rPr lang="en-US" sz="2800" dirty="0">
                <a:latin typeface="Times New Roman" pitchFamily="18" charset="0"/>
                <a:cs typeface="Times New Roman" pitchFamily="18" charset="0"/>
              </a:rPr>
              <a:t> </a:t>
            </a:r>
            <a:r>
              <a:rPr lang="en-US" sz="2800" b="1" dirty="0">
                <a:latin typeface="Times New Roman" pitchFamily="18" charset="0"/>
                <a:cs typeface="Times New Roman" pitchFamily="18" charset="0"/>
              </a:rPr>
              <a:t>liquid sealed in soft gelatin capsule</a:t>
            </a:r>
            <a:r>
              <a:rPr lang="en-US" sz="2800" dirty="0">
                <a:latin typeface="Times New Roman" pitchFamily="18" charset="0"/>
                <a:cs typeface="Times New Roman" pitchFamily="18" charset="0"/>
              </a:rPr>
              <a:t>. Vitamins A, D, and E are liquids available in capsule form. </a:t>
            </a:r>
          </a:p>
          <a:p>
            <a:pPr>
              <a:buNone/>
            </a:pPr>
            <a:r>
              <a:rPr lang="en-US" sz="2800" b="1" dirty="0">
                <a:latin typeface="Times New Roman" pitchFamily="18" charset="0"/>
                <a:cs typeface="Times New Roman" pitchFamily="18" charset="0"/>
              </a:rPr>
              <a:t>Second, liquid drug developed into solid ester or salt </a:t>
            </a:r>
            <a:r>
              <a:rPr lang="en-US" sz="2800" dirty="0">
                <a:latin typeface="Times New Roman" pitchFamily="18" charset="0"/>
                <a:cs typeface="Times New Roman" pitchFamily="18" charset="0"/>
              </a:rPr>
              <a:t>so will be suitable for tablets or capsules. </a:t>
            </a:r>
          </a:p>
          <a:p>
            <a:pPr>
              <a:buNone/>
            </a:pPr>
            <a:r>
              <a:rPr lang="en-US" sz="2800" dirty="0">
                <a:latin typeface="Times New Roman" pitchFamily="18" charset="0"/>
                <a:cs typeface="Times New Roman" pitchFamily="18" charset="0"/>
              </a:rPr>
              <a:t>Example: </a:t>
            </a:r>
            <a:r>
              <a:rPr lang="en-US" sz="2800" b="1" dirty="0">
                <a:solidFill>
                  <a:schemeClr val="bg2">
                    <a:lumMod val="50000"/>
                  </a:schemeClr>
                </a:solidFill>
                <a:latin typeface="Times New Roman" pitchFamily="18" charset="0"/>
                <a:cs typeface="Times New Roman" pitchFamily="18" charset="0"/>
              </a:rPr>
              <a:t>scopolamine </a:t>
            </a:r>
            <a:r>
              <a:rPr lang="en-US" sz="2800" b="1" dirty="0" err="1">
                <a:solidFill>
                  <a:schemeClr val="bg2">
                    <a:lumMod val="50000"/>
                  </a:schemeClr>
                </a:solidFill>
                <a:latin typeface="Times New Roman" pitchFamily="18" charset="0"/>
                <a:cs typeface="Times New Roman" pitchFamily="18" charset="0"/>
              </a:rPr>
              <a:t>hydrobromide</a:t>
            </a:r>
            <a:r>
              <a:rPr lang="en-US" sz="2800" b="1" dirty="0">
                <a:solidFill>
                  <a:schemeClr val="bg2">
                    <a:lumMod val="50000"/>
                  </a:schemeClr>
                </a:solidFill>
                <a:latin typeface="Times New Roman" pitchFamily="18" charset="0"/>
                <a:cs typeface="Times New Roman" pitchFamily="18" charset="0"/>
              </a:rPr>
              <a:t> </a:t>
            </a:r>
            <a:r>
              <a:rPr lang="en-US" sz="2800" dirty="0">
                <a:latin typeface="Times New Roman" pitchFamily="18" charset="0"/>
                <a:cs typeface="Times New Roman" pitchFamily="18" charset="0"/>
              </a:rPr>
              <a:t>is a solid salt of liquid drug scopolamine and is easily pressed into tablets. </a:t>
            </a:r>
          </a:p>
          <a:p>
            <a:pPr>
              <a:buNone/>
            </a:pPr>
            <a:r>
              <a:rPr lang="en-US" sz="2800" dirty="0">
                <a:latin typeface="Times New Roman" pitchFamily="18" charset="0"/>
                <a:cs typeface="Times New Roman" pitchFamily="18" charset="0"/>
              </a:rPr>
              <a:t>Another approach to formulate liquids into solids is by </a:t>
            </a:r>
            <a:r>
              <a:rPr lang="en-US" sz="2800" b="1" dirty="0">
                <a:latin typeface="Times New Roman" pitchFamily="18" charset="0"/>
                <a:cs typeface="Times New Roman" pitchFamily="18" charset="0"/>
              </a:rPr>
              <a:t>mixing drug with a solid or melted semisolid material</a:t>
            </a:r>
            <a:r>
              <a:rPr lang="en-US" sz="2800" dirty="0">
                <a:latin typeface="Times New Roman" pitchFamily="18" charset="0"/>
                <a:cs typeface="Times New Roman" pitchFamily="18" charset="0"/>
              </a:rPr>
              <a:t>, such as a high molecular weight PEG. The melted mixture is poured into hard gelatin capsules to harden, and the capsules are sealed.</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28600"/>
            <a:ext cx="8534400" cy="5778691"/>
          </a:xfrm>
        </p:spPr>
        <p:txBody>
          <a:bodyPr>
            <a:noAutofit/>
          </a:bodyPr>
          <a:lstStyle/>
          <a:p>
            <a:pPr>
              <a:buNone/>
            </a:pPr>
            <a:r>
              <a:rPr lang="en-US" sz="2800" b="1" u="sng" dirty="0">
                <a:latin typeface="Times New Roman" pitchFamily="18" charset="0"/>
                <a:cs typeface="Times New Roman" pitchFamily="18" charset="0"/>
              </a:rPr>
              <a:t>In summary</a:t>
            </a:r>
            <a:r>
              <a:rPr lang="en-US" sz="2800" dirty="0">
                <a:latin typeface="Times New Roman" pitchFamily="18" charset="0"/>
                <a:cs typeface="Times New Roman" pitchFamily="18" charset="0"/>
              </a:rPr>
              <a:t>, for easily </a:t>
            </a:r>
            <a:r>
              <a:rPr lang="en-US" sz="2800" dirty="0" err="1">
                <a:latin typeface="Times New Roman" pitchFamily="18" charset="0"/>
                <a:cs typeface="Times New Roman" pitchFamily="18" charset="0"/>
              </a:rPr>
              <a:t>oxidizable</a:t>
            </a:r>
            <a:r>
              <a:rPr lang="en-US" sz="2800" dirty="0">
                <a:latin typeface="Times New Roman" pitchFamily="18" charset="0"/>
                <a:cs typeface="Times New Roman" pitchFamily="18" charset="0"/>
              </a:rPr>
              <a:t> drugs, the formulation pharmacist may stabilize the preparation by the selective </a:t>
            </a:r>
            <a:r>
              <a:rPr lang="en-US" sz="2800" b="1" dirty="0">
                <a:latin typeface="Times New Roman" pitchFamily="18" charset="0"/>
                <a:cs typeface="Times New Roman" pitchFamily="18" charset="0"/>
              </a:rPr>
              <a:t>exclusion from the system: </a:t>
            </a:r>
            <a:r>
              <a:rPr lang="en-US" sz="2800" dirty="0">
                <a:latin typeface="Times New Roman" pitchFamily="18" charset="0"/>
                <a:cs typeface="Times New Roman" pitchFamily="18" charset="0"/>
              </a:rPr>
              <a:t>of </a:t>
            </a:r>
            <a:r>
              <a:rPr lang="en-US" sz="2800" b="1" dirty="0">
                <a:solidFill>
                  <a:srgbClr val="FF0000"/>
                </a:solidFill>
                <a:latin typeface="Times New Roman" pitchFamily="18" charset="0"/>
                <a:cs typeface="Times New Roman" pitchFamily="18" charset="0"/>
              </a:rPr>
              <a:t>oxygen</a:t>
            </a:r>
            <a:r>
              <a:rPr lang="en-US" sz="2800" dirty="0">
                <a:latin typeface="Times New Roman" pitchFamily="18" charset="0"/>
                <a:cs typeface="Times New Roman" pitchFamily="18" charset="0"/>
              </a:rPr>
              <a:t>, </a:t>
            </a:r>
            <a:r>
              <a:rPr lang="en-US" sz="2800" b="1" dirty="0">
                <a:solidFill>
                  <a:srgbClr val="FF0000"/>
                </a:solidFill>
                <a:latin typeface="Times New Roman" pitchFamily="18" charset="0"/>
                <a:cs typeface="Times New Roman" pitchFamily="18" charset="0"/>
              </a:rPr>
              <a:t>oxidizing agents</a:t>
            </a:r>
            <a:r>
              <a:rPr lang="en-US" sz="2800" dirty="0">
                <a:latin typeface="Times New Roman" pitchFamily="18" charset="0"/>
                <a:cs typeface="Times New Roman" pitchFamily="18" charset="0"/>
              </a:rPr>
              <a:t>, </a:t>
            </a:r>
            <a:r>
              <a:rPr lang="en-US" sz="2800" b="1" dirty="0">
                <a:solidFill>
                  <a:srgbClr val="FF0000"/>
                </a:solidFill>
                <a:latin typeface="Times New Roman" pitchFamily="18" charset="0"/>
                <a:cs typeface="Times New Roman" pitchFamily="18" charset="0"/>
              </a:rPr>
              <a:t>trace metals</a:t>
            </a:r>
            <a:r>
              <a:rPr lang="en-US" sz="2800" dirty="0">
                <a:latin typeface="Times New Roman" pitchFamily="18" charset="0"/>
                <a:cs typeface="Times New Roman" pitchFamily="18" charset="0"/>
              </a:rPr>
              <a:t>, </a:t>
            </a:r>
            <a:r>
              <a:rPr lang="en-US" sz="2800" b="1" dirty="0">
                <a:solidFill>
                  <a:srgbClr val="FF0000"/>
                </a:solidFill>
                <a:latin typeface="Times New Roman" pitchFamily="18" charset="0"/>
                <a:cs typeface="Times New Roman" pitchFamily="18" charset="0"/>
              </a:rPr>
              <a:t>light</a:t>
            </a:r>
            <a:r>
              <a:rPr lang="en-US" sz="2800" dirty="0">
                <a:latin typeface="Times New Roman" pitchFamily="18" charset="0"/>
                <a:cs typeface="Times New Roman" pitchFamily="18" charset="0"/>
              </a:rPr>
              <a:t>, </a:t>
            </a:r>
            <a:r>
              <a:rPr lang="en-US" sz="2800" b="1" dirty="0">
                <a:solidFill>
                  <a:srgbClr val="FF0000"/>
                </a:solidFill>
                <a:latin typeface="Times New Roman" pitchFamily="18" charset="0"/>
                <a:cs typeface="Times New Roman" pitchFamily="18" charset="0"/>
              </a:rPr>
              <a:t>heat</a:t>
            </a:r>
            <a:r>
              <a:rPr lang="en-US" sz="2800" dirty="0">
                <a:latin typeface="Times New Roman" pitchFamily="18" charset="0"/>
                <a:cs typeface="Times New Roman" pitchFamily="18" charset="0"/>
              </a:rPr>
              <a:t>, and other </a:t>
            </a:r>
            <a:r>
              <a:rPr lang="en-US" sz="2800" b="1" dirty="0">
                <a:solidFill>
                  <a:srgbClr val="FF0000"/>
                </a:solidFill>
                <a:latin typeface="Times New Roman" pitchFamily="18" charset="0"/>
                <a:cs typeface="Times New Roman" pitchFamily="18" charset="0"/>
              </a:rPr>
              <a:t>chemical catalysts </a:t>
            </a:r>
            <a:r>
              <a:rPr lang="en-US" sz="2800" dirty="0">
                <a:latin typeface="Times New Roman" pitchFamily="18" charset="0"/>
                <a:cs typeface="Times New Roman" pitchFamily="18" charset="0"/>
              </a:rPr>
              <a:t>to oxidation process. </a:t>
            </a:r>
          </a:p>
          <a:p>
            <a:pPr>
              <a:buNone/>
            </a:pPr>
            <a:r>
              <a:rPr lang="en-US" sz="2800" b="1" u="sng" dirty="0">
                <a:latin typeface="Times New Roman" pitchFamily="18" charset="0"/>
                <a:cs typeface="Times New Roman" pitchFamily="18" charset="0"/>
              </a:rPr>
              <a:t>Antioxidants</a:t>
            </a:r>
            <a:r>
              <a:rPr lang="en-US" sz="2800" dirty="0">
                <a:latin typeface="Times New Roman" pitchFamily="18" charset="0"/>
                <a:cs typeface="Times New Roman" pitchFamily="18" charset="0"/>
              </a:rPr>
              <a:t>, </a:t>
            </a:r>
            <a:r>
              <a:rPr lang="en-US" sz="2800" b="1" u="sng" dirty="0">
                <a:latin typeface="Times New Roman" pitchFamily="18" charset="0"/>
                <a:cs typeface="Times New Roman" pitchFamily="18" charset="0"/>
              </a:rPr>
              <a:t>chelating agents</a:t>
            </a:r>
            <a:r>
              <a:rPr lang="en-US" sz="2800" dirty="0">
                <a:latin typeface="Times New Roman" pitchFamily="18" charset="0"/>
                <a:cs typeface="Times New Roman" pitchFamily="18" charset="0"/>
              </a:rPr>
              <a:t>, and </a:t>
            </a:r>
            <a:r>
              <a:rPr lang="en-US" sz="2800" b="1" u="sng" dirty="0">
                <a:latin typeface="Times New Roman" pitchFamily="18" charset="0"/>
                <a:cs typeface="Times New Roman" pitchFamily="18" charset="0"/>
              </a:rPr>
              <a:t>buffering agents </a:t>
            </a:r>
            <a:r>
              <a:rPr lang="en-US" sz="2800" dirty="0">
                <a:latin typeface="Times New Roman" pitchFamily="18" charset="0"/>
                <a:cs typeface="Times New Roman" pitchFamily="18" charset="0"/>
              </a:rPr>
              <a:t>may be added to create and </a:t>
            </a:r>
            <a:r>
              <a:rPr lang="en-US" sz="2800" b="1" dirty="0">
                <a:latin typeface="Times New Roman" pitchFamily="18" charset="0"/>
                <a:cs typeface="Times New Roman" pitchFamily="18" charset="0"/>
              </a:rPr>
              <a:t>maintain a favorable </a:t>
            </a:r>
            <a:r>
              <a:rPr lang="en-US" sz="2800" b="1" dirty="0" err="1">
                <a:latin typeface="Times New Roman" pitchFamily="18" charset="0"/>
                <a:cs typeface="Times New Roman" pitchFamily="18" charset="0"/>
              </a:rPr>
              <a:t>pH</a:t>
            </a:r>
            <a:r>
              <a:rPr lang="en-US" sz="2800" dirty="0" err="1">
                <a:latin typeface="Times New Roman" pitchFamily="18" charset="0"/>
                <a:cs typeface="Times New Roman" pitchFamily="18" charset="0"/>
              </a:rPr>
              <a:t>.</a:t>
            </a:r>
            <a:r>
              <a:rPr lang="en-US" sz="2800" dirty="0">
                <a:latin typeface="Times New Roman" pitchFamily="18" charset="0"/>
                <a:cs typeface="Times New Roman" pitchFamily="18" charset="0"/>
              </a:rPr>
              <a:t> </a:t>
            </a:r>
          </a:p>
          <a:p>
            <a:pPr>
              <a:buNone/>
            </a:pPr>
            <a:r>
              <a:rPr lang="en-US" sz="2800" dirty="0">
                <a:latin typeface="Times New Roman" pitchFamily="18" charset="0"/>
                <a:cs typeface="Times New Roman" pitchFamily="18" charset="0"/>
              </a:rPr>
              <a:t>In addition to oxidation and hydrolysis, destructive processes include:</a:t>
            </a:r>
          </a:p>
          <a:p>
            <a:r>
              <a:rPr lang="en-US" sz="2800" b="1" dirty="0">
                <a:latin typeface="Times New Roman" pitchFamily="18" charset="0"/>
                <a:cs typeface="Times New Roman" pitchFamily="18" charset="0"/>
              </a:rPr>
              <a:t>polymerization</a:t>
            </a:r>
            <a:r>
              <a:rPr lang="en-US" sz="2800" dirty="0">
                <a:latin typeface="Times New Roman" pitchFamily="18" charset="0"/>
                <a:cs typeface="Times New Roman" pitchFamily="18" charset="0"/>
              </a:rPr>
              <a:t>, </a:t>
            </a:r>
          </a:p>
          <a:p>
            <a:r>
              <a:rPr lang="en-US" sz="2800" b="1" dirty="0">
                <a:latin typeface="Times New Roman" pitchFamily="18" charset="0"/>
                <a:cs typeface="Times New Roman" pitchFamily="18" charset="0"/>
              </a:rPr>
              <a:t>chemical </a:t>
            </a:r>
            <a:r>
              <a:rPr lang="en-US" sz="2800" b="1" dirty="0" err="1">
                <a:latin typeface="Times New Roman" pitchFamily="18" charset="0"/>
                <a:cs typeface="Times New Roman" pitchFamily="18" charset="0"/>
              </a:rPr>
              <a:t>decarboxylation</a:t>
            </a:r>
            <a:r>
              <a:rPr lang="en-US" sz="2800" dirty="0">
                <a:latin typeface="Times New Roman" pitchFamily="18" charset="0"/>
                <a:cs typeface="Times New Roman" pitchFamily="18" charset="0"/>
              </a:rPr>
              <a:t>, and </a:t>
            </a:r>
          </a:p>
          <a:p>
            <a:r>
              <a:rPr lang="en-US" sz="2800" b="1" dirty="0" err="1">
                <a:latin typeface="Times New Roman" pitchFamily="18" charset="0"/>
                <a:cs typeface="Times New Roman" pitchFamily="18" charset="0"/>
              </a:rPr>
              <a:t>deamination</a:t>
            </a:r>
            <a:r>
              <a:rPr lang="en-US" sz="2800" dirty="0">
                <a:latin typeface="Times New Roman" pitchFamily="18" charset="0"/>
                <a:cs typeface="Times New Roman" pitchFamily="18" charset="0"/>
              </a:rPr>
              <a:t>. However, these processes occur less frequently and are peculiar to only small groups of chemical substances.</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066800"/>
            <a:ext cx="8153400" cy="4940491"/>
          </a:xfrm>
        </p:spPr>
        <p:txBody>
          <a:bodyPr/>
          <a:lstStyle/>
          <a:p>
            <a:pPr>
              <a:buNone/>
            </a:pPr>
            <a:r>
              <a:rPr lang="en-US" sz="2800" b="1" dirty="0">
                <a:solidFill>
                  <a:srgbClr val="FF0000"/>
                </a:solidFill>
                <a:latin typeface="Times New Roman" pitchFamily="18" charset="0"/>
                <a:cs typeface="Times New Roman" pitchFamily="18" charset="0"/>
              </a:rPr>
              <a:t>FDA-required demonstration of drug stability </a:t>
            </a:r>
            <a:r>
              <a:rPr lang="en-US" sz="2800" dirty="0">
                <a:latin typeface="Times New Roman" pitchFamily="18" charset="0"/>
                <a:cs typeface="Times New Roman" pitchFamily="18" charset="0"/>
              </a:rPr>
              <a:t>is necessarily different for each stage of drug development, such as for a </a:t>
            </a:r>
            <a:r>
              <a:rPr lang="en-US" sz="2800" b="1" dirty="0">
                <a:latin typeface="Times New Roman" pitchFamily="18" charset="0"/>
                <a:cs typeface="Times New Roman" pitchFamily="18" charset="0"/>
              </a:rPr>
              <a:t>2-week preclinical study</a:t>
            </a:r>
            <a:r>
              <a:rPr lang="en-US" sz="2800" dirty="0">
                <a:latin typeface="Times New Roman" pitchFamily="18" charset="0"/>
                <a:cs typeface="Times New Roman" pitchFamily="18" charset="0"/>
              </a:rPr>
              <a:t>, an early </a:t>
            </a:r>
            <a:r>
              <a:rPr lang="en-US" sz="2800" b="1" dirty="0">
                <a:latin typeface="Times New Roman" pitchFamily="18" charset="0"/>
                <a:cs typeface="Times New Roman" pitchFamily="18" charset="0"/>
              </a:rPr>
              <a:t>phase I study</a:t>
            </a:r>
            <a:r>
              <a:rPr lang="en-US" sz="2800" dirty="0">
                <a:latin typeface="Times New Roman" pitchFamily="18" charset="0"/>
                <a:cs typeface="Times New Roman" pitchFamily="18" charset="0"/>
              </a:rPr>
              <a:t>, a </a:t>
            </a:r>
            <a:r>
              <a:rPr lang="en-US" sz="2800" b="1" dirty="0">
                <a:latin typeface="Times New Roman" pitchFamily="18" charset="0"/>
                <a:cs typeface="Times New Roman" pitchFamily="18" charset="0"/>
              </a:rPr>
              <a:t>limited phase II trial</a:t>
            </a:r>
            <a:r>
              <a:rPr lang="en-US" sz="2800" dirty="0">
                <a:latin typeface="Times New Roman" pitchFamily="18" charset="0"/>
                <a:cs typeface="Times New Roman" pitchFamily="18" charset="0"/>
              </a:rPr>
              <a:t>, </a:t>
            </a:r>
            <a:r>
              <a:rPr lang="en-US" sz="2800" b="1" dirty="0">
                <a:latin typeface="Times New Roman" pitchFamily="18" charset="0"/>
                <a:cs typeface="Times New Roman" pitchFamily="18" charset="0"/>
              </a:rPr>
              <a:t>a pivotal phase III clinical study</a:t>
            </a:r>
            <a:r>
              <a:rPr lang="en-US" sz="2800" dirty="0">
                <a:latin typeface="Times New Roman" pitchFamily="18" charset="0"/>
                <a:cs typeface="Times New Roman" pitchFamily="18" charset="0"/>
              </a:rPr>
              <a:t>, or for a new drug application. </a:t>
            </a:r>
          </a:p>
          <a:p>
            <a:pPr>
              <a:buNone/>
            </a:pPr>
            <a:r>
              <a:rPr lang="en-US" sz="2800" dirty="0">
                <a:latin typeface="Times New Roman" pitchFamily="18" charset="0"/>
                <a:cs typeface="Times New Roman" pitchFamily="18" charset="0"/>
              </a:rPr>
              <a:t>As a drug development program progresses, so do the requisite data to demonstrate and document the product’s </a:t>
            </a:r>
            <a:r>
              <a:rPr lang="en-US" sz="2800" b="1" dirty="0">
                <a:latin typeface="Times New Roman" pitchFamily="18" charset="0"/>
                <a:cs typeface="Times New Roman" pitchFamily="18" charset="0"/>
              </a:rPr>
              <a:t>stability profile</a:t>
            </a:r>
            <a:r>
              <a:rPr lang="en-US" sz="2800" dirty="0">
                <a:latin typeface="Times New Roman" pitchFamily="18" charset="0"/>
                <a:cs typeface="Times New Roman" pitchFamily="18" charset="0"/>
              </a:rPr>
              <a:t>. </a:t>
            </a:r>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0"/>
            <a:ext cx="8991600" cy="6007291"/>
          </a:xfrm>
        </p:spPr>
        <p:txBody>
          <a:bodyPr>
            <a:noAutofit/>
          </a:bodyPr>
          <a:lstStyle/>
          <a:p>
            <a:pPr>
              <a:buNone/>
            </a:pPr>
            <a:r>
              <a:rPr lang="en-US" sz="2400" b="1" dirty="0">
                <a:latin typeface="Times New Roman" pitchFamily="18" charset="0"/>
                <a:cs typeface="Times New Roman" pitchFamily="18" charset="0"/>
              </a:rPr>
              <a:t>Before approval for marketing </a:t>
            </a:r>
            <a:r>
              <a:rPr lang="en-US" sz="2400" dirty="0">
                <a:latin typeface="Times New Roman" pitchFamily="18" charset="0"/>
                <a:cs typeface="Times New Roman" pitchFamily="18" charset="0"/>
              </a:rPr>
              <a:t>a product’s stability </a:t>
            </a:r>
            <a:r>
              <a:rPr lang="en-US" sz="2400" u="sng" dirty="0">
                <a:latin typeface="Times New Roman" pitchFamily="18" charset="0"/>
                <a:cs typeface="Times New Roman" pitchFamily="18" charset="0"/>
              </a:rPr>
              <a:t>must be assessed </a:t>
            </a:r>
            <a:r>
              <a:rPr lang="en-US" sz="2400" dirty="0">
                <a:latin typeface="Times New Roman" pitchFamily="18" charset="0"/>
                <a:cs typeface="Times New Roman" pitchFamily="18" charset="0"/>
              </a:rPr>
              <a:t>with regard to its formulation;</a:t>
            </a:r>
          </a:p>
          <a:p>
            <a:pPr marL="566928" indent="-457200">
              <a:buFont typeface="+mj-lt"/>
              <a:buAutoNum type="arabicPeriod"/>
            </a:pPr>
            <a:r>
              <a:rPr lang="en-US" sz="2400" dirty="0">
                <a:latin typeface="Times New Roman" pitchFamily="18" charset="0"/>
                <a:cs typeface="Times New Roman" pitchFamily="18" charset="0"/>
              </a:rPr>
              <a:t> </a:t>
            </a:r>
            <a:r>
              <a:rPr lang="en-US" sz="2400" dirty="0">
                <a:solidFill>
                  <a:srgbClr val="FF0000"/>
                </a:solidFill>
                <a:latin typeface="Times New Roman" pitchFamily="18" charset="0"/>
                <a:cs typeface="Times New Roman" pitchFamily="18" charset="0"/>
              </a:rPr>
              <a:t>influence of its pharmaceutical ingredients</a:t>
            </a:r>
            <a:r>
              <a:rPr lang="en-US" sz="2400" dirty="0">
                <a:latin typeface="Times New Roman" pitchFamily="18" charset="0"/>
                <a:cs typeface="Times New Roman" pitchFamily="18" charset="0"/>
              </a:rPr>
              <a:t>; </a:t>
            </a:r>
          </a:p>
          <a:p>
            <a:pPr marL="566928" indent="-457200">
              <a:buFont typeface="+mj-lt"/>
              <a:buAutoNum type="arabicPeriod"/>
            </a:pPr>
            <a:r>
              <a:rPr lang="en-US" sz="2400" dirty="0">
                <a:solidFill>
                  <a:srgbClr val="FF0000"/>
                </a:solidFill>
                <a:latin typeface="Times New Roman" pitchFamily="18" charset="0"/>
                <a:cs typeface="Times New Roman" pitchFamily="18" charset="0"/>
              </a:rPr>
              <a:t>influence of container and closure</a:t>
            </a:r>
            <a:r>
              <a:rPr lang="en-US" sz="2400" dirty="0">
                <a:latin typeface="Times New Roman" pitchFamily="18" charset="0"/>
                <a:cs typeface="Times New Roman" pitchFamily="18" charset="0"/>
              </a:rPr>
              <a:t>; </a:t>
            </a:r>
          </a:p>
          <a:p>
            <a:pPr marL="566928" indent="-457200">
              <a:buFont typeface="+mj-lt"/>
              <a:buAutoNum type="arabicPeriod"/>
            </a:pPr>
            <a:r>
              <a:rPr lang="en-US" sz="2400" dirty="0">
                <a:solidFill>
                  <a:srgbClr val="FF0000"/>
                </a:solidFill>
                <a:latin typeface="Times New Roman" pitchFamily="18" charset="0"/>
                <a:cs typeface="Times New Roman" pitchFamily="18" charset="0"/>
              </a:rPr>
              <a:t>manufacturing and processing conditions</a:t>
            </a:r>
            <a:r>
              <a:rPr lang="en-US" sz="2400" dirty="0">
                <a:latin typeface="Times New Roman" pitchFamily="18" charset="0"/>
                <a:cs typeface="Times New Roman" pitchFamily="18" charset="0"/>
              </a:rPr>
              <a:t> (e.g., heat); </a:t>
            </a:r>
          </a:p>
          <a:p>
            <a:pPr marL="566928" indent="-457200">
              <a:buFont typeface="+mj-lt"/>
              <a:buAutoNum type="arabicPeriod"/>
            </a:pPr>
            <a:r>
              <a:rPr lang="en-US" sz="2400" dirty="0">
                <a:solidFill>
                  <a:srgbClr val="7030A0"/>
                </a:solidFill>
                <a:latin typeface="Times New Roman" pitchFamily="18" charset="0"/>
                <a:cs typeface="Times New Roman" pitchFamily="18" charset="0"/>
              </a:rPr>
              <a:t>packaging components</a:t>
            </a:r>
            <a:r>
              <a:rPr lang="en-US" sz="2400" dirty="0">
                <a:latin typeface="Times New Roman" pitchFamily="18" charset="0"/>
                <a:cs typeface="Times New Roman" pitchFamily="18" charset="0"/>
              </a:rPr>
              <a:t>; </a:t>
            </a:r>
          </a:p>
          <a:p>
            <a:pPr marL="566928" indent="-457200">
              <a:buFont typeface="+mj-lt"/>
              <a:buAutoNum type="arabicPeriod"/>
            </a:pPr>
            <a:r>
              <a:rPr lang="en-US" sz="2400" dirty="0">
                <a:solidFill>
                  <a:srgbClr val="7030A0"/>
                </a:solidFill>
                <a:latin typeface="Times New Roman" pitchFamily="18" charset="0"/>
                <a:cs typeface="Times New Roman" pitchFamily="18" charset="0"/>
              </a:rPr>
              <a:t>conditions of storage</a:t>
            </a:r>
            <a:r>
              <a:rPr lang="en-US" sz="2400" dirty="0">
                <a:latin typeface="Times New Roman" pitchFamily="18" charset="0"/>
                <a:cs typeface="Times New Roman" pitchFamily="18" charset="0"/>
              </a:rPr>
              <a:t>; </a:t>
            </a:r>
          </a:p>
          <a:p>
            <a:pPr marL="566928" indent="-457200">
              <a:buFont typeface="+mj-lt"/>
              <a:buAutoNum type="arabicPeriod"/>
            </a:pPr>
            <a:r>
              <a:rPr lang="en-US" sz="2400" dirty="0">
                <a:solidFill>
                  <a:srgbClr val="FF0000"/>
                </a:solidFill>
                <a:latin typeface="Times New Roman" pitchFamily="18" charset="0"/>
                <a:cs typeface="Times New Roman" pitchFamily="18" charset="0"/>
              </a:rPr>
              <a:t>conditions of shipping</a:t>
            </a:r>
            <a:r>
              <a:rPr lang="en-US" sz="2400" dirty="0">
                <a:latin typeface="Times New Roman" pitchFamily="18" charset="0"/>
                <a:cs typeface="Times New Roman" pitchFamily="18" charset="0"/>
              </a:rPr>
              <a:t>, </a:t>
            </a:r>
          </a:p>
          <a:p>
            <a:pPr marL="566928" indent="-457200">
              <a:buFont typeface="+mj-lt"/>
              <a:buAutoNum type="arabicPeriod"/>
            </a:pPr>
            <a:r>
              <a:rPr lang="en-US" sz="2400" dirty="0">
                <a:solidFill>
                  <a:srgbClr val="FF0000"/>
                </a:solidFill>
                <a:latin typeface="Times New Roman" pitchFamily="18" charset="0"/>
                <a:cs typeface="Times New Roman" pitchFamily="18" charset="0"/>
              </a:rPr>
              <a:t>temperature</a:t>
            </a:r>
            <a:r>
              <a:rPr lang="en-US" sz="2400" dirty="0">
                <a:latin typeface="Times New Roman" pitchFamily="18" charset="0"/>
                <a:cs typeface="Times New Roman" pitchFamily="18" charset="0"/>
              </a:rPr>
              <a:t>, </a:t>
            </a:r>
          </a:p>
          <a:p>
            <a:pPr marL="566928" indent="-457200">
              <a:buFont typeface="+mj-lt"/>
              <a:buAutoNum type="arabicPeriod"/>
            </a:pPr>
            <a:r>
              <a:rPr lang="en-US" sz="2400" dirty="0">
                <a:solidFill>
                  <a:srgbClr val="FF0000"/>
                </a:solidFill>
                <a:latin typeface="Times New Roman" pitchFamily="18" charset="0"/>
                <a:cs typeface="Times New Roman" pitchFamily="18" charset="0"/>
              </a:rPr>
              <a:t>light</a:t>
            </a:r>
            <a:r>
              <a:rPr lang="en-US" sz="2400" dirty="0">
                <a:latin typeface="Times New Roman" pitchFamily="18" charset="0"/>
                <a:cs typeface="Times New Roman" pitchFamily="18" charset="0"/>
              </a:rPr>
              <a:t>, and </a:t>
            </a:r>
          </a:p>
          <a:p>
            <a:pPr marL="566928" indent="-457200">
              <a:buFont typeface="+mj-lt"/>
              <a:buAutoNum type="arabicPeriod"/>
            </a:pPr>
            <a:r>
              <a:rPr lang="en-US" sz="2400" dirty="0">
                <a:solidFill>
                  <a:srgbClr val="FF0000"/>
                </a:solidFill>
                <a:latin typeface="Times New Roman" pitchFamily="18" charset="0"/>
                <a:cs typeface="Times New Roman" pitchFamily="18" charset="0"/>
              </a:rPr>
              <a:t>humidity</a:t>
            </a:r>
            <a:r>
              <a:rPr lang="en-US" sz="2400" dirty="0">
                <a:latin typeface="Times New Roman" pitchFamily="18" charset="0"/>
                <a:cs typeface="Times New Roman" pitchFamily="18" charset="0"/>
              </a:rPr>
              <a:t>; and </a:t>
            </a:r>
          </a:p>
          <a:p>
            <a:pPr marL="566928" indent="-457200">
              <a:buFont typeface="+mj-lt"/>
              <a:buAutoNum type="arabicPeriod"/>
            </a:pPr>
            <a:r>
              <a:rPr lang="en-US" sz="2400" dirty="0">
                <a:solidFill>
                  <a:srgbClr val="FF0000"/>
                </a:solidFill>
                <a:latin typeface="Times New Roman" pitchFamily="18" charset="0"/>
                <a:cs typeface="Times New Roman" pitchFamily="18" charset="0"/>
              </a:rPr>
              <a:t>duration and conditions of pharmacy shelf life </a:t>
            </a:r>
            <a:r>
              <a:rPr lang="en-US" sz="2400" dirty="0">
                <a:latin typeface="Times New Roman" pitchFamily="18" charset="0"/>
                <a:cs typeface="Times New Roman" pitchFamily="18" charset="0"/>
              </a:rPr>
              <a:t>and </a:t>
            </a:r>
            <a:r>
              <a:rPr lang="en-US" sz="2400" dirty="0">
                <a:solidFill>
                  <a:srgbClr val="FF0000"/>
                </a:solidFill>
                <a:latin typeface="Times New Roman" pitchFamily="18" charset="0"/>
                <a:cs typeface="Times New Roman" pitchFamily="18" charset="0"/>
              </a:rPr>
              <a:t>patient use</a:t>
            </a:r>
            <a:r>
              <a:rPr lang="en-US" sz="2400" dirty="0">
                <a:latin typeface="Times New Roman" pitchFamily="18" charset="0"/>
                <a:cs typeface="Times New Roman" pitchFamily="18" charset="0"/>
              </a:rPr>
              <a:t>. </a:t>
            </a:r>
          </a:p>
          <a:p>
            <a:pPr marL="566928" indent="-457200">
              <a:buFont typeface="+mj-lt"/>
              <a:buAutoNum type="arabicPeriod"/>
            </a:pPr>
            <a:r>
              <a:rPr lang="en-US" sz="2400" dirty="0">
                <a:latin typeface="Times New Roman" pitchFamily="18" charset="0"/>
                <a:cs typeface="Times New Roman" pitchFamily="18" charset="0"/>
              </a:rPr>
              <a:t>Holding intermediate product components (such as drug granulations for tablets) for long periods before processing into finished pharmaceutical products can affect the stability of </a:t>
            </a:r>
          </a:p>
          <a:p>
            <a:pPr>
              <a:buNone/>
            </a:pPr>
            <a:r>
              <a:rPr lang="en-US" sz="2400" dirty="0">
                <a:latin typeface="Times New Roman" pitchFamily="18" charset="0"/>
                <a:cs typeface="Times New Roman" pitchFamily="18" charset="0"/>
              </a:rPr>
              <a:t>Both intermediate component and finished product. </a:t>
            </a:r>
            <a:endParaRPr lang="en-US" sz="2000" dirty="0">
              <a:latin typeface="Times New Roman" pitchFamily="18" charset="0"/>
              <a:cs typeface="Times New Roman" pitchFamily="18"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457200"/>
            <a:ext cx="8458200" cy="5550091"/>
          </a:xfrm>
        </p:spPr>
        <p:txBody>
          <a:bodyPr>
            <a:noAutofit/>
          </a:bodyPr>
          <a:lstStyle/>
          <a:p>
            <a:pPr>
              <a:buNone/>
            </a:pPr>
            <a:r>
              <a:rPr lang="en-US" sz="2400" dirty="0">
                <a:latin typeface="Times New Roman" pitchFamily="18" charset="0"/>
                <a:cs typeface="Times New Roman" pitchFamily="18" charset="0"/>
              </a:rPr>
              <a:t>Therefore, </a:t>
            </a:r>
            <a:r>
              <a:rPr lang="en-US" sz="2400" b="1" dirty="0">
                <a:solidFill>
                  <a:srgbClr val="FF0000"/>
                </a:solidFill>
                <a:latin typeface="Times New Roman" pitchFamily="18" charset="0"/>
                <a:cs typeface="Times New Roman" pitchFamily="18" charset="0"/>
              </a:rPr>
              <a:t>in-process stability testing</a:t>
            </a:r>
            <a:r>
              <a:rPr lang="en-US" sz="2400" dirty="0">
                <a:latin typeface="Times New Roman" pitchFamily="18" charset="0"/>
                <a:cs typeface="Times New Roman" pitchFamily="18" charset="0"/>
              </a:rPr>
              <a:t>, including </a:t>
            </a:r>
            <a:r>
              <a:rPr lang="en-US" sz="2400" b="1" dirty="0">
                <a:latin typeface="Times New Roman" pitchFamily="18" charset="0"/>
                <a:cs typeface="Times New Roman" pitchFamily="18" charset="0"/>
              </a:rPr>
              <a:t>retesting of intermediate components</a:t>
            </a:r>
            <a:r>
              <a:rPr lang="en-US" sz="2400" dirty="0">
                <a:latin typeface="Times New Roman" pitchFamily="18" charset="0"/>
                <a:cs typeface="Times New Roman" pitchFamily="18" charset="0"/>
              </a:rPr>
              <a:t>, is important. </a:t>
            </a:r>
          </a:p>
          <a:p>
            <a:pPr>
              <a:buNone/>
            </a:pPr>
            <a:r>
              <a:rPr lang="en-US" sz="2400" b="1" dirty="0">
                <a:latin typeface="Times New Roman" pitchFamily="18" charset="0"/>
                <a:cs typeface="Times New Roman" pitchFamily="18" charset="0"/>
              </a:rPr>
              <a:t>Product containers, closures</a:t>
            </a:r>
            <a:r>
              <a:rPr lang="en-US" sz="2400" dirty="0">
                <a:latin typeface="Times New Roman" pitchFamily="18" charset="0"/>
                <a:cs typeface="Times New Roman" pitchFamily="18" charset="0"/>
              </a:rPr>
              <a:t>, and other packaging features must be considered in stability testing. </a:t>
            </a:r>
          </a:p>
          <a:p>
            <a:pPr>
              <a:buNone/>
            </a:pPr>
            <a:r>
              <a:rPr lang="en-US" sz="2400" dirty="0">
                <a:latin typeface="Times New Roman" pitchFamily="18" charset="0"/>
                <a:cs typeface="Times New Roman" pitchFamily="18" charset="0"/>
              </a:rPr>
              <a:t>For instance, </a:t>
            </a:r>
            <a:r>
              <a:rPr lang="en-US" sz="2400" b="1" dirty="0">
                <a:latin typeface="Times New Roman" pitchFamily="18" charset="0"/>
                <a:cs typeface="Times New Roman" pitchFamily="18" charset="0"/>
              </a:rPr>
              <a:t>tablets or capsules packaged in glass or plastic bottles </a:t>
            </a:r>
            <a:r>
              <a:rPr lang="en-US" sz="2400" dirty="0">
                <a:latin typeface="Times New Roman" pitchFamily="18" charset="0"/>
                <a:cs typeface="Times New Roman" pitchFamily="18" charset="0"/>
              </a:rPr>
              <a:t>require </a:t>
            </a:r>
            <a:r>
              <a:rPr lang="en-US" sz="2400" b="1" dirty="0">
                <a:latin typeface="Times New Roman" pitchFamily="18" charset="0"/>
                <a:cs typeface="Times New Roman" pitchFamily="18" charset="0"/>
              </a:rPr>
              <a:t>different stability test protocols from those for blister packs or strip packaging</a:t>
            </a:r>
            <a:r>
              <a:rPr lang="en-US" sz="2400" dirty="0">
                <a:latin typeface="Times New Roman" pitchFamily="18" charset="0"/>
                <a:cs typeface="Times New Roman" pitchFamily="18" charset="0"/>
              </a:rPr>
              <a:t>. </a:t>
            </a:r>
          </a:p>
          <a:p>
            <a:pPr>
              <a:buNone/>
            </a:pPr>
            <a:r>
              <a:rPr lang="en-US" sz="2400" dirty="0">
                <a:latin typeface="Times New Roman" pitchFamily="18" charset="0"/>
                <a:cs typeface="Times New Roman" pitchFamily="18" charset="0"/>
              </a:rPr>
              <a:t>Drugs particularly subject to </a:t>
            </a:r>
            <a:r>
              <a:rPr lang="en-US" sz="2400" b="1" dirty="0">
                <a:latin typeface="Times New Roman" pitchFamily="18" charset="0"/>
                <a:cs typeface="Times New Roman" pitchFamily="18" charset="0"/>
              </a:rPr>
              <a:t>hydrolysis</a:t>
            </a:r>
            <a:r>
              <a:rPr lang="en-US" sz="2400" dirty="0">
                <a:latin typeface="Times New Roman" pitchFamily="18" charset="0"/>
                <a:cs typeface="Times New Roman" pitchFamily="18" charset="0"/>
              </a:rPr>
              <a:t> or </a:t>
            </a:r>
            <a:r>
              <a:rPr lang="en-US" sz="2400" b="1" dirty="0">
                <a:latin typeface="Times New Roman" pitchFamily="18" charset="0"/>
                <a:cs typeface="Times New Roman" pitchFamily="18" charset="0"/>
              </a:rPr>
              <a:t>oxidative </a:t>
            </a:r>
            <a:r>
              <a:rPr lang="en-US" sz="2400" dirty="0">
                <a:latin typeface="Times New Roman" pitchFamily="18" charset="0"/>
                <a:cs typeface="Times New Roman" pitchFamily="18" charset="0"/>
              </a:rPr>
              <a:t>decomposition must be evaluated accordingly. </a:t>
            </a:r>
          </a:p>
          <a:p>
            <a:pPr>
              <a:buNone/>
            </a:pPr>
            <a:r>
              <a:rPr lang="en-US" sz="2400" dirty="0">
                <a:latin typeface="Times New Roman" pitchFamily="18" charset="0"/>
                <a:cs typeface="Times New Roman" pitchFamily="18" charset="0"/>
              </a:rPr>
              <a:t>And sterile products must meet </a:t>
            </a:r>
            <a:r>
              <a:rPr lang="en-US" sz="2400" b="1" dirty="0">
                <a:latin typeface="Times New Roman" pitchFamily="18" charset="0"/>
                <a:cs typeface="Times New Roman" pitchFamily="18" charset="0"/>
              </a:rPr>
              <a:t>sterility test </a:t>
            </a:r>
            <a:r>
              <a:rPr lang="en-US" sz="2400" dirty="0">
                <a:latin typeface="Times New Roman" pitchFamily="18" charset="0"/>
                <a:cs typeface="Times New Roman" pitchFamily="18" charset="0"/>
              </a:rPr>
              <a:t>standards to ensure </a:t>
            </a:r>
            <a:r>
              <a:rPr lang="en-US" sz="2400" b="1" dirty="0">
                <a:latin typeface="Times New Roman" pitchFamily="18" charset="0"/>
                <a:cs typeface="Times New Roman" pitchFamily="18" charset="0"/>
              </a:rPr>
              <a:t>protection against microbial contamination</a:t>
            </a:r>
            <a:r>
              <a:rPr lang="en-US" sz="2400" dirty="0">
                <a:latin typeface="Times New Roman" pitchFamily="18" charset="0"/>
                <a:cs typeface="Times New Roman" pitchFamily="18" charset="0"/>
              </a:rPr>
              <a:t>. All </a:t>
            </a:r>
            <a:r>
              <a:rPr lang="en-US" sz="2400" b="1" dirty="0">
                <a:latin typeface="Times New Roman" pitchFamily="18" charset="0"/>
                <a:cs typeface="Times New Roman" pitchFamily="18" charset="0"/>
              </a:rPr>
              <a:t>preservatives</a:t>
            </a:r>
            <a:r>
              <a:rPr lang="en-US" sz="2400" dirty="0">
                <a:latin typeface="Times New Roman" pitchFamily="18" charset="0"/>
                <a:cs typeface="Times New Roman" pitchFamily="18" charset="0"/>
              </a:rPr>
              <a:t> must be tested for effectiveness in the finished product.</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381000"/>
            <a:ext cx="8610600" cy="5626291"/>
          </a:xfrm>
        </p:spPr>
        <p:txBody>
          <a:bodyPr>
            <a:noAutofit/>
          </a:bodyPr>
          <a:lstStyle/>
          <a:p>
            <a:r>
              <a:rPr lang="en-US" sz="2400" b="1" dirty="0">
                <a:latin typeface="Times New Roman" pitchFamily="18" charset="0"/>
                <a:cs typeface="Times New Roman" pitchFamily="18" charset="0"/>
              </a:rPr>
              <a:t>Study stability of drug products </a:t>
            </a:r>
            <a:r>
              <a:rPr lang="en-US" sz="2400" dirty="0">
                <a:latin typeface="Times New Roman" pitchFamily="18" charset="0"/>
                <a:cs typeface="Times New Roman" pitchFamily="18" charset="0"/>
              </a:rPr>
              <a:t>by:</a:t>
            </a:r>
          </a:p>
          <a:p>
            <a:pPr marL="566928" indent="-457200">
              <a:buFont typeface="+mj-lt"/>
              <a:buAutoNum type="arabicPeriod"/>
            </a:pPr>
            <a:r>
              <a:rPr lang="en-US" sz="2400" b="1" dirty="0">
                <a:latin typeface="Times New Roman" pitchFamily="18" charset="0"/>
                <a:cs typeface="Times New Roman" pitchFamily="18" charset="0"/>
              </a:rPr>
              <a:t> </a:t>
            </a:r>
            <a:r>
              <a:rPr lang="en-US" sz="2400" b="1" dirty="0">
                <a:solidFill>
                  <a:srgbClr val="FF0000"/>
                </a:solidFill>
                <a:latin typeface="Times New Roman" pitchFamily="18" charset="0"/>
                <a:cs typeface="Times New Roman" pitchFamily="18" charset="0"/>
              </a:rPr>
              <a:t>long-term storage at room temperature and relative humidity</a:t>
            </a:r>
            <a:r>
              <a:rPr lang="en-US" sz="2400" dirty="0">
                <a:latin typeface="Times New Roman" pitchFamily="18" charset="0"/>
                <a:cs typeface="Times New Roman" pitchFamily="18" charset="0"/>
              </a:rPr>
              <a:t>. </a:t>
            </a:r>
          </a:p>
          <a:p>
            <a:pPr marL="566928" indent="-457200">
              <a:buFont typeface="+mj-lt"/>
              <a:buAutoNum type="arabicPeriod"/>
            </a:pPr>
            <a:r>
              <a:rPr lang="en-US" sz="2400" b="1" dirty="0">
                <a:latin typeface="Times New Roman" pitchFamily="18" charset="0"/>
                <a:cs typeface="Times New Roman" pitchFamily="18" charset="0"/>
              </a:rPr>
              <a:t>accelerated stability studies </a:t>
            </a:r>
            <a:r>
              <a:rPr lang="en-US" sz="2400" dirty="0">
                <a:latin typeface="Times New Roman" pitchFamily="18" charset="0"/>
                <a:cs typeface="Times New Roman" pitchFamily="18" charset="0"/>
              </a:rPr>
              <a:t>as indication of shelf life stability. </a:t>
            </a:r>
          </a:p>
          <a:p>
            <a:pPr>
              <a:buNone/>
            </a:pPr>
            <a:endParaRPr lang="en-US" sz="2400" b="1" dirty="0">
              <a:latin typeface="Times New Roman" pitchFamily="18" charset="0"/>
              <a:cs typeface="Times New Roman" pitchFamily="18" charset="0"/>
            </a:endParaRPr>
          </a:p>
          <a:p>
            <a:pPr>
              <a:buNone/>
            </a:pPr>
            <a:r>
              <a:rPr lang="en-US" sz="2400" b="1" dirty="0">
                <a:latin typeface="Times New Roman" pitchFamily="18" charset="0"/>
                <a:cs typeface="Times New Roman" pitchFamily="18" charset="0"/>
              </a:rPr>
              <a:t>Drug instability </a:t>
            </a:r>
            <a:r>
              <a:rPr lang="en-US" sz="2400" dirty="0">
                <a:latin typeface="Times New Roman" pitchFamily="18" charset="0"/>
                <a:cs typeface="Times New Roman" pitchFamily="18" charset="0"/>
              </a:rPr>
              <a:t>in pharmaceutical formulations may be detected by </a:t>
            </a:r>
            <a:r>
              <a:rPr lang="en-US" sz="2400" dirty="0">
                <a:solidFill>
                  <a:srgbClr val="FF0000"/>
                </a:solidFill>
                <a:latin typeface="Times New Roman" pitchFamily="18" charset="0"/>
                <a:cs typeface="Times New Roman" pitchFamily="18" charset="0"/>
              </a:rPr>
              <a:t>change in physical appearance, color, odor, taste, or texture </a:t>
            </a:r>
            <a:r>
              <a:rPr lang="en-US" sz="2400" dirty="0">
                <a:latin typeface="Times New Roman" pitchFamily="18" charset="0"/>
                <a:cs typeface="Times New Roman" pitchFamily="18" charset="0"/>
              </a:rPr>
              <a:t>of formulation, whereas in other instances, </a:t>
            </a:r>
            <a:r>
              <a:rPr lang="en-US" sz="2400" u="sng" dirty="0">
                <a:latin typeface="Times New Roman" pitchFamily="18" charset="0"/>
                <a:cs typeface="Times New Roman" pitchFamily="18" charset="0"/>
              </a:rPr>
              <a:t>chemical changes </a:t>
            </a:r>
            <a:r>
              <a:rPr lang="en-US" sz="2400" dirty="0">
                <a:latin typeface="Times New Roman" pitchFamily="18" charset="0"/>
                <a:cs typeface="Times New Roman" pitchFamily="18" charset="0"/>
              </a:rPr>
              <a:t>may not be self-evident and may be ascertained only through </a:t>
            </a:r>
            <a:r>
              <a:rPr lang="en-US" sz="2400" u="sng" dirty="0">
                <a:latin typeface="Times New Roman" pitchFamily="18" charset="0"/>
                <a:cs typeface="Times New Roman" pitchFamily="18" charset="0"/>
              </a:rPr>
              <a:t>chemical analysis</a:t>
            </a:r>
            <a:r>
              <a:rPr lang="en-US" sz="2400" dirty="0">
                <a:latin typeface="Times New Roman" pitchFamily="18" charset="0"/>
                <a:cs typeface="Times New Roman" pitchFamily="18" charset="0"/>
              </a:rPr>
              <a:t>. </a:t>
            </a:r>
          </a:p>
          <a:p>
            <a:pPr>
              <a:buNone/>
            </a:pPr>
            <a:r>
              <a:rPr lang="en-US" sz="2400" dirty="0">
                <a:latin typeface="Times New Roman" pitchFamily="18" charset="0"/>
                <a:cs typeface="Times New Roman" pitchFamily="18" charset="0"/>
              </a:rPr>
              <a:t>Scientific data pertaining to stability of formulation can lead to prediction of </a:t>
            </a:r>
            <a:r>
              <a:rPr lang="en-US" sz="2400" b="1" dirty="0">
                <a:latin typeface="Times New Roman" pitchFamily="18" charset="0"/>
                <a:cs typeface="Times New Roman" pitchFamily="18" charset="0"/>
              </a:rPr>
              <a:t>expected shelf life </a:t>
            </a:r>
            <a:r>
              <a:rPr lang="en-US" sz="2400" dirty="0">
                <a:latin typeface="Times New Roman" pitchFamily="18" charset="0"/>
                <a:cs typeface="Times New Roman" pitchFamily="18" charset="0"/>
              </a:rPr>
              <a:t>of proposed product, and when necessary to redesign of drug (e.g., into more stable salt or ester form) and to reformulation of the dosage form. Obviously, the rate at which a drug product degrades is important. </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685800"/>
            <a:ext cx="8153400" cy="5321491"/>
          </a:xfrm>
        </p:spPr>
        <p:txBody>
          <a:bodyPr>
            <a:normAutofit fontScale="92500" lnSpcReduction="20000"/>
          </a:bodyPr>
          <a:lstStyle/>
          <a:p>
            <a:r>
              <a:rPr lang="en-US" sz="3200" b="1" dirty="0">
                <a:latin typeface="Times New Roman" pitchFamily="18" charset="0"/>
                <a:cs typeface="Times New Roman" pitchFamily="18" charset="0"/>
              </a:rPr>
              <a:t>study of rate of chemical change </a:t>
            </a:r>
            <a:r>
              <a:rPr lang="en-US" sz="3200" dirty="0">
                <a:latin typeface="Times New Roman" pitchFamily="18" charset="0"/>
                <a:cs typeface="Times New Roman" pitchFamily="18" charset="0"/>
              </a:rPr>
              <a:t>and the way it is influenced by such factors as:</a:t>
            </a:r>
          </a:p>
          <a:p>
            <a:pPr marL="624078" indent="-514350">
              <a:buFont typeface="+mj-lt"/>
              <a:buAutoNum type="arabicPeriod"/>
            </a:pPr>
            <a:r>
              <a:rPr lang="en-US" sz="3200" b="1" dirty="0">
                <a:latin typeface="Times New Roman" pitchFamily="18" charset="0"/>
                <a:cs typeface="Times New Roman" pitchFamily="18" charset="0"/>
              </a:rPr>
              <a:t>concentration of drug or reactant</a:t>
            </a:r>
            <a:r>
              <a:rPr lang="en-US" sz="3200" dirty="0">
                <a:latin typeface="Times New Roman" pitchFamily="18" charset="0"/>
                <a:cs typeface="Times New Roman" pitchFamily="18" charset="0"/>
              </a:rPr>
              <a:t>, </a:t>
            </a:r>
          </a:p>
          <a:p>
            <a:pPr marL="624078" indent="-514350">
              <a:buFont typeface="+mj-lt"/>
              <a:buAutoNum type="arabicPeriod"/>
            </a:pPr>
            <a:r>
              <a:rPr lang="en-US" sz="3200" dirty="0">
                <a:latin typeface="Times New Roman" pitchFamily="18" charset="0"/>
                <a:cs typeface="Times New Roman" pitchFamily="18" charset="0"/>
              </a:rPr>
              <a:t>the </a:t>
            </a:r>
            <a:r>
              <a:rPr lang="en-US" sz="3200" b="1" dirty="0">
                <a:latin typeface="Times New Roman" pitchFamily="18" charset="0"/>
                <a:cs typeface="Times New Roman" pitchFamily="18" charset="0"/>
              </a:rPr>
              <a:t>solvent, </a:t>
            </a:r>
          </a:p>
          <a:p>
            <a:pPr marL="624078" indent="-514350">
              <a:buFont typeface="+mj-lt"/>
              <a:buAutoNum type="arabicPeriod"/>
            </a:pPr>
            <a:r>
              <a:rPr lang="en-US" sz="3200" b="1" dirty="0">
                <a:latin typeface="Times New Roman" pitchFamily="18" charset="0"/>
                <a:cs typeface="Times New Roman" pitchFamily="18" charset="0"/>
              </a:rPr>
              <a:t>temperature and </a:t>
            </a:r>
          </a:p>
          <a:p>
            <a:pPr marL="624078" indent="-514350">
              <a:buFont typeface="+mj-lt"/>
              <a:buAutoNum type="arabicPeriod"/>
            </a:pPr>
            <a:r>
              <a:rPr lang="en-US" sz="3200" b="1" dirty="0">
                <a:latin typeface="Times New Roman" pitchFamily="18" charset="0"/>
                <a:cs typeface="Times New Roman" pitchFamily="18" charset="0"/>
              </a:rPr>
              <a:t>pressure</a:t>
            </a:r>
            <a:r>
              <a:rPr lang="en-US" sz="3200" dirty="0">
                <a:latin typeface="Times New Roman" pitchFamily="18" charset="0"/>
                <a:cs typeface="Times New Roman" pitchFamily="18" charset="0"/>
              </a:rPr>
              <a:t>, and </a:t>
            </a:r>
          </a:p>
          <a:p>
            <a:pPr marL="624078" indent="-514350">
              <a:buFont typeface="+mj-lt"/>
              <a:buAutoNum type="arabicPeriod"/>
            </a:pPr>
            <a:r>
              <a:rPr lang="en-US" sz="3200" b="1" dirty="0">
                <a:latin typeface="Times New Roman" pitchFamily="18" charset="0"/>
                <a:cs typeface="Times New Roman" pitchFamily="18" charset="0"/>
              </a:rPr>
              <a:t>other chemical agents </a:t>
            </a:r>
            <a:r>
              <a:rPr lang="en-US" sz="3200" dirty="0">
                <a:latin typeface="Times New Roman" pitchFamily="18" charset="0"/>
                <a:cs typeface="Times New Roman" pitchFamily="18" charset="0"/>
              </a:rPr>
              <a:t>in the formulation .</a:t>
            </a:r>
          </a:p>
          <a:p>
            <a:pPr marL="624078" indent="-514350">
              <a:buNone/>
            </a:pPr>
            <a:endParaRPr lang="en-US" sz="3200" dirty="0">
              <a:latin typeface="Times New Roman" pitchFamily="18" charset="0"/>
              <a:cs typeface="Times New Roman" pitchFamily="18" charset="0"/>
            </a:endParaRPr>
          </a:p>
          <a:p>
            <a:pPr marL="624078" indent="-514350">
              <a:buNone/>
            </a:pPr>
            <a:r>
              <a:rPr lang="en-US" sz="3200" dirty="0">
                <a:latin typeface="Times New Roman" pitchFamily="18" charset="0"/>
                <a:cs typeface="Times New Roman" pitchFamily="18" charset="0"/>
              </a:rPr>
              <a:t>In general, a kinetic study begins by measuring:</a:t>
            </a:r>
          </a:p>
          <a:p>
            <a:pPr marL="624078" indent="-514350">
              <a:buNone/>
            </a:pPr>
            <a:r>
              <a:rPr lang="en-US" sz="3200" dirty="0">
                <a:latin typeface="Times New Roman" pitchFamily="18" charset="0"/>
                <a:cs typeface="Times New Roman" pitchFamily="18" charset="0"/>
              </a:rPr>
              <a:t>the </a:t>
            </a:r>
            <a:r>
              <a:rPr lang="en-US" sz="3200" dirty="0">
                <a:solidFill>
                  <a:srgbClr val="FF0000"/>
                </a:solidFill>
                <a:latin typeface="Times New Roman" pitchFamily="18" charset="0"/>
                <a:cs typeface="Times New Roman" pitchFamily="18" charset="0"/>
              </a:rPr>
              <a:t>concentration of drug </a:t>
            </a:r>
            <a:r>
              <a:rPr lang="en-US" sz="3200" dirty="0">
                <a:latin typeface="Times New Roman" pitchFamily="18" charset="0"/>
                <a:cs typeface="Times New Roman" pitchFamily="18" charset="0"/>
              </a:rPr>
              <a:t>at given intervals under a specific set of conditions, including </a:t>
            </a:r>
            <a:r>
              <a:rPr lang="en-US" sz="3200" b="1" dirty="0">
                <a:latin typeface="Times New Roman" pitchFamily="18" charset="0"/>
                <a:cs typeface="Times New Roman" pitchFamily="18" charset="0"/>
              </a:rPr>
              <a:t>temperature, pH, ionic strength, light intensity, and drug concentration. </a:t>
            </a:r>
          </a:p>
          <a:p>
            <a:pPr marL="624078" indent="-514350">
              <a:buNone/>
            </a:pPr>
            <a:endParaRPr lang="en-US" sz="3200" dirty="0">
              <a:latin typeface="Times New Roman" pitchFamily="18" charset="0"/>
              <a:cs typeface="Times New Roman" pitchFamily="18" charset="0"/>
            </a:endParaRPr>
          </a:p>
          <a:p>
            <a:endParaRPr lang="en-US" sz="2800"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304800"/>
            <a:ext cx="8305800" cy="5702491"/>
          </a:xfrm>
        </p:spPr>
        <p:txBody>
          <a:bodyPr>
            <a:noAutofit/>
          </a:bodyPr>
          <a:lstStyle/>
          <a:p>
            <a:pPr>
              <a:buNone/>
            </a:pPr>
            <a:r>
              <a:rPr lang="en-US" sz="2400" dirty="0">
                <a:latin typeface="Times New Roman" pitchFamily="18" charset="0"/>
                <a:cs typeface="Times New Roman" pitchFamily="18" charset="0"/>
              </a:rPr>
              <a:t>The measurement of the </a:t>
            </a:r>
            <a:r>
              <a:rPr lang="en-US" sz="2400" dirty="0">
                <a:solidFill>
                  <a:srgbClr val="FF0000"/>
                </a:solidFill>
                <a:latin typeface="Times New Roman" pitchFamily="18" charset="0"/>
                <a:cs typeface="Times New Roman" pitchFamily="18" charset="0"/>
              </a:rPr>
              <a:t>drug’s concentration  </a:t>
            </a:r>
            <a:r>
              <a:rPr lang="en-US" sz="2400" dirty="0">
                <a:latin typeface="Times New Roman" pitchFamily="18" charset="0"/>
                <a:cs typeface="Times New Roman" pitchFamily="18" charset="0"/>
              </a:rPr>
              <a:t>at the various times reveals the </a:t>
            </a:r>
            <a:r>
              <a:rPr lang="en-US" sz="2400" dirty="0">
                <a:solidFill>
                  <a:srgbClr val="FF0000"/>
                </a:solidFill>
                <a:latin typeface="Times New Roman" pitchFamily="18" charset="0"/>
                <a:cs typeface="Times New Roman" pitchFamily="18" charset="0"/>
              </a:rPr>
              <a:t>stability or  instability </a:t>
            </a:r>
            <a:r>
              <a:rPr lang="en-US" sz="2400" dirty="0">
                <a:latin typeface="Times New Roman" pitchFamily="18" charset="0"/>
                <a:cs typeface="Times New Roman" pitchFamily="18" charset="0"/>
              </a:rPr>
              <a:t>of the drug under the specified conditions with the passage of time. </a:t>
            </a:r>
          </a:p>
          <a:p>
            <a:pPr>
              <a:buNone/>
            </a:pPr>
            <a:endParaRPr lang="en-US" sz="2000" dirty="0">
              <a:latin typeface="Times New Roman" pitchFamily="18" charset="0"/>
              <a:cs typeface="Times New Roman" pitchFamily="18" charset="0"/>
            </a:endParaRPr>
          </a:p>
          <a:p>
            <a:pPr>
              <a:buNone/>
            </a:pPr>
            <a:r>
              <a:rPr lang="en-US" sz="2400" dirty="0">
                <a:latin typeface="Times New Roman" pitchFamily="18" charset="0"/>
                <a:cs typeface="Times New Roman" pitchFamily="18" charset="0"/>
              </a:rPr>
              <a:t>From this starting point, each of the original conditions may be varied to determine the influence of such changes on drug’s stability. </a:t>
            </a:r>
          </a:p>
          <a:p>
            <a:pPr>
              <a:buNone/>
            </a:pPr>
            <a:r>
              <a:rPr lang="en-US" sz="2400" dirty="0">
                <a:latin typeface="Times New Roman" pitchFamily="18" charset="0"/>
                <a:cs typeface="Times New Roman" pitchFamily="18" charset="0"/>
              </a:rPr>
              <a:t>For example, the </a:t>
            </a:r>
            <a:r>
              <a:rPr lang="en-US" sz="2400" b="1" dirty="0">
                <a:latin typeface="Times New Roman" pitchFamily="18" charset="0"/>
                <a:cs typeface="Times New Roman" pitchFamily="18" charset="0"/>
              </a:rPr>
              <a:t>pH of the solution may be changed </a:t>
            </a:r>
            <a:r>
              <a:rPr lang="en-US" sz="2400" dirty="0">
                <a:latin typeface="Times New Roman" pitchFamily="18" charset="0"/>
                <a:cs typeface="Times New Roman" pitchFamily="18" charset="0"/>
              </a:rPr>
              <a:t>while the </a:t>
            </a:r>
            <a:r>
              <a:rPr lang="en-US" sz="2400" b="1" dirty="0">
                <a:latin typeface="Times New Roman" pitchFamily="18" charset="0"/>
                <a:cs typeface="Times New Roman" pitchFamily="18" charset="0"/>
              </a:rPr>
              <a:t>temperature, light intensity, and original drug concentration </a:t>
            </a:r>
            <a:r>
              <a:rPr lang="en-US" sz="2400" dirty="0">
                <a:latin typeface="Times New Roman" pitchFamily="18" charset="0"/>
                <a:cs typeface="Times New Roman" pitchFamily="18" charset="0"/>
              </a:rPr>
              <a:t>are held </a:t>
            </a:r>
            <a:r>
              <a:rPr lang="en-US" sz="2400" b="1" dirty="0">
                <a:latin typeface="Times New Roman" pitchFamily="18" charset="0"/>
                <a:cs typeface="Times New Roman" pitchFamily="18" charset="0"/>
              </a:rPr>
              <a:t>constant</a:t>
            </a:r>
            <a:r>
              <a:rPr lang="en-US" sz="2400" dirty="0">
                <a:latin typeface="Times New Roman" pitchFamily="18" charset="0"/>
                <a:cs typeface="Times New Roman" pitchFamily="18" charset="0"/>
              </a:rPr>
              <a:t>.</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a:latin typeface="Times New Roman" pitchFamily="18" charset="0"/>
                <a:cs typeface="Times New Roman" pitchFamily="18" charset="0"/>
              </a:rPr>
              <a:t>stability testing is to provide evidence on how the quality of a drug product varies with time under the influence of environmental factors, such as </a:t>
            </a:r>
            <a:r>
              <a:rPr lang="en-US" b="1" dirty="0">
                <a:latin typeface="Times New Roman" pitchFamily="18" charset="0"/>
                <a:cs typeface="Times New Roman" pitchFamily="18" charset="0"/>
              </a:rPr>
              <a:t>temperature</a:t>
            </a:r>
            <a:r>
              <a:rPr lang="en-US" dirty="0">
                <a:latin typeface="Times New Roman" pitchFamily="18" charset="0"/>
                <a:cs typeface="Times New Roman" pitchFamily="18" charset="0"/>
              </a:rPr>
              <a:t>, </a:t>
            </a:r>
            <a:r>
              <a:rPr lang="en-US" b="1" dirty="0">
                <a:latin typeface="Times New Roman" pitchFamily="18" charset="0"/>
                <a:cs typeface="Times New Roman" pitchFamily="18" charset="0"/>
              </a:rPr>
              <a:t>humidity,</a:t>
            </a:r>
            <a:r>
              <a:rPr lang="en-US" dirty="0">
                <a:latin typeface="Times New Roman" pitchFamily="18" charset="0"/>
                <a:cs typeface="Times New Roman" pitchFamily="18" charset="0"/>
              </a:rPr>
              <a:t> </a:t>
            </a:r>
            <a:r>
              <a:rPr lang="en-US" b="1" dirty="0">
                <a:latin typeface="Times New Roman" pitchFamily="18" charset="0"/>
                <a:cs typeface="Times New Roman" pitchFamily="18" charset="0"/>
              </a:rPr>
              <a:t>oxidation, light and microbial exposure</a:t>
            </a:r>
            <a:r>
              <a:rPr lang="en-US" dirty="0">
                <a:latin typeface="Times New Roman" pitchFamily="18" charset="0"/>
                <a:cs typeface="Times New Roman" pitchFamily="18" charset="0"/>
              </a:rPr>
              <a:t>. Stability testing is also used to establish the </a:t>
            </a:r>
            <a:r>
              <a:rPr lang="en-US" u="sng" dirty="0">
                <a:latin typeface="Times New Roman" pitchFamily="18" charset="0"/>
                <a:cs typeface="Times New Roman" pitchFamily="18" charset="0"/>
              </a:rPr>
              <a:t>shelf life </a:t>
            </a:r>
            <a:r>
              <a:rPr lang="en-US" dirty="0">
                <a:latin typeface="Times New Roman" pitchFamily="18" charset="0"/>
                <a:cs typeface="Times New Roman" pitchFamily="18" charset="0"/>
              </a:rPr>
              <a:t>for a drug product and recommended storage conditions </a:t>
            </a:r>
          </a:p>
        </p:txBody>
      </p:sp>
      <p:sp>
        <p:nvSpPr>
          <p:cNvPr id="3" name="Title 2"/>
          <p:cNvSpPr>
            <a:spLocks noGrp="1"/>
          </p:cNvSpPr>
          <p:nvPr>
            <p:ph type="title"/>
          </p:nvPr>
        </p:nvSpPr>
        <p:spPr/>
        <p:txBody>
          <a:bodyPr/>
          <a:lstStyle/>
          <a:p>
            <a:r>
              <a:rPr lang="en-US" dirty="0"/>
              <a:t>accelerated Stability Studies</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buNone/>
            </a:pPr>
            <a:r>
              <a:rPr lang="en-US" dirty="0">
                <a:latin typeface="Times New Roman" pitchFamily="18" charset="0"/>
                <a:cs typeface="Times New Roman" pitchFamily="18" charset="0"/>
              </a:rPr>
              <a:t>Studies designed to increase the rate of chemical degradation or physical change of a drug substance or drug product by using exaggerated storage conditions as part of long-term, intermediate, and accelerated studies.</a:t>
            </a:r>
          </a:p>
          <a:p>
            <a:pPr>
              <a:buNone/>
            </a:pPr>
            <a:r>
              <a:rPr lang="en-US" dirty="0">
                <a:latin typeface="Times New Roman" pitchFamily="18" charset="0"/>
                <a:cs typeface="Times New Roman" pitchFamily="18" charset="0"/>
              </a:rPr>
              <a:t>Drug product: The dosage form in the final immediate packaging intended for  marketing.</a:t>
            </a:r>
          </a:p>
          <a:p>
            <a:pPr>
              <a:buNone/>
            </a:pPr>
            <a:r>
              <a:rPr lang="en-US" dirty="0">
                <a:latin typeface="Times New Roman" pitchFamily="18" charset="0"/>
                <a:cs typeface="Times New Roman" pitchFamily="18" charset="0"/>
              </a:rPr>
              <a:t>Drug substance: The unformulated drug substance that may subsequently be formulated with </a:t>
            </a:r>
            <a:r>
              <a:rPr lang="en-US" dirty="0" err="1">
                <a:latin typeface="Times New Roman" pitchFamily="18" charset="0"/>
                <a:cs typeface="Times New Roman" pitchFamily="18" charset="0"/>
              </a:rPr>
              <a:t>excipients</a:t>
            </a:r>
            <a:r>
              <a:rPr lang="en-US" dirty="0">
                <a:latin typeface="Times New Roman" pitchFamily="18" charset="0"/>
                <a:cs typeface="Times New Roman" pitchFamily="18" charset="0"/>
              </a:rPr>
              <a:t> to produce dosage form.</a:t>
            </a:r>
          </a:p>
          <a:p>
            <a:pPr>
              <a:buNone/>
            </a:pPr>
            <a:r>
              <a:rPr lang="en-US" dirty="0" err="1">
                <a:latin typeface="Times New Roman" pitchFamily="18" charset="0"/>
                <a:cs typeface="Times New Roman" pitchFamily="18" charset="0"/>
              </a:rPr>
              <a:t>Excipient</a:t>
            </a:r>
            <a:r>
              <a:rPr lang="en-US" dirty="0">
                <a:latin typeface="Times New Roman" pitchFamily="18" charset="0"/>
                <a:cs typeface="Times New Roman" pitchFamily="18" charset="0"/>
              </a:rPr>
              <a:t>: Anything other than the drug substance in dosage form.</a:t>
            </a:r>
          </a:p>
        </p:txBody>
      </p:sp>
      <p:sp>
        <p:nvSpPr>
          <p:cNvPr id="3" name="Title 2"/>
          <p:cNvSpPr>
            <a:spLocks noGrp="1"/>
          </p:cNvSpPr>
          <p:nvPr>
            <p:ph type="title"/>
          </p:nvPr>
        </p:nvSpPr>
        <p:spPr/>
        <p:txBody>
          <a:bodyPr/>
          <a:lstStyle/>
          <a:p>
            <a:r>
              <a:rPr lang="en-US" dirty="0"/>
              <a:t>Accelerated testing:</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066800"/>
            <a:ext cx="8153400" cy="4940491"/>
          </a:xfrm>
        </p:spPr>
        <p:txBody>
          <a:bodyPr>
            <a:noAutofit/>
          </a:bodyPr>
          <a:lstStyle/>
          <a:p>
            <a:pPr>
              <a:buNone/>
            </a:pPr>
            <a:r>
              <a:rPr lang="en-US" sz="2800" b="1" dirty="0">
                <a:latin typeface="Times New Roman" pitchFamily="18" charset="0"/>
                <a:cs typeface="Times New Roman" pitchFamily="18" charset="0"/>
              </a:rPr>
              <a:t>Expiration date</a:t>
            </a:r>
            <a:r>
              <a:rPr lang="en-US" sz="2800" dirty="0">
                <a:latin typeface="Times New Roman" pitchFamily="18" charset="0"/>
                <a:cs typeface="Times New Roman" pitchFamily="18" charset="0"/>
              </a:rPr>
              <a:t>: </a:t>
            </a:r>
            <a:r>
              <a:rPr lang="en-US" sz="2800" b="1" dirty="0">
                <a:latin typeface="Times New Roman" pitchFamily="18" charset="0"/>
                <a:cs typeface="Times New Roman" pitchFamily="18" charset="0"/>
              </a:rPr>
              <a:t>The date placed on container label </a:t>
            </a:r>
            <a:r>
              <a:rPr lang="en-US" sz="2800" dirty="0">
                <a:latin typeface="Times New Roman" pitchFamily="18" charset="0"/>
                <a:cs typeface="Times New Roman" pitchFamily="18" charset="0"/>
              </a:rPr>
              <a:t>of drug product designating the time prior to which a batch of the product is expected to remain within approved shelf life specification, if stored under defined conditions, and after which it must not be used.</a:t>
            </a:r>
          </a:p>
          <a:p>
            <a:pPr>
              <a:buNone/>
            </a:pPr>
            <a:r>
              <a:rPr lang="en-US" sz="2800" b="1" dirty="0">
                <a:latin typeface="Times New Roman" pitchFamily="18" charset="0"/>
                <a:cs typeface="Times New Roman" pitchFamily="18" charset="0"/>
              </a:rPr>
              <a:t>Shelf life </a:t>
            </a:r>
            <a:r>
              <a:rPr lang="en-US" sz="2800" dirty="0">
                <a:latin typeface="Times New Roman" pitchFamily="18" charset="0"/>
                <a:cs typeface="Times New Roman" pitchFamily="18" charset="0"/>
              </a:rPr>
              <a:t>(also referred to as</a:t>
            </a:r>
            <a:r>
              <a:rPr lang="en-US" sz="2800" b="1" dirty="0">
                <a:latin typeface="Times New Roman" pitchFamily="18" charset="0"/>
                <a:cs typeface="Times New Roman" pitchFamily="18" charset="0"/>
              </a:rPr>
              <a:t> expiration dating </a:t>
            </a:r>
            <a:r>
              <a:rPr lang="en-US" sz="2800" dirty="0">
                <a:latin typeface="Times New Roman" pitchFamily="18" charset="0"/>
                <a:cs typeface="Times New Roman" pitchFamily="18" charset="0"/>
              </a:rPr>
              <a:t>period):The time period during which a drug product is expected to remain within the approved shelf life specification, provided that it is stored under the conditions defined on container label.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473891"/>
          </a:xfrm>
        </p:spPr>
        <p:txBody>
          <a:bodyPr>
            <a:normAutofit/>
          </a:bodyPr>
          <a:lstStyle/>
          <a:p>
            <a:pPr>
              <a:buNone/>
            </a:pPr>
            <a:r>
              <a:rPr lang="en-US" dirty="0">
                <a:latin typeface="Times New Roman" pitchFamily="18" charset="0"/>
                <a:cs typeface="Times New Roman" pitchFamily="18" charset="0"/>
              </a:rPr>
              <a:t>liquid drugs, that </a:t>
            </a:r>
            <a:r>
              <a:rPr lang="en-US" b="1" dirty="0">
                <a:solidFill>
                  <a:srgbClr val="FF0000"/>
                </a:solidFill>
                <a:latin typeface="Times New Roman" pitchFamily="18" charset="0"/>
                <a:cs typeface="Times New Roman" pitchFamily="18" charset="0"/>
              </a:rPr>
              <a:t>taken orally in large doses </a:t>
            </a:r>
            <a:r>
              <a:rPr lang="en-US" dirty="0">
                <a:latin typeface="Times New Roman" pitchFamily="18" charset="0"/>
                <a:cs typeface="Times New Roman" pitchFamily="18" charset="0"/>
              </a:rPr>
              <a:t>or </a:t>
            </a:r>
            <a:r>
              <a:rPr lang="en-US" b="1" dirty="0">
                <a:solidFill>
                  <a:srgbClr val="FF0000"/>
                </a:solidFill>
                <a:latin typeface="Times New Roman" pitchFamily="18" charset="0"/>
                <a:cs typeface="Times New Roman" pitchFamily="18" charset="0"/>
              </a:rPr>
              <a:t>applied topically</a:t>
            </a:r>
            <a:r>
              <a:rPr lang="en-US" dirty="0">
                <a:latin typeface="Times New Roman" pitchFamily="18" charset="0"/>
                <a:cs typeface="Times New Roman" pitchFamily="18" charset="0"/>
              </a:rPr>
              <a:t>, their liquid nature may have some advantage in therapy.</a:t>
            </a:r>
          </a:p>
          <a:p>
            <a:pPr>
              <a:buNone/>
            </a:pPr>
            <a:r>
              <a:rPr lang="en-US" dirty="0">
                <a:latin typeface="Times New Roman" pitchFamily="18" charset="0"/>
                <a:cs typeface="Times New Roman" pitchFamily="18" charset="0"/>
              </a:rPr>
              <a:t> For example, 15-mL doses of mineral oil may be administered conveniently as such. </a:t>
            </a:r>
          </a:p>
          <a:p>
            <a:pPr>
              <a:buNone/>
            </a:pPr>
            <a:endParaRPr lang="en-US" dirty="0">
              <a:latin typeface="Times New Roman" pitchFamily="18" charset="0"/>
              <a:cs typeface="Times New Roman" pitchFamily="18" charset="0"/>
            </a:endParaRPr>
          </a:p>
          <a:p>
            <a:pPr>
              <a:buNone/>
            </a:pPr>
            <a:r>
              <a:rPr lang="en-US" dirty="0">
                <a:latin typeface="Times New Roman" pitchFamily="18" charset="0"/>
                <a:cs typeface="Times New Roman" pitchFamily="18" charset="0"/>
              </a:rPr>
              <a:t>However, for pharmacists </a:t>
            </a:r>
            <a:r>
              <a:rPr lang="en-US" b="1" dirty="0">
                <a:solidFill>
                  <a:srgbClr val="FF0000"/>
                </a:solidFill>
                <a:latin typeface="Times New Roman" pitchFamily="18" charset="0"/>
                <a:cs typeface="Times New Roman" pitchFamily="18" charset="0"/>
              </a:rPr>
              <a:t>prefer solid </a:t>
            </a:r>
            <a:r>
              <a:rPr lang="en-US" dirty="0">
                <a:latin typeface="Times New Roman" pitchFamily="18" charset="0"/>
                <a:cs typeface="Times New Roman" pitchFamily="18" charset="0"/>
              </a:rPr>
              <a:t>materials in formulation work because they can easily form them into tablets and capsules.</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02491"/>
          </a:xfrm>
        </p:spPr>
        <p:txBody>
          <a:bodyPr>
            <a:noAutofit/>
          </a:bodyPr>
          <a:lstStyle/>
          <a:p>
            <a:pPr>
              <a:buNone/>
            </a:pPr>
            <a:r>
              <a:rPr lang="en-US" sz="2400" b="1" dirty="0">
                <a:latin typeface="Times New Roman" pitchFamily="18" charset="0"/>
                <a:cs typeface="Times New Roman" pitchFamily="18" charset="0"/>
              </a:rPr>
              <a:t>Stress testing </a:t>
            </a:r>
            <a:r>
              <a:rPr lang="en-US" sz="2400" dirty="0">
                <a:latin typeface="Times New Roman" pitchFamily="18" charset="0"/>
                <a:cs typeface="Times New Roman" pitchFamily="18" charset="0"/>
              </a:rPr>
              <a:t>(drug </a:t>
            </a:r>
            <a:r>
              <a:rPr lang="en-US" sz="2400">
                <a:latin typeface="Times New Roman" pitchFamily="18" charset="0"/>
                <a:cs typeface="Times New Roman" pitchFamily="18" charset="0"/>
              </a:rPr>
              <a:t>substance):</a:t>
            </a:r>
          </a:p>
          <a:p>
            <a:pPr>
              <a:buNone/>
            </a:pPr>
            <a:r>
              <a:rPr lang="en-US" sz="2400">
                <a:latin typeface="Times New Roman" pitchFamily="18" charset="0"/>
                <a:cs typeface="Times New Roman" pitchFamily="18" charset="0"/>
              </a:rPr>
              <a:t>Studies </a:t>
            </a:r>
            <a:r>
              <a:rPr lang="en-US" sz="2400" dirty="0">
                <a:latin typeface="Times New Roman" pitchFamily="18" charset="0"/>
                <a:cs typeface="Times New Roman" pitchFamily="18" charset="0"/>
              </a:rPr>
              <a:t>undertaken to elucidate the </a:t>
            </a:r>
            <a:r>
              <a:rPr lang="en-US" sz="2400" b="1" dirty="0">
                <a:solidFill>
                  <a:srgbClr val="FF0000"/>
                </a:solidFill>
                <a:latin typeface="Times New Roman" pitchFamily="18" charset="0"/>
                <a:cs typeface="Times New Roman" pitchFamily="18" charset="0"/>
              </a:rPr>
              <a:t>intrinsic stability of a drug </a:t>
            </a:r>
            <a:r>
              <a:rPr lang="en-US" sz="2400" dirty="0">
                <a:latin typeface="Times New Roman" pitchFamily="18" charset="0"/>
                <a:cs typeface="Times New Roman" pitchFamily="18" charset="0"/>
              </a:rPr>
              <a:t>substance. Such testing is part of the drug development process and is normally carried out under more </a:t>
            </a:r>
            <a:r>
              <a:rPr lang="en-US" sz="2400">
                <a:solidFill>
                  <a:srgbClr val="FF0000"/>
                </a:solidFill>
                <a:latin typeface="Times New Roman" pitchFamily="18" charset="0"/>
                <a:cs typeface="Times New Roman" pitchFamily="18" charset="0"/>
              </a:rPr>
              <a:t>severe conditions </a:t>
            </a:r>
            <a:r>
              <a:rPr lang="en-US" sz="2400" dirty="0">
                <a:latin typeface="Times New Roman" pitchFamily="18" charset="0"/>
                <a:cs typeface="Times New Roman" pitchFamily="18" charset="0"/>
              </a:rPr>
              <a:t>than those used for accelerated testing.</a:t>
            </a:r>
          </a:p>
          <a:p>
            <a:pPr>
              <a:buNone/>
            </a:pPr>
            <a:r>
              <a:rPr lang="en-US" sz="2400" b="1" dirty="0">
                <a:latin typeface="Times New Roman" pitchFamily="18" charset="0"/>
                <a:cs typeface="Times New Roman" pitchFamily="18" charset="0"/>
              </a:rPr>
              <a:t>Stress testing </a:t>
            </a:r>
            <a:r>
              <a:rPr lang="en-US" sz="2400" dirty="0">
                <a:latin typeface="Times New Roman" pitchFamily="18" charset="0"/>
                <a:cs typeface="Times New Roman" pitchFamily="18" charset="0"/>
              </a:rPr>
              <a:t>(drug product):</a:t>
            </a:r>
            <a:r>
              <a:rPr lang="en-US" sz="2400" b="1">
                <a:latin typeface="Times New Roman" pitchFamily="18" charset="0"/>
                <a:cs typeface="Times New Roman" pitchFamily="18" charset="0"/>
              </a:rPr>
              <a:t>Studies undertaken </a:t>
            </a:r>
            <a:r>
              <a:rPr lang="en-US" sz="2400" b="1" dirty="0">
                <a:latin typeface="Times New Roman" pitchFamily="18" charset="0"/>
                <a:cs typeface="Times New Roman" pitchFamily="18" charset="0"/>
              </a:rPr>
              <a:t>to assess the effect of severe </a:t>
            </a:r>
            <a:r>
              <a:rPr lang="en-US" sz="2400" b="1">
                <a:latin typeface="Times New Roman" pitchFamily="18" charset="0"/>
                <a:cs typeface="Times New Roman" pitchFamily="18" charset="0"/>
              </a:rPr>
              <a:t>conditions on drug </a:t>
            </a:r>
            <a:r>
              <a:rPr lang="en-US" sz="2400" b="1" dirty="0">
                <a:latin typeface="Times New Roman" pitchFamily="18" charset="0"/>
                <a:cs typeface="Times New Roman" pitchFamily="18" charset="0"/>
              </a:rPr>
              <a:t>product</a:t>
            </a:r>
            <a:r>
              <a:rPr lang="en-US" sz="2400" dirty="0">
                <a:latin typeface="Times New Roman" pitchFamily="18" charset="0"/>
                <a:cs typeface="Times New Roman" pitchFamily="18" charset="0"/>
              </a:rPr>
              <a:t>. Such studies </a:t>
            </a:r>
            <a:r>
              <a:rPr lang="en-US" sz="2400">
                <a:latin typeface="Times New Roman" pitchFamily="18" charset="0"/>
                <a:cs typeface="Times New Roman" pitchFamily="18" charset="0"/>
              </a:rPr>
              <a:t>include </a:t>
            </a:r>
            <a:r>
              <a:rPr lang="en-US" sz="2400" u="sng">
                <a:latin typeface="Times New Roman" pitchFamily="18" charset="0"/>
                <a:cs typeface="Times New Roman" pitchFamily="18" charset="0"/>
              </a:rPr>
              <a:t>photostability </a:t>
            </a:r>
            <a:r>
              <a:rPr lang="en-US" sz="2400" u="sng" dirty="0">
                <a:latin typeface="Times New Roman" pitchFamily="18" charset="0"/>
                <a:cs typeface="Times New Roman" pitchFamily="18" charset="0"/>
              </a:rPr>
              <a:t>testing </a:t>
            </a:r>
            <a:r>
              <a:rPr lang="en-US" sz="2400" dirty="0">
                <a:latin typeface="Times New Roman" pitchFamily="18" charset="0"/>
                <a:cs typeface="Times New Roman" pitchFamily="18" charset="0"/>
              </a:rPr>
              <a:t>as well as </a:t>
            </a:r>
            <a:r>
              <a:rPr lang="en-US" sz="2400">
                <a:latin typeface="Times New Roman" pitchFamily="18" charset="0"/>
                <a:cs typeface="Times New Roman" pitchFamily="18" charset="0"/>
              </a:rPr>
              <a:t>the </a:t>
            </a:r>
            <a:r>
              <a:rPr lang="en-US" sz="2400" u="sng">
                <a:latin typeface="Times New Roman" pitchFamily="18" charset="0"/>
                <a:cs typeface="Times New Roman" pitchFamily="18" charset="0"/>
              </a:rPr>
              <a:t>specific testing </a:t>
            </a:r>
            <a:r>
              <a:rPr lang="en-US" sz="2400" dirty="0">
                <a:latin typeface="Times New Roman" pitchFamily="18" charset="0"/>
                <a:cs typeface="Times New Roman" pitchFamily="18" charset="0"/>
              </a:rPr>
              <a:t>of certain product types (e.g., </a:t>
            </a:r>
            <a:r>
              <a:rPr lang="en-US" sz="2400">
                <a:latin typeface="Times New Roman" pitchFamily="18" charset="0"/>
                <a:cs typeface="Times New Roman" pitchFamily="18" charset="0"/>
              </a:rPr>
              <a:t>metered dose </a:t>
            </a:r>
            <a:r>
              <a:rPr lang="en-US" sz="2400" dirty="0">
                <a:latin typeface="Times New Roman" pitchFamily="18" charset="0"/>
                <a:cs typeface="Times New Roman" pitchFamily="18" charset="0"/>
              </a:rPr>
              <a:t>inhalers, creams, emulsions).</a:t>
            </a:r>
          </a:p>
          <a:p>
            <a:pPr>
              <a:buNone/>
            </a:pPr>
            <a:r>
              <a:rPr lang="en-US" sz="2400" dirty="0">
                <a:latin typeface="Times New Roman" pitchFamily="18" charset="0"/>
                <a:cs typeface="Times New Roman" pitchFamily="18" charset="0"/>
              </a:rPr>
              <a:t>For the drug substance, the testing </a:t>
            </a:r>
            <a:r>
              <a:rPr lang="en-US" sz="2400">
                <a:latin typeface="Times New Roman" pitchFamily="18" charset="0"/>
                <a:cs typeface="Times New Roman" pitchFamily="18" charset="0"/>
              </a:rPr>
              <a:t>should evaluate its </a:t>
            </a:r>
            <a:r>
              <a:rPr lang="en-US" sz="2400" b="1">
                <a:latin typeface="Times New Roman" pitchFamily="18" charset="0"/>
                <a:cs typeface="Times New Roman" pitchFamily="18" charset="0"/>
              </a:rPr>
              <a:t>susceptibility </a:t>
            </a:r>
            <a:r>
              <a:rPr lang="en-US" sz="2400" b="1" dirty="0">
                <a:latin typeface="Times New Roman" pitchFamily="18" charset="0"/>
                <a:cs typeface="Times New Roman" pitchFamily="18" charset="0"/>
              </a:rPr>
              <a:t>to </a:t>
            </a:r>
            <a:r>
              <a:rPr lang="en-US" sz="2400" b="1">
                <a:latin typeface="Times New Roman" pitchFamily="18" charset="0"/>
                <a:cs typeface="Times New Roman" pitchFamily="18" charset="0"/>
              </a:rPr>
              <a:t>hydrolysis across </a:t>
            </a:r>
            <a:r>
              <a:rPr lang="en-US" sz="2400" b="1" dirty="0">
                <a:latin typeface="Times New Roman" pitchFamily="18" charset="0"/>
                <a:cs typeface="Times New Roman" pitchFamily="18" charset="0"/>
              </a:rPr>
              <a:t>a wide range of pH values </a:t>
            </a:r>
            <a:r>
              <a:rPr lang="en-US" sz="2400" dirty="0">
                <a:latin typeface="Times New Roman" pitchFamily="18" charset="0"/>
                <a:cs typeface="Times New Roman" pitchFamily="18" charset="0"/>
              </a:rPr>
              <a:t>when </a:t>
            </a:r>
            <a:r>
              <a:rPr lang="en-US" sz="2400" b="1">
                <a:latin typeface="Times New Roman" pitchFamily="18" charset="0"/>
                <a:cs typeface="Times New Roman" pitchFamily="18" charset="0"/>
              </a:rPr>
              <a:t>in solution </a:t>
            </a:r>
            <a:r>
              <a:rPr lang="en-US" sz="2400" b="1" dirty="0">
                <a:latin typeface="Times New Roman" pitchFamily="18" charset="0"/>
                <a:cs typeface="Times New Roman" pitchFamily="18" charset="0"/>
              </a:rPr>
              <a:t>or suspension</a:t>
            </a:r>
            <a:r>
              <a:rPr lang="en-US" sz="2400">
                <a:latin typeface="Times New Roman" pitchFamily="18" charset="0"/>
                <a:cs typeface="Times New Roman" pitchFamily="18" charset="0"/>
              </a:rPr>
              <a:t>. </a:t>
            </a:r>
          </a:p>
          <a:p>
            <a:pPr>
              <a:buNone/>
            </a:pPr>
            <a:r>
              <a:rPr lang="en-US" sz="2400">
                <a:latin typeface="Times New Roman" pitchFamily="18" charset="0"/>
                <a:cs typeface="Times New Roman" pitchFamily="18" charset="0"/>
              </a:rPr>
              <a:t>Photo stability testing should </a:t>
            </a:r>
            <a:r>
              <a:rPr lang="en-US" sz="2400" dirty="0">
                <a:latin typeface="Times New Roman" pitchFamily="18" charset="0"/>
                <a:cs typeface="Times New Roman" pitchFamily="18" charset="0"/>
              </a:rPr>
              <a:t>be an integral part of stress testing</a:t>
            </a:r>
            <a:r>
              <a:rPr lang="en-US" sz="240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2800" dirty="0">
                <a:latin typeface="Times New Roman" pitchFamily="18" charset="0"/>
                <a:cs typeface="Times New Roman" pitchFamily="18" charset="0"/>
              </a:rPr>
              <a:t>Data should be obtained from at least </a:t>
            </a:r>
            <a:r>
              <a:rPr lang="en-US" sz="2800" b="1" dirty="0">
                <a:latin typeface="Times New Roman" pitchFamily="18" charset="0"/>
                <a:cs typeface="Times New Roman" pitchFamily="18" charset="0"/>
              </a:rPr>
              <a:t>three pilot-scale batches</a:t>
            </a:r>
            <a:r>
              <a:rPr lang="en-US" sz="2800" dirty="0">
                <a:latin typeface="Times New Roman" pitchFamily="18" charset="0"/>
                <a:cs typeface="Times New Roman" pitchFamily="18" charset="0"/>
              </a:rPr>
              <a:t> of the drug substance, manufactured by the method and procedures that mirror the process to be used for final full-scale production batches. </a:t>
            </a:r>
          </a:p>
          <a:p>
            <a:pPr>
              <a:buNone/>
            </a:pPr>
            <a:r>
              <a:rPr lang="en-US" sz="2800" dirty="0">
                <a:latin typeface="Times New Roman" pitchFamily="18" charset="0"/>
                <a:cs typeface="Times New Roman" pitchFamily="18" charset="0"/>
              </a:rPr>
              <a:t>Stability studies also should be </a:t>
            </a:r>
            <a:r>
              <a:rPr lang="en-US" sz="2800" b="1" dirty="0">
                <a:latin typeface="Times New Roman" pitchFamily="18" charset="0"/>
                <a:cs typeface="Times New Roman" pitchFamily="18" charset="0"/>
              </a:rPr>
              <a:t>conducted on drug substance packaged in the container closure system </a:t>
            </a:r>
            <a:r>
              <a:rPr lang="en-US" sz="2800" dirty="0">
                <a:latin typeface="Times New Roman" pitchFamily="18" charset="0"/>
                <a:cs typeface="Times New Roman" pitchFamily="18" charset="0"/>
              </a:rPr>
              <a:t>that is the same or simulates the packaging proposed for final product.</a:t>
            </a:r>
          </a:p>
          <a:p>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13314" name="Picture 2"/>
          <p:cNvPicPr>
            <a:picLocks noGrp="1" noChangeAspect="1" noChangeArrowheads="1"/>
          </p:cNvPicPr>
          <p:nvPr>
            <p:ph idx="1"/>
          </p:nvPr>
        </p:nvPicPr>
        <p:blipFill>
          <a:blip r:embed="rId2"/>
          <a:srcRect/>
          <a:stretch>
            <a:fillRect/>
          </a:stretch>
        </p:blipFill>
        <p:spPr bwMode="auto">
          <a:xfrm>
            <a:off x="533400" y="152400"/>
            <a:ext cx="8077200" cy="6019800"/>
          </a:xfrm>
          <a:prstGeom prst="rect">
            <a:avLst/>
          </a:prstGeom>
          <a:noFill/>
          <a:ln w="9525">
            <a:noFill/>
            <a:miter lim="800000"/>
            <a:headEnd/>
            <a:tailEnd/>
          </a:ln>
          <a:effectLst/>
        </p:spPr>
      </p:pic>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382000" cy="5169091"/>
          </a:xfrm>
        </p:spPr>
        <p:txBody>
          <a:bodyPr>
            <a:normAutofit lnSpcReduction="10000"/>
          </a:bodyPr>
          <a:lstStyle/>
          <a:p>
            <a:pPr>
              <a:buNone/>
            </a:pPr>
            <a:r>
              <a:rPr lang="en-US" dirty="0">
                <a:latin typeface="Times New Roman" pitchFamily="18" charset="0"/>
                <a:cs typeface="Times New Roman" pitchFamily="18" charset="0"/>
              </a:rPr>
              <a:t>on at least </a:t>
            </a:r>
            <a:r>
              <a:rPr lang="en-US" b="1" dirty="0">
                <a:latin typeface="Times New Roman" pitchFamily="18" charset="0"/>
                <a:cs typeface="Times New Roman" pitchFamily="18" charset="0"/>
              </a:rPr>
              <a:t>three batches of manufactured dosage </a:t>
            </a:r>
            <a:r>
              <a:rPr lang="en-US" dirty="0">
                <a:latin typeface="Times New Roman" pitchFamily="18" charset="0"/>
                <a:cs typeface="Times New Roman" pitchFamily="18" charset="0"/>
              </a:rPr>
              <a:t>form, packaged in the container and closure system, including all secondary packaging (e.g., outer carton) proposed for marketing. </a:t>
            </a:r>
          </a:p>
          <a:p>
            <a:pPr>
              <a:buNone/>
            </a:pPr>
            <a:r>
              <a:rPr lang="en-US" dirty="0">
                <a:latin typeface="Times New Roman" pitchFamily="18" charset="0"/>
                <a:cs typeface="Times New Roman" pitchFamily="18" charset="0"/>
              </a:rPr>
              <a:t>The studies should include testing product that susceptible to change during storage, thereby affecting </a:t>
            </a:r>
            <a:r>
              <a:rPr lang="en-US" dirty="0">
                <a:solidFill>
                  <a:srgbClr val="FF0000"/>
                </a:solidFill>
                <a:latin typeface="Times New Roman" pitchFamily="18" charset="0"/>
                <a:cs typeface="Times New Roman" pitchFamily="18" charset="0"/>
              </a:rPr>
              <a:t>quality and efficacy. </a:t>
            </a:r>
          </a:p>
          <a:p>
            <a:pPr>
              <a:buNone/>
            </a:pPr>
            <a:r>
              <a:rPr lang="en-US" dirty="0">
                <a:latin typeface="Times New Roman" pitchFamily="18" charset="0"/>
                <a:cs typeface="Times New Roman" pitchFamily="18" charset="0"/>
              </a:rPr>
              <a:t>The testing should cover, as appropriate, the </a:t>
            </a:r>
            <a:r>
              <a:rPr lang="en-US" b="1" dirty="0">
                <a:latin typeface="Times New Roman" pitchFamily="18" charset="0"/>
                <a:cs typeface="Times New Roman" pitchFamily="18" charset="0"/>
              </a:rPr>
              <a:t>physical, chemical, biological, and microbiological </a:t>
            </a:r>
            <a:r>
              <a:rPr lang="en-US" dirty="0">
                <a:latin typeface="Times New Roman" pitchFamily="18" charset="0"/>
                <a:cs typeface="Times New Roman" pitchFamily="18" charset="0"/>
              </a:rPr>
              <a:t>attributes; </a:t>
            </a:r>
          </a:p>
          <a:p>
            <a:pPr>
              <a:buNone/>
            </a:pPr>
            <a:r>
              <a:rPr lang="en-US" b="1" dirty="0">
                <a:latin typeface="Times New Roman" pitchFamily="18" charset="0"/>
                <a:cs typeface="Times New Roman" pitchFamily="18" charset="0"/>
              </a:rPr>
              <a:t>preservative content </a:t>
            </a:r>
            <a:r>
              <a:rPr lang="en-US" dirty="0">
                <a:latin typeface="Times New Roman" pitchFamily="18" charset="0"/>
                <a:cs typeface="Times New Roman" pitchFamily="18" charset="0"/>
              </a:rPr>
              <a:t>(e.g., </a:t>
            </a:r>
            <a:r>
              <a:rPr lang="en-US" b="1" dirty="0">
                <a:latin typeface="Times New Roman" pitchFamily="18" charset="0"/>
                <a:cs typeface="Times New Roman" pitchFamily="18" charset="0"/>
              </a:rPr>
              <a:t>antioxidant, anti-microbial preservative</a:t>
            </a:r>
            <a:r>
              <a:rPr lang="en-US" dirty="0">
                <a:latin typeface="Times New Roman" pitchFamily="18" charset="0"/>
                <a:cs typeface="Times New Roman" pitchFamily="18" charset="0"/>
              </a:rPr>
              <a:t>); and functionality tests (e.g., metered-dose delivery system).</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US" dirty="0">
                <a:latin typeface="Times New Roman" pitchFamily="18" charset="0"/>
                <a:cs typeface="Times New Roman" pitchFamily="18" charset="0"/>
              </a:rPr>
              <a:t>Table 4.2 presents an example protocol for long-term, intermediate, and accelerated stability studies for a chemical drug entity and dosage form product. </a:t>
            </a:r>
          </a:p>
          <a:p>
            <a:pPr>
              <a:buNone/>
            </a:pPr>
            <a:r>
              <a:rPr lang="en-US" b="1" dirty="0">
                <a:latin typeface="Times New Roman" pitchFamily="18" charset="0"/>
                <a:cs typeface="Times New Roman" pitchFamily="18" charset="0"/>
              </a:rPr>
              <a:t>Protocols vary </a:t>
            </a:r>
            <a:r>
              <a:rPr lang="en-US" dirty="0">
                <a:latin typeface="Times New Roman" pitchFamily="18" charset="0"/>
                <a:cs typeface="Times New Roman" pitchFamily="18" charset="0"/>
              </a:rPr>
              <a:t>for products intended to be maintained under conditions of </a:t>
            </a:r>
            <a:r>
              <a:rPr lang="en-US" dirty="0">
                <a:solidFill>
                  <a:srgbClr val="FF0000"/>
                </a:solidFill>
                <a:latin typeface="Times New Roman" pitchFamily="18" charset="0"/>
                <a:cs typeface="Times New Roman" pitchFamily="18" charset="0"/>
              </a:rPr>
              <a:t>refrigeration</a:t>
            </a:r>
            <a:r>
              <a:rPr lang="en-US" dirty="0">
                <a:latin typeface="Times New Roman" pitchFamily="18" charset="0"/>
                <a:cs typeface="Times New Roman" pitchFamily="18" charset="0"/>
              </a:rPr>
              <a:t>, for those to be </a:t>
            </a:r>
          </a:p>
          <a:p>
            <a:pPr>
              <a:buNone/>
            </a:pPr>
            <a:r>
              <a:rPr lang="en-US" dirty="0">
                <a:solidFill>
                  <a:srgbClr val="FF0000"/>
                </a:solidFill>
                <a:latin typeface="Times New Roman" pitchFamily="18" charset="0"/>
                <a:cs typeface="Times New Roman" pitchFamily="18" charset="0"/>
              </a:rPr>
              <a:t>frozen</a:t>
            </a:r>
            <a:r>
              <a:rPr lang="en-US" dirty="0">
                <a:latin typeface="Times New Roman" pitchFamily="18" charset="0"/>
                <a:cs typeface="Times New Roman" pitchFamily="18" charset="0"/>
              </a:rPr>
              <a:t>, for products known to be destined for geographic areas of </a:t>
            </a:r>
            <a:r>
              <a:rPr lang="en-US" dirty="0">
                <a:solidFill>
                  <a:srgbClr val="FF0000"/>
                </a:solidFill>
                <a:latin typeface="Times New Roman" pitchFamily="18" charset="0"/>
                <a:cs typeface="Times New Roman" pitchFamily="18" charset="0"/>
              </a:rPr>
              <a:t>temperature extremes</a:t>
            </a:r>
            <a:r>
              <a:rPr lang="en-US" dirty="0">
                <a:latin typeface="Times New Roman" pitchFamily="18" charset="0"/>
                <a:cs typeface="Times New Roman" pitchFamily="18" charset="0"/>
              </a:rPr>
              <a:t>, and for biotechnological /biological products, which have separate protocols for stability studies. </a:t>
            </a:r>
          </a:p>
        </p:txBody>
      </p:sp>
      <p:sp>
        <p:nvSpPr>
          <p:cNvPr id="3" name="Title 2"/>
          <p:cNvSpPr>
            <a:spLocks noGrp="1"/>
          </p:cNvSpPr>
          <p:nvPr>
            <p:ph type="title"/>
          </p:nvPr>
        </p:nvSpPr>
        <p:spPr/>
        <p:txBody>
          <a:bodyPr/>
          <a:lstStyle/>
          <a:p>
            <a:endParaRPr lang="en-US"/>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4602163"/>
          </a:xfrm>
        </p:spPr>
        <p:txBody>
          <a:bodyPr>
            <a:noAutofit/>
          </a:bodyPr>
          <a:lstStyle/>
          <a:p>
            <a:pPr>
              <a:buNone/>
            </a:pPr>
            <a:r>
              <a:rPr lang="en-US" sz="2800" dirty="0">
                <a:latin typeface="Times New Roman" pitchFamily="18" charset="0"/>
                <a:cs typeface="Times New Roman" pitchFamily="18" charset="0"/>
              </a:rPr>
              <a:t>Following FDA product approval and initial marketing, pharmaceutical manufacturers retain production samples of drug/drug product for </a:t>
            </a:r>
            <a:r>
              <a:rPr lang="en-US" sz="2800" b="1" dirty="0">
                <a:latin typeface="Times New Roman" pitchFamily="18" charset="0"/>
                <a:cs typeface="Times New Roman" pitchFamily="18" charset="0"/>
              </a:rPr>
              <a:t>5 years or longer </a:t>
            </a:r>
            <a:r>
              <a:rPr lang="en-US" sz="2800" dirty="0">
                <a:latin typeface="Times New Roman" pitchFamily="18" charset="0"/>
                <a:cs typeface="Times New Roman" pitchFamily="18" charset="0"/>
              </a:rPr>
              <a:t>and continue studies for </a:t>
            </a:r>
            <a:r>
              <a:rPr lang="en-US" sz="2800" dirty="0">
                <a:solidFill>
                  <a:srgbClr val="FF0000"/>
                </a:solidFill>
                <a:latin typeface="Times New Roman" pitchFamily="18" charset="0"/>
                <a:cs typeface="Times New Roman" pitchFamily="18" charset="0"/>
              </a:rPr>
              <a:t>signs of degradation </a:t>
            </a:r>
            <a:r>
              <a:rPr lang="en-US" sz="2800" dirty="0">
                <a:latin typeface="Times New Roman" pitchFamily="18" charset="0"/>
                <a:cs typeface="Times New Roman" pitchFamily="18" charset="0"/>
              </a:rPr>
              <a:t>under various conditions of storage. </a:t>
            </a:r>
          </a:p>
          <a:p>
            <a:pPr>
              <a:buNone/>
            </a:pPr>
            <a:r>
              <a:rPr lang="en-US" sz="2800" dirty="0">
                <a:latin typeface="Times New Roman" pitchFamily="18" charset="0"/>
                <a:cs typeface="Times New Roman" pitchFamily="18" charset="0"/>
              </a:rPr>
              <a:t>Pharmacy practitioners should also observe </a:t>
            </a:r>
            <a:r>
              <a:rPr lang="en-US" sz="2800" b="1" dirty="0">
                <a:latin typeface="Times New Roman" pitchFamily="18" charset="0"/>
                <a:cs typeface="Times New Roman" pitchFamily="18" charset="0"/>
              </a:rPr>
              <a:t>signs of product instability </a:t>
            </a:r>
            <a:r>
              <a:rPr lang="en-US" sz="2800" dirty="0">
                <a:latin typeface="Times New Roman" pitchFamily="18" charset="0"/>
                <a:cs typeface="Times New Roman" pitchFamily="18" charset="0"/>
              </a:rPr>
              <a:t>(e.g., color change, distorted capsules, softened tablets, etc.) and report such </a:t>
            </a:r>
          </a:p>
          <a:p>
            <a:pPr>
              <a:buNone/>
            </a:pPr>
            <a:r>
              <a:rPr lang="en-US" sz="2800" dirty="0">
                <a:latin typeface="Times New Roman" pitchFamily="18" charset="0"/>
                <a:cs typeface="Times New Roman" pitchFamily="18" charset="0"/>
              </a:rPr>
              <a:t>findings.</a:t>
            </a:r>
          </a:p>
          <a:p>
            <a:pPr>
              <a:buNone/>
            </a:pPr>
            <a:r>
              <a:rPr lang="en-US" sz="2800" dirty="0">
                <a:latin typeface="Times New Roman" pitchFamily="18" charset="0"/>
                <a:cs typeface="Times New Roman" pitchFamily="18" charset="0"/>
              </a:rPr>
              <a:t>Prescriptions requiring compounding by pharmacist </a:t>
            </a:r>
            <a:r>
              <a:rPr lang="en-US" sz="2800" dirty="0">
                <a:solidFill>
                  <a:srgbClr val="FF0000"/>
                </a:solidFill>
                <a:latin typeface="Times New Roman" pitchFamily="18" charset="0"/>
                <a:cs typeface="Times New Roman" pitchFamily="18" charset="0"/>
              </a:rPr>
              <a:t>do not require extended shelf life </a:t>
            </a:r>
            <a:r>
              <a:rPr lang="en-US" sz="2800" dirty="0">
                <a:latin typeface="Times New Roman" pitchFamily="18" charset="0"/>
                <a:cs typeface="Times New Roman" pitchFamily="18" charset="0"/>
              </a:rPr>
              <a:t>that commercially manufactured and distributed products do because they are intended to be </a:t>
            </a:r>
            <a:r>
              <a:rPr lang="en-US" sz="2800" b="1" dirty="0">
                <a:latin typeface="Times New Roman" pitchFamily="18" charset="0"/>
                <a:cs typeface="Times New Roman" pitchFamily="18" charset="0"/>
              </a:rPr>
              <a:t>used immediately </a:t>
            </a:r>
            <a:r>
              <a:rPr lang="en-US" sz="2800" dirty="0">
                <a:latin typeface="Times New Roman" pitchFamily="18" charset="0"/>
                <a:cs typeface="Times New Roman" pitchFamily="18" charset="0"/>
              </a:rPr>
              <a:t>by patient and used only during immediate course of prescribed treatment </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864291"/>
          </a:xfrm>
        </p:spPr>
        <p:txBody>
          <a:bodyPr>
            <a:noAutofit/>
          </a:bodyPr>
          <a:lstStyle/>
          <a:p>
            <a:pPr>
              <a:buNone/>
            </a:pPr>
            <a:r>
              <a:rPr lang="en-US" sz="2400" dirty="0">
                <a:latin typeface="Times New Roman" pitchFamily="18" charset="0"/>
                <a:cs typeface="Times New Roman" pitchFamily="18" charset="0"/>
              </a:rPr>
              <a:t>These compounded prescriptions </a:t>
            </a:r>
            <a:r>
              <a:rPr lang="en-US" sz="2400" dirty="0">
                <a:solidFill>
                  <a:srgbClr val="FF0000"/>
                </a:solidFill>
                <a:latin typeface="Times New Roman" pitchFamily="18" charset="0"/>
                <a:cs typeface="Times New Roman" pitchFamily="18" charset="0"/>
              </a:rPr>
              <a:t>must remain stable </a:t>
            </a:r>
            <a:r>
              <a:rPr lang="en-US" sz="2400" dirty="0">
                <a:latin typeface="Times New Roman" pitchFamily="18" charset="0"/>
                <a:cs typeface="Times New Roman" pitchFamily="18" charset="0"/>
              </a:rPr>
              <a:t>and efficacious during the course of  use, and compounding pharmacist must employ </a:t>
            </a:r>
            <a:r>
              <a:rPr lang="en-US" sz="2400" dirty="0" err="1">
                <a:latin typeface="Times New Roman" pitchFamily="18" charset="0"/>
                <a:cs typeface="Times New Roman" pitchFamily="18" charset="0"/>
              </a:rPr>
              <a:t>formulative</a:t>
            </a:r>
            <a:r>
              <a:rPr lang="en-US" sz="2400" dirty="0">
                <a:latin typeface="Times New Roman" pitchFamily="18" charset="0"/>
                <a:cs typeface="Times New Roman" pitchFamily="18" charset="0"/>
              </a:rPr>
              <a:t> components and techniques that will result in a stable product.</a:t>
            </a:r>
          </a:p>
          <a:p>
            <a:pPr>
              <a:buNone/>
            </a:pPr>
            <a:endParaRPr lang="en-US" sz="2400" dirty="0">
              <a:latin typeface="Times New Roman" pitchFamily="18" charset="0"/>
              <a:cs typeface="Times New Roman" pitchFamily="18" charset="0"/>
            </a:endParaRPr>
          </a:p>
          <a:p>
            <a:pPr>
              <a:buNone/>
            </a:pPr>
            <a:r>
              <a:rPr lang="en-US" sz="2400" dirty="0">
                <a:latin typeface="Times New Roman" pitchFamily="18" charset="0"/>
                <a:cs typeface="Times New Roman" pitchFamily="18" charset="0"/>
              </a:rPr>
              <a:t>Today, there are a number of literature sources for the pharmacist to utilize in compounding of high quality and stable prescriptions.</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838200"/>
            <a:ext cx="8534400" cy="5169091"/>
          </a:xfrm>
        </p:spPr>
        <p:txBody>
          <a:bodyPr>
            <a:noAutofit/>
          </a:bodyPr>
          <a:lstStyle/>
          <a:p>
            <a:pPr>
              <a:buNone/>
            </a:pPr>
            <a:r>
              <a:rPr lang="en-US" sz="2000" dirty="0">
                <a:latin typeface="Times New Roman" pitchFamily="18" charset="0"/>
                <a:cs typeface="Times New Roman" pitchFamily="18" charset="0"/>
              </a:rPr>
              <a:t>state that in the </a:t>
            </a:r>
            <a:r>
              <a:rPr lang="en-US" sz="2000" dirty="0">
                <a:solidFill>
                  <a:srgbClr val="FF0000"/>
                </a:solidFill>
                <a:latin typeface="Times New Roman" pitchFamily="18" charset="0"/>
                <a:cs typeface="Times New Roman" pitchFamily="18" charset="0"/>
              </a:rPr>
              <a:t>absence of stability information </a:t>
            </a:r>
            <a:r>
              <a:rPr lang="en-US" sz="2000" dirty="0">
                <a:latin typeface="Times New Roman" pitchFamily="18" charset="0"/>
                <a:cs typeface="Times New Roman" pitchFamily="18" charset="0"/>
              </a:rPr>
              <a:t>applicable to a specific drug and preparation, the following guidelines can be used: </a:t>
            </a:r>
          </a:p>
          <a:p>
            <a:pPr>
              <a:buNone/>
            </a:pPr>
            <a:r>
              <a:rPr lang="en-US" sz="2000" b="1" dirty="0">
                <a:latin typeface="Times New Roman" pitchFamily="18" charset="0"/>
                <a:cs typeface="Times New Roman" pitchFamily="18" charset="0"/>
              </a:rPr>
              <a:t>non aqueous liquids and solid formulations </a:t>
            </a:r>
            <a:r>
              <a:rPr lang="en-US" sz="2000" dirty="0">
                <a:latin typeface="Times New Roman" pitchFamily="18" charset="0"/>
                <a:cs typeface="Times New Roman" pitchFamily="18" charset="0"/>
              </a:rPr>
              <a:t>when manufactured drug is the source of the  active ingredient, </a:t>
            </a:r>
            <a:r>
              <a:rPr lang="en-US" sz="2000" dirty="0">
                <a:solidFill>
                  <a:srgbClr val="FF0000"/>
                </a:solidFill>
                <a:latin typeface="Times New Roman" pitchFamily="18" charset="0"/>
                <a:cs typeface="Times New Roman" pitchFamily="18" charset="0"/>
              </a:rPr>
              <a:t>not later than 25% of the time remaining </a:t>
            </a:r>
            <a:r>
              <a:rPr lang="en-US" sz="2000" dirty="0">
                <a:latin typeface="Times New Roman" pitchFamily="18" charset="0"/>
                <a:cs typeface="Times New Roman" pitchFamily="18" charset="0"/>
              </a:rPr>
              <a:t>until the product’s expiration date or 6 months; non aqueous liquids and solid formulations in which a </a:t>
            </a:r>
            <a:r>
              <a:rPr lang="en-US" sz="2000" dirty="0">
                <a:solidFill>
                  <a:srgbClr val="FF0000"/>
                </a:solidFill>
                <a:latin typeface="Times New Roman" pitchFamily="18" charset="0"/>
                <a:cs typeface="Times New Roman" pitchFamily="18" charset="0"/>
              </a:rPr>
              <a:t>USP or National Formulary (NF) </a:t>
            </a:r>
            <a:r>
              <a:rPr lang="en-US" sz="2000" dirty="0">
                <a:latin typeface="Times New Roman" pitchFamily="18" charset="0"/>
                <a:cs typeface="Times New Roman" pitchFamily="18" charset="0"/>
              </a:rPr>
              <a:t>substance is the source of active ingredient, a beyond-use date of 6 months; </a:t>
            </a:r>
          </a:p>
          <a:p>
            <a:pPr>
              <a:buNone/>
            </a:pPr>
            <a:r>
              <a:rPr lang="en-US" sz="2000" dirty="0">
                <a:latin typeface="Times New Roman" pitchFamily="18" charset="0"/>
                <a:cs typeface="Times New Roman" pitchFamily="18" charset="0"/>
              </a:rPr>
              <a:t>for water-containing formulations prepared from  ingredients in solid form, a beyond-use date  </a:t>
            </a:r>
            <a:r>
              <a:rPr lang="en-US" sz="2000" b="1" dirty="0">
                <a:solidFill>
                  <a:srgbClr val="FF0000"/>
                </a:solidFill>
                <a:latin typeface="Times New Roman" pitchFamily="18" charset="0"/>
                <a:cs typeface="Times New Roman" pitchFamily="18" charset="0"/>
              </a:rPr>
              <a:t>not later than 14 days</a:t>
            </a:r>
            <a:r>
              <a:rPr lang="en-US" sz="2000" dirty="0">
                <a:solidFill>
                  <a:srgbClr val="FF0000"/>
                </a:solidFill>
                <a:latin typeface="Times New Roman" pitchFamily="18" charset="0"/>
                <a:cs typeface="Times New Roman" pitchFamily="18" charset="0"/>
              </a:rPr>
              <a:t> in storage at cold temperatures</a:t>
            </a:r>
            <a:r>
              <a:rPr lang="en-US" sz="2000" dirty="0">
                <a:latin typeface="Times New Roman" pitchFamily="18" charset="0"/>
                <a:cs typeface="Times New Roman" pitchFamily="18" charset="0"/>
              </a:rPr>
              <a:t>; </a:t>
            </a:r>
          </a:p>
          <a:p>
            <a:pPr>
              <a:buNone/>
            </a:pPr>
            <a:r>
              <a:rPr lang="en-US" sz="2000" dirty="0">
                <a:latin typeface="Times New Roman" pitchFamily="18" charset="0"/>
                <a:cs typeface="Times New Roman" pitchFamily="18" charset="0"/>
              </a:rPr>
              <a:t>for all other formulations, a beyond-use date of intended duration  of therapy or 30 days. Thus, if </a:t>
            </a:r>
            <a:r>
              <a:rPr lang="en-US" sz="2000" u="sng" dirty="0">
                <a:latin typeface="Times New Roman" pitchFamily="18" charset="0"/>
                <a:cs typeface="Times New Roman" pitchFamily="18" charset="0"/>
              </a:rPr>
              <a:t>oral aqueous liquid preparation is made from a tablet </a:t>
            </a:r>
            <a:r>
              <a:rPr lang="en-US" sz="2000" dirty="0">
                <a:latin typeface="Times New Roman" pitchFamily="18" charset="0"/>
                <a:cs typeface="Times New Roman" pitchFamily="18" charset="0"/>
              </a:rPr>
              <a:t>or capsule formulation, the pharmacist should make up only at most </a:t>
            </a:r>
            <a:r>
              <a:rPr lang="en-US" sz="2000" u="sng" dirty="0">
                <a:latin typeface="Times New Roman" pitchFamily="18" charset="0"/>
                <a:cs typeface="Times New Roman" pitchFamily="18" charset="0"/>
              </a:rPr>
              <a:t>14 days’ supply, and it must be stored in a refrigerator. </a:t>
            </a:r>
          </a:p>
          <a:p>
            <a:pPr>
              <a:buNone/>
            </a:pPr>
            <a:r>
              <a:rPr lang="en-US" sz="2000" dirty="0">
                <a:latin typeface="Times New Roman" pitchFamily="18" charset="0"/>
                <a:cs typeface="Times New Roman" pitchFamily="18" charset="0"/>
              </a:rPr>
              <a:t>Furthermore, the pharmacist must dispense the medication in a </a:t>
            </a:r>
            <a:r>
              <a:rPr lang="en-US" sz="2000" b="1" dirty="0">
                <a:latin typeface="Times New Roman" pitchFamily="18" charset="0"/>
                <a:cs typeface="Times New Roman" pitchFamily="18" charset="0"/>
              </a:rPr>
              <a:t>container conducive to stability</a:t>
            </a:r>
            <a:r>
              <a:rPr lang="en-US" sz="2000" dirty="0">
                <a:latin typeface="Times New Roman" pitchFamily="18" charset="0"/>
                <a:cs typeface="Times New Roman" pitchFamily="18" charset="0"/>
              </a:rPr>
              <a:t> and use and must </a:t>
            </a:r>
            <a:r>
              <a:rPr lang="en-US" sz="2000" b="1" dirty="0">
                <a:latin typeface="Times New Roman" pitchFamily="18" charset="0"/>
                <a:cs typeface="Times New Roman" pitchFamily="18" charset="0"/>
              </a:rPr>
              <a:t>advise the patient of proper method of use and conditions of storage </a:t>
            </a:r>
            <a:r>
              <a:rPr lang="en-US" sz="2000" dirty="0">
                <a:latin typeface="Times New Roman" pitchFamily="18" charset="0"/>
                <a:cs typeface="Times New Roman" pitchFamily="18" charset="0"/>
              </a:rPr>
              <a:t>of  the medication</a:t>
            </a:r>
            <a:endParaRPr lang="en-US" sz="2400" dirty="0">
              <a:latin typeface="Times New Roman" pitchFamily="18" charset="0"/>
              <a:cs typeface="Times New Roman" pitchFamily="18" charset="0"/>
            </a:endParaRPr>
          </a:p>
        </p:txBody>
      </p:sp>
      <p:sp>
        <p:nvSpPr>
          <p:cNvPr id="3" name="Title 2"/>
          <p:cNvSpPr>
            <a:spLocks noGrp="1"/>
          </p:cNvSpPr>
          <p:nvPr>
            <p:ph type="title"/>
          </p:nvPr>
        </p:nvSpPr>
        <p:spPr>
          <a:xfrm>
            <a:off x="457200" y="152400"/>
            <a:ext cx="8229600" cy="762000"/>
          </a:xfrm>
        </p:spPr>
        <p:txBody>
          <a:bodyPr>
            <a:normAutofit/>
          </a:bodyPr>
          <a:lstStyle/>
          <a:p>
            <a:r>
              <a:rPr lang="en-US" dirty="0"/>
              <a:t>USP guidelines on stability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534400" cy="5854891"/>
          </a:xfrm>
        </p:spPr>
        <p:txBody>
          <a:bodyPr>
            <a:normAutofit/>
          </a:bodyPr>
          <a:lstStyle/>
          <a:p>
            <a:pPr>
              <a:buNone/>
            </a:pPr>
            <a:r>
              <a:rPr lang="en-US" dirty="0">
                <a:latin typeface="Times New Roman" pitchFamily="18" charset="0"/>
                <a:cs typeface="Times New Roman" pitchFamily="18" charset="0"/>
              </a:rPr>
              <a:t>Formulation and stability difficulties arise </a:t>
            </a:r>
            <a:r>
              <a:rPr lang="en-US" b="1" dirty="0">
                <a:solidFill>
                  <a:srgbClr val="FF0000"/>
                </a:solidFill>
                <a:latin typeface="Times New Roman" pitchFamily="18" charset="0"/>
                <a:cs typeface="Times New Roman" pitchFamily="18" charset="0"/>
              </a:rPr>
              <a:t>less frequently with solid dosage forms than with liquid</a:t>
            </a:r>
            <a:r>
              <a:rPr lang="en-US" dirty="0">
                <a:latin typeface="Times New Roman" pitchFamily="18" charset="0"/>
                <a:cs typeface="Times New Roman" pitchFamily="18" charset="0"/>
              </a:rPr>
              <a:t> for this reason, many new drugs first reach the market as tablets or capsules. </a:t>
            </a:r>
          </a:p>
          <a:p>
            <a:pPr>
              <a:buNone/>
            </a:pPr>
            <a:r>
              <a:rPr lang="en-US" dirty="0">
                <a:latin typeface="Times New Roman" pitchFamily="18" charset="0"/>
                <a:cs typeface="Times New Roman" pitchFamily="18" charset="0"/>
              </a:rPr>
              <a:t>Later, liquid form of same drug marketed. This procedure is doubly advantageous, because physicians  and patients prefer small, tasteless, accurately dosed tablets or capsules. </a:t>
            </a:r>
          </a:p>
          <a:p>
            <a:pPr>
              <a:buNone/>
            </a:pPr>
            <a:r>
              <a:rPr lang="en-US" dirty="0">
                <a:latin typeface="Times New Roman" pitchFamily="18" charset="0"/>
                <a:cs typeface="Times New Roman" pitchFamily="18" charset="0"/>
              </a:rPr>
              <a:t>It is estimated that tablets and capsules constitute 70% of dosage forms.</a:t>
            </a:r>
          </a:p>
          <a:p>
            <a:pPr>
              <a:buNone/>
            </a:pPr>
            <a:r>
              <a:rPr lang="en-US" dirty="0">
                <a:latin typeface="Times New Roman" pitchFamily="18" charset="0"/>
                <a:cs typeface="Times New Roman" pitchFamily="18" charset="0"/>
              </a:rPr>
              <a:t>pharmacists, dispense tablets twice as capsules.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47800"/>
            <a:ext cx="8686800" cy="4559491"/>
          </a:xfrm>
        </p:spPr>
        <p:txBody>
          <a:bodyPr>
            <a:noAutofit/>
          </a:bodyPr>
          <a:lstStyle/>
          <a:p>
            <a:pPr>
              <a:buNone/>
            </a:pPr>
            <a:r>
              <a:rPr lang="en-US" sz="2800" dirty="0">
                <a:latin typeface="Times New Roman" pitchFamily="18" charset="0"/>
                <a:cs typeface="Times New Roman" pitchFamily="18" charset="0"/>
              </a:rPr>
              <a:t>Microscopic examination of raw is important step in </a:t>
            </a:r>
            <a:r>
              <a:rPr lang="en-US" sz="2800" dirty="0" err="1">
                <a:latin typeface="Times New Roman" pitchFamily="18" charset="0"/>
                <a:cs typeface="Times New Roman" pitchFamily="18" charset="0"/>
              </a:rPr>
              <a:t>preformulation</a:t>
            </a:r>
            <a:r>
              <a:rPr lang="en-US" sz="2800" dirty="0">
                <a:latin typeface="Times New Roman" pitchFamily="18" charset="0"/>
                <a:cs typeface="Times New Roman" pitchFamily="18" charset="0"/>
              </a:rPr>
              <a:t>. It gives an indication of </a:t>
            </a:r>
            <a:r>
              <a:rPr lang="en-US" sz="2800" b="1" dirty="0">
                <a:latin typeface="Times New Roman" pitchFamily="18" charset="0"/>
                <a:cs typeface="Times New Roman" pitchFamily="18" charset="0"/>
              </a:rPr>
              <a:t>particle size </a:t>
            </a:r>
            <a:r>
              <a:rPr lang="en-US" sz="2800" dirty="0">
                <a:latin typeface="Times New Roman" pitchFamily="18" charset="0"/>
                <a:cs typeface="Times New Roman" pitchFamily="18" charset="0"/>
              </a:rPr>
              <a:t>and </a:t>
            </a:r>
            <a:r>
              <a:rPr lang="en-US" sz="2800" b="1" dirty="0">
                <a:latin typeface="Times New Roman" pitchFamily="18" charset="0"/>
                <a:cs typeface="Times New Roman" pitchFamily="18" charset="0"/>
              </a:rPr>
              <a:t>crystal structure</a:t>
            </a:r>
            <a:r>
              <a:rPr lang="en-US" sz="2800" dirty="0">
                <a:latin typeface="Times New Roman" pitchFamily="18" charset="0"/>
                <a:cs typeface="Times New Roman" pitchFamily="18" charset="0"/>
              </a:rPr>
              <a:t>. </a:t>
            </a:r>
          </a:p>
          <a:p>
            <a:pPr>
              <a:buNone/>
            </a:pPr>
            <a:r>
              <a:rPr lang="en-US" sz="2400" dirty="0">
                <a:latin typeface="Times New Roman" pitchFamily="18" charset="0"/>
                <a:cs typeface="Times New Roman" pitchFamily="18" charset="0"/>
              </a:rPr>
              <a:t>Photomicrographs of initial and subsequent batch can provide important information in case of problems in formulation processing attributable to </a:t>
            </a:r>
            <a:r>
              <a:rPr lang="en-US" sz="2400" b="1" dirty="0">
                <a:latin typeface="Times New Roman" pitchFamily="18" charset="0"/>
                <a:cs typeface="Times New Roman" pitchFamily="18" charset="0"/>
              </a:rPr>
              <a:t>changes in particle or crystal characteristics of drug. </a:t>
            </a:r>
          </a:p>
          <a:p>
            <a:pPr>
              <a:buNone/>
            </a:pPr>
            <a:r>
              <a:rPr lang="en-US" sz="2400" dirty="0">
                <a:latin typeface="Times New Roman" pitchFamily="18" charset="0"/>
                <a:cs typeface="Times New Roman" pitchFamily="18" charset="0"/>
              </a:rPr>
              <a:t>During some processing procedures, the solid drug powders must </a:t>
            </a:r>
            <a:r>
              <a:rPr lang="en-US" sz="2400" b="1" dirty="0">
                <a:latin typeface="Times New Roman" pitchFamily="18" charset="0"/>
                <a:cs typeface="Times New Roman" pitchFamily="18" charset="0"/>
              </a:rPr>
              <a:t>flow freely</a:t>
            </a:r>
            <a:r>
              <a:rPr lang="en-US" sz="2400" dirty="0">
                <a:latin typeface="Times New Roman" pitchFamily="18" charset="0"/>
                <a:cs typeface="Times New Roman" pitchFamily="18" charset="0"/>
              </a:rPr>
              <a:t>. Spherical and  oval powders flow more easily than needle-shaped powders and make processing easier.</a:t>
            </a:r>
          </a:p>
        </p:txBody>
      </p:sp>
      <p:sp>
        <p:nvSpPr>
          <p:cNvPr id="2" name="Title 1"/>
          <p:cNvSpPr>
            <a:spLocks noGrp="1"/>
          </p:cNvSpPr>
          <p:nvPr>
            <p:ph type="title"/>
          </p:nvPr>
        </p:nvSpPr>
        <p:spPr/>
        <p:txBody>
          <a:bodyPr/>
          <a:lstStyle/>
          <a:p>
            <a:r>
              <a:rPr lang="en-US" dirty="0">
                <a:solidFill>
                  <a:schemeClr val="tx1"/>
                </a:solidFill>
              </a:rPr>
              <a:t>Microscopic Examination</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15211</TotalTime>
  <Words>6101</Words>
  <Application>Microsoft Office PowerPoint</Application>
  <PresentationFormat>On-screen Show (4:3)</PresentationFormat>
  <Paragraphs>324</Paragraphs>
  <Slides>77</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77</vt:i4>
      </vt:variant>
    </vt:vector>
  </HeadingPairs>
  <TitlesOfParts>
    <vt:vector size="84" baseType="lpstr">
      <vt:lpstr>Calibri</vt:lpstr>
      <vt:lpstr>Lucida Sans Unicode</vt:lpstr>
      <vt:lpstr>Times New Roman</vt:lpstr>
      <vt:lpstr>Verdana</vt:lpstr>
      <vt:lpstr>Wingdings 2</vt:lpstr>
      <vt:lpstr>Wingdings 3</vt:lpstr>
      <vt:lpstr>Concourse</vt:lpstr>
      <vt:lpstr>Chapter 4 part 2</vt:lpstr>
      <vt:lpstr>Physical Description</vt:lpstr>
      <vt:lpstr>Liquid drugs</vt:lpstr>
      <vt:lpstr>Other example</vt:lpstr>
      <vt:lpstr>PowerPoint Presentation</vt:lpstr>
      <vt:lpstr>PowerPoint Presentation</vt:lpstr>
      <vt:lpstr>PowerPoint Presentation</vt:lpstr>
      <vt:lpstr>PowerPoint Presentation</vt:lpstr>
      <vt:lpstr>Microscopic Examination</vt:lpstr>
      <vt:lpstr>Heat of Vaporization</vt:lpstr>
      <vt:lpstr>Melting Point Depression</vt:lpstr>
      <vt:lpstr>The Phase Rule</vt:lpstr>
      <vt:lpstr>The Phase Rule</vt:lpstr>
      <vt:lpstr>Particle Size</vt:lpstr>
      <vt:lpstr>Polymorphism</vt:lpstr>
      <vt:lpstr>PowerPoint Presentation</vt:lpstr>
      <vt:lpstr>Solubility</vt:lpstr>
      <vt:lpstr>Equilibrium solubility method</vt:lpstr>
      <vt:lpstr>Solubility and Particle size</vt:lpstr>
      <vt:lpstr>PowerPoint Presentation</vt:lpstr>
      <vt:lpstr>Solubility and pH</vt:lpstr>
      <vt:lpstr>Dissolution</vt:lpstr>
      <vt:lpstr>PowerPoint Presentation</vt:lpstr>
      <vt:lpstr>fick’s laws of diffusion and Noyes-Whitney equation</vt:lpstr>
      <vt:lpstr>Membrane Permeability</vt:lpstr>
      <vt:lpstr>PowerPoint Presentation</vt:lpstr>
      <vt:lpstr>Partition coefficient</vt:lpstr>
      <vt:lpstr>pKa /Dissociation constant</vt:lpstr>
      <vt:lpstr>Hydrates and Solvates</vt:lpstr>
      <vt:lpstr>PowerPoint Presentation</vt:lpstr>
      <vt:lpstr>organic Salt considerations</vt:lpstr>
      <vt:lpstr>PowerPoint Presentation</vt:lpstr>
      <vt:lpstr>Potency-Designated active  Pharmaceutical ingredients</vt:lpstr>
      <vt:lpstr>drug and drug Product stability</vt:lpstr>
      <vt:lpstr>Drug Stability: Mechanisms of  Degradation</vt:lpstr>
      <vt:lpstr>PowerPoint Presentation</vt:lpstr>
      <vt:lpstr>PowerPoint Presentation</vt:lpstr>
      <vt:lpstr>Drug and Drug Product Stability: Kinetics and Shelf Life</vt:lpstr>
      <vt:lpstr>Five types of stability concern pharmacists:</vt:lpstr>
      <vt:lpstr>PowerPoint Presentation</vt:lpstr>
      <vt:lpstr>PowerPoint Presentation</vt:lpstr>
      <vt:lpstr>Zero-order rate reactions</vt:lpstr>
      <vt:lpstr>PowerPoint Presentation</vt:lpstr>
      <vt:lpstr>Example1 </vt:lpstr>
      <vt:lpstr>PowerPoint Presentation</vt:lpstr>
      <vt:lpstr>First order reactions</vt:lpstr>
      <vt:lpstr>PowerPoint Presentation</vt:lpstr>
      <vt:lpstr>PowerPoint Presentation</vt:lpstr>
      <vt:lpstr>Enhancing Stability of Drug Products</vt:lpstr>
      <vt:lpstr>PowerPoint Presentation</vt:lpstr>
      <vt:lpstr>PowerPoint Presentation</vt:lpstr>
      <vt:lpstr>PowerPoint Presentation</vt:lpstr>
      <vt:lpstr>Buffer Capacity</vt:lpstr>
      <vt:lpstr>Example1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accelerated Stability Studies</vt:lpstr>
      <vt:lpstr>Accelerated testing: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USP guidelines on stability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4 part 2</dc:title>
  <dc:creator>acer</dc:creator>
  <cp:lastModifiedBy>hp</cp:lastModifiedBy>
  <cp:revision>149</cp:revision>
  <dcterms:created xsi:type="dcterms:W3CDTF">2017-04-02T18:27:24Z</dcterms:created>
  <dcterms:modified xsi:type="dcterms:W3CDTF">2023-10-13T19:23:00Z</dcterms:modified>
</cp:coreProperties>
</file>