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5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1315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9/25/2018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r" defTabSz="914400" rtl="1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طرق لرسم الصورة الشعرية 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ar-IQ" sz="3200" b="1" dirty="0" smtClean="0"/>
              <a:t>أ.م.د. سهام صائب خضير</a:t>
            </a:r>
            <a:endParaRPr lang="ar-IQ" sz="3200" b="1" dirty="0"/>
          </a:p>
        </p:txBody>
      </p:sp>
    </p:spTree>
    <p:extLst>
      <p:ext uri="{BB962C8B-B14F-4D97-AF65-F5344CB8AC3E}">
        <p14:creationId xmlns:p14="http://schemas.microsoft.com/office/powerpoint/2010/main" val="37428815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sz="4800" b="1" u="sng" dirty="0"/>
              <a:t>1ـ التشبيه :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sz="3600" dirty="0" smtClean="0"/>
              <a:t>هو </a:t>
            </a:r>
            <a:r>
              <a:rPr lang="ar-SA" sz="3600" dirty="0"/>
              <a:t>صورة يكون فيها الشيء شبيهاً بشيء آخر في صفة أو أكثر مثل قولنا : </a:t>
            </a:r>
            <a:endParaRPr lang="en-US" sz="3600" dirty="0"/>
          </a:p>
          <a:p>
            <a:r>
              <a:rPr lang="ar-SA" sz="3600" dirty="0"/>
              <a:t>ــ أنت كالشمس في الضياء أو كالليث في الشجاعة      ( تشبيه بسيط )</a:t>
            </a:r>
            <a:endParaRPr lang="en-US" sz="3600" dirty="0"/>
          </a:p>
          <a:p>
            <a:r>
              <a:rPr lang="ar-SA" sz="3600" dirty="0"/>
              <a:t>ــ أما قولنا : أنت الغمام : فهو تشبيه بليغ . أي حذفت أداة التشبيه ، وكأن الشيء والشيء الآخر هو هو .</a:t>
            </a:r>
            <a:endParaRPr lang="en-US" sz="3600" dirty="0"/>
          </a:p>
          <a:p>
            <a:pPr marL="114300" indent="0">
              <a:buNone/>
            </a:pPr>
            <a:endParaRPr lang="ar-IQ" sz="3600" dirty="0"/>
          </a:p>
        </p:txBody>
      </p:sp>
    </p:spTree>
    <p:extLst>
      <p:ext uri="{BB962C8B-B14F-4D97-AF65-F5344CB8AC3E}">
        <p14:creationId xmlns:p14="http://schemas.microsoft.com/office/powerpoint/2010/main" val="26909263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620000" cy="990600"/>
          </a:xfrm>
        </p:spPr>
        <p:txBody>
          <a:bodyPr/>
          <a:lstStyle/>
          <a:p>
            <a:pPr algn="r"/>
            <a:r>
              <a:rPr lang="ar-IQ" dirty="0" smtClean="0"/>
              <a:t>1ـ التشبيه : 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8534400" cy="6019800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ar-SA" sz="3200" dirty="0"/>
              <a:t>ــ </a:t>
            </a:r>
            <a:r>
              <a:rPr lang="ar-SA" sz="3600" dirty="0"/>
              <a:t>والتشبيه التمثيلي : مثل قول الشاعر :</a:t>
            </a:r>
            <a:endParaRPr lang="en-US" sz="3600" dirty="0"/>
          </a:p>
          <a:p>
            <a:pPr marL="114300" indent="0">
              <a:buNone/>
            </a:pPr>
            <a:r>
              <a:rPr lang="ar-SA" sz="3600" dirty="0"/>
              <a:t>    وليلٍ كموج البحر ارخى سدوله    </a:t>
            </a:r>
            <a:endParaRPr lang="ar-IQ" sz="3600" dirty="0" smtClean="0"/>
          </a:p>
          <a:p>
            <a:pPr marL="114300" indent="0">
              <a:buNone/>
            </a:pPr>
            <a:r>
              <a:rPr lang="ar-IQ" sz="3600" dirty="0"/>
              <a:t> </a:t>
            </a:r>
            <a:r>
              <a:rPr lang="ar-IQ" sz="3600" dirty="0" smtClean="0"/>
              <a:t>                            </a:t>
            </a:r>
            <a:r>
              <a:rPr lang="ar-SA" sz="3600" dirty="0" smtClean="0"/>
              <a:t>    </a:t>
            </a:r>
            <a:r>
              <a:rPr lang="ar-SA" sz="3600" dirty="0"/>
              <a:t>عليّ بأنواع الهموم ليبتلي</a:t>
            </a:r>
            <a:endParaRPr lang="en-US" sz="3600" dirty="0"/>
          </a:p>
          <a:p>
            <a:pPr marL="114300" indent="0">
              <a:buNone/>
            </a:pPr>
            <a:r>
              <a:rPr lang="ar-SA" sz="3600" dirty="0"/>
              <a:t>ــ والتشبيه الضمني مثل </a:t>
            </a:r>
            <a:r>
              <a:rPr lang="ar-SA" sz="3600" dirty="0" smtClean="0"/>
              <a:t>:</a:t>
            </a:r>
            <a:endParaRPr lang="ar-IQ" sz="3600" dirty="0"/>
          </a:p>
          <a:p>
            <a:pPr marL="114300" indent="0">
              <a:buNone/>
            </a:pPr>
            <a:r>
              <a:rPr lang="ar-SA" sz="3600" dirty="0" smtClean="0"/>
              <a:t>لا </a:t>
            </a:r>
            <a:r>
              <a:rPr lang="ar-SA" sz="3600" dirty="0"/>
              <a:t>تنكري عطل الكريم من </a:t>
            </a:r>
            <a:r>
              <a:rPr lang="ar-SA" sz="3600" dirty="0" smtClean="0"/>
              <a:t>الغنى</a:t>
            </a:r>
            <a:r>
              <a:rPr lang="ar-IQ" sz="3600" dirty="0" smtClean="0"/>
              <a:t> </a:t>
            </a:r>
          </a:p>
          <a:p>
            <a:pPr marL="114300" indent="0">
              <a:buNone/>
            </a:pPr>
            <a:r>
              <a:rPr lang="ar-IQ" sz="3600" dirty="0"/>
              <a:t> </a:t>
            </a:r>
            <a:r>
              <a:rPr lang="ar-IQ" sz="3600" dirty="0" smtClean="0"/>
              <a:t>                              </a:t>
            </a:r>
            <a:r>
              <a:rPr lang="ar-SA" sz="3600" dirty="0" smtClean="0"/>
              <a:t>فالسيل </a:t>
            </a:r>
            <a:r>
              <a:rPr lang="ar-SA" sz="3600" dirty="0"/>
              <a:t>حرب للمكان العالي </a:t>
            </a:r>
            <a:endParaRPr lang="en-US" sz="3600" dirty="0"/>
          </a:p>
          <a:p>
            <a:pPr marL="114300" indent="0">
              <a:buNone/>
            </a:pPr>
            <a:r>
              <a:rPr lang="ar-SA" sz="3600" dirty="0"/>
              <a:t>إن التشبيه يستخلص من الحالتين : عطل الكريم الذي يذكره ، ولكنه كحال السيل الذي يتجمع في المكان العالي ، إذ لابد أن يسكب . ومال الكريم أيضاً لا يمنع انفاقه </a:t>
            </a:r>
            <a:r>
              <a:rPr lang="ar-SA" sz="3600" dirty="0" smtClean="0"/>
              <a:t>مانع. </a:t>
            </a:r>
            <a:endParaRPr lang="en-US" sz="3600" dirty="0"/>
          </a:p>
          <a:p>
            <a:pPr marL="114300" indent="0">
              <a:buNone/>
            </a:pPr>
            <a:endParaRPr lang="ar-IQ" sz="3200" dirty="0"/>
          </a:p>
        </p:txBody>
      </p:sp>
    </p:spTree>
    <p:extLst>
      <p:ext uri="{BB962C8B-B14F-4D97-AF65-F5344CB8AC3E}">
        <p14:creationId xmlns:p14="http://schemas.microsoft.com/office/powerpoint/2010/main" val="17781813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sz="4800" b="1" u="sng" dirty="0"/>
              <a:t>2</a:t>
            </a:r>
            <a:r>
              <a:rPr lang="ar-SA" sz="4800" b="1" u="sng" dirty="0" smtClean="0"/>
              <a:t>ــ المجاز اللغوي :</a:t>
            </a:r>
            <a:r>
              <a:rPr lang="ar-SA" sz="4800" dirty="0" smtClean="0"/>
              <a:t> 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ar-SA" sz="3600" dirty="0" smtClean="0"/>
              <a:t>هو </a:t>
            </a:r>
            <a:r>
              <a:rPr lang="ar-SA" sz="3600" dirty="0"/>
              <a:t>استعمال اللفظ في غير ما وضع له شرط أن يكون هناك قرينة ، وقد تكون لغوية أو حالية . مثل قول الشاعر : </a:t>
            </a:r>
            <a:endParaRPr lang="en-US" sz="3600" dirty="0"/>
          </a:p>
          <a:p>
            <a:pPr marL="114300" indent="0">
              <a:buNone/>
            </a:pPr>
            <a:r>
              <a:rPr lang="ar-SA" sz="3600" dirty="0"/>
              <a:t>       فلم أرَ قبلي من مشى البحر نحوه      ولا رجلاً قامت تعانقه الأُسد</a:t>
            </a:r>
            <a:endParaRPr lang="en-US" sz="3600" dirty="0"/>
          </a:p>
          <a:p>
            <a:pPr marL="114300" indent="0">
              <a:buNone/>
            </a:pPr>
            <a:r>
              <a:rPr lang="ar-SA" sz="3600" dirty="0"/>
              <a:t>فالمجاز في ( مشى البحر نحوه ) ؛ لأن البحر معناه في البيت ( الرجل الكريم ) القرينة (مشى) ، وقامت تعانقه الأُسد الرجال الشجعان ، والقرينة </a:t>
            </a:r>
            <a:r>
              <a:rPr lang="ar-SA" sz="3600" dirty="0" smtClean="0"/>
              <a:t>(تعانقه</a:t>
            </a:r>
            <a:r>
              <a:rPr lang="ar-SA" sz="3600" dirty="0"/>
              <a:t>) .</a:t>
            </a:r>
            <a:endParaRPr lang="en-US" sz="3600" dirty="0"/>
          </a:p>
          <a:p>
            <a:pPr marL="114300" indent="0">
              <a:buNone/>
            </a:pPr>
            <a:endParaRPr lang="ar-IQ" sz="3600" dirty="0"/>
          </a:p>
        </p:txBody>
      </p:sp>
    </p:spTree>
    <p:extLst>
      <p:ext uri="{BB962C8B-B14F-4D97-AF65-F5344CB8AC3E}">
        <p14:creationId xmlns:p14="http://schemas.microsoft.com/office/powerpoint/2010/main" val="21787519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sz="4800" b="1" u="sng" dirty="0"/>
              <a:t>3ــ المجاز المرسل :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229600" cy="50292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ar-SA" sz="4000" dirty="0" smtClean="0"/>
              <a:t>هي </a:t>
            </a:r>
            <a:r>
              <a:rPr lang="ar-SA" sz="4000" dirty="0"/>
              <a:t>كلمة استعملت في غير معناها الأصلي مع قرينة تدل على ذلك المعنى ، وهذا لا يتم إلا لعلاقة ما . وهذه العلاقات أما :</a:t>
            </a:r>
            <a:endParaRPr lang="en-US" sz="4000" dirty="0"/>
          </a:p>
          <a:p>
            <a:pPr marL="114300" indent="0">
              <a:buNone/>
            </a:pPr>
            <a:r>
              <a:rPr lang="ar-SA" sz="4000" b="1" dirty="0"/>
              <a:t>ــ سببية</a:t>
            </a:r>
            <a:r>
              <a:rPr lang="ar-SA" sz="4000" dirty="0"/>
              <a:t> مثل : ( له أياد عليّ كثيرة ) </a:t>
            </a:r>
            <a:endParaRPr lang="en-US" sz="4000" dirty="0"/>
          </a:p>
          <a:p>
            <a:pPr marL="114300" indent="0">
              <a:buNone/>
            </a:pPr>
            <a:r>
              <a:rPr lang="ar-SA" sz="4000" dirty="0"/>
              <a:t>إن (أياد) ليست اليد وإنما النعم والقرينة سببية لأن اليد تسبب ذلك .</a:t>
            </a:r>
            <a:endParaRPr lang="en-US" sz="4000" dirty="0"/>
          </a:p>
          <a:p>
            <a:pPr marL="114300" indent="0">
              <a:buNone/>
            </a:pPr>
            <a:endParaRPr lang="ar-IQ" sz="2800" dirty="0"/>
          </a:p>
        </p:txBody>
      </p:sp>
    </p:spTree>
    <p:extLst>
      <p:ext uri="{BB962C8B-B14F-4D97-AF65-F5344CB8AC3E}">
        <p14:creationId xmlns:p14="http://schemas.microsoft.com/office/powerpoint/2010/main" val="86528937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sz="4400" b="1" u="sng" dirty="0"/>
              <a:t>3ــ المجاز المرسل :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ar-SA" sz="3600" b="1" dirty="0"/>
              <a:t>ــ مسببة</a:t>
            </a:r>
            <a:r>
              <a:rPr lang="ar-SA" sz="3600" dirty="0"/>
              <a:t> مثل قوله تعالى : ( وينزل لكم من السماء رزقاً )</a:t>
            </a:r>
            <a:endParaRPr lang="en-US" sz="3600" dirty="0"/>
          </a:p>
          <a:p>
            <a:pPr marL="114300" indent="0">
              <a:buNone/>
            </a:pPr>
            <a:r>
              <a:rPr lang="ar-SA" sz="3600" dirty="0"/>
              <a:t>فهذا (رزقاً ) لا ينزل اإليكم من السماء ، ولكن الذي ينزل المطر فهو مجاز مسبب للرزق .</a:t>
            </a:r>
            <a:endParaRPr lang="en-US" sz="3600" dirty="0"/>
          </a:p>
          <a:p>
            <a:pPr marL="114300" indent="0">
              <a:buNone/>
            </a:pPr>
            <a:endParaRPr lang="ar-IQ" sz="3600" dirty="0"/>
          </a:p>
        </p:txBody>
      </p:sp>
    </p:spTree>
    <p:extLst>
      <p:ext uri="{BB962C8B-B14F-4D97-AF65-F5344CB8AC3E}">
        <p14:creationId xmlns:p14="http://schemas.microsoft.com/office/powerpoint/2010/main" val="3554552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sz="4400" b="1" u="sng" dirty="0"/>
              <a:t>3ــ المجاز المرسل :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ar-SA" sz="4000" b="1" dirty="0"/>
              <a:t>ــ جزئية :</a:t>
            </a:r>
            <a:r>
              <a:rPr lang="ar-SA" sz="4000" dirty="0"/>
              <a:t> مثل ( ارسلنا العيونا ) فالعيون المراد بها الجواسيس والعلاقة إن العين جزء من الجاسوس فأطلق الجزء على الكل .</a:t>
            </a:r>
            <a:endParaRPr lang="en-US" sz="4000" dirty="0"/>
          </a:p>
          <a:p>
            <a:pPr marL="114300" indent="0">
              <a:buNone/>
            </a:pPr>
            <a:r>
              <a:rPr lang="ar-SA" sz="4000" b="1" dirty="0"/>
              <a:t>ــ كلية :</a:t>
            </a:r>
            <a:r>
              <a:rPr lang="ar-SA" sz="4000" dirty="0"/>
              <a:t> مثل قوله تعالى ( جعلوا أصابعهم في أذانهم)</a:t>
            </a:r>
            <a:endParaRPr lang="en-US" sz="4000" dirty="0"/>
          </a:p>
          <a:p>
            <a:pPr marL="114300" indent="0">
              <a:buNone/>
            </a:pPr>
            <a:r>
              <a:rPr lang="ar-SA" sz="4000" dirty="0"/>
              <a:t>الأصابع غير مقصود أنما اطرفها .</a:t>
            </a:r>
            <a:endParaRPr lang="en-US" sz="4000" dirty="0"/>
          </a:p>
          <a:p>
            <a:pPr marL="114300" indent="0">
              <a:buNone/>
            </a:pPr>
            <a:endParaRPr lang="ar-IQ" sz="4000" dirty="0"/>
          </a:p>
        </p:txBody>
      </p:sp>
    </p:spTree>
    <p:extLst>
      <p:ext uri="{BB962C8B-B14F-4D97-AF65-F5344CB8AC3E}">
        <p14:creationId xmlns:p14="http://schemas.microsoft.com/office/powerpoint/2010/main" val="137422775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sz="4800" b="1" u="sng" dirty="0"/>
              <a:t>4ـ المجاز العقلي :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ar-SA" sz="4000" dirty="0" smtClean="0"/>
              <a:t>هو </a:t>
            </a:r>
            <a:r>
              <a:rPr lang="ar-SA" sz="4000" dirty="0"/>
              <a:t>اسناذ الفعل أو ما معناه إلى غير ما هو له العلاقة مثل قوله الشاعر : </a:t>
            </a:r>
            <a:endParaRPr lang="en-US" sz="4000" dirty="0"/>
          </a:p>
          <a:p>
            <a:pPr marL="114300" indent="0">
              <a:buNone/>
            </a:pPr>
            <a:r>
              <a:rPr lang="ar-SA" sz="4000" dirty="0"/>
              <a:t>     يمشي به العكاز في الدير تائباً      وقد كان يأبى مشى أشقر أجردا</a:t>
            </a:r>
            <a:endParaRPr lang="en-US" sz="4000" dirty="0"/>
          </a:p>
          <a:p>
            <a:pPr marL="114300" indent="0">
              <a:buNone/>
            </a:pPr>
            <a:r>
              <a:rPr lang="ar-SA" sz="4000" dirty="0"/>
              <a:t>اسند الفعل للعكاز والأصل للرجل فالعكاز لا يمشي إنما صاحبه . </a:t>
            </a:r>
            <a:endParaRPr lang="en-US" sz="4000" dirty="0"/>
          </a:p>
          <a:p>
            <a:pPr marL="114300" indent="0">
              <a:buNone/>
            </a:pPr>
            <a:endParaRPr lang="ar-IQ" sz="4000" dirty="0"/>
          </a:p>
        </p:txBody>
      </p:sp>
    </p:spTree>
    <p:extLst>
      <p:ext uri="{BB962C8B-B14F-4D97-AF65-F5344CB8AC3E}">
        <p14:creationId xmlns:p14="http://schemas.microsoft.com/office/powerpoint/2010/main" val="4344725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ar-IQ" dirty="0" smtClean="0"/>
              <a:t>شكراً جزيلاً لكم 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ar-IQ" sz="3200" b="1" dirty="0"/>
          </a:p>
        </p:txBody>
      </p:sp>
    </p:spTree>
    <p:extLst>
      <p:ext uri="{BB962C8B-B14F-4D97-AF65-F5344CB8AC3E}">
        <p14:creationId xmlns:p14="http://schemas.microsoft.com/office/powerpoint/2010/main" val="41629797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5</TotalTime>
  <Words>390</Words>
  <Application>Microsoft Office PowerPoint</Application>
  <PresentationFormat>On-screen Show (4:3)</PresentationFormat>
  <Paragraphs>34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Adjacency</vt:lpstr>
      <vt:lpstr>طرق لرسم الصورة الشعرية </vt:lpstr>
      <vt:lpstr>1ـ التشبيه :</vt:lpstr>
      <vt:lpstr>1ـ التشبيه : </vt:lpstr>
      <vt:lpstr>2ــ المجاز اللغوي : </vt:lpstr>
      <vt:lpstr>3ــ المجاز المرسل :</vt:lpstr>
      <vt:lpstr>3ــ المجاز المرسل :</vt:lpstr>
      <vt:lpstr>3ــ المجاز المرسل :</vt:lpstr>
      <vt:lpstr>4ـ المجاز العقلي :</vt:lpstr>
      <vt:lpstr>شكراً جزيلاً لكم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طرق لرسم الصورة الشعرية </dc:title>
  <dc:creator>Dell</dc:creator>
  <cp:lastModifiedBy>Dell</cp:lastModifiedBy>
  <cp:revision>3</cp:revision>
  <dcterms:created xsi:type="dcterms:W3CDTF">2006-08-16T00:00:00Z</dcterms:created>
  <dcterms:modified xsi:type="dcterms:W3CDTF">2018-09-25T19:26:31Z</dcterms:modified>
</cp:coreProperties>
</file>