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notesMasterIdLst>
    <p:notesMasterId r:id="rId23"/>
  </p:notesMasterIdLst>
  <p:sldIdLst>
    <p:sldId id="256" r:id="rId2"/>
    <p:sldId id="257" r:id="rId3"/>
    <p:sldId id="263" r:id="rId4"/>
    <p:sldId id="258" r:id="rId5"/>
    <p:sldId id="259" r:id="rId6"/>
    <p:sldId id="261" r:id="rId7"/>
    <p:sldId id="277" r:id="rId8"/>
    <p:sldId id="260" r:id="rId9"/>
    <p:sldId id="264" r:id="rId10"/>
    <p:sldId id="262" r:id="rId11"/>
    <p:sldId id="265" r:id="rId12"/>
    <p:sldId id="266" r:id="rId13"/>
    <p:sldId id="267" r:id="rId14"/>
    <p:sldId id="268" r:id="rId15"/>
    <p:sldId id="269" r:id="rId16"/>
    <p:sldId id="270" r:id="rId17"/>
    <p:sldId id="271" r:id="rId18"/>
    <p:sldId id="272" r:id="rId19"/>
    <p:sldId id="273" r:id="rId20"/>
    <p:sldId id="274" r:id="rId21"/>
    <p:sldId id="27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72" y="1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E38953-276C-4C86-9040-1E7BF86F9407}" type="datetimeFigureOut">
              <a:rPr lang="en-US" smtClean="0"/>
              <a:t>1/31/2025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F77D6-112E-4038-A704-65FA8AFA57DC}" type="slidenum">
              <a:rPr lang="en-US" smtClean="0"/>
              <a:t>‹#›</a:t>
            </a:fld>
            <a:endParaRPr lang="en-US"/>
          </a:p>
        </p:txBody>
      </p:sp>
    </p:spTree>
    <p:extLst>
      <p:ext uri="{BB962C8B-B14F-4D97-AF65-F5344CB8AC3E}">
        <p14:creationId xmlns:p14="http://schemas.microsoft.com/office/powerpoint/2010/main" val="2930585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45F77D6-112E-4038-A704-65FA8AFA57DC}" type="slidenum">
              <a:rPr lang="en-US" smtClean="0"/>
              <a:t>3</a:t>
            </a:fld>
            <a:endParaRPr lang="en-US"/>
          </a:p>
        </p:txBody>
      </p:sp>
    </p:spTree>
    <p:extLst>
      <p:ext uri="{BB962C8B-B14F-4D97-AF65-F5344CB8AC3E}">
        <p14:creationId xmlns:p14="http://schemas.microsoft.com/office/powerpoint/2010/main" val="336703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5F77D6-112E-4038-A704-65FA8AFA57DC}" type="slidenum">
              <a:rPr lang="en-US" smtClean="0"/>
              <a:t>5</a:t>
            </a:fld>
            <a:endParaRPr lang="en-US"/>
          </a:p>
        </p:txBody>
      </p:sp>
    </p:spTree>
    <p:extLst>
      <p:ext uri="{BB962C8B-B14F-4D97-AF65-F5344CB8AC3E}">
        <p14:creationId xmlns:p14="http://schemas.microsoft.com/office/powerpoint/2010/main" val="3820198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45F77D6-112E-4038-A704-65FA8AFA57DC}" type="slidenum">
              <a:rPr lang="en-US" smtClean="0"/>
              <a:t>13</a:t>
            </a:fld>
            <a:endParaRPr lang="en-US"/>
          </a:p>
        </p:txBody>
      </p:sp>
    </p:spTree>
    <p:extLst>
      <p:ext uri="{BB962C8B-B14F-4D97-AF65-F5344CB8AC3E}">
        <p14:creationId xmlns:p14="http://schemas.microsoft.com/office/powerpoint/2010/main" val="3050777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43BA02-79EF-4284-B4A0-4AB97332C7A8}"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57589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3BA02-79EF-4284-B4A0-4AB97332C7A8}"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2328504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3BA02-79EF-4284-B4A0-4AB97332C7A8}"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2348394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3BA02-79EF-4284-B4A0-4AB97332C7A8}"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B50-1334-43CF-B214-A7D17D82D875}"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05386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3BA02-79EF-4284-B4A0-4AB97332C7A8}"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35124383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43BA02-79EF-4284-B4A0-4AB97332C7A8}"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153527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43BA02-79EF-4284-B4A0-4AB97332C7A8}"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2158168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3BA02-79EF-4284-B4A0-4AB97332C7A8}"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2592563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3BA02-79EF-4284-B4A0-4AB97332C7A8}"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53211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43BA02-79EF-4284-B4A0-4AB97332C7A8}"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3051959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3BA02-79EF-4284-B4A0-4AB97332C7A8}"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166658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43BA02-79EF-4284-B4A0-4AB97332C7A8}"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1862002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43BA02-79EF-4284-B4A0-4AB97332C7A8}"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4233636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43BA02-79EF-4284-B4A0-4AB97332C7A8}"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2701064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E43BA02-79EF-4284-B4A0-4AB97332C7A8}"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2442172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3BA02-79EF-4284-B4A0-4AB97332C7A8}"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419020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43BA02-79EF-4284-B4A0-4AB97332C7A8}"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240B50-1334-43CF-B214-A7D17D82D875}" type="slidenum">
              <a:rPr lang="en-US" smtClean="0"/>
              <a:t>‹#›</a:t>
            </a:fld>
            <a:endParaRPr lang="en-US"/>
          </a:p>
        </p:txBody>
      </p:sp>
    </p:spTree>
    <p:extLst>
      <p:ext uri="{BB962C8B-B14F-4D97-AF65-F5344CB8AC3E}">
        <p14:creationId xmlns:p14="http://schemas.microsoft.com/office/powerpoint/2010/main" val="1778584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E43BA02-79EF-4284-B4A0-4AB97332C7A8}" type="datetimeFigureOut">
              <a:rPr lang="en-US" smtClean="0"/>
              <a:t>1/31/2025</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D240B50-1334-43CF-B214-A7D17D82D875}" type="slidenum">
              <a:rPr lang="en-US" smtClean="0"/>
              <a:t>‹#›</a:t>
            </a:fld>
            <a:endParaRPr lang="en-US"/>
          </a:p>
        </p:txBody>
      </p:sp>
    </p:spTree>
    <p:extLst>
      <p:ext uri="{BB962C8B-B14F-4D97-AF65-F5344CB8AC3E}">
        <p14:creationId xmlns:p14="http://schemas.microsoft.com/office/powerpoint/2010/main" val="31456243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2.xml"/><Relationship Id="rId5" Type="http://schemas.openxmlformats.org/officeDocument/2006/relationships/image" Target="../media/image32.tmp"/><Relationship Id="rId4" Type="http://schemas.openxmlformats.org/officeDocument/2006/relationships/image" Target="../media/image31.tmp"/></Relationships>
</file>

<file path=ppt/slides/_rels/slide11.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image" Target="../media/image33.tmp"/><Relationship Id="rId1" Type="http://schemas.openxmlformats.org/officeDocument/2006/relationships/slideLayout" Target="../slideLayouts/slideLayout2.xml"/><Relationship Id="rId4" Type="http://schemas.openxmlformats.org/officeDocument/2006/relationships/image" Target="../media/image35.tmp"/></Relationships>
</file>

<file path=ppt/slides/_rels/slide12.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2.xml"/><Relationship Id="rId5" Type="http://schemas.openxmlformats.org/officeDocument/2006/relationships/image" Target="../media/image39.tmp"/><Relationship Id="rId4" Type="http://schemas.openxmlformats.org/officeDocument/2006/relationships/image" Target="../media/image38.tmp"/></Relationships>
</file>

<file path=ppt/slides/_rels/slide13.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1.tmp"/></Relationships>
</file>

<file path=ppt/slides/_rels/slide14.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tmp"/><Relationship Id="rId7" Type="http://schemas.openxmlformats.org/officeDocument/2006/relationships/image" Target="../media/image49.tmp"/><Relationship Id="rId2" Type="http://schemas.openxmlformats.org/officeDocument/2006/relationships/image" Target="../media/image44.tmp"/><Relationship Id="rId1" Type="http://schemas.openxmlformats.org/officeDocument/2006/relationships/slideLayout" Target="../slideLayouts/slideLayout2.xml"/><Relationship Id="rId6" Type="http://schemas.openxmlformats.org/officeDocument/2006/relationships/image" Target="../media/image48.tmp"/><Relationship Id="rId5" Type="http://schemas.openxmlformats.org/officeDocument/2006/relationships/image" Target="../media/image47.tmp"/><Relationship Id="rId4" Type="http://schemas.openxmlformats.org/officeDocument/2006/relationships/image" Target="../media/image46.tmp"/></Relationships>
</file>

<file path=ppt/slides/_rels/slide16.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image" Target="../media/image50.tmp"/><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tmp"/><Relationship Id="rId2" Type="http://schemas.openxmlformats.org/officeDocument/2006/relationships/image" Target="../media/image53.tmp"/><Relationship Id="rId1" Type="http://schemas.openxmlformats.org/officeDocument/2006/relationships/slideLayout" Target="../slideLayouts/slideLayout2.xml"/><Relationship Id="rId4" Type="http://schemas.openxmlformats.org/officeDocument/2006/relationships/image" Target="../media/image55.tmp"/></Relationships>
</file>

<file path=ppt/slides/_rels/slide18.xml.rels><?xml version="1.0" encoding="UTF-8" standalone="yes"?>
<Relationships xmlns="http://schemas.openxmlformats.org/package/2006/relationships"><Relationship Id="rId3" Type="http://schemas.openxmlformats.org/officeDocument/2006/relationships/image" Target="../media/image57.tmp"/><Relationship Id="rId2" Type="http://schemas.openxmlformats.org/officeDocument/2006/relationships/image" Target="../media/image56.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tmp"/><Relationship Id="rId2" Type="http://schemas.openxmlformats.org/officeDocument/2006/relationships/image" Target="../media/image58.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image" Target="../media/image60.tmp"/><Relationship Id="rId1" Type="http://schemas.openxmlformats.org/officeDocument/2006/relationships/slideLayout" Target="../slideLayouts/slideLayout2.xml"/><Relationship Id="rId6" Type="http://schemas.openxmlformats.org/officeDocument/2006/relationships/image" Target="../media/image64.tmp"/><Relationship Id="rId5" Type="http://schemas.openxmlformats.org/officeDocument/2006/relationships/image" Target="../media/image63.tmp"/><Relationship Id="rId4" Type="http://schemas.openxmlformats.org/officeDocument/2006/relationships/image" Target="../media/image62.tmp"/></Relationships>
</file>

<file path=ppt/slides/_rels/slide21.xml.rels><?xml version="1.0" encoding="UTF-8" standalone="yes"?>
<Relationships xmlns="http://schemas.openxmlformats.org/package/2006/relationships"><Relationship Id="rId3" Type="http://schemas.openxmlformats.org/officeDocument/2006/relationships/image" Target="../media/image66.tmp"/><Relationship Id="rId2" Type="http://schemas.openxmlformats.org/officeDocument/2006/relationships/image" Target="../media/image65.tmp"/><Relationship Id="rId1" Type="http://schemas.openxmlformats.org/officeDocument/2006/relationships/slideLayout" Target="../slideLayouts/slideLayout2.xml"/><Relationship Id="rId4" Type="http://schemas.openxmlformats.org/officeDocument/2006/relationships/image" Target="../media/image67.tm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mp"/><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tmp"/><Relationship Id="rId7" Type="http://schemas.openxmlformats.org/officeDocument/2006/relationships/image" Target="../media/image12.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1.png"/><Relationship Id="rId10" Type="http://schemas.openxmlformats.org/officeDocument/2006/relationships/image" Target="../media/image14.tmp"/><Relationship Id="rId4" Type="http://schemas.openxmlformats.org/officeDocument/2006/relationships/image" Target="../media/image10.tmp"/><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5.tmp"/><Relationship Id="rId1" Type="http://schemas.openxmlformats.org/officeDocument/2006/relationships/slideLayout" Target="../slideLayouts/slideLayout2.xml"/><Relationship Id="rId5" Type="http://schemas.openxmlformats.org/officeDocument/2006/relationships/image" Target="../media/image18.tmp"/><Relationship Id="rId4" Type="http://schemas.openxmlformats.org/officeDocument/2006/relationships/image" Target="../media/image17.tmp"/></Relationships>
</file>

<file path=ppt/slides/_rels/slide7.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image" Target="../media/image19.tmp"/><Relationship Id="rId1" Type="http://schemas.openxmlformats.org/officeDocument/2006/relationships/slideLayout" Target="../slideLayouts/slideLayout2.xml"/><Relationship Id="rId4" Type="http://schemas.openxmlformats.org/officeDocument/2006/relationships/image" Target="../media/image21.tmp"/></Relationships>
</file>

<file path=ppt/slides/_rels/slide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2.xml"/><Relationship Id="rId5" Type="http://schemas.openxmlformats.org/officeDocument/2006/relationships/image" Target="../media/image28.tmp"/><Relationship Id="rId4" Type="http://schemas.openxmlformats.org/officeDocument/2006/relationships/image" Target="../media/image27.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34DF6D-477E-4916-ABB7-FD630F7F1B72}"/>
              </a:ext>
            </a:extLst>
          </p:cNvPr>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191501" y="0"/>
            <a:ext cx="3823500" cy="1289764"/>
          </a:xfrm>
          <a:prstGeom prst="ellipse">
            <a:avLst/>
          </a:prstGeom>
          <a:ln>
            <a:noFill/>
          </a:ln>
          <a:effectLst>
            <a:softEdge rad="112500"/>
          </a:effectLst>
        </p:spPr>
      </p:pic>
      <p:sp>
        <p:nvSpPr>
          <p:cNvPr id="7" name="TextBox 6">
            <a:extLst>
              <a:ext uri="{FF2B5EF4-FFF2-40B4-BE49-F238E27FC236}">
                <a16:creationId xmlns:a16="http://schemas.microsoft.com/office/drawing/2014/main" id="{89AA861C-C653-4218-9D51-7C50D9C5B503}"/>
              </a:ext>
            </a:extLst>
          </p:cNvPr>
          <p:cNvSpPr txBox="1"/>
          <p:nvPr/>
        </p:nvSpPr>
        <p:spPr>
          <a:xfrm>
            <a:off x="514350" y="1398438"/>
            <a:ext cx="9191625" cy="4247317"/>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IQ" dirty="0">
                <a:solidFill>
                  <a:schemeClr val="tx1"/>
                </a:solidFill>
                <a:latin typeface="Arial" panose="020B0604020202020204" pitchFamily="34" charset="0"/>
                <a:cs typeface="Arial" panose="020B0604020202020204" pitchFamily="34" charset="0"/>
              </a:rPr>
              <a:t>تعد نظرية المباراة من أكثر أساليب بحوث العمليات ملائمة للمواقف العسكرية حيث تتعلق بدراسـة مواقف المنافسة والصراع. وقد تطورت نظرية المباراة بشكل كبير بفضل أبحاث العالم </a:t>
            </a:r>
            <a:r>
              <a:rPr lang="en-US" dirty="0">
                <a:solidFill>
                  <a:schemeClr val="tx1"/>
                </a:solidFill>
                <a:latin typeface="Times New Roman" panose="02020603050405020304" pitchFamily="18" charset="0"/>
                <a:cs typeface="Times New Roman" panose="02020603050405020304" pitchFamily="18" charset="0"/>
              </a:rPr>
              <a:t>Neuman</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Times New Roman" panose="02020603050405020304" pitchFamily="18" charset="0"/>
                <a:cs typeface="Times New Roman" panose="02020603050405020304" pitchFamily="18" charset="0"/>
              </a:rPr>
              <a:t>Von</a:t>
            </a:r>
            <a:r>
              <a:rPr lang="en-US" dirty="0">
                <a:solidFill>
                  <a:schemeClr val="tx1"/>
                </a:solidFill>
                <a:latin typeface="Arial" panose="020B0604020202020204" pitchFamily="34" charset="0"/>
                <a:cs typeface="Arial" panose="020B0604020202020204" pitchFamily="34" charset="0"/>
              </a:rPr>
              <a:t> </a:t>
            </a:r>
            <a:r>
              <a:rPr lang="ar-IQ" dirty="0">
                <a:solidFill>
                  <a:schemeClr val="tx1"/>
                </a:solidFill>
                <a:latin typeface="Arial" panose="020B0604020202020204" pitchFamily="34" charset="0"/>
                <a:cs typeface="Arial" panose="020B0604020202020204" pitchFamily="34" charset="0"/>
              </a:rPr>
              <a:t> في عـام </a:t>
            </a:r>
            <a:r>
              <a:rPr lang="ar-IQ" dirty="0">
                <a:solidFill>
                  <a:schemeClr val="tx1"/>
                </a:solidFill>
                <a:latin typeface="Times New Roman" panose="02020603050405020304" pitchFamily="18" charset="0"/>
                <a:cs typeface="Times New Roman" panose="02020603050405020304" pitchFamily="18" charset="0"/>
              </a:rPr>
              <a:t>1928</a:t>
            </a:r>
            <a:r>
              <a:rPr lang="ar-IQ" dirty="0">
                <a:solidFill>
                  <a:schemeClr val="tx1"/>
                </a:solidFill>
                <a:latin typeface="Arial" panose="020B0604020202020204" pitchFamily="34" charset="0"/>
                <a:cs typeface="Arial" panose="020B0604020202020204" pitchFamily="34" charset="0"/>
              </a:rPr>
              <a:t> حيـث برهن من خلال تحليلاته أسس نظرية المباراة وكيفية اتخاذ القرارات. إلا أن أبحاثه لم تنـشر إلا سـنة </a:t>
            </a:r>
            <a:r>
              <a:rPr lang="ar-IQ" dirty="0">
                <a:solidFill>
                  <a:schemeClr val="tx1"/>
                </a:solidFill>
                <a:latin typeface="Arial" panose="020B0604020202020204" pitchFamily="34" charset="0"/>
                <a:cs typeface="+mj-cs"/>
              </a:rPr>
              <a:t>1944</a:t>
            </a:r>
            <a:r>
              <a:rPr lang="ar-IQ" dirty="0">
                <a:solidFill>
                  <a:schemeClr val="tx1"/>
                </a:solidFill>
                <a:latin typeface="Arial" panose="020B0604020202020204" pitchFamily="34" charset="0"/>
                <a:cs typeface="Arial" panose="020B0604020202020204" pitchFamily="34" charset="0"/>
              </a:rPr>
              <a:t> بالاشتراك مع العالم </a:t>
            </a:r>
            <a:r>
              <a:rPr lang="en-US" dirty="0" err="1">
                <a:solidFill>
                  <a:schemeClr val="tx1"/>
                </a:solidFill>
                <a:latin typeface="Times New Roman" panose="02020603050405020304" pitchFamily="18" charset="0"/>
                <a:cs typeface="Times New Roman" panose="02020603050405020304" pitchFamily="18" charset="0"/>
              </a:rPr>
              <a:t>Morganstern</a:t>
            </a:r>
            <a:r>
              <a:rPr lang="en-US"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Times New Roman" panose="02020603050405020304" pitchFamily="18" charset="0"/>
                <a:cs typeface="Times New Roman" panose="02020603050405020304" pitchFamily="18" charset="0"/>
              </a:rPr>
              <a:t>Oskar</a:t>
            </a:r>
            <a:r>
              <a:rPr lang="en-US" dirty="0">
                <a:solidFill>
                  <a:schemeClr val="tx1"/>
                </a:solidFill>
                <a:latin typeface="Arial" panose="020B0604020202020204" pitchFamily="34" charset="0"/>
                <a:cs typeface="Arial" panose="020B0604020202020204" pitchFamily="34" charset="0"/>
              </a:rPr>
              <a:t> </a:t>
            </a:r>
            <a:r>
              <a:rPr lang="ar-IQ" dirty="0">
                <a:solidFill>
                  <a:schemeClr val="tx1"/>
                </a:solidFill>
                <a:latin typeface="Arial" panose="020B0604020202020204" pitchFamily="34" charset="0"/>
                <a:cs typeface="Arial" panose="020B0604020202020204" pitchFamily="34" charset="0"/>
              </a:rPr>
              <a:t> على شكل كتاب سمي "نظرية المباريـات والـسلوك الاقتصادي". </a:t>
            </a:r>
          </a:p>
          <a:p>
            <a:pPr algn="ctr" rtl="1"/>
            <a:r>
              <a:rPr lang="en-US" dirty="0">
                <a:solidFill>
                  <a:schemeClr val="tx1"/>
                </a:solidFill>
                <a:latin typeface="Times New Roman" panose="02020603050405020304" pitchFamily="18" charset="0"/>
                <a:cs typeface="Times New Roman" panose="02020603050405020304" pitchFamily="18" charset="0"/>
              </a:rPr>
              <a:t>"Theory Of Games and Economic Behavior"</a:t>
            </a:r>
            <a:endParaRPr lang="ar-IQ" dirty="0">
              <a:solidFill>
                <a:schemeClr val="tx1"/>
              </a:solidFill>
              <a:latin typeface="Times New Roman" panose="02020603050405020304" pitchFamily="18" charset="0"/>
              <a:cs typeface="Times New Roman" panose="02020603050405020304" pitchFamily="18" charset="0"/>
            </a:endParaRPr>
          </a:p>
          <a:p>
            <a:pPr algn="ctr" rtl="1"/>
            <a:endParaRPr lang="ar-IQ" dirty="0">
              <a:solidFill>
                <a:schemeClr val="tx1"/>
              </a:solidFill>
              <a:latin typeface="Arial" panose="020B0604020202020204" pitchFamily="34" charset="0"/>
              <a:cs typeface="Arial" panose="020B0604020202020204" pitchFamily="34" charset="0"/>
            </a:endParaRPr>
          </a:p>
          <a:p>
            <a:pPr algn="just" rtl="1"/>
            <a:r>
              <a:rPr lang="ar-IQ" dirty="0">
                <a:solidFill>
                  <a:schemeClr val="tx1"/>
                </a:solidFill>
                <a:latin typeface="Arial" panose="020B0604020202020204" pitchFamily="34" charset="0"/>
                <a:cs typeface="Arial" panose="020B0604020202020204" pitchFamily="34" charset="0"/>
              </a:rPr>
              <a:t>نظرية المباراة هي عبارة عن دراسة للإستراتيجيات في حالة المراهنات والمنافسة والمواجهة بـين طرفين (فردين، أو شركتين، أو دولتين ) أو أكثر، ويسمى كل منهم باللاعب وأمامهم فـرص لاختيـار بدائل متاحة لهم . إن كل بديل يؤثر على قيمة ما يحققه اللاعب الآخر من عائـد، بحيـث أنـه يوجـد تعارض في الأهداف وإن كل طرف يحاول إيقاع أكبر خسارة بالطرف الآخر. إن كـل جهـة تتمتـع بحرية في اختيار الأسلوب والإستراتيجية التي ترى أنها تؤدي إلى نتائج جيدة لها. أما كلمة المباراة فإنها تعني المنافسة النشطة بين جهتين أو أكثر وفقا لقاعدة محددة مسبقا. وتستخدم في المنافسة بين الشركا ت في تحديد أسعار المنتجات وحملات الدعاية للانتخابات السياسية وكذلك فـي الحروب. وهناك أنواع من المباريات مثل الشطرنج تكون أهدافها وقواعدها معروفـة للاعبـين وإن خبـرة اللاعب أحيانا تمكنه من التنبؤ برد الفعل بالنسبة لخصمه لإستراتيجيه معينة قد يتبعهـا فـي المبـاراة، ويتنافس اللاعبان ونجاح واحد منهم يكون عادة على حساب اللاعب الآخر، وكل لاعب يختـار وينفـذ الإستراتيجية التي يعتقد أنها تؤدي إلى كسب المباراة.</a:t>
            </a:r>
          </a:p>
        </p:txBody>
      </p:sp>
    </p:spTree>
    <p:extLst>
      <p:ext uri="{BB962C8B-B14F-4D97-AF65-F5344CB8AC3E}">
        <p14:creationId xmlns:p14="http://schemas.microsoft.com/office/powerpoint/2010/main" val="2570301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9BEC72-141D-4208-AC35-26058E01930A}"/>
              </a:ext>
            </a:extLst>
          </p:cNvPr>
          <p:cNvSpPr txBox="1"/>
          <p:nvPr/>
        </p:nvSpPr>
        <p:spPr>
          <a:xfrm>
            <a:off x="4938715" y="272534"/>
            <a:ext cx="6753224" cy="113877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مثـــال</a:t>
            </a:r>
            <a:r>
              <a:rPr lang="ar-IQ" sz="2400" b="1" dirty="0">
                <a:solidFill>
                  <a:schemeClr val="accent2">
                    <a:lumMod val="75000"/>
                  </a:schemeClr>
                </a:solidFill>
              </a:rPr>
              <a:t>:</a:t>
            </a:r>
          </a:p>
          <a:p>
            <a:pPr algn="r" rtl="1"/>
            <a:r>
              <a:rPr lang="ar-IQ" sz="2000" dirty="0">
                <a:solidFill>
                  <a:schemeClr val="accent2">
                    <a:lumMod val="75000"/>
                  </a:schemeClr>
                </a:solidFill>
              </a:rPr>
              <a:t> اللاعبان </a:t>
            </a:r>
            <a:r>
              <a:rPr lang="en-US" sz="2000" dirty="0">
                <a:solidFill>
                  <a:schemeClr val="accent2">
                    <a:lumMod val="75000"/>
                  </a:schemeClr>
                </a:solidFill>
                <a:latin typeface="Times New Roman" panose="02020603050405020304" pitchFamily="18" charset="0"/>
                <a:cs typeface="Times New Roman" panose="02020603050405020304" pitchFamily="18" charset="0"/>
              </a:rPr>
              <a:t>A</a:t>
            </a:r>
            <a:r>
              <a:rPr lang="en-US" sz="2000" dirty="0">
                <a:solidFill>
                  <a:schemeClr val="accent2">
                    <a:lumMod val="75000"/>
                  </a:schemeClr>
                </a:solidFill>
                <a:cs typeface="+mj-cs"/>
              </a:rPr>
              <a:t>,</a:t>
            </a:r>
            <a:r>
              <a:rPr lang="en-US" sz="2000" dirty="0">
                <a:solidFill>
                  <a:schemeClr val="accent2">
                    <a:lumMod val="75000"/>
                  </a:schemeClr>
                </a:solidFill>
                <a:latin typeface="Times New Roman" panose="02020603050405020304" pitchFamily="18" charset="0"/>
                <a:cs typeface="Times New Roman" panose="02020603050405020304" pitchFamily="18" charset="0"/>
              </a:rPr>
              <a:t>B</a:t>
            </a:r>
            <a:r>
              <a:rPr lang="en-US" sz="2000" dirty="0">
                <a:solidFill>
                  <a:schemeClr val="accent2">
                    <a:lumMod val="75000"/>
                  </a:schemeClr>
                </a:solidFill>
                <a:cs typeface="+mj-cs"/>
              </a:rPr>
              <a:t> </a:t>
            </a:r>
            <a:r>
              <a:rPr lang="ar-IQ" sz="2000" dirty="0">
                <a:solidFill>
                  <a:schemeClr val="accent2">
                    <a:lumMod val="75000"/>
                  </a:schemeClr>
                </a:solidFill>
                <a:cs typeface="+mj-cs"/>
              </a:rPr>
              <a:t>  </a:t>
            </a:r>
            <a:r>
              <a:rPr lang="ar-IQ" sz="2000" dirty="0">
                <a:solidFill>
                  <a:schemeClr val="accent2">
                    <a:lumMod val="75000"/>
                  </a:schemeClr>
                </a:solidFill>
              </a:rPr>
              <a:t>لكل منهما لديه ثلاث اختيارات من ثلاثة ألـوان هـي الأبـيض</a:t>
            </a:r>
            <a:r>
              <a:rPr lang="en-US" sz="2000" dirty="0">
                <a:solidFill>
                  <a:schemeClr val="accent2">
                    <a:lumMod val="75000"/>
                  </a:schemeClr>
                </a:solidFill>
                <a:latin typeface="Times New Roman" panose="02020603050405020304" pitchFamily="18" charset="0"/>
                <a:cs typeface="Times New Roman" panose="02020603050405020304" pitchFamily="18" charset="0"/>
              </a:rPr>
              <a:t>W</a:t>
            </a:r>
            <a:r>
              <a:rPr lang="en-US" sz="2000" dirty="0">
                <a:solidFill>
                  <a:schemeClr val="accent2">
                    <a:lumMod val="75000"/>
                  </a:schemeClr>
                </a:solidFill>
              </a:rPr>
              <a:t> </a:t>
            </a:r>
            <a:r>
              <a:rPr lang="ar-IQ" sz="2000" dirty="0">
                <a:solidFill>
                  <a:schemeClr val="accent2">
                    <a:lumMod val="75000"/>
                  </a:schemeClr>
                </a:solidFill>
              </a:rPr>
              <a:t>والأسـود </a:t>
            </a:r>
            <a:r>
              <a:rPr lang="en-US" sz="2000" dirty="0">
                <a:solidFill>
                  <a:schemeClr val="accent2">
                    <a:lumMod val="75000"/>
                  </a:schemeClr>
                </a:solidFill>
                <a:latin typeface="Times New Roman" panose="02020603050405020304" pitchFamily="18" charset="0"/>
                <a:cs typeface="Times New Roman" panose="02020603050405020304" pitchFamily="18" charset="0"/>
              </a:rPr>
              <a:t>B</a:t>
            </a:r>
            <a:r>
              <a:rPr lang="ar-IQ" sz="2000" dirty="0">
                <a:solidFill>
                  <a:schemeClr val="accent2">
                    <a:lumMod val="75000"/>
                  </a:schemeClr>
                </a:solidFill>
              </a:rPr>
              <a:t> والأحمر </a:t>
            </a:r>
            <a:r>
              <a:rPr lang="en-US" sz="2000" dirty="0">
                <a:solidFill>
                  <a:schemeClr val="accent2">
                    <a:lumMod val="75000"/>
                  </a:schemeClr>
                </a:solidFill>
                <a:latin typeface="Times New Roman" panose="02020603050405020304" pitchFamily="18" charset="0"/>
                <a:cs typeface="Times New Roman" panose="02020603050405020304" pitchFamily="18" charset="0"/>
              </a:rPr>
              <a:t>R</a:t>
            </a:r>
            <a:r>
              <a:rPr lang="ar-IQ" sz="2000" dirty="0">
                <a:solidFill>
                  <a:schemeClr val="accent2">
                    <a:lumMod val="75000"/>
                  </a:schemeClr>
                </a:solidFill>
              </a:rPr>
              <a:t> . أوجد الإستراتيجيات المثلى لكل لاعب وقيمة المباراة</a:t>
            </a:r>
            <a:r>
              <a:rPr lang="ar-IQ" sz="2400" dirty="0"/>
              <a:t>. </a:t>
            </a:r>
            <a:endParaRPr lang="ar-IQ" sz="2400" b="1" dirty="0">
              <a:solidFill>
                <a:schemeClr val="accent2">
                  <a:lumMod val="75000"/>
                </a:schemeClr>
              </a:solidFill>
            </a:endParaRPr>
          </a:p>
        </p:txBody>
      </p:sp>
      <p:sp>
        <p:nvSpPr>
          <p:cNvPr id="5" name="TextBox 4">
            <a:extLst>
              <a:ext uri="{FF2B5EF4-FFF2-40B4-BE49-F238E27FC236}">
                <a16:creationId xmlns:a16="http://schemas.microsoft.com/office/drawing/2014/main" id="{02A3EE59-FA74-412B-99CB-FE29D62329DB}"/>
              </a:ext>
            </a:extLst>
          </p:cNvPr>
          <p:cNvSpPr txBox="1"/>
          <p:nvPr/>
        </p:nvSpPr>
        <p:spPr>
          <a:xfrm>
            <a:off x="10720388" y="2045865"/>
            <a:ext cx="971550"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b="1" dirty="0">
                <a:solidFill>
                  <a:schemeClr val="accent2">
                    <a:lumMod val="75000"/>
                  </a:schemeClr>
                </a:solidFill>
              </a:rPr>
              <a:t>الجدول</a:t>
            </a:r>
            <a:r>
              <a:rPr lang="ar-IQ" dirty="0"/>
              <a:t> </a:t>
            </a:r>
            <a:endParaRPr lang="en-US" dirty="0"/>
          </a:p>
        </p:txBody>
      </p:sp>
      <p:sp>
        <p:nvSpPr>
          <p:cNvPr id="9" name="TextBox 8">
            <a:extLst>
              <a:ext uri="{FF2B5EF4-FFF2-40B4-BE49-F238E27FC236}">
                <a16:creationId xmlns:a16="http://schemas.microsoft.com/office/drawing/2014/main" id="{9716CBFA-ED82-4A82-B16A-F73F080D7079}"/>
              </a:ext>
            </a:extLst>
          </p:cNvPr>
          <p:cNvSpPr txBox="1"/>
          <p:nvPr/>
        </p:nvSpPr>
        <p:spPr>
          <a:xfrm>
            <a:off x="10848974" y="3330118"/>
            <a:ext cx="842963"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b="1" dirty="0">
                <a:solidFill>
                  <a:schemeClr val="accent2">
                    <a:lumMod val="75000"/>
                  </a:schemeClr>
                </a:solidFill>
              </a:rPr>
              <a:t>الحــــل:</a:t>
            </a:r>
            <a:endParaRPr lang="en-US" sz="2000" b="1" dirty="0">
              <a:solidFill>
                <a:schemeClr val="accent2">
                  <a:lumMod val="75000"/>
                </a:schemeClr>
              </a:solidFill>
            </a:endParaRPr>
          </a:p>
        </p:txBody>
      </p:sp>
      <p:sp>
        <p:nvSpPr>
          <p:cNvPr id="10" name="TextBox 9">
            <a:extLst>
              <a:ext uri="{FF2B5EF4-FFF2-40B4-BE49-F238E27FC236}">
                <a16:creationId xmlns:a16="http://schemas.microsoft.com/office/drawing/2014/main" id="{490FB42C-DB35-48F7-AC20-875620262639}"/>
              </a:ext>
            </a:extLst>
          </p:cNvPr>
          <p:cNvSpPr txBox="1"/>
          <p:nvPr/>
        </p:nvSpPr>
        <p:spPr>
          <a:xfrm>
            <a:off x="10784680" y="4625731"/>
            <a:ext cx="971550"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الجدول1</a:t>
            </a:r>
            <a:endParaRPr lang="en-US" dirty="0"/>
          </a:p>
        </p:txBody>
      </p:sp>
      <p:sp>
        <p:nvSpPr>
          <p:cNvPr id="18" name="TextBox 17">
            <a:extLst>
              <a:ext uri="{FF2B5EF4-FFF2-40B4-BE49-F238E27FC236}">
                <a16:creationId xmlns:a16="http://schemas.microsoft.com/office/drawing/2014/main" id="{12843730-9051-4580-AE1B-0BC3B90C3C07}"/>
              </a:ext>
            </a:extLst>
          </p:cNvPr>
          <p:cNvSpPr txBox="1"/>
          <p:nvPr/>
        </p:nvSpPr>
        <p:spPr>
          <a:xfrm>
            <a:off x="3608654" y="1463561"/>
            <a:ext cx="1149082"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الجدول 2 </a:t>
            </a:r>
            <a:r>
              <a:rPr lang="ar-IQ" sz="2000" dirty="0"/>
              <a:t> </a:t>
            </a:r>
            <a:endParaRPr lang="en-US" sz="2000" dirty="0"/>
          </a:p>
        </p:txBody>
      </p:sp>
      <p:sp>
        <p:nvSpPr>
          <p:cNvPr id="23" name="TextBox 22">
            <a:extLst>
              <a:ext uri="{FF2B5EF4-FFF2-40B4-BE49-F238E27FC236}">
                <a16:creationId xmlns:a16="http://schemas.microsoft.com/office/drawing/2014/main" id="{9128F3CA-D791-4717-91E8-9F6B3A1355A8}"/>
              </a:ext>
            </a:extLst>
          </p:cNvPr>
          <p:cNvSpPr txBox="1"/>
          <p:nvPr/>
        </p:nvSpPr>
        <p:spPr>
          <a:xfrm>
            <a:off x="3608654" y="4825786"/>
            <a:ext cx="1239570"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الجدول 3  </a:t>
            </a:r>
            <a:r>
              <a:rPr lang="ar-IQ" sz="2000" dirty="0"/>
              <a:t> </a:t>
            </a:r>
            <a:endParaRPr lang="en-US" sz="2000" dirty="0"/>
          </a:p>
        </p:txBody>
      </p:sp>
      <p:pic>
        <p:nvPicPr>
          <p:cNvPr id="27" name="Picture 26">
            <a:extLst>
              <a:ext uri="{FF2B5EF4-FFF2-40B4-BE49-F238E27FC236}">
                <a16:creationId xmlns:a16="http://schemas.microsoft.com/office/drawing/2014/main" id="{71BB6B84-B347-4347-9541-362FA0358493}"/>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813642" y="1485692"/>
            <a:ext cx="3760604" cy="1856822"/>
          </a:xfrm>
          <a:prstGeom prst="rect">
            <a:avLst/>
          </a:prstGeom>
          <a:ln w="1905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9" name="Picture 28">
            <a:extLst>
              <a:ext uri="{FF2B5EF4-FFF2-40B4-BE49-F238E27FC236}">
                <a16:creationId xmlns:a16="http://schemas.microsoft.com/office/drawing/2014/main" id="{7FAB6842-A346-4CDF-A0C9-16C86302F3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8916" y="3515487"/>
            <a:ext cx="3688400" cy="2690093"/>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31" name="TextBox 30">
            <a:extLst>
              <a:ext uri="{FF2B5EF4-FFF2-40B4-BE49-F238E27FC236}">
                <a16:creationId xmlns:a16="http://schemas.microsoft.com/office/drawing/2014/main" id="{5061FABC-66E9-4236-96D6-61A681AF2042}"/>
              </a:ext>
            </a:extLst>
          </p:cNvPr>
          <p:cNvSpPr txBox="1"/>
          <p:nvPr/>
        </p:nvSpPr>
        <p:spPr>
          <a:xfrm>
            <a:off x="8984455" y="6356883"/>
            <a:ext cx="277177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dirty="0">
                <a:solidFill>
                  <a:schemeClr val="accent2">
                    <a:lumMod val="75000"/>
                  </a:schemeClr>
                </a:solidFill>
              </a:rPr>
              <a:t>نلاحظ أن المباراة غير مستقرة. </a:t>
            </a:r>
            <a:endParaRPr lang="en-US" sz="2000" dirty="0">
              <a:solidFill>
                <a:schemeClr val="accent2">
                  <a:lumMod val="75000"/>
                </a:schemeClr>
              </a:solidFill>
            </a:endParaRPr>
          </a:p>
        </p:txBody>
      </p:sp>
      <p:pic>
        <p:nvPicPr>
          <p:cNvPr id="33" name="Picture 32">
            <a:extLst>
              <a:ext uri="{FF2B5EF4-FFF2-40B4-BE49-F238E27FC236}">
                <a16:creationId xmlns:a16="http://schemas.microsoft.com/office/drawing/2014/main" id="{2CE071C4-4397-4219-81D2-5EF176FF6B5F}"/>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00061" y="607338"/>
            <a:ext cx="3262696" cy="2049532"/>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35" name="TextBox 34">
            <a:extLst>
              <a:ext uri="{FF2B5EF4-FFF2-40B4-BE49-F238E27FC236}">
                <a16:creationId xmlns:a16="http://schemas.microsoft.com/office/drawing/2014/main" id="{5694B90F-F700-4001-92E6-BCEFE41431DB}"/>
              </a:ext>
            </a:extLst>
          </p:cNvPr>
          <p:cNvSpPr txBox="1"/>
          <p:nvPr/>
        </p:nvSpPr>
        <p:spPr>
          <a:xfrm>
            <a:off x="199816" y="2837877"/>
            <a:ext cx="4561865"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dirty="0">
                <a:solidFill>
                  <a:schemeClr val="accent2">
                    <a:lumMod val="75000"/>
                  </a:schemeClr>
                </a:solidFill>
              </a:rPr>
              <a:t>نقارن الصفوف، نجد أن جميع قيم الصف الأول هي أقل من قيم الصف الثاني المناظرة لذلك يـتم حذفه لنحصل على المصفوفة الآتية:</a:t>
            </a:r>
            <a:endParaRPr lang="en-US" sz="2000" dirty="0">
              <a:solidFill>
                <a:schemeClr val="accent2">
                  <a:lumMod val="75000"/>
                </a:schemeClr>
              </a:solidFill>
            </a:endParaRPr>
          </a:p>
        </p:txBody>
      </p:sp>
      <p:pic>
        <p:nvPicPr>
          <p:cNvPr id="37" name="Picture 36">
            <a:extLst>
              <a:ext uri="{FF2B5EF4-FFF2-40B4-BE49-F238E27FC236}">
                <a16:creationId xmlns:a16="http://schemas.microsoft.com/office/drawing/2014/main" id="{D0506BB9-94BD-4677-86DC-0A40460030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184" y="4106538"/>
            <a:ext cx="3262696" cy="1838605"/>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cxnSp>
        <p:nvCxnSpPr>
          <p:cNvPr id="14" name="Straight Connector 13">
            <a:extLst>
              <a:ext uri="{FF2B5EF4-FFF2-40B4-BE49-F238E27FC236}">
                <a16:creationId xmlns:a16="http://schemas.microsoft.com/office/drawing/2014/main" id="{F30E4532-C710-4C48-BE4A-59CF2FBE443D}"/>
              </a:ext>
            </a:extLst>
          </p:cNvPr>
          <p:cNvCxnSpPr>
            <a:cxnSpLocks/>
          </p:cNvCxnSpPr>
          <p:nvPr/>
        </p:nvCxnSpPr>
        <p:spPr>
          <a:xfrm>
            <a:off x="4848225" y="339597"/>
            <a:ext cx="0" cy="627404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57608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3C91CCE-4839-4DC0-921A-D3E1A62D40AA}"/>
              </a:ext>
            </a:extLst>
          </p:cNvPr>
          <p:cNvGrpSpPr/>
          <p:nvPr/>
        </p:nvGrpSpPr>
        <p:grpSpPr>
          <a:xfrm>
            <a:off x="5857878" y="241060"/>
            <a:ext cx="6105525" cy="4871346"/>
            <a:chOff x="5857878" y="241060"/>
            <a:chExt cx="6105525" cy="4871346"/>
          </a:xfrm>
        </p:grpSpPr>
        <p:sp>
          <p:nvSpPr>
            <p:cNvPr id="24" name="TextBox 23">
              <a:extLst>
                <a:ext uri="{FF2B5EF4-FFF2-40B4-BE49-F238E27FC236}">
                  <a16:creationId xmlns:a16="http://schemas.microsoft.com/office/drawing/2014/main" id="{993AA2A8-D053-40B6-BDC9-2994E7F3AACF}"/>
                </a:ext>
              </a:extLst>
            </p:cNvPr>
            <p:cNvSpPr txBox="1"/>
            <p:nvPr/>
          </p:nvSpPr>
          <p:spPr>
            <a:xfrm>
              <a:off x="5857878" y="3173414"/>
              <a:ext cx="6105524"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endParaRPr lang="ar-IQ" sz="2000" dirty="0">
                <a:solidFill>
                  <a:schemeClr val="accent2">
                    <a:lumMod val="75000"/>
                  </a:schemeClr>
                </a:solidFill>
              </a:endParaRPr>
            </a:p>
            <a:p>
              <a:pPr algn="just" rtl="1"/>
              <a:r>
                <a:rPr lang="ar-IQ" sz="2000" dirty="0">
                  <a:solidFill>
                    <a:schemeClr val="accent2">
                      <a:lumMod val="75000"/>
                    </a:schemeClr>
                  </a:solidFill>
                </a:rPr>
                <a:t>تكون استراتيجيات اللاعبي ن استراتيجيات مختلطة ، وان كل لاعب سيوزع اهتمامه بين ما هو متاح له من استراتيجيات ولن يركز على إستراتيجية واحدة فقط و إنما سيخصص جزء من وقـت المبـاراة للعب الإستراتيجية الأولى وجزء آخر من وقت المباراة للعب الإستراتيجية الثانية وهكذا.. </a:t>
              </a:r>
              <a:endParaRPr lang="en-US" sz="2000" dirty="0">
                <a:solidFill>
                  <a:schemeClr val="accent2">
                    <a:lumMod val="75000"/>
                  </a:schemeClr>
                </a:solidFill>
              </a:endParaRPr>
            </a:p>
          </p:txBody>
        </p:sp>
        <p:sp>
          <p:nvSpPr>
            <p:cNvPr id="16" name="TextBox 15">
              <a:extLst>
                <a:ext uri="{FF2B5EF4-FFF2-40B4-BE49-F238E27FC236}">
                  <a16:creationId xmlns:a16="http://schemas.microsoft.com/office/drawing/2014/main" id="{6BAF7C21-0612-41C2-BB78-736C435A1408}"/>
                </a:ext>
              </a:extLst>
            </p:cNvPr>
            <p:cNvSpPr txBox="1"/>
            <p:nvPr/>
          </p:nvSpPr>
          <p:spPr>
            <a:xfrm>
              <a:off x="5867402" y="241060"/>
              <a:ext cx="6096000"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dirty="0">
                  <a:solidFill>
                    <a:schemeClr val="accent2">
                      <a:lumMod val="75000"/>
                    </a:schemeClr>
                  </a:solidFill>
                </a:rPr>
                <a:t>وهنا نحصل على مصفوفة (2×2) غير مستقرة ويمكن حلها بالطريقة الجبرية أو الحسابية، كما سنتعرف على ذلك لاحقا</a:t>
              </a:r>
              <a:endParaRPr lang="en-US" sz="2000" dirty="0">
                <a:solidFill>
                  <a:schemeClr val="accent2">
                    <a:lumMod val="75000"/>
                  </a:schemeClr>
                </a:solidFill>
              </a:endParaRPr>
            </a:p>
          </p:txBody>
        </p:sp>
        <p:sp>
          <p:nvSpPr>
            <p:cNvPr id="19" name="TextBox 18">
              <a:extLst>
                <a:ext uri="{FF2B5EF4-FFF2-40B4-BE49-F238E27FC236}">
                  <a16:creationId xmlns:a16="http://schemas.microsoft.com/office/drawing/2014/main" id="{F29219E9-2393-4652-A44D-AE96193BF9FC}"/>
                </a:ext>
              </a:extLst>
            </p:cNvPr>
            <p:cNvSpPr txBox="1"/>
            <p:nvPr/>
          </p:nvSpPr>
          <p:spPr>
            <a:xfrm>
              <a:off x="5867403" y="1091684"/>
              <a:ext cx="6096000" cy="193899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dirty="0"/>
                <a:t> </a:t>
              </a:r>
              <a:r>
                <a:rPr lang="ar-IQ" sz="2000" dirty="0">
                  <a:solidFill>
                    <a:schemeClr val="accent2">
                      <a:lumMod val="75000"/>
                    </a:schemeClr>
                  </a:solidFill>
                </a:rPr>
                <a:t>مباراة الطرفين في حالة عدم وجود نقطة استقرار: </a:t>
              </a:r>
            </a:p>
            <a:p>
              <a:pPr algn="r" rtl="1"/>
              <a:r>
                <a:rPr lang="ar-IQ" sz="2000" dirty="0">
                  <a:solidFill>
                    <a:schemeClr val="accent2">
                      <a:lumMod val="75000"/>
                    </a:schemeClr>
                  </a:solidFill>
                </a:rPr>
                <a:t> المباراة لا يمكن أن تكون في جميع الحالات مستقرة، أي احتوائها على نقطة الاستقرار والذي يعني أن الاستراتيجيات المستخدمة من قبل كلا اللاعبين هي استراتيجيات نقية. فإذا كانت المباراة لا تحتوي على نقطة استقرار أي أن أعلى قيمة من القيم الصغرى للـصفوف لا تساوي أصغر قيمة من القيم الكبرى للأعمدة. </a:t>
              </a:r>
              <a:endParaRPr lang="en-US" sz="2000" dirty="0">
                <a:solidFill>
                  <a:schemeClr val="accent2">
                    <a:lumMod val="75000"/>
                  </a:schemeClr>
                </a:solidFill>
              </a:endParaRPr>
            </a:p>
          </p:txBody>
        </p:sp>
        <p:pic>
          <p:nvPicPr>
            <p:cNvPr id="6" name="Picture 5">
              <a:extLst>
                <a:ext uri="{FF2B5EF4-FFF2-40B4-BE49-F238E27FC236}">
                  <a16:creationId xmlns:a16="http://schemas.microsoft.com/office/drawing/2014/main" id="{15EA920F-A8ED-4405-B961-356480F1E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732" y="2944794"/>
              <a:ext cx="2834886" cy="457240"/>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grpSp>
      <p:sp>
        <p:nvSpPr>
          <p:cNvPr id="26" name="TextBox 25">
            <a:extLst>
              <a:ext uri="{FF2B5EF4-FFF2-40B4-BE49-F238E27FC236}">
                <a16:creationId xmlns:a16="http://schemas.microsoft.com/office/drawing/2014/main" id="{218B8106-5C4E-47C7-97FE-CD81DD654774}"/>
              </a:ext>
            </a:extLst>
          </p:cNvPr>
          <p:cNvSpPr txBox="1"/>
          <p:nvPr/>
        </p:nvSpPr>
        <p:spPr>
          <a:xfrm>
            <a:off x="5857878" y="5272559"/>
            <a:ext cx="6105524"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dirty="0">
                <a:solidFill>
                  <a:schemeClr val="accent2">
                    <a:lumMod val="75000"/>
                  </a:schemeClr>
                </a:solidFill>
              </a:rPr>
              <a:t>طرق حل المباراة في حالة الاستراتيجيات المختلطة: من الممكن حل المباراة في حالة الاستراتيجيات المختلطة باستخدام إحدى الطرق الآتية: </a:t>
            </a:r>
            <a:endParaRPr lang="en-US" sz="2000" dirty="0">
              <a:solidFill>
                <a:schemeClr val="accent2">
                  <a:lumMod val="75000"/>
                </a:schemeClr>
              </a:solidFill>
            </a:endParaRPr>
          </a:p>
        </p:txBody>
      </p:sp>
      <p:cxnSp>
        <p:nvCxnSpPr>
          <p:cNvPr id="27" name="Straight Connector 26">
            <a:extLst>
              <a:ext uri="{FF2B5EF4-FFF2-40B4-BE49-F238E27FC236}">
                <a16:creationId xmlns:a16="http://schemas.microsoft.com/office/drawing/2014/main" id="{44310A2C-2D96-4E77-AAE5-041909899140}"/>
              </a:ext>
            </a:extLst>
          </p:cNvPr>
          <p:cNvCxnSpPr>
            <a:cxnSpLocks/>
          </p:cNvCxnSpPr>
          <p:nvPr/>
        </p:nvCxnSpPr>
        <p:spPr>
          <a:xfrm>
            <a:off x="5514975" y="241060"/>
            <a:ext cx="0" cy="6274040"/>
          </a:xfrm>
          <a:prstGeom prst="line">
            <a:avLst/>
          </a:prstGeom>
        </p:spPr>
        <p:style>
          <a:lnRef idx="3">
            <a:schemeClr val="accent5"/>
          </a:lnRef>
          <a:fillRef idx="0">
            <a:schemeClr val="accent5"/>
          </a:fillRef>
          <a:effectRef idx="2">
            <a:schemeClr val="accent5"/>
          </a:effectRef>
          <a:fontRef idx="minor">
            <a:schemeClr val="tx1"/>
          </a:fontRef>
        </p:style>
      </p:cxnSp>
      <p:pic>
        <p:nvPicPr>
          <p:cNvPr id="32" name="Picture 31">
            <a:extLst>
              <a:ext uri="{FF2B5EF4-FFF2-40B4-BE49-F238E27FC236}">
                <a16:creationId xmlns:a16="http://schemas.microsoft.com/office/drawing/2014/main" id="{6DE3B9F1-EA63-4094-8A6C-5D0D681D5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0718" y="241060"/>
            <a:ext cx="2768044" cy="1847650"/>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34" name="TextBox 33">
            <a:extLst>
              <a:ext uri="{FF2B5EF4-FFF2-40B4-BE49-F238E27FC236}">
                <a16:creationId xmlns:a16="http://schemas.microsoft.com/office/drawing/2014/main" id="{04273E1A-86BD-4C14-9137-B6F5921D645A}"/>
              </a:ext>
            </a:extLst>
          </p:cNvPr>
          <p:cNvSpPr txBox="1"/>
          <p:nvPr/>
        </p:nvSpPr>
        <p:spPr>
          <a:xfrm>
            <a:off x="598162" y="2215068"/>
            <a:ext cx="4768289" cy="1631216"/>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IQ" sz="2000" b="1" dirty="0">
                <a:solidFill>
                  <a:schemeClr val="accent2">
                    <a:lumMod val="75000"/>
                  </a:schemeClr>
                </a:solidFill>
              </a:rPr>
              <a:t>الطريقة الجبرية:</a:t>
            </a:r>
          </a:p>
          <a:p>
            <a:pPr algn="just" rtl="1"/>
            <a:r>
              <a:rPr lang="ar-IQ" sz="2000" b="1" dirty="0">
                <a:solidFill>
                  <a:schemeClr val="accent2">
                    <a:lumMod val="75000"/>
                  </a:schemeClr>
                </a:solidFill>
              </a:rPr>
              <a:t> </a:t>
            </a:r>
            <a:r>
              <a:rPr lang="ar-IQ" sz="2000" dirty="0">
                <a:solidFill>
                  <a:schemeClr val="accent2">
                    <a:lumMod val="75000"/>
                  </a:schemeClr>
                </a:solidFill>
              </a:rPr>
              <a:t>تستخدم هذه الطريقة عندما تكون المباراة بين لاعبين فقط وكل لاعب له إستراتيجيتين أي عندما تكون مصفوفة المباراة بحجم (2×2) فقط. ولغرض توضيح هذه الطريقة نأخذ المثال التالي: ولو فرضنا أن مصفوفة العائد هي: </a:t>
            </a:r>
            <a:endParaRPr lang="en-US" sz="2000" dirty="0">
              <a:solidFill>
                <a:schemeClr val="accent2">
                  <a:lumMod val="75000"/>
                </a:schemeClr>
              </a:solidFill>
            </a:endParaRPr>
          </a:p>
        </p:txBody>
      </p:sp>
      <p:sp>
        <p:nvSpPr>
          <p:cNvPr id="35" name="TextBox 34">
            <a:extLst>
              <a:ext uri="{FF2B5EF4-FFF2-40B4-BE49-F238E27FC236}">
                <a16:creationId xmlns:a16="http://schemas.microsoft.com/office/drawing/2014/main" id="{006D3D5F-5522-4C93-951C-A01A0758D1E4}"/>
              </a:ext>
            </a:extLst>
          </p:cNvPr>
          <p:cNvSpPr txBox="1"/>
          <p:nvPr/>
        </p:nvSpPr>
        <p:spPr>
          <a:xfrm>
            <a:off x="4371974" y="3972642"/>
            <a:ext cx="971550" cy="4616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ar-IQ" sz="2400" b="1" dirty="0">
                <a:solidFill>
                  <a:schemeClr val="accent2">
                    <a:lumMod val="75000"/>
                  </a:schemeClr>
                </a:solidFill>
              </a:rPr>
              <a:t>الجدول</a:t>
            </a:r>
            <a:endParaRPr lang="en-US" dirty="0"/>
          </a:p>
        </p:txBody>
      </p:sp>
      <p:pic>
        <p:nvPicPr>
          <p:cNvPr id="37" name="Picture 36">
            <a:extLst>
              <a:ext uri="{FF2B5EF4-FFF2-40B4-BE49-F238E27FC236}">
                <a16:creationId xmlns:a16="http://schemas.microsoft.com/office/drawing/2014/main" id="{26855465-8511-41B7-B2E0-B7994BADB5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611" y="4046953"/>
            <a:ext cx="3535608" cy="181919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4056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BA09732-1DEB-4C4B-A3FA-A26C5C1DEE23}"/>
              </a:ext>
            </a:extLst>
          </p:cNvPr>
          <p:cNvSpPr txBox="1"/>
          <p:nvPr/>
        </p:nvSpPr>
        <p:spPr>
          <a:xfrm>
            <a:off x="3623072" y="670609"/>
            <a:ext cx="1281113" cy="4616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b="1" dirty="0">
                <a:solidFill>
                  <a:schemeClr val="accent2">
                    <a:lumMod val="75000"/>
                  </a:schemeClr>
                </a:solidFill>
              </a:rPr>
              <a:t>الجدول1</a:t>
            </a:r>
            <a:r>
              <a:rPr lang="ar-IQ" sz="2400" b="1" dirty="0">
                <a:solidFill>
                  <a:schemeClr val="accent2">
                    <a:lumMod val="75000"/>
                  </a:schemeClr>
                </a:solidFill>
              </a:rPr>
              <a:t> </a:t>
            </a:r>
            <a:r>
              <a:rPr lang="ar-IQ" dirty="0"/>
              <a:t> </a:t>
            </a:r>
            <a:endParaRPr lang="en-US" dirty="0"/>
          </a:p>
        </p:txBody>
      </p:sp>
      <p:pic>
        <p:nvPicPr>
          <p:cNvPr id="9" name="Picture 8">
            <a:extLst>
              <a:ext uri="{FF2B5EF4-FFF2-40B4-BE49-F238E27FC236}">
                <a16:creationId xmlns:a16="http://schemas.microsoft.com/office/drawing/2014/main" id="{3B71B218-9D0C-414B-B998-8F3E12ABE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670609"/>
            <a:ext cx="6677025" cy="518179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cxnSp>
        <p:nvCxnSpPr>
          <p:cNvPr id="10" name="Straight Connector 9">
            <a:extLst>
              <a:ext uri="{FF2B5EF4-FFF2-40B4-BE49-F238E27FC236}">
                <a16:creationId xmlns:a16="http://schemas.microsoft.com/office/drawing/2014/main" id="{A9B55908-7559-4C25-9BA9-1E0153D54818}"/>
              </a:ext>
            </a:extLst>
          </p:cNvPr>
          <p:cNvCxnSpPr>
            <a:cxnSpLocks/>
          </p:cNvCxnSpPr>
          <p:nvPr/>
        </p:nvCxnSpPr>
        <p:spPr>
          <a:xfrm>
            <a:off x="5124450" y="85725"/>
            <a:ext cx="0" cy="6581775"/>
          </a:xfrm>
          <a:prstGeom prst="line">
            <a:avLst/>
          </a:prstGeom>
        </p:spPr>
        <p:style>
          <a:lnRef idx="3">
            <a:schemeClr val="accent5"/>
          </a:lnRef>
          <a:fillRef idx="0">
            <a:schemeClr val="accent5"/>
          </a:fillRef>
          <a:effectRef idx="2">
            <a:schemeClr val="accent5"/>
          </a:effectRef>
          <a:fontRef idx="minor">
            <a:schemeClr val="tx1"/>
          </a:fontRef>
        </p:style>
      </p:cxnSp>
      <p:pic>
        <p:nvPicPr>
          <p:cNvPr id="16" name="Picture 15">
            <a:extLst>
              <a:ext uri="{FF2B5EF4-FFF2-40B4-BE49-F238E27FC236}">
                <a16:creationId xmlns:a16="http://schemas.microsoft.com/office/drawing/2014/main" id="{F8AE4AE0-D40F-417C-AEFD-19CE89428B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80" y="308058"/>
            <a:ext cx="3057526" cy="1648431"/>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Picture 17">
            <a:extLst>
              <a:ext uri="{FF2B5EF4-FFF2-40B4-BE49-F238E27FC236}">
                <a16:creationId xmlns:a16="http://schemas.microsoft.com/office/drawing/2014/main" id="{D21C88A5-D824-4355-A674-3B19FFF93A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526" y="2261123"/>
            <a:ext cx="4491037" cy="2891904"/>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4" name="Picture 23">
            <a:extLst>
              <a:ext uri="{FF2B5EF4-FFF2-40B4-BE49-F238E27FC236}">
                <a16:creationId xmlns:a16="http://schemas.microsoft.com/office/drawing/2014/main" id="{D61633B9-E9C3-49CF-839C-D5A9EB8DE4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7568" y="4423657"/>
            <a:ext cx="1133472" cy="615424"/>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9413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F3A9607-F5A2-4070-BED2-36B001EAD739}"/>
              </a:ext>
            </a:extLst>
          </p:cNvPr>
          <p:cNvSpPr txBox="1"/>
          <p:nvPr/>
        </p:nvSpPr>
        <p:spPr>
          <a:xfrm>
            <a:off x="3493838" y="2555230"/>
            <a:ext cx="1281113" cy="4616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b="1" dirty="0">
                <a:solidFill>
                  <a:schemeClr val="accent2">
                    <a:lumMod val="75000"/>
                  </a:schemeClr>
                </a:solidFill>
              </a:rPr>
              <a:t>الجدول</a:t>
            </a:r>
            <a:r>
              <a:rPr lang="ar-IQ" sz="2400" b="1" dirty="0">
                <a:solidFill>
                  <a:schemeClr val="accent2">
                    <a:lumMod val="75000"/>
                  </a:schemeClr>
                </a:solidFill>
              </a:rPr>
              <a:t> </a:t>
            </a:r>
            <a:r>
              <a:rPr lang="ar-IQ" dirty="0"/>
              <a:t> </a:t>
            </a:r>
            <a:endParaRPr lang="en-US" dirty="0"/>
          </a:p>
        </p:txBody>
      </p:sp>
      <p:pic>
        <p:nvPicPr>
          <p:cNvPr id="11" name="Picture 10">
            <a:extLst>
              <a:ext uri="{FF2B5EF4-FFF2-40B4-BE49-F238E27FC236}">
                <a16:creationId xmlns:a16="http://schemas.microsoft.com/office/drawing/2014/main" id="{8F76CE21-53DA-4723-A1D6-B4BE60669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7650" y="270480"/>
            <a:ext cx="6745875" cy="6218989"/>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cxnSp>
        <p:nvCxnSpPr>
          <p:cNvPr id="12" name="Straight Connector 11">
            <a:extLst>
              <a:ext uri="{FF2B5EF4-FFF2-40B4-BE49-F238E27FC236}">
                <a16:creationId xmlns:a16="http://schemas.microsoft.com/office/drawing/2014/main" id="{B0EE568B-54DC-4FB5-842B-B94B96B9E21C}"/>
              </a:ext>
            </a:extLst>
          </p:cNvPr>
          <p:cNvCxnSpPr>
            <a:cxnSpLocks/>
          </p:cNvCxnSpPr>
          <p:nvPr/>
        </p:nvCxnSpPr>
        <p:spPr>
          <a:xfrm>
            <a:off x="4895850" y="138112"/>
            <a:ext cx="0" cy="6581775"/>
          </a:xfrm>
          <a:prstGeom prst="line">
            <a:avLst/>
          </a:prstGeom>
        </p:spPr>
        <p:style>
          <a:lnRef idx="3">
            <a:schemeClr val="accent5"/>
          </a:lnRef>
          <a:fillRef idx="0">
            <a:schemeClr val="accent5"/>
          </a:fillRef>
          <a:effectRef idx="2">
            <a:schemeClr val="accent5"/>
          </a:effectRef>
          <a:fontRef idx="minor">
            <a:schemeClr val="tx1"/>
          </a:fontRef>
        </p:style>
      </p:cxnSp>
      <p:sp>
        <p:nvSpPr>
          <p:cNvPr id="14" name="TextBox 13">
            <a:extLst>
              <a:ext uri="{FF2B5EF4-FFF2-40B4-BE49-F238E27FC236}">
                <a16:creationId xmlns:a16="http://schemas.microsoft.com/office/drawing/2014/main" id="{2DD0BA8A-B4B9-47A1-9946-9E393C00F3E5}"/>
              </a:ext>
            </a:extLst>
          </p:cNvPr>
          <p:cNvSpPr txBox="1"/>
          <p:nvPr/>
        </p:nvSpPr>
        <p:spPr>
          <a:xfrm>
            <a:off x="152403" y="270480"/>
            <a:ext cx="4643435" cy="163121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IQ" sz="2000" b="1" dirty="0">
                <a:solidFill>
                  <a:schemeClr val="accent2">
                    <a:lumMod val="75000"/>
                  </a:schemeClr>
                </a:solidFill>
              </a:rPr>
              <a:t>الطريقة الحسابية:</a:t>
            </a:r>
          </a:p>
          <a:p>
            <a:pPr algn="just" rtl="1"/>
            <a:r>
              <a:rPr lang="ar-IQ" sz="2000" b="1" dirty="0">
                <a:solidFill>
                  <a:schemeClr val="accent2">
                    <a:lumMod val="75000"/>
                  </a:schemeClr>
                </a:solidFill>
              </a:rPr>
              <a:t> </a:t>
            </a:r>
            <a:r>
              <a:rPr lang="ar-IQ" sz="2000" dirty="0">
                <a:solidFill>
                  <a:schemeClr val="accent2">
                    <a:lumMod val="75000"/>
                  </a:schemeClr>
                </a:solidFill>
              </a:rPr>
              <a:t>تستخدم هذه الطريقة عندما تكون المباراة بين لاعبين فقط ولكل لاعب له سـتراتيجتين أي عنـدما تكون مصفوفة المباراة بحجم (2×2) فقط. ولتوضيح هذه الطريقة نستعين بالمثال السابق وكالآتي:</a:t>
            </a:r>
            <a:endParaRPr lang="en-US" sz="2000" dirty="0">
              <a:solidFill>
                <a:schemeClr val="accent2">
                  <a:lumMod val="75000"/>
                </a:schemeClr>
              </a:solidFill>
            </a:endParaRPr>
          </a:p>
        </p:txBody>
      </p:sp>
      <p:pic>
        <p:nvPicPr>
          <p:cNvPr id="16" name="Picture 15">
            <a:extLst>
              <a:ext uri="{FF2B5EF4-FFF2-40B4-BE49-F238E27FC236}">
                <a16:creationId xmlns:a16="http://schemas.microsoft.com/office/drawing/2014/main" id="{E73B5186-DA36-43C8-B67E-05147E99C2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4" y="2035135"/>
            <a:ext cx="3241422" cy="1631216"/>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18" name="TextBox 17">
            <a:extLst>
              <a:ext uri="{FF2B5EF4-FFF2-40B4-BE49-F238E27FC236}">
                <a16:creationId xmlns:a16="http://schemas.microsoft.com/office/drawing/2014/main" id="{773133D7-E864-420E-B972-932A401B0CCB}"/>
              </a:ext>
            </a:extLst>
          </p:cNvPr>
          <p:cNvSpPr txBox="1"/>
          <p:nvPr/>
        </p:nvSpPr>
        <p:spPr>
          <a:xfrm>
            <a:off x="152403" y="3799790"/>
            <a:ext cx="4643435" cy="286232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endParaRPr lang="ar-IQ" sz="2000" dirty="0">
              <a:solidFill>
                <a:schemeClr val="accent2">
                  <a:lumMod val="75000"/>
                </a:schemeClr>
              </a:solidFill>
            </a:endParaRPr>
          </a:p>
          <a:p>
            <a:pPr algn="just" rtl="1"/>
            <a:r>
              <a:rPr lang="ar-IQ" sz="2000" dirty="0">
                <a:solidFill>
                  <a:schemeClr val="accent2">
                    <a:lumMod val="75000"/>
                  </a:schemeClr>
                </a:solidFill>
              </a:rPr>
              <a:t>بعد التأكد من أن المباراة غير مستقرة، يتم حل مصفوفة المباراة باستخدام الطريقة الحسابية وعلـى وفق الخطوات الآتية:</a:t>
            </a:r>
          </a:p>
          <a:p>
            <a:pPr algn="just" rtl="1"/>
            <a:r>
              <a:rPr lang="ar-IQ" sz="2000" dirty="0">
                <a:solidFill>
                  <a:schemeClr val="accent2">
                    <a:lumMod val="75000"/>
                  </a:schemeClr>
                </a:solidFill>
              </a:rPr>
              <a:t>1- نستخرج الفرق بين العددين في الصف الأول نضع القيمة المطلقة للفرق أمام الصف الثاني.</a:t>
            </a:r>
          </a:p>
          <a:p>
            <a:pPr algn="just" rtl="1"/>
            <a:r>
              <a:rPr lang="ar-IQ" sz="2000" dirty="0">
                <a:solidFill>
                  <a:schemeClr val="accent2">
                    <a:lumMod val="75000"/>
                  </a:schemeClr>
                </a:solidFill>
              </a:rPr>
              <a:t>2 - نستخرج الفرق بين العددين في الصف الثاني نضع القيمة المطلقة للفرق أمام الصف الأول</a:t>
            </a:r>
          </a:p>
          <a:p>
            <a:pPr algn="just" rtl="1"/>
            <a:r>
              <a:rPr lang="ar-IQ" sz="2000" dirty="0">
                <a:solidFill>
                  <a:schemeClr val="accent2">
                    <a:lumMod val="75000"/>
                  </a:schemeClr>
                </a:solidFill>
              </a:rPr>
              <a:t> </a:t>
            </a:r>
            <a:endParaRPr lang="en-US" sz="2000" dirty="0">
              <a:solidFill>
                <a:schemeClr val="accent2">
                  <a:lumMod val="75000"/>
                </a:schemeClr>
              </a:solidFill>
            </a:endParaRPr>
          </a:p>
        </p:txBody>
      </p:sp>
    </p:spTree>
    <p:extLst>
      <p:ext uri="{BB962C8B-B14F-4D97-AF65-F5344CB8AC3E}">
        <p14:creationId xmlns:p14="http://schemas.microsoft.com/office/powerpoint/2010/main" val="2509972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3FD297-2F13-4FDC-949D-2538C0A5F903}"/>
              </a:ext>
            </a:extLst>
          </p:cNvPr>
          <p:cNvSpPr txBox="1"/>
          <p:nvPr/>
        </p:nvSpPr>
        <p:spPr>
          <a:xfrm>
            <a:off x="10701337" y="2663391"/>
            <a:ext cx="1281113" cy="4616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b="1" dirty="0">
                <a:solidFill>
                  <a:schemeClr val="accent2">
                    <a:lumMod val="75000"/>
                  </a:schemeClr>
                </a:solidFill>
              </a:rPr>
              <a:t>الجدول1</a:t>
            </a:r>
            <a:r>
              <a:rPr lang="ar-IQ" sz="2400" b="1" dirty="0">
                <a:solidFill>
                  <a:schemeClr val="accent2">
                    <a:lumMod val="75000"/>
                  </a:schemeClr>
                </a:solidFill>
              </a:rPr>
              <a:t> </a:t>
            </a:r>
            <a:r>
              <a:rPr lang="ar-IQ" dirty="0"/>
              <a:t> </a:t>
            </a:r>
            <a:endParaRPr lang="en-US" dirty="0"/>
          </a:p>
        </p:txBody>
      </p:sp>
      <p:sp>
        <p:nvSpPr>
          <p:cNvPr id="7" name="TextBox 6">
            <a:extLst>
              <a:ext uri="{FF2B5EF4-FFF2-40B4-BE49-F238E27FC236}">
                <a16:creationId xmlns:a16="http://schemas.microsoft.com/office/drawing/2014/main" id="{C64430B6-8093-4BEB-A4E1-239E752E0FCF}"/>
              </a:ext>
            </a:extLst>
          </p:cNvPr>
          <p:cNvSpPr txBox="1"/>
          <p:nvPr/>
        </p:nvSpPr>
        <p:spPr>
          <a:xfrm>
            <a:off x="6756588" y="733187"/>
            <a:ext cx="5295900" cy="1200329"/>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IQ" sz="1800" dirty="0">
                <a:solidFill>
                  <a:schemeClr val="accent2">
                    <a:lumMod val="75000"/>
                  </a:schemeClr>
                </a:solidFill>
              </a:rPr>
              <a:t>3 - نستخرج الفرق بين العددين في العمود الأول نضع القيمة المطلقة للفرق أمام العمود الثاني.</a:t>
            </a:r>
          </a:p>
          <a:p>
            <a:pPr algn="just" rtl="1"/>
            <a:r>
              <a:rPr lang="ar-IQ" sz="1800" dirty="0">
                <a:solidFill>
                  <a:schemeClr val="accent2">
                    <a:lumMod val="75000"/>
                  </a:schemeClr>
                </a:solidFill>
              </a:rPr>
              <a:t>4 - نستخرج الفرق بين العددين في العمود الثاني نضع القيمة المطلقة للفرق أمام العمود الأول. إن النتائج تكون كالآتي: </a:t>
            </a:r>
            <a:endParaRPr lang="en-US" sz="1800" dirty="0">
              <a:solidFill>
                <a:schemeClr val="accent2">
                  <a:lumMod val="75000"/>
                </a:schemeClr>
              </a:solidFill>
            </a:endParaRPr>
          </a:p>
        </p:txBody>
      </p:sp>
      <p:pic>
        <p:nvPicPr>
          <p:cNvPr id="9" name="Picture 8">
            <a:extLst>
              <a:ext uri="{FF2B5EF4-FFF2-40B4-BE49-F238E27FC236}">
                <a16:creationId xmlns:a16="http://schemas.microsoft.com/office/drawing/2014/main" id="{3DE1C07F-C445-4501-A8D5-737B2F5A19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4349" y="2140487"/>
            <a:ext cx="2979528" cy="1936314"/>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cxnSp>
        <p:nvCxnSpPr>
          <p:cNvPr id="10" name="Straight Connector 9">
            <a:extLst>
              <a:ext uri="{FF2B5EF4-FFF2-40B4-BE49-F238E27FC236}">
                <a16:creationId xmlns:a16="http://schemas.microsoft.com/office/drawing/2014/main" id="{29A8803A-3BB9-4A09-87D4-653837721BC6}"/>
              </a:ext>
            </a:extLst>
          </p:cNvPr>
          <p:cNvCxnSpPr>
            <a:cxnSpLocks/>
          </p:cNvCxnSpPr>
          <p:nvPr/>
        </p:nvCxnSpPr>
        <p:spPr>
          <a:xfrm>
            <a:off x="5791200" y="156977"/>
            <a:ext cx="0" cy="6581775"/>
          </a:xfrm>
          <a:prstGeom prst="line">
            <a:avLst/>
          </a:prstGeom>
        </p:spPr>
        <p:style>
          <a:lnRef idx="3">
            <a:schemeClr val="accent5"/>
          </a:lnRef>
          <a:fillRef idx="0">
            <a:schemeClr val="accent5"/>
          </a:fillRef>
          <a:effectRef idx="2">
            <a:schemeClr val="accent5"/>
          </a:effectRef>
          <a:fontRef idx="minor">
            <a:schemeClr val="tx1"/>
          </a:fontRef>
        </p:style>
      </p:cxnSp>
      <p:sp>
        <p:nvSpPr>
          <p:cNvPr id="12" name="TextBox 11">
            <a:extLst>
              <a:ext uri="{FF2B5EF4-FFF2-40B4-BE49-F238E27FC236}">
                <a16:creationId xmlns:a16="http://schemas.microsoft.com/office/drawing/2014/main" id="{68291F88-66E3-458E-84B3-1D3717992FD9}"/>
              </a:ext>
            </a:extLst>
          </p:cNvPr>
          <p:cNvSpPr txBox="1"/>
          <p:nvPr/>
        </p:nvSpPr>
        <p:spPr>
          <a:xfrm>
            <a:off x="6663863" y="4423612"/>
            <a:ext cx="5407675" cy="21237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r>
              <a:rPr lang="ar-IQ" dirty="0">
                <a:solidFill>
                  <a:schemeClr val="accent2">
                    <a:lumMod val="75000"/>
                  </a:schemeClr>
                </a:solidFill>
              </a:rPr>
              <a:t>يتضح من النتائج التي حصلنا عليها أن اللاعب</a:t>
            </a:r>
            <a:r>
              <a:rPr lang="en-US" dirty="0">
                <a:solidFill>
                  <a:schemeClr val="accent2">
                    <a:lumMod val="75000"/>
                  </a:schemeClr>
                </a:solidFill>
                <a:latin typeface="Times New Roman" panose="02020603050405020304" pitchFamily="18" charset="0"/>
                <a:cs typeface="Times New Roman" panose="02020603050405020304" pitchFamily="18" charset="0"/>
              </a:rPr>
              <a:t>A</a:t>
            </a:r>
            <a:r>
              <a:rPr lang="en-US" dirty="0">
                <a:solidFill>
                  <a:schemeClr val="accent2">
                    <a:lumMod val="75000"/>
                  </a:schemeClr>
                </a:solidFill>
              </a:rPr>
              <a:t> </a:t>
            </a:r>
            <a:r>
              <a:rPr lang="ar-IQ" dirty="0">
                <a:solidFill>
                  <a:schemeClr val="accent2">
                    <a:lumMod val="75000"/>
                  </a:schemeClr>
                </a:solidFill>
              </a:rPr>
              <a:t> سوف يستخدم إستراتيجياته تسعة مـرات حيـث يلعب الإستراتيجية الأولى ثلاث مرات والإستراتيجية الثانية ستة مرات،أي أنه سـيلعب الإسـتراتيجية الأولى بنسبة 3/1 من الوقت المخصص للعب وأنه سيلعب الإستراتيجية الثانية بنسبة 3/2 من الوقت. </a:t>
            </a:r>
            <a:endParaRPr lang="en-US" dirty="0">
              <a:solidFill>
                <a:schemeClr val="accent2">
                  <a:lumMod val="75000"/>
                </a:schemeClr>
              </a:solidFill>
            </a:endParaRPr>
          </a:p>
        </p:txBody>
      </p:sp>
      <p:pic>
        <p:nvPicPr>
          <p:cNvPr id="14" name="Picture 13">
            <a:extLst>
              <a:ext uri="{FF2B5EF4-FFF2-40B4-BE49-F238E27FC236}">
                <a16:creationId xmlns:a16="http://schemas.microsoft.com/office/drawing/2014/main" id="{240617E4-92AB-4709-AA2F-636066DDF322}"/>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78123" y="2802692"/>
            <a:ext cx="2674852" cy="579170"/>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4CA2FC91-364A-4A74-860A-69DF0EFF6596}"/>
              </a:ext>
            </a:extLst>
          </p:cNvPr>
          <p:cNvSpPr txBox="1"/>
          <p:nvPr/>
        </p:nvSpPr>
        <p:spPr>
          <a:xfrm>
            <a:off x="350361" y="3381862"/>
            <a:ext cx="5289339" cy="2954783"/>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r>
              <a:rPr lang="ar-IQ" dirty="0">
                <a:solidFill>
                  <a:schemeClr val="accent2">
                    <a:lumMod val="75000"/>
                  </a:schemeClr>
                </a:solidFill>
              </a:rPr>
              <a:t>أي أن قيمة المباراة يتم الحصول عليها وذلك بضرب العائد الذي يحصل عليه اللاعب</a:t>
            </a:r>
            <a:r>
              <a:rPr lang="en-US" dirty="0">
                <a:solidFill>
                  <a:schemeClr val="accent2">
                    <a:lumMod val="75000"/>
                  </a:schemeClr>
                </a:solidFill>
                <a:latin typeface="Times New Roman" panose="02020603050405020304" pitchFamily="18" charset="0"/>
                <a:cs typeface="Times New Roman" panose="02020603050405020304" pitchFamily="18" charset="0"/>
              </a:rPr>
              <a:t>A</a:t>
            </a:r>
            <a:r>
              <a:rPr lang="en-US" dirty="0">
                <a:solidFill>
                  <a:schemeClr val="accent2">
                    <a:lumMod val="75000"/>
                  </a:schemeClr>
                </a:solidFill>
              </a:rPr>
              <a:t> </a:t>
            </a:r>
            <a:r>
              <a:rPr lang="ar-IQ" dirty="0">
                <a:solidFill>
                  <a:schemeClr val="accent2">
                    <a:lumMod val="75000"/>
                  </a:schemeClr>
                </a:solidFill>
              </a:rPr>
              <a:t> في حالـة اختياره الإستراتيجية الأولى في عدد المرات التي يلعب بها اللاعب</a:t>
            </a:r>
            <a:r>
              <a:rPr lang="en-US" dirty="0">
                <a:solidFill>
                  <a:schemeClr val="accent2">
                    <a:lumMod val="75000"/>
                  </a:schemeClr>
                </a:solidFill>
                <a:latin typeface="Times New Roman" panose="02020603050405020304" pitchFamily="18" charset="0"/>
                <a:cs typeface="Times New Roman" panose="02020603050405020304" pitchFamily="18" charset="0"/>
              </a:rPr>
              <a:t>B </a:t>
            </a:r>
            <a:r>
              <a:rPr lang="ar-IQ" dirty="0">
                <a:solidFill>
                  <a:schemeClr val="accent2">
                    <a:lumMod val="75000"/>
                  </a:schemeClr>
                </a:solidFill>
              </a:rPr>
              <a:t> الإستراتيجية الأولى مضافا لهـا العائد الذي يحصل عليه اللاعب</a:t>
            </a:r>
            <a:r>
              <a:rPr lang="en-US" dirty="0">
                <a:solidFill>
                  <a:schemeClr val="accent2">
                    <a:lumMod val="75000"/>
                  </a:schemeClr>
                </a:solidFill>
                <a:latin typeface="Times New Roman" panose="02020603050405020304" pitchFamily="18" charset="0"/>
                <a:cs typeface="Times New Roman" panose="02020603050405020304" pitchFamily="18" charset="0"/>
              </a:rPr>
              <a:t>A</a:t>
            </a:r>
            <a:r>
              <a:rPr lang="en-US" dirty="0">
                <a:solidFill>
                  <a:schemeClr val="accent2">
                    <a:lumMod val="75000"/>
                  </a:schemeClr>
                </a:solidFill>
              </a:rPr>
              <a:t> </a:t>
            </a:r>
            <a:r>
              <a:rPr lang="ar-IQ" dirty="0">
                <a:solidFill>
                  <a:schemeClr val="accent2">
                    <a:lumMod val="75000"/>
                  </a:schemeClr>
                </a:solidFill>
              </a:rPr>
              <a:t> في حالة اختياره الإستراتيجية الأولى في عدد المرات التي يلعـب بها اللاعب </a:t>
            </a:r>
            <a:r>
              <a:rPr lang="en-US" dirty="0">
                <a:solidFill>
                  <a:schemeClr val="accent2">
                    <a:lumMod val="75000"/>
                  </a:schemeClr>
                </a:solidFill>
                <a:latin typeface="Times New Roman" panose="02020603050405020304" pitchFamily="18" charset="0"/>
                <a:cs typeface="Times New Roman" panose="02020603050405020304" pitchFamily="18" charset="0"/>
              </a:rPr>
              <a:t>B</a:t>
            </a:r>
            <a:r>
              <a:rPr lang="ar-IQ" dirty="0">
                <a:solidFill>
                  <a:schemeClr val="accent2">
                    <a:lumMod val="75000"/>
                  </a:schemeClr>
                </a:solidFill>
              </a:rPr>
              <a:t> الإستراتيجية الثانية مقسوما على مجموع اللعبات. وبنفس الأسلوب يمكن الحصول على قيمة المباراة في حالة اختيار اللاعب </a:t>
            </a:r>
            <a:r>
              <a:rPr lang="en-US" dirty="0">
                <a:solidFill>
                  <a:schemeClr val="accent2">
                    <a:lumMod val="75000"/>
                  </a:schemeClr>
                </a:solidFill>
                <a:latin typeface="Times New Roman" panose="02020603050405020304" pitchFamily="18" charset="0"/>
                <a:cs typeface="Times New Roman" panose="02020603050405020304" pitchFamily="18" charset="0"/>
              </a:rPr>
              <a:t>A</a:t>
            </a:r>
            <a:r>
              <a:rPr lang="ar-IQ" dirty="0">
                <a:solidFill>
                  <a:schemeClr val="accent2">
                    <a:lumMod val="75000"/>
                  </a:schemeClr>
                </a:solidFill>
              </a:rPr>
              <a:t> للإستراتيجية الثانية. </a:t>
            </a:r>
            <a:endParaRPr lang="en-US" dirty="0">
              <a:solidFill>
                <a:schemeClr val="accent2">
                  <a:lumMod val="75000"/>
                </a:schemeClr>
              </a:solidFill>
            </a:endParaRPr>
          </a:p>
        </p:txBody>
      </p:sp>
      <p:sp>
        <p:nvSpPr>
          <p:cNvPr id="18" name="TextBox 17">
            <a:extLst>
              <a:ext uri="{FF2B5EF4-FFF2-40B4-BE49-F238E27FC236}">
                <a16:creationId xmlns:a16="http://schemas.microsoft.com/office/drawing/2014/main" id="{2792EB7E-ACE8-42B3-B82B-EB6FAACCCA85}"/>
              </a:ext>
            </a:extLst>
          </p:cNvPr>
          <p:cNvSpPr txBox="1"/>
          <p:nvPr/>
        </p:nvSpPr>
        <p:spPr>
          <a:xfrm>
            <a:off x="350361" y="722510"/>
            <a:ext cx="5194927" cy="21237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lnSpc>
                <a:spcPct val="150000"/>
              </a:lnSpc>
            </a:pPr>
            <a:r>
              <a:rPr lang="ar-IQ" dirty="0">
                <a:solidFill>
                  <a:schemeClr val="accent2">
                    <a:lumMod val="75000"/>
                  </a:schemeClr>
                </a:solidFill>
              </a:rPr>
              <a:t>أما اللاعب</a:t>
            </a:r>
            <a:r>
              <a:rPr lang="en-US" dirty="0">
                <a:solidFill>
                  <a:schemeClr val="accent2">
                    <a:lumMod val="75000"/>
                  </a:schemeClr>
                </a:solidFill>
              </a:rPr>
              <a:t>B </a:t>
            </a:r>
            <a:r>
              <a:rPr lang="ar-IQ" dirty="0">
                <a:solidFill>
                  <a:schemeClr val="accent2">
                    <a:lumMod val="75000"/>
                  </a:schemeClr>
                </a:solidFill>
              </a:rPr>
              <a:t> فسوف يستخدم إستراتيجياته تسعة مرات، أي أنه سيلعب الإستراتيجية الأولى بنـسبة 9/8 من الوقت المخصص للعب وأنه سيلعب الإستراتيجية الثانية بنسبة 9/1 من الوقت . إن هذه النتائج هي النتائج نفسها التي حصلنا عليها في الطريقة السابقة. أما قيمة المباراة</a:t>
            </a:r>
            <a:r>
              <a:rPr lang="en-US" dirty="0">
                <a:solidFill>
                  <a:schemeClr val="accent2">
                    <a:lumMod val="75000"/>
                  </a:schemeClr>
                </a:solidFill>
                <a:latin typeface="Times New Roman" panose="02020603050405020304" pitchFamily="18" charset="0"/>
                <a:cs typeface="Times New Roman" panose="02020603050405020304" pitchFamily="18" charset="0"/>
              </a:rPr>
              <a:t>V</a:t>
            </a:r>
            <a:r>
              <a:rPr lang="en-US" dirty="0">
                <a:solidFill>
                  <a:schemeClr val="accent2">
                    <a:lumMod val="75000"/>
                  </a:schemeClr>
                </a:solidFill>
              </a:rPr>
              <a:t> </a:t>
            </a:r>
            <a:r>
              <a:rPr lang="ar-IQ" dirty="0">
                <a:solidFill>
                  <a:schemeClr val="accent2">
                    <a:lumMod val="75000"/>
                  </a:schemeClr>
                </a:solidFill>
              </a:rPr>
              <a:t> فنحصل عليها كالآتي: </a:t>
            </a:r>
            <a:endParaRPr lang="en-US" dirty="0"/>
          </a:p>
        </p:txBody>
      </p:sp>
    </p:spTree>
    <p:extLst>
      <p:ext uri="{BB962C8B-B14F-4D97-AF65-F5344CB8AC3E}">
        <p14:creationId xmlns:p14="http://schemas.microsoft.com/office/powerpoint/2010/main" val="2960432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7259C1-4C2D-4E08-A96D-46F23083A5B1}"/>
              </a:ext>
            </a:extLst>
          </p:cNvPr>
          <p:cNvSpPr txBox="1"/>
          <p:nvPr/>
        </p:nvSpPr>
        <p:spPr>
          <a:xfrm>
            <a:off x="10467974" y="138112"/>
            <a:ext cx="1534037" cy="461665"/>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الطريقة البيانية</a:t>
            </a:r>
            <a:r>
              <a:rPr lang="ar-IQ" sz="2400" b="1" dirty="0">
                <a:solidFill>
                  <a:schemeClr val="accent2">
                    <a:lumMod val="75000"/>
                  </a:schemeClr>
                </a:solidFill>
              </a:rPr>
              <a:t>:</a:t>
            </a:r>
            <a:endParaRPr lang="en-US" sz="2400" b="1" dirty="0">
              <a:solidFill>
                <a:schemeClr val="accent2">
                  <a:lumMod val="75000"/>
                </a:schemeClr>
              </a:solidFill>
            </a:endParaRPr>
          </a:p>
        </p:txBody>
      </p:sp>
      <p:cxnSp>
        <p:nvCxnSpPr>
          <p:cNvPr id="7" name="Straight Connector 6">
            <a:extLst>
              <a:ext uri="{FF2B5EF4-FFF2-40B4-BE49-F238E27FC236}">
                <a16:creationId xmlns:a16="http://schemas.microsoft.com/office/drawing/2014/main" id="{3F5BDBA9-1B42-42D1-9D3A-7BDE80EFEE77}"/>
              </a:ext>
            </a:extLst>
          </p:cNvPr>
          <p:cNvCxnSpPr>
            <a:cxnSpLocks/>
          </p:cNvCxnSpPr>
          <p:nvPr/>
        </p:nvCxnSpPr>
        <p:spPr>
          <a:xfrm>
            <a:off x="4362450" y="138112"/>
            <a:ext cx="0" cy="6581775"/>
          </a:xfrm>
          <a:prstGeom prst="line">
            <a:avLst/>
          </a:prstGeom>
        </p:spPr>
        <p:style>
          <a:lnRef idx="3">
            <a:schemeClr val="accent5"/>
          </a:lnRef>
          <a:fillRef idx="0">
            <a:schemeClr val="accent5"/>
          </a:fillRef>
          <a:effectRef idx="2">
            <a:schemeClr val="accent5"/>
          </a:effectRef>
          <a:fontRef idx="minor">
            <a:schemeClr val="tx1"/>
          </a:fontRef>
        </p:style>
      </p:cxnSp>
      <p:pic>
        <p:nvPicPr>
          <p:cNvPr id="8" name="Picture 7">
            <a:extLst>
              <a:ext uri="{FF2B5EF4-FFF2-40B4-BE49-F238E27FC236}">
                <a16:creationId xmlns:a16="http://schemas.microsoft.com/office/drawing/2014/main" id="{E8A40E53-FB89-4E40-A45A-3FAA0AEEDB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2952" y="841956"/>
            <a:ext cx="7449060" cy="1596444"/>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81A3E5D6-27EE-4B72-8CB8-992FCE659A17}"/>
              </a:ext>
            </a:extLst>
          </p:cNvPr>
          <p:cNvSpPr txBox="1"/>
          <p:nvPr/>
        </p:nvSpPr>
        <p:spPr>
          <a:xfrm>
            <a:off x="10918543" y="2693980"/>
            <a:ext cx="1083469"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ar-IQ" sz="2000" b="1" dirty="0">
                <a:solidFill>
                  <a:schemeClr val="accent2">
                    <a:lumMod val="75000"/>
                  </a:schemeClr>
                </a:solidFill>
              </a:rPr>
              <a:t>مثـــال</a:t>
            </a:r>
          </a:p>
        </p:txBody>
      </p:sp>
      <p:pic>
        <p:nvPicPr>
          <p:cNvPr id="13" name="Picture 12">
            <a:extLst>
              <a:ext uri="{FF2B5EF4-FFF2-40B4-BE49-F238E27FC236}">
                <a16:creationId xmlns:a16="http://schemas.microsoft.com/office/drawing/2014/main" id="{F90586F9-2508-48EB-B774-C2D03F8341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2952" y="3295622"/>
            <a:ext cx="7449060" cy="76202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0F6F1FE9-A2DE-4FE0-8ED7-0FC8C6D272A1}"/>
              </a:ext>
            </a:extLst>
          </p:cNvPr>
          <p:cNvSpPr txBox="1"/>
          <p:nvPr/>
        </p:nvSpPr>
        <p:spPr>
          <a:xfrm>
            <a:off x="4552952" y="4256503"/>
            <a:ext cx="7553323" cy="92333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dirty="0">
                <a:solidFill>
                  <a:schemeClr val="accent2">
                    <a:lumMod val="75000"/>
                  </a:schemeClr>
                </a:solidFill>
              </a:rPr>
              <a:t>بعد التأكد من أن المباراة غير مستقرة، يتم حل مصفوفة المباراة باستخدام الخطـوات الآتيـة مـع ملاحظة أن الطريقة البيانية تبدأ بالتحليل دائما بالنسبة للاعب الذي يمتلك إستراتيجيتين وفي هذا المثال هو اللاعب </a:t>
            </a:r>
            <a:r>
              <a:rPr lang="en-US" dirty="0">
                <a:solidFill>
                  <a:schemeClr val="accent2">
                    <a:lumMod val="75000"/>
                  </a:schemeClr>
                </a:solidFill>
                <a:latin typeface="Times New Roman" panose="02020603050405020304" pitchFamily="18" charset="0"/>
                <a:cs typeface="Times New Roman" panose="02020603050405020304" pitchFamily="18" charset="0"/>
              </a:rPr>
              <a:t>A</a:t>
            </a:r>
            <a:r>
              <a:rPr lang="ar-IQ" dirty="0">
                <a:solidFill>
                  <a:schemeClr val="accent2">
                    <a:lumMod val="75000"/>
                  </a:schemeClr>
                </a:solidFill>
                <a:latin typeface="Times New Roman" panose="02020603050405020304" pitchFamily="18" charset="0"/>
                <a:cs typeface="Times New Roman" panose="02020603050405020304" pitchFamily="18" charset="0"/>
              </a:rPr>
              <a:t>.</a:t>
            </a:r>
            <a:endParaRPr lang="en-US" dirty="0">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74397984-1B11-41B5-8B8B-CB01F0F9E2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952" y="5455958"/>
            <a:ext cx="7553323" cy="639167"/>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23" name="Picture 22">
            <a:extLst>
              <a:ext uri="{FF2B5EF4-FFF2-40B4-BE49-F238E27FC236}">
                <a16:creationId xmlns:a16="http://schemas.microsoft.com/office/drawing/2014/main" id="{3D4307F5-9F0F-4F1A-9EC1-40F126C01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684" y="138112"/>
            <a:ext cx="2857491" cy="115447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25" name="TextBox 24">
            <a:extLst>
              <a:ext uri="{FF2B5EF4-FFF2-40B4-BE49-F238E27FC236}">
                <a16:creationId xmlns:a16="http://schemas.microsoft.com/office/drawing/2014/main" id="{CE24CB7B-8CAB-4752-8D90-71368E852D62}"/>
              </a:ext>
            </a:extLst>
          </p:cNvPr>
          <p:cNvSpPr txBox="1"/>
          <p:nvPr/>
        </p:nvSpPr>
        <p:spPr>
          <a:xfrm>
            <a:off x="189988" y="1447357"/>
            <a:ext cx="3886712" cy="1708288"/>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r>
              <a:rPr lang="ar-IQ" dirty="0">
                <a:solidFill>
                  <a:schemeClr val="accent2">
                    <a:lumMod val="75000"/>
                  </a:schemeClr>
                </a:solidFill>
              </a:rPr>
              <a:t>نفرض أن اللاعب </a:t>
            </a:r>
            <a:r>
              <a:rPr lang="en-US" dirty="0">
                <a:solidFill>
                  <a:schemeClr val="accent2">
                    <a:lumMod val="75000"/>
                  </a:schemeClr>
                </a:solidFill>
              </a:rPr>
              <a:t>B </a:t>
            </a:r>
            <a:r>
              <a:rPr lang="ar-IQ" dirty="0">
                <a:solidFill>
                  <a:schemeClr val="accent2">
                    <a:lumMod val="75000"/>
                  </a:schemeClr>
                </a:solidFill>
              </a:rPr>
              <a:t> يختار الإستراتيجية الأولى باحتمال 1</a:t>
            </a:r>
            <a:r>
              <a:rPr lang="en-US" dirty="0">
                <a:solidFill>
                  <a:schemeClr val="accent2">
                    <a:lumMod val="75000"/>
                  </a:schemeClr>
                </a:solidFill>
              </a:rPr>
              <a:t>Q</a:t>
            </a:r>
            <a:r>
              <a:rPr lang="ar-IQ" dirty="0">
                <a:solidFill>
                  <a:schemeClr val="accent2">
                    <a:lumMod val="75000"/>
                  </a:schemeClr>
                </a:solidFill>
              </a:rPr>
              <a:t>والإستراتيجية الثانيـة باحتمـال 2</a:t>
            </a:r>
            <a:r>
              <a:rPr lang="en-US" dirty="0">
                <a:solidFill>
                  <a:schemeClr val="accent2">
                    <a:lumMod val="75000"/>
                  </a:schemeClr>
                </a:solidFill>
              </a:rPr>
              <a:t>Q</a:t>
            </a:r>
            <a:r>
              <a:rPr lang="ar-IQ" dirty="0">
                <a:solidFill>
                  <a:schemeClr val="accent2">
                    <a:lumMod val="75000"/>
                  </a:schemeClr>
                </a:solidFill>
              </a:rPr>
              <a:t> والإستراتيجية الثالثة باحتمال 3</a:t>
            </a:r>
            <a:r>
              <a:rPr lang="en-US" dirty="0">
                <a:solidFill>
                  <a:schemeClr val="accent2">
                    <a:lumMod val="75000"/>
                  </a:schemeClr>
                </a:solidFill>
              </a:rPr>
              <a:t>Q</a:t>
            </a:r>
            <a:endParaRPr lang="ar-IQ" dirty="0">
              <a:solidFill>
                <a:schemeClr val="accent2">
                  <a:lumMod val="75000"/>
                </a:schemeClr>
              </a:solidFill>
            </a:endParaRPr>
          </a:p>
          <a:p>
            <a:pPr algn="just" rtl="1">
              <a:lnSpc>
                <a:spcPct val="150000"/>
              </a:lnSpc>
            </a:pPr>
            <a:r>
              <a:rPr lang="ar-IQ" dirty="0">
                <a:solidFill>
                  <a:schemeClr val="accent2">
                    <a:lumMod val="75000"/>
                  </a:schemeClr>
                </a:solidFill>
              </a:rPr>
              <a:t>وإن: </a:t>
            </a:r>
            <a:endParaRPr lang="en-US" dirty="0">
              <a:solidFill>
                <a:schemeClr val="accent2">
                  <a:lumMod val="75000"/>
                </a:schemeClr>
              </a:solidFill>
            </a:endParaRPr>
          </a:p>
        </p:txBody>
      </p:sp>
      <p:pic>
        <p:nvPicPr>
          <p:cNvPr id="27" name="Picture 26">
            <a:extLst>
              <a:ext uri="{FF2B5EF4-FFF2-40B4-BE49-F238E27FC236}">
                <a16:creationId xmlns:a16="http://schemas.microsoft.com/office/drawing/2014/main" id="{4E8CBF9C-CBEC-4101-8A7E-C2053D9737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9654" y="2924812"/>
            <a:ext cx="1604068" cy="572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29" name="TextBox 28">
            <a:extLst>
              <a:ext uri="{FF2B5EF4-FFF2-40B4-BE49-F238E27FC236}">
                <a16:creationId xmlns:a16="http://schemas.microsoft.com/office/drawing/2014/main" id="{F0E0E32E-8334-4351-9ED7-C212F97FAC1D}"/>
              </a:ext>
            </a:extLst>
          </p:cNvPr>
          <p:cNvSpPr txBox="1"/>
          <p:nvPr/>
        </p:nvSpPr>
        <p:spPr>
          <a:xfrm>
            <a:off x="199514" y="3647438"/>
            <a:ext cx="3877186" cy="1200329"/>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IQ" dirty="0">
                <a:solidFill>
                  <a:schemeClr val="accent2">
                    <a:lumMod val="75000"/>
                  </a:schemeClr>
                </a:solidFill>
              </a:rPr>
              <a:t>نفرض أن قيمة المباراة </a:t>
            </a:r>
            <a:r>
              <a:rPr lang="en-US" dirty="0">
                <a:solidFill>
                  <a:schemeClr val="accent2">
                    <a:lumMod val="75000"/>
                  </a:schemeClr>
                </a:solidFill>
              </a:rPr>
              <a:t>V</a:t>
            </a:r>
            <a:r>
              <a:rPr lang="ar-IQ" dirty="0">
                <a:solidFill>
                  <a:schemeClr val="accent2">
                    <a:lumMod val="75000"/>
                  </a:schemeClr>
                </a:solidFill>
              </a:rPr>
              <a:t> وهي تمثل نتيجة المنافسة بين الشركتين</a:t>
            </a:r>
            <a:r>
              <a:rPr lang="en-US" dirty="0">
                <a:solidFill>
                  <a:schemeClr val="accent2">
                    <a:lumMod val="75000"/>
                  </a:schemeClr>
                </a:solidFill>
              </a:rPr>
              <a:t>A,B </a:t>
            </a:r>
            <a:r>
              <a:rPr lang="ar-IQ" dirty="0">
                <a:solidFill>
                  <a:schemeClr val="accent2">
                    <a:lumMod val="75000"/>
                  </a:schemeClr>
                </a:solidFill>
              </a:rPr>
              <a:t> فإذا وقع اختيار الشركة </a:t>
            </a:r>
            <a:r>
              <a:rPr lang="en-US" dirty="0">
                <a:solidFill>
                  <a:schemeClr val="accent2">
                    <a:lumMod val="75000"/>
                  </a:schemeClr>
                </a:solidFill>
              </a:rPr>
              <a:t>B </a:t>
            </a:r>
            <a:r>
              <a:rPr lang="ar-IQ" dirty="0">
                <a:solidFill>
                  <a:schemeClr val="accent2">
                    <a:lumMod val="75000"/>
                  </a:schemeClr>
                </a:solidFill>
              </a:rPr>
              <a:t> على الإستراتيجية الأولى فإن نتيجة الاختيار للشركة </a:t>
            </a:r>
            <a:r>
              <a:rPr lang="en-US" dirty="0">
                <a:solidFill>
                  <a:schemeClr val="accent2">
                    <a:lumMod val="75000"/>
                  </a:schemeClr>
                </a:solidFill>
              </a:rPr>
              <a:t>A </a:t>
            </a:r>
            <a:r>
              <a:rPr lang="ar-IQ" dirty="0">
                <a:solidFill>
                  <a:schemeClr val="accent2">
                    <a:lumMod val="75000"/>
                  </a:schemeClr>
                </a:solidFill>
              </a:rPr>
              <a:t>هو:</a:t>
            </a:r>
            <a:endParaRPr lang="en-US" dirty="0">
              <a:solidFill>
                <a:schemeClr val="accent2">
                  <a:lumMod val="75000"/>
                </a:schemeClr>
              </a:solidFill>
            </a:endParaRPr>
          </a:p>
        </p:txBody>
      </p:sp>
      <p:pic>
        <p:nvPicPr>
          <p:cNvPr id="33" name="Picture 32">
            <a:extLst>
              <a:ext uri="{FF2B5EF4-FFF2-40B4-BE49-F238E27FC236}">
                <a16:creationId xmlns:a16="http://schemas.microsoft.com/office/drawing/2014/main" id="{5497C6D2-2DCB-474D-B92B-7A1411A6C17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405" y="5036821"/>
            <a:ext cx="3871295" cy="1058304"/>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537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F1E15BB-EE43-4964-A288-8B8FBE837A2D}"/>
              </a:ext>
            </a:extLst>
          </p:cNvPr>
          <p:cNvCxnSpPr>
            <a:cxnSpLocks/>
          </p:cNvCxnSpPr>
          <p:nvPr/>
        </p:nvCxnSpPr>
        <p:spPr>
          <a:xfrm>
            <a:off x="5553075" y="138112"/>
            <a:ext cx="0" cy="6581775"/>
          </a:xfrm>
          <a:prstGeom prst="line">
            <a:avLst/>
          </a:prstGeom>
        </p:spPr>
        <p:style>
          <a:lnRef idx="3">
            <a:schemeClr val="accent5"/>
          </a:lnRef>
          <a:fillRef idx="0">
            <a:schemeClr val="accent5"/>
          </a:fillRef>
          <a:effectRef idx="2">
            <a:schemeClr val="accent5"/>
          </a:effectRef>
          <a:fontRef idx="minor">
            <a:schemeClr val="tx1"/>
          </a:fontRef>
        </p:style>
      </p:cxnSp>
      <p:sp>
        <p:nvSpPr>
          <p:cNvPr id="3" name="TextBox 2">
            <a:extLst>
              <a:ext uri="{FF2B5EF4-FFF2-40B4-BE49-F238E27FC236}">
                <a16:creationId xmlns:a16="http://schemas.microsoft.com/office/drawing/2014/main" id="{8C33B71D-3E24-4C55-8DC6-A6F1E70FB623}"/>
              </a:ext>
            </a:extLst>
          </p:cNvPr>
          <p:cNvSpPr txBox="1"/>
          <p:nvPr/>
        </p:nvSpPr>
        <p:spPr>
          <a:xfrm>
            <a:off x="4177232" y="157162"/>
            <a:ext cx="1281113" cy="4616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b="1" dirty="0">
                <a:solidFill>
                  <a:schemeClr val="accent2">
                    <a:lumMod val="75000"/>
                  </a:schemeClr>
                </a:solidFill>
              </a:rPr>
              <a:t>الجدول1</a:t>
            </a:r>
            <a:r>
              <a:rPr lang="ar-IQ" sz="2400" b="1" dirty="0">
                <a:solidFill>
                  <a:schemeClr val="accent2">
                    <a:lumMod val="75000"/>
                  </a:schemeClr>
                </a:solidFill>
              </a:rPr>
              <a:t> </a:t>
            </a:r>
            <a:r>
              <a:rPr lang="ar-IQ" dirty="0"/>
              <a:t> </a:t>
            </a:r>
            <a:endParaRPr lang="en-US" dirty="0"/>
          </a:p>
        </p:txBody>
      </p:sp>
      <p:pic>
        <p:nvPicPr>
          <p:cNvPr id="5" name="Picture 4">
            <a:extLst>
              <a:ext uri="{FF2B5EF4-FFF2-40B4-BE49-F238E27FC236}">
                <a16:creationId xmlns:a16="http://schemas.microsoft.com/office/drawing/2014/main" id="{9D83B305-8E3B-41D7-9373-1B4B5505F5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7806" y="257175"/>
            <a:ext cx="6439417" cy="6079924"/>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B11C60E-FD6F-4488-A6FC-7F4E08BBA19E}"/>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81572" y="138112"/>
            <a:ext cx="3109910" cy="2194750"/>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70BA34ED-6B81-4DF4-A65B-43D561CC0831}"/>
              </a:ext>
            </a:extLst>
          </p:cNvPr>
          <p:cNvSpPr txBox="1"/>
          <p:nvPr/>
        </p:nvSpPr>
        <p:spPr>
          <a:xfrm>
            <a:off x="1285877" y="2263419"/>
            <a:ext cx="4172468"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IQ" dirty="0">
                <a:solidFill>
                  <a:schemeClr val="accent2">
                    <a:lumMod val="75000"/>
                  </a:schemeClr>
                </a:solidFill>
              </a:rPr>
              <a:t>نرسم خطوط مستقيمة لمعادلات القيود وكما في الشكل:</a:t>
            </a:r>
            <a:endParaRPr lang="en-US" dirty="0">
              <a:solidFill>
                <a:schemeClr val="accent2">
                  <a:lumMod val="75000"/>
                </a:schemeClr>
              </a:solidFill>
            </a:endParaRPr>
          </a:p>
        </p:txBody>
      </p:sp>
      <p:pic>
        <p:nvPicPr>
          <p:cNvPr id="12" name="Picture 11">
            <a:extLst>
              <a:ext uri="{FF2B5EF4-FFF2-40B4-BE49-F238E27FC236}">
                <a16:creationId xmlns:a16="http://schemas.microsoft.com/office/drawing/2014/main" id="{8042C077-472C-4657-8EEF-13771D3D1B4F}"/>
              </a:ext>
            </a:extLst>
          </p:cNvPr>
          <p:cNvPicPr>
            <a:picLocks noChangeAspect="1"/>
          </p:cNvPicPr>
          <p:nvPr/>
        </p:nvPicPr>
        <p:blipFill>
          <a:blip r:embed="rId4">
            <a:duotone>
              <a:schemeClr val="accent4">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48158" y="2744134"/>
            <a:ext cx="5310179" cy="3956704"/>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867AC9AE-78C1-4FF7-BC33-6C959770F7D6}"/>
              </a:ext>
            </a:extLst>
          </p:cNvPr>
          <p:cNvSpPr txBox="1"/>
          <p:nvPr/>
        </p:nvSpPr>
        <p:spPr>
          <a:xfrm>
            <a:off x="1499930" y="2744134"/>
            <a:ext cx="1095373" cy="4616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ar-IQ" sz="2400" b="1" dirty="0">
                <a:solidFill>
                  <a:schemeClr val="accent2">
                    <a:lumMod val="75000"/>
                  </a:schemeClr>
                </a:solidFill>
              </a:rPr>
              <a:t>الشكل</a:t>
            </a:r>
            <a:endParaRPr lang="en-US" dirty="0"/>
          </a:p>
        </p:txBody>
      </p:sp>
    </p:spTree>
    <p:extLst>
      <p:ext uri="{BB962C8B-B14F-4D97-AF65-F5344CB8AC3E}">
        <p14:creationId xmlns:p14="http://schemas.microsoft.com/office/powerpoint/2010/main" val="3498452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B50B6F5-6216-473E-A077-1369C2584073}"/>
              </a:ext>
            </a:extLst>
          </p:cNvPr>
          <p:cNvCxnSpPr>
            <a:cxnSpLocks/>
          </p:cNvCxnSpPr>
          <p:nvPr/>
        </p:nvCxnSpPr>
        <p:spPr>
          <a:xfrm>
            <a:off x="6667500" y="276225"/>
            <a:ext cx="0" cy="6581775"/>
          </a:xfrm>
          <a:prstGeom prst="line">
            <a:avLst/>
          </a:prstGeom>
        </p:spPr>
        <p:style>
          <a:lnRef idx="3">
            <a:schemeClr val="accent5"/>
          </a:lnRef>
          <a:fillRef idx="0">
            <a:schemeClr val="accent5"/>
          </a:fillRef>
          <a:effectRef idx="2">
            <a:schemeClr val="accent5"/>
          </a:effectRef>
          <a:fontRef idx="minor">
            <a:schemeClr val="tx1"/>
          </a:fontRef>
        </p:style>
      </p:cxnSp>
      <p:sp>
        <p:nvSpPr>
          <p:cNvPr id="4" name="TextBox 3">
            <a:extLst>
              <a:ext uri="{FF2B5EF4-FFF2-40B4-BE49-F238E27FC236}">
                <a16:creationId xmlns:a16="http://schemas.microsoft.com/office/drawing/2014/main" id="{17476822-5ED1-4BCD-8A6F-436B223BA488}"/>
              </a:ext>
            </a:extLst>
          </p:cNvPr>
          <p:cNvSpPr txBox="1"/>
          <p:nvPr/>
        </p:nvSpPr>
        <p:spPr>
          <a:xfrm>
            <a:off x="7010400" y="460713"/>
            <a:ext cx="4905374" cy="378578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r>
              <a:rPr lang="ar-IQ" dirty="0">
                <a:solidFill>
                  <a:schemeClr val="accent2">
                    <a:lumMod val="75000"/>
                  </a:schemeClr>
                </a:solidFill>
              </a:rPr>
              <a:t>المنطقة المضللة هي منطقة الحلول الممكنة وان الشركة</a:t>
            </a:r>
            <a:r>
              <a:rPr lang="en-US" dirty="0">
                <a:solidFill>
                  <a:schemeClr val="accent2">
                    <a:lumMod val="75000"/>
                  </a:schemeClr>
                </a:solidFill>
                <a:latin typeface="Times New Roman" panose="02020603050405020304" pitchFamily="18" charset="0"/>
                <a:cs typeface="Times New Roman" panose="02020603050405020304" pitchFamily="18" charset="0"/>
              </a:rPr>
              <a:t>A</a:t>
            </a:r>
            <a:r>
              <a:rPr lang="en-US" dirty="0">
                <a:solidFill>
                  <a:schemeClr val="accent2">
                    <a:lumMod val="75000"/>
                  </a:schemeClr>
                </a:solidFill>
              </a:rPr>
              <a:t> </a:t>
            </a:r>
            <a:r>
              <a:rPr lang="ar-IQ" dirty="0">
                <a:solidFill>
                  <a:schemeClr val="accent2">
                    <a:lumMod val="75000"/>
                  </a:schemeClr>
                </a:solidFill>
              </a:rPr>
              <a:t> تحاول أن تجعل نتيجة المنافسة أكبـر ما يمكن. إن أعلى نقطة في منطقة القبول هي نقطة تقاطع المستقيم الثاني مع المستقيم الثالث.</a:t>
            </a:r>
          </a:p>
          <a:p>
            <a:pPr algn="just" rtl="1">
              <a:lnSpc>
                <a:spcPct val="150000"/>
              </a:lnSpc>
            </a:pPr>
            <a:r>
              <a:rPr lang="ar-IQ" dirty="0">
                <a:solidFill>
                  <a:schemeClr val="accent2">
                    <a:lumMod val="75000"/>
                  </a:schemeClr>
                </a:solidFill>
              </a:rPr>
              <a:t> من الرسم نجد أن قيمة المباراة 6.4=</a:t>
            </a:r>
            <a:r>
              <a:rPr lang="en-US" dirty="0">
                <a:solidFill>
                  <a:schemeClr val="accent2">
                    <a:lumMod val="75000"/>
                  </a:schemeClr>
                </a:solidFill>
                <a:latin typeface="Times New Roman" panose="02020603050405020304" pitchFamily="18" charset="0"/>
                <a:cs typeface="Times New Roman" panose="02020603050405020304" pitchFamily="18" charset="0"/>
              </a:rPr>
              <a:t>V</a:t>
            </a:r>
            <a:r>
              <a:rPr lang="ar-IQ" dirty="0">
                <a:solidFill>
                  <a:schemeClr val="accent2">
                    <a:lumMod val="75000"/>
                  </a:schemeClr>
                </a:solidFill>
              </a:rPr>
              <a:t> وهذا ربح إلى </a:t>
            </a:r>
            <a:r>
              <a:rPr lang="en-US" dirty="0">
                <a:solidFill>
                  <a:schemeClr val="accent2">
                    <a:lumMod val="75000"/>
                  </a:schemeClr>
                </a:solidFill>
                <a:latin typeface="Times New Roman" panose="02020603050405020304" pitchFamily="18" charset="0"/>
                <a:cs typeface="Times New Roman" panose="02020603050405020304" pitchFamily="18" charset="0"/>
              </a:rPr>
              <a:t>A</a:t>
            </a:r>
            <a:r>
              <a:rPr lang="en-US" dirty="0">
                <a:solidFill>
                  <a:schemeClr val="accent2">
                    <a:lumMod val="75000"/>
                  </a:schemeClr>
                </a:solidFill>
              </a:rPr>
              <a:t> </a:t>
            </a:r>
            <a:r>
              <a:rPr lang="ar-IQ" dirty="0">
                <a:solidFill>
                  <a:schemeClr val="accent2">
                    <a:lumMod val="75000"/>
                  </a:schemeClr>
                </a:solidFill>
              </a:rPr>
              <a:t> بعـد كـل لعبـة فـي حالـة إتباعـه الإستراتيجية الأولى باحتمال 0.3 =1</a:t>
            </a:r>
            <a:r>
              <a:rPr lang="en-US" dirty="0">
                <a:solidFill>
                  <a:schemeClr val="accent2">
                    <a:lumMod val="75000"/>
                  </a:schemeClr>
                </a:solidFill>
                <a:latin typeface="Times New Roman" panose="02020603050405020304" pitchFamily="18" charset="0"/>
                <a:cs typeface="Times New Roman" panose="02020603050405020304" pitchFamily="18" charset="0"/>
              </a:rPr>
              <a:t>P</a:t>
            </a:r>
            <a:r>
              <a:rPr lang="ar-IQ" dirty="0">
                <a:solidFill>
                  <a:schemeClr val="accent2">
                    <a:lumMod val="75000"/>
                  </a:schemeClr>
                </a:solidFill>
              </a:rPr>
              <a:t> و 0.7 =2</a:t>
            </a:r>
            <a:r>
              <a:rPr lang="en-US" dirty="0">
                <a:solidFill>
                  <a:schemeClr val="accent2">
                    <a:lumMod val="75000"/>
                  </a:schemeClr>
                </a:solidFill>
                <a:latin typeface="Times New Roman" panose="02020603050405020304" pitchFamily="18" charset="0"/>
                <a:cs typeface="Times New Roman" panose="02020603050405020304" pitchFamily="18" charset="0"/>
              </a:rPr>
              <a:t>P</a:t>
            </a:r>
            <a:r>
              <a:rPr lang="ar-IQ" dirty="0">
                <a:solidFill>
                  <a:schemeClr val="accent2">
                    <a:lumMod val="75000"/>
                  </a:schemeClr>
                </a:solidFill>
              </a:rPr>
              <a:t> لتحديد سياسات اللاعب </a:t>
            </a:r>
            <a:r>
              <a:rPr lang="en-US" dirty="0">
                <a:solidFill>
                  <a:schemeClr val="accent2">
                    <a:lumMod val="75000"/>
                  </a:schemeClr>
                </a:solidFill>
                <a:latin typeface="Times New Roman" panose="02020603050405020304" pitchFamily="18" charset="0"/>
                <a:cs typeface="Times New Roman" panose="02020603050405020304" pitchFamily="18" charset="0"/>
              </a:rPr>
              <a:t>B</a:t>
            </a:r>
            <a:r>
              <a:rPr lang="en-US" dirty="0">
                <a:solidFill>
                  <a:schemeClr val="accent2">
                    <a:lumMod val="75000"/>
                  </a:schemeClr>
                </a:solidFill>
              </a:rPr>
              <a:t> </a:t>
            </a:r>
            <a:r>
              <a:rPr lang="ar-IQ" dirty="0">
                <a:solidFill>
                  <a:schemeClr val="accent2">
                    <a:lumMod val="75000"/>
                  </a:schemeClr>
                </a:solidFill>
              </a:rPr>
              <a:t> نلاحظ أن هناك خطين يمران في النقطة</a:t>
            </a:r>
            <a:r>
              <a:rPr lang="en-US" dirty="0">
                <a:solidFill>
                  <a:schemeClr val="accent2">
                    <a:lumMod val="75000"/>
                  </a:schemeClr>
                </a:solidFill>
                <a:latin typeface="Times New Roman" panose="02020603050405020304" pitchFamily="18" charset="0"/>
                <a:cs typeface="Times New Roman" panose="02020603050405020304" pitchFamily="18" charset="0"/>
              </a:rPr>
              <a:t>Maximin</a:t>
            </a:r>
            <a:r>
              <a:rPr lang="en-US" dirty="0">
                <a:solidFill>
                  <a:schemeClr val="accent2">
                    <a:lumMod val="75000"/>
                  </a:schemeClr>
                </a:solidFill>
              </a:rPr>
              <a:t> </a:t>
            </a:r>
            <a:r>
              <a:rPr lang="ar-IQ" dirty="0">
                <a:solidFill>
                  <a:schemeClr val="accent2">
                    <a:lumMod val="75000"/>
                  </a:schemeClr>
                </a:solidFill>
              </a:rPr>
              <a:t> الأول يعـود إلـى سياسة </a:t>
            </a:r>
            <a:r>
              <a:rPr lang="en-US" dirty="0">
                <a:solidFill>
                  <a:schemeClr val="accent2">
                    <a:lumMod val="75000"/>
                  </a:schemeClr>
                </a:solidFill>
                <a:latin typeface="Times New Roman" panose="02020603050405020304" pitchFamily="18" charset="0"/>
                <a:cs typeface="Times New Roman" panose="02020603050405020304" pitchFamily="18" charset="0"/>
              </a:rPr>
              <a:t>B</a:t>
            </a:r>
            <a:r>
              <a:rPr lang="en-US" dirty="0">
                <a:solidFill>
                  <a:schemeClr val="accent2">
                    <a:lumMod val="75000"/>
                  </a:schemeClr>
                </a:solidFill>
              </a:rPr>
              <a:t> </a:t>
            </a:r>
            <a:r>
              <a:rPr lang="ar-IQ" dirty="0">
                <a:solidFill>
                  <a:schemeClr val="accent2">
                    <a:lumMod val="75000"/>
                  </a:schemeClr>
                </a:solidFill>
              </a:rPr>
              <a:t> الثانية والثاني إلى سياسة </a:t>
            </a:r>
            <a:r>
              <a:rPr lang="en-US" dirty="0">
                <a:solidFill>
                  <a:schemeClr val="accent2">
                    <a:lumMod val="75000"/>
                  </a:schemeClr>
                </a:solidFill>
                <a:latin typeface="Times New Roman" panose="02020603050405020304" pitchFamily="18" charset="0"/>
                <a:cs typeface="Times New Roman" panose="02020603050405020304" pitchFamily="18" charset="0"/>
              </a:rPr>
              <a:t>B</a:t>
            </a:r>
            <a:r>
              <a:rPr lang="ar-IQ" dirty="0">
                <a:solidFill>
                  <a:schemeClr val="accent2">
                    <a:lumMod val="75000"/>
                  </a:schemeClr>
                </a:solidFill>
              </a:rPr>
              <a:t> الثالثة، وهذا يدل على أن اللاعـب </a:t>
            </a:r>
            <a:r>
              <a:rPr lang="en-US" dirty="0">
                <a:solidFill>
                  <a:schemeClr val="accent2">
                    <a:lumMod val="75000"/>
                  </a:schemeClr>
                </a:solidFill>
                <a:latin typeface="Times New Roman" panose="02020603050405020304" pitchFamily="18" charset="0"/>
                <a:cs typeface="Times New Roman" panose="02020603050405020304" pitchFamily="18" charset="0"/>
              </a:rPr>
              <a:t>B</a:t>
            </a:r>
            <a:r>
              <a:rPr lang="en-US" dirty="0">
                <a:solidFill>
                  <a:schemeClr val="accent2">
                    <a:lumMod val="75000"/>
                  </a:schemeClr>
                </a:solidFill>
              </a:rPr>
              <a:t> </a:t>
            </a:r>
            <a:r>
              <a:rPr lang="ar-IQ" dirty="0">
                <a:solidFill>
                  <a:schemeClr val="accent2">
                    <a:lumMod val="75000"/>
                  </a:schemeClr>
                </a:solidFill>
              </a:rPr>
              <a:t> يمكـن أن يخلـط بـين السياستين الثانية والثالثة، أي أن</a:t>
            </a:r>
            <a:r>
              <a:rPr lang="ar-IQ" dirty="0"/>
              <a:t>: </a:t>
            </a:r>
            <a:endParaRPr lang="en-US" dirty="0"/>
          </a:p>
        </p:txBody>
      </p:sp>
      <p:pic>
        <p:nvPicPr>
          <p:cNvPr id="10" name="Picture 9">
            <a:extLst>
              <a:ext uri="{FF2B5EF4-FFF2-40B4-BE49-F238E27FC236}">
                <a16:creationId xmlns:a16="http://schemas.microsoft.com/office/drawing/2014/main" id="{930BA5D5-51F7-4249-8B8B-D69F41A67E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3226" y="3870491"/>
            <a:ext cx="1181097" cy="568486"/>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E7E1DE1E-8179-4D53-9CEA-74CB70E98C7C}"/>
              </a:ext>
            </a:extLst>
          </p:cNvPr>
          <p:cNvSpPr txBox="1"/>
          <p:nvPr/>
        </p:nvSpPr>
        <p:spPr>
          <a:xfrm>
            <a:off x="10634661" y="4438977"/>
            <a:ext cx="1281113" cy="461665"/>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b="1" dirty="0">
                <a:solidFill>
                  <a:schemeClr val="accent2">
                    <a:lumMod val="75000"/>
                  </a:schemeClr>
                </a:solidFill>
              </a:rPr>
              <a:t>الجدول2</a:t>
            </a:r>
            <a:r>
              <a:rPr lang="ar-IQ" sz="2400" b="1" dirty="0">
                <a:solidFill>
                  <a:schemeClr val="accent2">
                    <a:lumMod val="75000"/>
                  </a:schemeClr>
                </a:solidFill>
              </a:rPr>
              <a:t> </a:t>
            </a:r>
            <a:r>
              <a:rPr lang="ar-IQ" dirty="0"/>
              <a:t> </a:t>
            </a:r>
            <a:endParaRPr lang="en-US" dirty="0"/>
          </a:p>
        </p:txBody>
      </p:sp>
      <p:pic>
        <p:nvPicPr>
          <p:cNvPr id="13" name="Picture 12">
            <a:extLst>
              <a:ext uri="{FF2B5EF4-FFF2-40B4-BE49-F238E27FC236}">
                <a16:creationId xmlns:a16="http://schemas.microsoft.com/office/drawing/2014/main" id="{A73358BA-7C6D-404C-BD26-F72D97317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0512" y="4678957"/>
            <a:ext cx="3480546" cy="1618453"/>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CD191414-72F9-4E72-AAB1-44B5E87C36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2974" y="460713"/>
            <a:ext cx="4221627" cy="261586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17" name="TextBox 16">
            <a:extLst>
              <a:ext uri="{FF2B5EF4-FFF2-40B4-BE49-F238E27FC236}">
                <a16:creationId xmlns:a16="http://schemas.microsoft.com/office/drawing/2014/main" id="{F645A560-9699-43AC-8BAF-4D005C6C9203}"/>
              </a:ext>
            </a:extLst>
          </p:cNvPr>
          <p:cNvSpPr txBox="1"/>
          <p:nvPr/>
        </p:nvSpPr>
        <p:spPr>
          <a:xfrm>
            <a:off x="2004996" y="3277571"/>
            <a:ext cx="4345451" cy="1754326"/>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IQ" dirty="0">
                <a:solidFill>
                  <a:schemeClr val="accent2">
                    <a:lumMod val="75000"/>
                  </a:schemeClr>
                </a:solidFill>
              </a:rPr>
              <a:t>ومن الجدير بالملاحظة أن ميل المعادلتين الثانية والثالثة متعاكس الإشارة. وفي حالة مرور أكثر من خطين في نقطة </a:t>
            </a:r>
            <a:r>
              <a:rPr lang="en-US" dirty="0">
                <a:solidFill>
                  <a:schemeClr val="accent2">
                    <a:lumMod val="75000"/>
                  </a:schemeClr>
                </a:solidFill>
                <a:latin typeface="Times New Roman" panose="02020603050405020304" pitchFamily="18" charset="0"/>
                <a:cs typeface="Times New Roman" panose="02020603050405020304" pitchFamily="18" charset="0"/>
              </a:rPr>
              <a:t>Maximin</a:t>
            </a:r>
            <a:r>
              <a:rPr lang="en-US" dirty="0">
                <a:solidFill>
                  <a:schemeClr val="accent2">
                    <a:lumMod val="75000"/>
                  </a:schemeClr>
                </a:solidFill>
              </a:rPr>
              <a:t> </a:t>
            </a:r>
            <a:r>
              <a:rPr lang="ar-IQ" dirty="0">
                <a:solidFill>
                  <a:schemeClr val="accent2">
                    <a:lumMod val="75000"/>
                  </a:schemeClr>
                </a:solidFill>
              </a:rPr>
              <a:t> فإن اللاعـب</a:t>
            </a:r>
            <a:r>
              <a:rPr lang="en-US" dirty="0">
                <a:solidFill>
                  <a:schemeClr val="accent2">
                    <a:lumMod val="75000"/>
                  </a:schemeClr>
                </a:solidFill>
                <a:latin typeface="Times New Roman" panose="02020603050405020304" pitchFamily="18" charset="0"/>
                <a:cs typeface="Times New Roman" panose="02020603050405020304" pitchFamily="18" charset="0"/>
              </a:rPr>
              <a:t>B</a:t>
            </a:r>
            <a:r>
              <a:rPr lang="en-US" dirty="0">
                <a:solidFill>
                  <a:schemeClr val="accent2">
                    <a:lumMod val="75000"/>
                  </a:schemeClr>
                </a:solidFill>
              </a:rPr>
              <a:t> </a:t>
            </a:r>
            <a:r>
              <a:rPr lang="ar-IQ" dirty="0">
                <a:solidFill>
                  <a:schemeClr val="accent2">
                    <a:lumMod val="75000"/>
                  </a:schemeClr>
                </a:solidFill>
              </a:rPr>
              <a:t> يمكـن أن يخلـط بـين السياسات التي تمثلها تلك الخطو ط، وأن أي خطين مستقيمين لهما إشارة متعاكسة في ميله ما يمكـن أن يعطينا حلا أمثلاَ بديلاً. </a:t>
            </a:r>
            <a:endParaRPr lang="en-US" dirty="0">
              <a:solidFill>
                <a:schemeClr val="accent2">
                  <a:lumMod val="75000"/>
                </a:schemeClr>
              </a:solidFill>
            </a:endParaRPr>
          </a:p>
        </p:txBody>
      </p:sp>
    </p:spTree>
    <p:extLst>
      <p:ext uri="{BB962C8B-B14F-4D97-AF65-F5344CB8AC3E}">
        <p14:creationId xmlns:p14="http://schemas.microsoft.com/office/powerpoint/2010/main" val="3286504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35DF7F5-15CF-4A06-B170-803E47DAE9BC}"/>
              </a:ext>
            </a:extLst>
          </p:cNvPr>
          <p:cNvCxnSpPr>
            <a:cxnSpLocks/>
          </p:cNvCxnSpPr>
          <p:nvPr/>
        </p:nvCxnSpPr>
        <p:spPr>
          <a:xfrm>
            <a:off x="6343650" y="156977"/>
            <a:ext cx="0" cy="6581775"/>
          </a:xfrm>
          <a:prstGeom prst="line">
            <a:avLst/>
          </a:prstGeom>
        </p:spPr>
        <p:style>
          <a:lnRef idx="3">
            <a:schemeClr val="accent5"/>
          </a:lnRef>
          <a:fillRef idx="0">
            <a:schemeClr val="accent5"/>
          </a:fillRef>
          <a:effectRef idx="2">
            <a:schemeClr val="accent5"/>
          </a:effectRef>
          <a:fontRef idx="minor">
            <a:schemeClr val="tx1"/>
          </a:fontRef>
        </p:style>
      </p:cxnSp>
      <p:sp>
        <p:nvSpPr>
          <p:cNvPr id="4" name="TextBox 3">
            <a:extLst>
              <a:ext uri="{FF2B5EF4-FFF2-40B4-BE49-F238E27FC236}">
                <a16:creationId xmlns:a16="http://schemas.microsoft.com/office/drawing/2014/main" id="{85175BB3-9CCE-4211-978E-4481D39BD7AD}"/>
              </a:ext>
            </a:extLst>
          </p:cNvPr>
          <p:cNvSpPr txBox="1"/>
          <p:nvPr/>
        </p:nvSpPr>
        <p:spPr>
          <a:xfrm>
            <a:off x="9467850" y="282059"/>
            <a:ext cx="248602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b="1" dirty="0">
                <a:solidFill>
                  <a:schemeClr val="accent2">
                    <a:lumMod val="75000"/>
                  </a:schemeClr>
                </a:solidFill>
              </a:rPr>
              <a:t>طریقة البرمجة الخطیة</a:t>
            </a:r>
            <a:r>
              <a:rPr lang="ar-IQ" sz="2000" dirty="0"/>
              <a:t>:</a:t>
            </a:r>
            <a:endParaRPr lang="en-US" sz="2000" dirty="0"/>
          </a:p>
        </p:txBody>
      </p:sp>
      <p:sp>
        <p:nvSpPr>
          <p:cNvPr id="6" name="TextBox 5">
            <a:extLst>
              <a:ext uri="{FF2B5EF4-FFF2-40B4-BE49-F238E27FC236}">
                <a16:creationId xmlns:a16="http://schemas.microsoft.com/office/drawing/2014/main" id="{6CD95557-0772-49F8-AFCA-80BC292911A6}"/>
              </a:ext>
            </a:extLst>
          </p:cNvPr>
          <p:cNvSpPr txBox="1"/>
          <p:nvPr/>
        </p:nvSpPr>
        <p:spPr>
          <a:xfrm>
            <a:off x="6477001" y="894487"/>
            <a:ext cx="5476874" cy="295478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1">
              <a:lnSpc>
                <a:spcPct val="150000"/>
              </a:lnSpc>
            </a:pPr>
            <a:r>
              <a:rPr lang="ar-IQ" dirty="0">
                <a:solidFill>
                  <a:schemeClr val="accent2">
                    <a:lumMod val="75000"/>
                  </a:schemeClr>
                </a:solidFill>
              </a:rPr>
              <a:t>تستخدم هذه الطريقة في جميع المباريات ذات المجموع الصفري بين لاعبين وخاصة تلـك التـي تكون من النوع</a:t>
            </a:r>
            <a:r>
              <a:rPr lang="en-US" dirty="0">
                <a:solidFill>
                  <a:schemeClr val="accent2">
                    <a:lumMod val="75000"/>
                  </a:schemeClr>
                </a:solidFill>
                <a:latin typeface="Times New Roman" panose="02020603050405020304" pitchFamily="18" charset="0"/>
                <a:cs typeface="Times New Roman" panose="02020603050405020304" pitchFamily="18" charset="0"/>
              </a:rPr>
              <a:t>N</a:t>
            </a:r>
            <a:r>
              <a:rPr lang="en-US" dirty="0">
                <a:solidFill>
                  <a:schemeClr val="accent2">
                    <a:lumMod val="75000"/>
                  </a:schemeClr>
                </a:solidFill>
                <a:cs typeface="+mj-cs"/>
              </a:rPr>
              <a:t>×</a:t>
            </a:r>
            <a:r>
              <a:rPr lang="en-US" dirty="0">
                <a:solidFill>
                  <a:schemeClr val="accent2">
                    <a:lumMod val="75000"/>
                  </a:schemeClr>
                </a:solidFill>
                <a:latin typeface="Times New Roman" panose="02020603050405020304" pitchFamily="18" charset="0"/>
                <a:cs typeface="Times New Roman" panose="02020603050405020304" pitchFamily="18" charset="0"/>
              </a:rPr>
              <a:t>M</a:t>
            </a:r>
            <a:r>
              <a:rPr lang="en-US" dirty="0">
                <a:solidFill>
                  <a:schemeClr val="accent2">
                    <a:lumMod val="75000"/>
                  </a:schemeClr>
                </a:solidFill>
                <a:cs typeface="+mj-cs"/>
              </a:rPr>
              <a:t> </a:t>
            </a:r>
            <a:r>
              <a:rPr lang="ar-IQ" dirty="0">
                <a:solidFill>
                  <a:schemeClr val="accent2">
                    <a:lumMod val="75000"/>
                  </a:schemeClr>
                </a:solidFill>
                <a:cs typeface="+mj-cs"/>
              </a:rPr>
              <a:t> </a:t>
            </a:r>
            <a:r>
              <a:rPr lang="ar-IQ" dirty="0">
                <a:solidFill>
                  <a:schemeClr val="accent2">
                    <a:lumMod val="75000"/>
                  </a:schemeClr>
                </a:solidFill>
              </a:rPr>
              <a:t>حيت أن : 2 &lt;</a:t>
            </a:r>
            <a:r>
              <a:rPr lang="en-US" dirty="0">
                <a:solidFill>
                  <a:schemeClr val="accent2">
                    <a:lumMod val="75000"/>
                  </a:schemeClr>
                </a:solidFill>
                <a:latin typeface="Times New Roman" panose="02020603050405020304" pitchFamily="18" charset="0"/>
                <a:cs typeface="Times New Roman" panose="02020603050405020304" pitchFamily="18" charset="0"/>
              </a:rPr>
              <a:t>N</a:t>
            </a:r>
            <a:r>
              <a:rPr lang="en-US" dirty="0">
                <a:solidFill>
                  <a:schemeClr val="accent2">
                    <a:lumMod val="75000"/>
                  </a:schemeClr>
                </a:solidFill>
              </a:rPr>
              <a:t>,</a:t>
            </a:r>
            <a:r>
              <a:rPr lang="en-US" dirty="0">
                <a:solidFill>
                  <a:schemeClr val="accent2">
                    <a:lumMod val="75000"/>
                  </a:schemeClr>
                </a:solidFill>
                <a:latin typeface="Times New Roman" panose="02020603050405020304" pitchFamily="18" charset="0"/>
                <a:cs typeface="Times New Roman" panose="02020603050405020304" pitchFamily="18" charset="0"/>
              </a:rPr>
              <a:t>M</a:t>
            </a:r>
            <a:r>
              <a:rPr lang="ar-IQ" dirty="0">
                <a:solidFill>
                  <a:schemeClr val="accent2">
                    <a:lumMod val="75000"/>
                  </a:schemeClr>
                </a:solidFill>
                <a:latin typeface="Times New Roman" panose="02020603050405020304" pitchFamily="18" charset="0"/>
                <a:cs typeface="Times New Roman" panose="02020603050405020304" pitchFamily="18" charset="0"/>
              </a:rPr>
              <a:t> </a:t>
            </a:r>
            <a:r>
              <a:rPr lang="ar-IQ" dirty="0">
                <a:solidFill>
                  <a:schemeClr val="accent2">
                    <a:lumMod val="75000"/>
                  </a:schemeClr>
                </a:solidFill>
              </a:rPr>
              <a:t>عند عدم وجود نقطة استقرار وعدم إمكانية تقلـيص المباراة إلى درجة أدنى حتى نتمكن من حلها بالطرق السابقة، تقدم البرمجة الخطية أفضل حـل لمثـل هذه المشاكل.</a:t>
            </a:r>
          </a:p>
          <a:p>
            <a:pPr algn="just" rtl="1">
              <a:lnSpc>
                <a:spcPct val="150000"/>
              </a:lnSpc>
            </a:pPr>
            <a:r>
              <a:rPr lang="ar-IQ" dirty="0">
                <a:solidFill>
                  <a:schemeClr val="accent2">
                    <a:lumMod val="75000"/>
                  </a:schemeClr>
                </a:solidFill>
              </a:rPr>
              <a:t> في هذه الطريقة يتم تحويل المباراة إلى صيغة برمجة خطية وتمثل كل إستراتيجية باحتمال معـين . والمثال الآتي يوضح هذه الطريقة</a:t>
            </a:r>
            <a:r>
              <a:rPr lang="ar-IQ" dirty="0"/>
              <a:t>: </a:t>
            </a:r>
            <a:endParaRPr lang="en-US" dirty="0"/>
          </a:p>
        </p:txBody>
      </p:sp>
      <p:sp>
        <p:nvSpPr>
          <p:cNvPr id="7" name="TextBox 6">
            <a:extLst>
              <a:ext uri="{FF2B5EF4-FFF2-40B4-BE49-F238E27FC236}">
                <a16:creationId xmlns:a16="http://schemas.microsoft.com/office/drawing/2014/main" id="{C55EE7FD-5674-4C23-9305-3CC9F00102CC}"/>
              </a:ext>
            </a:extLst>
          </p:cNvPr>
          <p:cNvSpPr txBox="1"/>
          <p:nvPr/>
        </p:nvSpPr>
        <p:spPr>
          <a:xfrm>
            <a:off x="9215438" y="3975649"/>
            <a:ext cx="2709863" cy="70788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مثـــال</a:t>
            </a:r>
          </a:p>
          <a:p>
            <a:pPr algn="r"/>
            <a:r>
              <a:rPr lang="ar-IQ" sz="2000" dirty="0">
                <a:solidFill>
                  <a:schemeClr val="accent2">
                    <a:lumMod val="75000"/>
                  </a:schemeClr>
                </a:solidFill>
              </a:rPr>
              <a:t>نفرض أن لدينا المباراة الآتية: </a:t>
            </a:r>
            <a:endParaRPr lang="en-US" sz="2000" dirty="0">
              <a:solidFill>
                <a:schemeClr val="accent2">
                  <a:lumMod val="75000"/>
                </a:schemeClr>
              </a:solidFill>
            </a:endParaRPr>
          </a:p>
        </p:txBody>
      </p:sp>
      <p:sp>
        <p:nvSpPr>
          <p:cNvPr id="8" name="TextBox 7">
            <a:extLst>
              <a:ext uri="{FF2B5EF4-FFF2-40B4-BE49-F238E27FC236}">
                <a16:creationId xmlns:a16="http://schemas.microsoft.com/office/drawing/2014/main" id="{A4F8C792-DC8B-4A57-8B60-9EB4F2ACBE29}"/>
              </a:ext>
            </a:extLst>
          </p:cNvPr>
          <p:cNvSpPr txBox="1"/>
          <p:nvPr/>
        </p:nvSpPr>
        <p:spPr>
          <a:xfrm>
            <a:off x="10987609" y="4809914"/>
            <a:ext cx="937692"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b="1" dirty="0">
                <a:solidFill>
                  <a:schemeClr val="accent2">
                    <a:lumMod val="75000"/>
                  </a:schemeClr>
                </a:solidFill>
              </a:rPr>
              <a:t>الجدول</a:t>
            </a:r>
            <a:endParaRPr lang="en-US" sz="2000" dirty="0"/>
          </a:p>
        </p:txBody>
      </p:sp>
      <p:pic>
        <p:nvPicPr>
          <p:cNvPr id="11" name="Picture 10">
            <a:extLst>
              <a:ext uri="{FF2B5EF4-FFF2-40B4-BE49-F238E27FC236}">
                <a16:creationId xmlns:a16="http://schemas.microsoft.com/office/drawing/2014/main" id="{636D1680-567F-4ADD-8D80-4B4E903A1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7001" y="4802783"/>
            <a:ext cx="3591539" cy="1935969"/>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3" name="Picture 12">
            <a:extLst>
              <a:ext uri="{FF2B5EF4-FFF2-40B4-BE49-F238E27FC236}">
                <a16:creationId xmlns:a16="http://schemas.microsoft.com/office/drawing/2014/main" id="{8A1F8B34-948F-4104-A254-24D53E9BB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 y="942112"/>
            <a:ext cx="6038850" cy="513670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9979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89C96EC-C1D6-4C70-AD51-5A8A7FA7622D}"/>
              </a:ext>
            </a:extLst>
          </p:cNvPr>
          <p:cNvCxnSpPr>
            <a:cxnSpLocks/>
          </p:cNvCxnSpPr>
          <p:nvPr/>
        </p:nvCxnSpPr>
        <p:spPr>
          <a:xfrm>
            <a:off x="6600825" y="138112"/>
            <a:ext cx="0" cy="6581775"/>
          </a:xfrm>
          <a:prstGeom prst="line">
            <a:avLst/>
          </a:prstGeom>
        </p:spPr>
        <p:style>
          <a:lnRef idx="3">
            <a:schemeClr val="accent5"/>
          </a:lnRef>
          <a:fillRef idx="0">
            <a:schemeClr val="accent5"/>
          </a:fillRef>
          <a:effectRef idx="2">
            <a:schemeClr val="accent5"/>
          </a:effectRef>
          <a:fontRef idx="minor">
            <a:schemeClr val="tx1"/>
          </a:fontRef>
        </p:style>
      </p:cxnSp>
      <p:pic>
        <p:nvPicPr>
          <p:cNvPr id="5" name="Picture 4">
            <a:extLst>
              <a:ext uri="{FF2B5EF4-FFF2-40B4-BE49-F238E27FC236}">
                <a16:creationId xmlns:a16="http://schemas.microsoft.com/office/drawing/2014/main" id="{0ACA2D27-9168-4CD7-B845-AA415E16197E}"/>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43703" y="239826"/>
            <a:ext cx="5305417" cy="5913324"/>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4ADB5867-30D7-4CE7-AB5E-383EA2DF6959}"/>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7202" y="239826"/>
            <a:ext cx="5905495" cy="5913324"/>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439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EE6066-7C30-478E-BB5D-9AD66B41E852}"/>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352675" y="719159"/>
            <a:ext cx="7258049" cy="3935827"/>
          </a:xfrm>
          <a:prstGeom prst="rect">
            <a:avLst/>
          </a:prstGeom>
        </p:spPr>
      </p:pic>
      <p:sp>
        <p:nvSpPr>
          <p:cNvPr id="5" name="TextBox 4">
            <a:extLst>
              <a:ext uri="{FF2B5EF4-FFF2-40B4-BE49-F238E27FC236}">
                <a16:creationId xmlns:a16="http://schemas.microsoft.com/office/drawing/2014/main" id="{4020558B-36CD-4605-BDB4-3330B86D9551}"/>
              </a:ext>
            </a:extLst>
          </p:cNvPr>
          <p:cNvSpPr txBox="1"/>
          <p:nvPr/>
        </p:nvSpPr>
        <p:spPr>
          <a:xfrm>
            <a:off x="9963149" y="257494"/>
            <a:ext cx="1676400" cy="461665"/>
          </a:xfrm>
          <a:prstGeom prst="rect">
            <a:avLst/>
          </a:prstGeom>
          <a:solidFill>
            <a:schemeClr val="bg1"/>
          </a:solidFill>
          <a:ln>
            <a:solidFill>
              <a:schemeClr val="accent6">
                <a:lumMod val="60000"/>
                <a:lumOff val="40000"/>
              </a:schemeClr>
            </a:solidFill>
          </a:ln>
        </p:spPr>
        <p:txBody>
          <a:bodyPr wrap="square">
            <a:spAutoFit/>
          </a:bodyPr>
          <a:lstStyle/>
          <a:p>
            <a:pPr algn="r"/>
            <a:r>
              <a:rPr lang="ar-IQ" sz="2400" dirty="0">
                <a:latin typeface="Arial" panose="020B0604020202020204" pitchFamily="34" charset="0"/>
                <a:cs typeface="Arial" panose="020B0604020202020204" pitchFamily="34" charset="0"/>
              </a:rPr>
              <a:t>قواعد المباراة</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285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174F2A1-7C79-4529-B579-B3446BB1CB2F}"/>
              </a:ext>
            </a:extLst>
          </p:cNvPr>
          <p:cNvCxnSpPr>
            <a:cxnSpLocks/>
          </p:cNvCxnSpPr>
          <p:nvPr/>
        </p:nvCxnSpPr>
        <p:spPr>
          <a:xfrm>
            <a:off x="5791200" y="156977"/>
            <a:ext cx="0" cy="6581775"/>
          </a:xfrm>
          <a:prstGeom prst="line">
            <a:avLst/>
          </a:prstGeom>
        </p:spPr>
        <p:style>
          <a:lnRef idx="3">
            <a:schemeClr val="accent5"/>
          </a:lnRef>
          <a:fillRef idx="0">
            <a:schemeClr val="accent5"/>
          </a:fillRef>
          <a:effectRef idx="2">
            <a:schemeClr val="accent5"/>
          </a:effectRef>
          <a:fontRef idx="minor">
            <a:schemeClr val="tx1"/>
          </a:fontRef>
        </p:style>
      </p:cxnSp>
      <p:sp>
        <p:nvSpPr>
          <p:cNvPr id="3" name="TextBox 2">
            <a:extLst>
              <a:ext uri="{FF2B5EF4-FFF2-40B4-BE49-F238E27FC236}">
                <a16:creationId xmlns:a16="http://schemas.microsoft.com/office/drawing/2014/main" id="{D73D4CD9-AF86-4350-B481-B16871E385E6}"/>
              </a:ext>
            </a:extLst>
          </p:cNvPr>
          <p:cNvSpPr txBox="1"/>
          <p:nvPr/>
        </p:nvSpPr>
        <p:spPr>
          <a:xfrm>
            <a:off x="11079957" y="794966"/>
            <a:ext cx="1035842"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ar-IQ" sz="2000" b="1" dirty="0">
                <a:solidFill>
                  <a:schemeClr val="accent2">
                    <a:lumMod val="75000"/>
                  </a:schemeClr>
                </a:solidFill>
              </a:rPr>
              <a:t>الجدول1</a:t>
            </a:r>
            <a:endParaRPr lang="en-US" sz="2000" dirty="0"/>
          </a:p>
        </p:txBody>
      </p:sp>
      <p:sp>
        <p:nvSpPr>
          <p:cNvPr id="5" name="TextBox 4">
            <a:extLst>
              <a:ext uri="{FF2B5EF4-FFF2-40B4-BE49-F238E27FC236}">
                <a16:creationId xmlns:a16="http://schemas.microsoft.com/office/drawing/2014/main" id="{DD8734C7-729F-4F3C-BFF9-37A3D03BC74E}"/>
              </a:ext>
            </a:extLst>
          </p:cNvPr>
          <p:cNvSpPr txBox="1"/>
          <p:nvPr/>
        </p:nvSpPr>
        <p:spPr>
          <a:xfrm>
            <a:off x="6955274" y="234434"/>
            <a:ext cx="5160525" cy="40011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dirty="0"/>
              <a:t>ويتم ترتيب البيانات في الجدول الأول وكما هو موضح أدناه: </a:t>
            </a:r>
            <a:endParaRPr lang="en-US" sz="2000" dirty="0"/>
          </a:p>
        </p:txBody>
      </p:sp>
      <p:pic>
        <p:nvPicPr>
          <p:cNvPr id="7" name="Picture 6">
            <a:extLst>
              <a:ext uri="{FF2B5EF4-FFF2-40B4-BE49-F238E27FC236}">
                <a16:creationId xmlns:a16="http://schemas.microsoft.com/office/drawing/2014/main" id="{269AEB78-935B-4D5B-A183-54A4C6292FC5}"/>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400926" y="1386276"/>
            <a:ext cx="3679030" cy="231952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1F1246A3-23EC-4DE5-B593-B36F98F87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4553" y="3989155"/>
            <a:ext cx="6191246" cy="1211495"/>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9AD9268C-510D-44DF-B8F6-47A89328F87C}"/>
              </a:ext>
            </a:extLst>
          </p:cNvPr>
          <p:cNvSpPr txBox="1"/>
          <p:nvPr/>
        </p:nvSpPr>
        <p:spPr>
          <a:xfrm>
            <a:off x="7810503" y="5440127"/>
            <a:ext cx="4305296" cy="400110"/>
          </a:xfrm>
          <a:prstGeom prst="rect">
            <a:avLst/>
          </a:prstGeom>
          <a:ln w="28575"/>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dirty="0"/>
              <a:t>ونكمل بطريقة السمبلكس لنحصل الجداول كما يلي :</a:t>
            </a:r>
            <a:endParaRPr lang="en-US" sz="2000" dirty="0"/>
          </a:p>
        </p:txBody>
      </p:sp>
      <p:sp>
        <p:nvSpPr>
          <p:cNvPr id="14" name="TextBox 13">
            <a:extLst>
              <a:ext uri="{FF2B5EF4-FFF2-40B4-BE49-F238E27FC236}">
                <a16:creationId xmlns:a16="http://schemas.microsoft.com/office/drawing/2014/main" id="{3765EF6F-68B6-4A69-BA13-82A7DDCBFFC2}"/>
              </a:ext>
            </a:extLst>
          </p:cNvPr>
          <p:cNvSpPr txBox="1"/>
          <p:nvPr/>
        </p:nvSpPr>
        <p:spPr>
          <a:xfrm>
            <a:off x="4622006" y="156977"/>
            <a:ext cx="1035842"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ar-IQ" sz="2000" b="1" dirty="0">
                <a:solidFill>
                  <a:schemeClr val="accent2">
                    <a:lumMod val="75000"/>
                  </a:schemeClr>
                </a:solidFill>
              </a:rPr>
              <a:t>الجدول2</a:t>
            </a:r>
            <a:endParaRPr lang="en-US" sz="2000" dirty="0"/>
          </a:p>
        </p:txBody>
      </p:sp>
      <p:sp>
        <p:nvSpPr>
          <p:cNvPr id="19" name="TextBox 18">
            <a:extLst>
              <a:ext uri="{FF2B5EF4-FFF2-40B4-BE49-F238E27FC236}">
                <a16:creationId xmlns:a16="http://schemas.microsoft.com/office/drawing/2014/main" id="{FF3FC3A2-2CDE-4F3B-B862-483C7BE994A2}"/>
              </a:ext>
            </a:extLst>
          </p:cNvPr>
          <p:cNvSpPr txBox="1"/>
          <p:nvPr/>
        </p:nvSpPr>
        <p:spPr>
          <a:xfrm>
            <a:off x="4622006" y="2839687"/>
            <a:ext cx="1035842"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ar-IQ" sz="2000" b="1" dirty="0">
                <a:solidFill>
                  <a:schemeClr val="accent2">
                    <a:lumMod val="75000"/>
                  </a:schemeClr>
                </a:solidFill>
              </a:rPr>
              <a:t>الجدول3</a:t>
            </a:r>
            <a:endParaRPr lang="en-US" sz="2000" dirty="0"/>
          </a:p>
        </p:txBody>
      </p:sp>
      <p:grpSp>
        <p:nvGrpSpPr>
          <p:cNvPr id="26" name="Group 25">
            <a:extLst>
              <a:ext uri="{FF2B5EF4-FFF2-40B4-BE49-F238E27FC236}">
                <a16:creationId xmlns:a16="http://schemas.microsoft.com/office/drawing/2014/main" id="{9672E1EA-2C2C-4159-A405-D0152AB42F23}"/>
              </a:ext>
            </a:extLst>
          </p:cNvPr>
          <p:cNvGrpSpPr/>
          <p:nvPr/>
        </p:nvGrpSpPr>
        <p:grpSpPr>
          <a:xfrm>
            <a:off x="379462" y="70590"/>
            <a:ext cx="3985649" cy="2676301"/>
            <a:chOff x="379462" y="70590"/>
            <a:chExt cx="3985649" cy="2676301"/>
          </a:xfrm>
        </p:grpSpPr>
        <p:pic>
          <p:nvPicPr>
            <p:cNvPr id="21" name="Picture 20">
              <a:extLst>
                <a:ext uri="{FF2B5EF4-FFF2-40B4-BE49-F238E27FC236}">
                  <a16:creationId xmlns:a16="http://schemas.microsoft.com/office/drawing/2014/main" id="{B3448EAD-81FE-4FE9-8924-551765FBAD6D}"/>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79462" y="419100"/>
              <a:ext cx="3985649" cy="2327791"/>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C4E4D0D2-BC0F-408C-8708-A5A0EA0C64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95413" y="70590"/>
              <a:ext cx="266723" cy="327688"/>
            </a:xfrm>
            <a:prstGeom prst="rect">
              <a:avLst/>
            </a:prstGeom>
            <a:ln>
              <a:noFill/>
            </a:ln>
            <a:effectLst>
              <a:outerShdw blurRad="292100" dist="139700" dir="2700000" algn="tl" rotWithShape="0">
                <a:srgbClr val="333333">
                  <a:alpha val="65000"/>
                </a:srgbClr>
              </a:outerShdw>
            </a:effectLst>
          </p:spPr>
        </p:pic>
      </p:grpSp>
      <p:grpSp>
        <p:nvGrpSpPr>
          <p:cNvPr id="30" name="Group 29">
            <a:extLst>
              <a:ext uri="{FF2B5EF4-FFF2-40B4-BE49-F238E27FC236}">
                <a16:creationId xmlns:a16="http://schemas.microsoft.com/office/drawing/2014/main" id="{AD23C505-DE2D-4DDD-B408-EAC4671A2E41}"/>
              </a:ext>
            </a:extLst>
          </p:cNvPr>
          <p:cNvGrpSpPr/>
          <p:nvPr/>
        </p:nvGrpSpPr>
        <p:grpSpPr>
          <a:xfrm>
            <a:off x="379463" y="3183944"/>
            <a:ext cx="4247664" cy="2502481"/>
            <a:chOff x="379463" y="3183944"/>
            <a:chExt cx="4247664" cy="2502481"/>
          </a:xfrm>
        </p:grpSpPr>
        <p:pic>
          <p:nvPicPr>
            <p:cNvPr id="28" name="Picture 27">
              <a:extLst>
                <a:ext uri="{FF2B5EF4-FFF2-40B4-BE49-F238E27FC236}">
                  <a16:creationId xmlns:a16="http://schemas.microsoft.com/office/drawing/2014/main" id="{F2137D0A-0951-49B1-8392-7575EF171358}"/>
                </a:ext>
              </a:extLst>
            </p:cNvPr>
            <p:cNvPicPr>
              <a:picLocks noChangeAspect="1"/>
            </p:cNvPicPr>
            <p:nvPr/>
          </p:nvPicPr>
          <p:blipFill>
            <a:blip r:embed="rId6">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79463" y="3466914"/>
              <a:ext cx="4247664" cy="2219511"/>
            </a:xfrm>
            <a:prstGeom prst="rect">
              <a:avLst/>
            </a:prstGeom>
            <a:ln>
              <a:noFill/>
            </a:ln>
            <a:effectLst>
              <a:outerShdw blurRad="292100" dist="139700" dir="2700000" algn="tl" rotWithShape="0">
                <a:srgbClr val="333333">
                  <a:alpha val="65000"/>
                </a:srgbClr>
              </a:outerShdw>
            </a:effectLst>
          </p:spPr>
        </p:pic>
        <p:pic>
          <p:nvPicPr>
            <p:cNvPr id="29" name="Picture 28">
              <a:extLst>
                <a:ext uri="{FF2B5EF4-FFF2-40B4-BE49-F238E27FC236}">
                  <a16:creationId xmlns:a16="http://schemas.microsoft.com/office/drawing/2014/main" id="{00ED0151-4CA9-4936-A179-221AD7E27F35}"/>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954985" y="3183944"/>
              <a:ext cx="266723" cy="32768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655051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C12B2CE-8416-4D6C-B0EF-E1D34B9BE2F9}"/>
              </a:ext>
            </a:extLst>
          </p:cNvPr>
          <p:cNvCxnSpPr>
            <a:cxnSpLocks/>
          </p:cNvCxnSpPr>
          <p:nvPr/>
        </p:nvCxnSpPr>
        <p:spPr>
          <a:xfrm>
            <a:off x="7620000" y="100964"/>
            <a:ext cx="0" cy="6581775"/>
          </a:xfrm>
          <a:prstGeom prst="line">
            <a:avLst/>
          </a:prstGeom>
        </p:spPr>
        <p:style>
          <a:lnRef idx="3">
            <a:schemeClr val="accent5"/>
          </a:lnRef>
          <a:fillRef idx="0">
            <a:schemeClr val="accent5"/>
          </a:fillRef>
          <a:effectRef idx="2">
            <a:schemeClr val="accent5"/>
          </a:effectRef>
          <a:fontRef idx="minor">
            <a:schemeClr val="tx1"/>
          </a:fontRef>
        </p:style>
      </p:cxnSp>
      <p:sp>
        <p:nvSpPr>
          <p:cNvPr id="4" name="TextBox 3">
            <a:extLst>
              <a:ext uri="{FF2B5EF4-FFF2-40B4-BE49-F238E27FC236}">
                <a16:creationId xmlns:a16="http://schemas.microsoft.com/office/drawing/2014/main" id="{03D7C4D5-85AB-48E9-B5BA-497EDC9061B7}"/>
              </a:ext>
            </a:extLst>
          </p:cNvPr>
          <p:cNvSpPr txBox="1"/>
          <p:nvPr/>
        </p:nvSpPr>
        <p:spPr>
          <a:xfrm>
            <a:off x="8048626" y="263009"/>
            <a:ext cx="3933824"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dirty="0"/>
              <a:t>والجدول الأخير للمشكلة يظهر بالشكل الأتي: </a:t>
            </a:r>
            <a:endParaRPr lang="en-US" sz="2000" dirty="0"/>
          </a:p>
        </p:txBody>
      </p:sp>
      <p:sp>
        <p:nvSpPr>
          <p:cNvPr id="5" name="TextBox 4">
            <a:extLst>
              <a:ext uri="{FF2B5EF4-FFF2-40B4-BE49-F238E27FC236}">
                <a16:creationId xmlns:a16="http://schemas.microsoft.com/office/drawing/2014/main" id="{569D269B-804E-4ED4-A99E-B8B698C62151}"/>
              </a:ext>
            </a:extLst>
          </p:cNvPr>
          <p:cNvSpPr txBox="1"/>
          <p:nvPr/>
        </p:nvSpPr>
        <p:spPr>
          <a:xfrm>
            <a:off x="10946608" y="749607"/>
            <a:ext cx="1035842"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ar-IQ" sz="2000" b="1" dirty="0">
                <a:solidFill>
                  <a:schemeClr val="accent2">
                    <a:lumMod val="75000"/>
                  </a:schemeClr>
                </a:solidFill>
              </a:rPr>
              <a:t>الجدول 4</a:t>
            </a:r>
            <a:endParaRPr lang="en-US" sz="2000" dirty="0"/>
          </a:p>
        </p:txBody>
      </p:sp>
      <p:pic>
        <p:nvPicPr>
          <p:cNvPr id="7" name="Picture 6">
            <a:extLst>
              <a:ext uri="{FF2B5EF4-FFF2-40B4-BE49-F238E27FC236}">
                <a16:creationId xmlns:a16="http://schemas.microsoft.com/office/drawing/2014/main" id="{EED6C69A-5E74-4AEA-B434-E977C8272F95}"/>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20638" y="1236205"/>
            <a:ext cx="4061812" cy="2316559"/>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1" name="Picture 10">
            <a:extLst>
              <a:ext uri="{FF2B5EF4-FFF2-40B4-BE49-F238E27FC236}">
                <a16:creationId xmlns:a16="http://schemas.microsoft.com/office/drawing/2014/main" id="{BB9B1A50-02DF-43C8-8033-18F12A4E60D3}"/>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920638" y="3756518"/>
            <a:ext cx="4061812" cy="2926221"/>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7" name="Picture 16">
            <a:extLst>
              <a:ext uri="{FF2B5EF4-FFF2-40B4-BE49-F238E27FC236}">
                <a16:creationId xmlns:a16="http://schemas.microsoft.com/office/drawing/2014/main" id="{B4532001-0975-409B-B7F6-36807BDD07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325" y="177212"/>
            <a:ext cx="5481038" cy="476626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0C8C0D81-1A16-4895-8880-020CA942CB8F}"/>
              </a:ext>
            </a:extLst>
          </p:cNvPr>
          <p:cNvSpPr txBox="1"/>
          <p:nvPr/>
        </p:nvSpPr>
        <p:spPr>
          <a:xfrm>
            <a:off x="10315577" y="3756518"/>
            <a:ext cx="1666874"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r-IQ" sz="2000" dirty="0"/>
              <a:t>الحل الأمثل هو: </a:t>
            </a:r>
            <a:endParaRPr lang="en-US" sz="2000" dirty="0"/>
          </a:p>
        </p:txBody>
      </p:sp>
      <p:sp>
        <p:nvSpPr>
          <p:cNvPr id="19" name="TextBox 18">
            <a:extLst>
              <a:ext uri="{FF2B5EF4-FFF2-40B4-BE49-F238E27FC236}">
                <a16:creationId xmlns:a16="http://schemas.microsoft.com/office/drawing/2014/main" id="{E4CD899E-68A8-41E3-A23E-DA66E7596E94}"/>
              </a:ext>
            </a:extLst>
          </p:cNvPr>
          <p:cNvSpPr txBox="1"/>
          <p:nvPr/>
        </p:nvSpPr>
        <p:spPr>
          <a:xfrm>
            <a:off x="1838325" y="5191053"/>
            <a:ext cx="5531639" cy="1323439"/>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just" rtl="1"/>
            <a:r>
              <a:rPr lang="ar-IQ" sz="2000" dirty="0"/>
              <a:t>أي أن اللاعب</a:t>
            </a:r>
            <a:r>
              <a:rPr lang="en-US" sz="2000" dirty="0">
                <a:latin typeface="Times New Roman" panose="02020603050405020304" pitchFamily="18" charset="0"/>
                <a:cs typeface="Times New Roman" panose="02020603050405020304" pitchFamily="18" charset="0"/>
              </a:rPr>
              <a:t>A</a:t>
            </a:r>
            <a:r>
              <a:rPr lang="en-US" sz="2000" dirty="0"/>
              <a:t> </a:t>
            </a:r>
            <a:r>
              <a:rPr lang="ar-IQ" sz="2000" dirty="0"/>
              <a:t> سيلعب الإستراتيجية (1/4) الوقت المخصص للعـب، وسـيلعب الإسـتراتيجية الثانية (1/2) الوقت المخصص للعب والإستراتيجية الثالثة (1/4) من الوقت المخصص للعب. وبما أن قيمة المباراة هي 2 فإن اللاعب </a:t>
            </a:r>
            <a:r>
              <a:rPr lang="en-US" sz="2000" dirty="0">
                <a:latin typeface="Times New Roman" panose="02020603050405020304" pitchFamily="18" charset="0"/>
                <a:cs typeface="Times New Roman" panose="02020603050405020304" pitchFamily="18" charset="0"/>
              </a:rPr>
              <a:t>A</a:t>
            </a:r>
            <a:r>
              <a:rPr lang="en-US" sz="2000" dirty="0"/>
              <a:t> </a:t>
            </a:r>
            <a:r>
              <a:rPr lang="ar-IQ" sz="2000" dirty="0"/>
              <a:t> هو الذي سيفوز بالمباراة. </a:t>
            </a:r>
            <a:endParaRPr lang="en-US" sz="2000" dirty="0"/>
          </a:p>
        </p:txBody>
      </p:sp>
    </p:spTree>
    <p:extLst>
      <p:ext uri="{BB962C8B-B14F-4D97-AF65-F5344CB8AC3E}">
        <p14:creationId xmlns:p14="http://schemas.microsoft.com/office/powerpoint/2010/main" val="2847480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0A266F-0017-4EEE-8C68-2F6BA4E1E567}"/>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781049" y="1009651"/>
            <a:ext cx="10772775" cy="5336560"/>
          </a:xfrm>
          <a:prstGeom prst="rect">
            <a:avLst/>
          </a:prstGeom>
        </p:spPr>
      </p:pic>
      <p:sp>
        <p:nvSpPr>
          <p:cNvPr id="3" name="TextBox 2">
            <a:extLst>
              <a:ext uri="{FF2B5EF4-FFF2-40B4-BE49-F238E27FC236}">
                <a16:creationId xmlns:a16="http://schemas.microsoft.com/office/drawing/2014/main" id="{6C2B42BE-1A06-4BB1-A23D-0993F29485BB}"/>
              </a:ext>
            </a:extLst>
          </p:cNvPr>
          <p:cNvSpPr txBox="1"/>
          <p:nvPr/>
        </p:nvSpPr>
        <p:spPr>
          <a:xfrm>
            <a:off x="7505699" y="378440"/>
            <a:ext cx="4495800" cy="461665"/>
          </a:xfrm>
          <a:prstGeom prst="rect">
            <a:avLst/>
          </a:prstGeom>
          <a:solidFill>
            <a:schemeClr val="bg1"/>
          </a:solidFill>
        </p:spPr>
        <p:txBody>
          <a:bodyPr wrap="square">
            <a:spAutoFit/>
          </a:bodyPr>
          <a:lstStyle/>
          <a:p>
            <a:r>
              <a:rPr lang="ar-IQ" sz="2400" dirty="0">
                <a:latin typeface="Arial" panose="020B0604020202020204" pitchFamily="34" charset="0"/>
                <a:cs typeface="Arial" panose="020B0604020202020204" pitchFamily="34" charset="0"/>
              </a:rPr>
              <a:t>المصطلحات المستخدمة في نظرية المباراة</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10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BDFFAC-7CAA-43CC-9809-C19EB2DFC40D}"/>
              </a:ext>
            </a:extLst>
          </p:cNvPr>
          <p:cNvSpPr txBox="1"/>
          <p:nvPr/>
        </p:nvSpPr>
        <p:spPr>
          <a:xfrm>
            <a:off x="4119563" y="177023"/>
            <a:ext cx="7553324" cy="1708288"/>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r">
              <a:lnSpc>
                <a:spcPct val="150000"/>
              </a:lnSpc>
            </a:pPr>
            <a:r>
              <a:rPr lang="ar-IQ" b="1" dirty="0">
                <a:solidFill>
                  <a:schemeClr val="tx1"/>
                </a:solidFill>
              </a:rPr>
              <a:t>المباراة ذات المجموع الصفري:</a:t>
            </a:r>
          </a:p>
          <a:p>
            <a:pPr algn="just" rtl="1">
              <a:lnSpc>
                <a:spcPct val="150000"/>
              </a:lnSpc>
            </a:pPr>
            <a:r>
              <a:rPr lang="ar-IQ" dirty="0">
                <a:solidFill>
                  <a:schemeClr val="tx1"/>
                </a:solidFill>
              </a:rPr>
              <a:t>وهي مباراة بين لاعبين فقط والتي يكون فيها مجموع عوائد اللاعب ين في نهاية المبـاراة يـساوي صفر. أي أن ما يربحه اللاعب الأول يخسره اللاعب الثاني. ولغرض توضيح المباراة بين طرفين ذات المجموع الصفري نأخذ المثال الآتي: </a:t>
            </a:r>
            <a:endParaRPr lang="en-US" dirty="0">
              <a:solidFill>
                <a:schemeClr val="tx1"/>
              </a:solidFill>
            </a:endParaRPr>
          </a:p>
        </p:txBody>
      </p:sp>
      <p:pic>
        <p:nvPicPr>
          <p:cNvPr id="17" name="Picture 16">
            <a:extLst>
              <a:ext uri="{FF2B5EF4-FFF2-40B4-BE49-F238E27FC236}">
                <a16:creationId xmlns:a16="http://schemas.microsoft.com/office/drawing/2014/main" id="{CA30BF36-348D-4362-9806-8DB76208AFAC}"/>
              </a:ext>
            </a:extLst>
          </p:cNvPr>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308467" y="2382141"/>
            <a:ext cx="6902083" cy="927586"/>
          </a:xfrm>
          <a:prstGeom prst="rect">
            <a:avLst/>
          </a:prstGeom>
          <a:ln w="28575">
            <a:solidFill>
              <a:schemeClr val="accent6">
                <a:lumMod val="75000"/>
              </a:schemeClr>
            </a:solidFill>
          </a:ln>
        </p:spPr>
      </p:pic>
      <p:pic>
        <p:nvPicPr>
          <p:cNvPr id="21" name="Picture 20">
            <a:extLst>
              <a:ext uri="{FF2B5EF4-FFF2-40B4-BE49-F238E27FC236}">
                <a16:creationId xmlns:a16="http://schemas.microsoft.com/office/drawing/2014/main" id="{C89750F1-7574-4C2F-9604-7043048495DC}"/>
              </a:ext>
            </a:extLst>
          </p:cNvPr>
          <p:cNvPicPr>
            <a:picLocks noChangeAspect="1"/>
          </p:cNvPicPr>
          <p:nvPr/>
        </p:nvPicPr>
        <p:blipFill>
          <a:blip r:embed="rId3">
            <a:graysc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08467" y="3626956"/>
            <a:ext cx="5132242" cy="2760268"/>
          </a:xfrm>
          <a:prstGeom prst="rect">
            <a:avLst/>
          </a:prstGeom>
          <a:ln w="28575">
            <a:solidFill>
              <a:schemeClr val="accent6">
                <a:lumMod val="75000"/>
              </a:schemeClr>
            </a:solidFill>
          </a:ln>
        </p:spPr>
      </p:pic>
      <p:sp>
        <p:nvSpPr>
          <p:cNvPr id="13" name="TextBox 12">
            <a:extLst>
              <a:ext uri="{FF2B5EF4-FFF2-40B4-BE49-F238E27FC236}">
                <a16:creationId xmlns:a16="http://schemas.microsoft.com/office/drawing/2014/main" id="{81B16F4C-E067-4478-BB20-5CD046CE4320}"/>
              </a:ext>
            </a:extLst>
          </p:cNvPr>
          <p:cNvSpPr txBox="1"/>
          <p:nvPr/>
        </p:nvSpPr>
        <p:spPr>
          <a:xfrm>
            <a:off x="8020050" y="2293672"/>
            <a:ext cx="685800" cy="369332"/>
          </a:xfrm>
          <a:prstGeom prst="rect">
            <a:avLst/>
          </a:prstGeom>
          <a:ln w="28575"/>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IQ" b="1" dirty="0">
                <a:solidFill>
                  <a:schemeClr val="tx1"/>
                </a:solidFill>
              </a:rPr>
              <a:t>مثـــال</a:t>
            </a:r>
            <a:endParaRPr lang="en-US" b="1" dirty="0">
              <a:solidFill>
                <a:schemeClr val="tx1"/>
              </a:solidFill>
            </a:endParaRPr>
          </a:p>
        </p:txBody>
      </p:sp>
      <p:sp>
        <p:nvSpPr>
          <p:cNvPr id="19" name="TextBox 18">
            <a:extLst>
              <a:ext uri="{FF2B5EF4-FFF2-40B4-BE49-F238E27FC236}">
                <a16:creationId xmlns:a16="http://schemas.microsoft.com/office/drawing/2014/main" id="{BEE31758-9DD6-4EAC-BEE6-AF8F266A9430}"/>
              </a:ext>
            </a:extLst>
          </p:cNvPr>
          <p:cNvSpPr txBox="1"/>
          <p:nvPr/>
        </p:nvSpPr>
        <p:spPr>
          <a:xfrm>
            <a:off x="6334124" y="3429000"/>
            <a:ext cx="733425" cy="369332"/>
          </a:xfrm>
          <a:prstGeom prst="rect">
            <a:avLst/>
          </a:prstGeom>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IQ" b="1" dirty="0">
                <a:solidFill>
                  <a:schemeClr val="tx1"/>
                </a:solidFill>
              </a:rPr>
              <a:t>الجدول</a:t>
            </a:r>
            <a:endParaRPr lang="en-US" dirty="0"/>
          </a:p>
        </p:txBody>
      </p:sp>
    </p:spTree>
    <p:extLst>
      <p:ext uri="{BB962C8B-B14F-4D97-AF65-F5344CB8AC3E}">
        <p14:creationId xmlns:p14="http://schemas.microsoft.com/office/powerpoint/2010/main" val="313990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4E54159-1FF4-47EF-90B1-A581FA9F3A41}"/>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554259" y="750974"/>
            <a:ext cx="3535806" cy="2190818"/>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8" name="TextBox 7">
            <a:extLst>
              <a:ext uri="{FF2B5EF4-FFF2-40B4-BE49-F238E27FC236}">
                <a16:creationId xmlns:a16="http://schemas.microsoft.com/office/drawing/2014/main" id="{DFB9876F-6D1E-4821-98E3-ED9CE98800B6}"/>
              </a:ext>
            </a:extLst>
          </p:cNvPr>
          <p:cNvSpPr txBox="1"/>
          <p:nvPr/>
        </p:nvSpPr>
        <p:spPr>
          <a:xfrm>
            <a:off x="11239503" y="766363"/>
            <a:ext cx="786392" cy="369332"/>
          </a:xfrm>
          <a:prstGeom prst="rect">
            <a:avLst/>
          </a:prstGeom>
          <a:ln w="28575">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IQ" b="1" dirty="0">
                <a:solidFill>
                  <a:schemeClr val="accent5">
                    <a:lumMod val="75000"/>
                  </a:schemeClr>
                </a:solidFill>
              </a:rPr>
              <a:t>الجدول</a:t>
            </a:r>
            <a:endParaRPr lang="en-US" dirty="0"/>
          </a:p>
        </p:txBody>
      </p:sp>
      <p:pic>
        <p:nvPicPr>
          <p:cNvPr id="10" name="Picture 9">
            <a:extLst>
              <a:ext uri="{FF2B5EF4-FFF2-40B4-BE49-F238E27FC236}">
                <a16:creationId xmlns:a16="http://schemas.microsoft.com/office/drawing/2014/main" id="{CD4B23CA-EC19-45E8-9ADF-B45AAA11CD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6514" y="3097857"/>
            <a:ext cx="6479381" cy="2581275"/>
          </a:xfrm>
          <a:prstGeom prst="roundRect">
            <a:avLst>
              <a:gd name="adj" fmla="val 16667"/>
            </a:avLst>
          </a:prstGeom>
          <a:ln w="28575">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6AD6EE00-C86A-44D0-B366-8322AE4DC6DD}"/>
              </a:ext>
            </a:extLst>
          </p:cNvPr>
          <p:cNvPicPr>
            <a:picLocks noChangeAspect="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448328" y="5835197"/>
            <a:ext cx="5418798" cy="8280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14">
            <a:extLst>
              <a:ext uri="{FF2B5EF4-FFF2-40B4-BE49-F238E27FC236}">
                <a16:creationId xmlns:a16="http://schemas.microsoft.com/office/drawing/2014/main" id="{3DB7D5EB-D569-486E-8ADD-5F65A5AE76CB}"/>
              </a:ext>
            </a:extLst>
          </p:cNvPr>
          <p:cNvPicPr>
            <a:picLocks noChangeAspect="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72275" y="705705"/>
            <a:ext cx="3189075" cy="2369979"/>
          </a:xfrm>
          <a:prstGeom prst="rect">
            <a:avLst/>
          </a:prstGeom>
          <a:ln w="28575">
            <a:solidFill>
              <a:schemeClr val="accent5">
                <a:lumMod val="60000"/>
                <a:lumOff val="40000"/>
              </a:schemeClr>
            </a:solidFill>
          </a:ln>
        </p:spPr>
      </p:pic>
      <p:pic>
        <p:nvPicPr>
          <p:cNvPr id="17" name="Picture 16">
            <a:extLst>
              <a:ext uri="{FF2B5EF4-FFF2-40B4-BE49-F238E27FC236}">
                <a16:creationId xmlns:a16="http://schemas.microsoft.com/office/drawing/2014/main" id="{6E2D1485-923A-4ADD-BBFF-6A30D90F67A5}"/>
              </a:ext>
            </a:extLst>
          </p:cNvPr>
          <p:cNvPicPr>
            <a:picLocks noChangeAspect="1"/>
          </p:cNvPicPr>
          <p:nvPr/>
        </p:nvPicPr>
        <p:blipFill>
          <a:blip r:embed="rId8">
            <a:duotone>
              <a:schemeClr val="accent4">
                <a:shade val="45000"/>
                <a:satMod val="135000"/>
              </a:schemeClr>
              <a:prstClr val="white"/>
            </a:duotone>
            <a:extLst>
              <a:ext uri="{BEBA8EAE-BF5A-486C-A8C5-ECC9F3942E4B}">
                <a14:imgProps xmlns:a14="http://schemas.microsoft.com/office/drawing/2010/main">
                  <a14:imgLayer r:embed="rId9">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73627" y="3301103"/>
            <a:ext cx="4165097" cy="4616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a:extLst>
              <a:ext uri="{FF2B5EF4-FFF2-40B4-BE49-F238E27FC236}">
                <a16:creationId xmlns:a16="http://schemas.microsoft.com/office/drawing/2014/main" id="{3D376887-B8B6-43AB-9346-19CF7A36E55E}"/>
              </a:ext>
            </a:extLst>
          </p:cNvPr>
          <p:cNvPicPr>
            <a:picLocks noChangeAspect="1"/>
          </p:cNvPicPr>
          <p:nvPr/>
        </p:nvPicPr>
        <p:blipFill>
          <a:blip r:embed="rId1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086696" y="4243994"/>
            <a:ext cx="3270040" cy="2184746"/>
          </a:xfrm>
          <a:prstGeom prst="rect">
            <a:avLst/>
          </a:prstGeom>
          <a:ln w="28575">
            <a:solidFill>
              <a:schemeClr val="accent5">
                <a:lumMod val="60000"/>
                <a:lumOff val="40000"/>
              </a:schemeClr>
            </a:solidFill>
          </a:ln>
        </p:spPr>
      </p:pic>
      <p:sp>
        <p:nvSpPr>
          <p:cNvPr id="20" name="TextBox 19">
            <a:extLst>
              <a:ext uri="{FF2B5EF4-FFF2-40B4-BE49-F238E27FC236}">
                <a16:creationId xmlns:a16="http://schemas.microsoft.com/office/drawing/2014/main" id="{C53BC019-B9EC-4CF2-8DBC-5DA53E5220E1}"/>
              </a:ext>
            </a:extLst>
          </p:cNvPr>
          <p:cNvSpPr txBox="1"/>
          <p:nvPr/>
        </p:nvSpPr>
        <p:spPr>
          <a:xfrm>
            <a:off x="4060660" y="4059328"/>
            <a:ext cx="967377" cy="369332"/>
          </a:xfrm>
          <a:prstGeom prst="rect">
            <a:avLst/>
          </a:prstGeom>
          <a:ln w="28575">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IQ" b="1" dirty="0">
                <a:solidFill>
                  <a:schemeClr val="accent5">
                    <a:lumMod val="75000"/>
                  </a:schemeClr>
                </a:solidFill>
              </a:rPr>
              <a:t>الجدول 2</a:t>
            </a:r>
            <a:r>
              <a:rPr lang="ar-IQ" dirty="0"/>
              <a:t> </a:t>
            </a:r>
            <a:endParaRPr lang="en-US" dirty="0"/>
          </a:p>
        </p:txBody>
      </p:sp>
      <p:sp>
        <p:nvSpPr>
          <p:cNvPr id="13" name="TextBox 12">
            <a:extLst>
              <a:ext uri="{FF2B5EF4-FFF2-40B4-BE49-F238E27FC236}">
                <a16:creationId xmlns:a16="http://schemas.microsoft.com/office/drawing/2014/main" id="{0F6B7AA4-5D82-4974-831B-089DBEF0DF3C}"/>
              </a:ext>
            </a:extLst>
          </p:cNvPr>
          <p:cNvSpPr txBox="1"/>
          <p:nvPr/>
        </p:nvSpPr>
        <p:spPr>
          <a:xfrm>
            <a:off x="3810585" y="550919"/>
            <a:ext cx="1209676" cy="400110"/>
          </a:xfrm>
          <a:prstGeom prst="rect">
            <a:avLst/>
          </a:prstGeom>
          <a:ln w="28575">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ar-IQ" sz="2000" b="1" dirty="0">
                <a:solidFill>
                  <a:schemeClr val="accent5">
                    <a:lumMod val="75000"/>
                  </a:schemeClr>
                </a:solidFill>
              </a:rPr>
              <a:t>الجدول 1</a:t>
            </a:r>
            <a:r>
              <a:rPr lang="ar-IQ" sz="2000" dirty="0"/>
              <a:t> </a:t>
            </a:r>
            <a:endParaRPr lang="en-US" sz="2000" dirty="0"/>
          </a:p>
        </p:txBody>
      </p:sp>
      <p:sp>
        <p:nvSpPr>
          <p:cNvPr id="11" name="TextBox 10">
            <a:extLst>
              <a:ext uri="{FF2B5EF4-FFF2-40B4-BE49-F238E27FC236}">
                <a16:creationId xmlns:a16="http://schemas.microsoft.com/office/drawing/2014/main" id="{BBF30746-1114-41F2-8B60-6036F79438D8}"/>
              </a:ext>
            </a:extLst>
          </p:cNvPr>
          <p:cNvSpPr txBox="1"/>
          <p:nvPr/>
        </p:nvSpPr>
        <p:spPr>
          <a:xfrm>
            <a:off x="7717630" y="194799"/>
            <a:ext cx="4333876" cy="400110"/>
          </a:xfrm>
          <a:prstGeom prst="rect">
            <a:avLst/>
          </a:prstGeom>
          <a:ln w="38100"/>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tx1"/>
                </a:solidFill>
              </a:rPr>
              <a:t>مصفوفة المباراة (مصفوفة العائد) تكون كالتالي: </a:t>
            </a:r>
            <a:endParaRPr lang="en-US" sz="2000" b="1" dirty="0">
              <a:solidFill>
                <a:schemeClr val="tx1"/>
              </a:solidFill>
            </a:endParaRPr>
          </a:p>
        </p:txBody>
      </p:sp>
      <p:cxnSp>
        <p:nvCxnSpPr>
          <p:cNvPr id="3" name="Straight Connector 2">
            <a:extLst>
              <a:ext uri="{FF2B5EF4-FFF2-40B4-BE49-F238E27FC236}">
                <a16:creationId xmlns:a16="http://schemas.microsoft.com/office/drawing/2014/main" id="{1D8FADF7-49FB-4377-B448-7BE020CEB303}"/>
              </a:ext>
            </a:extLst>
          </p:cNvPr>
          <p:cNvCxnSpPr>
            <a:cxnSpLocks/>
          </p:cNvCxnSpPr>
          <p:nvPr/>
        </p:nvCxnSpPr>
        <p:spPr>
          <a:xfrm>
            <a:off x="5304838" y="323824"/>
            <a:ext cx="0" cy="6310775"/>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4220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F6312DF4-0240-4834-9E9C-F910CEF425F9}"/>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26407" y="3837642"/>
            <a:ext cx="4219735" cy="2686479"/>
          </a:xfrm>
          <a:prstGeom prst="roundRect">
            <a:avLst>
              <a:gd name="adj" fmla="val 16667"/>
            </a:avLst>
          </a:prstGeom>
          <a:ln w="28575">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D08B0596-E86A-4469-85C1-5FAFF966F5F9}"/>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26407" y="333879"/>
            <a:ext cx="4219735" cy="2461343"/>
          </a:xfrm>
          <a:prstGeom prst="roundRect">
            <a:avLst>
              <a:gd name="adj" fmla="val 16667"/>
            </a:avLst>
          </a:prstGeom>
          <a:ln w="28575">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a:extLst>
              <a:ext uri="{FF2B5EF4-FFF2-40B4-BE49-F238E27FC236}">
                <a16:creationId xmlns:a16="http://schemas.microsoft.com/office/drawing/2014/main" id="{4CA19CB3-1B5E-49F2-9A45-C69CEEB91676}"/>
              </a:ext>
            </a:extLst>
          </p:cNvPr>
          <p:cNvSpPr txBox="1"/>
          <p:nvPr/>
        </p:nvSpPr>
        <p:spPr>
          <a:xfrm>
            <a:off x="4713324" y="224823"/>
            <a:ext cx="1213667" cy="400110"/>
          </a:xfrm>
          <a:prstGeom prst="rect">
            <a:avLst/>
          </a:prstGeom>
          <a:ln w="28575">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ar-IQ" sz="2000" b="1" dirty="0">
                <a:solidFill>
                  <a:schemeClr val="accent5">
                    <a:lumMod val="75000"/>
                  </a:schemeClr>
                </a:solidFill>
              </a:rPr>
              <a:t>الجدول 3</a:t>
            </a:r>
            <a:r>
              <a:rPr lang="ar-IQ" sz="2000" dirty="0"/>
              <a:t> </a:t>
            </a:r>
            <a:endParaRPr lang="en-US" sz="2000" dirty="0"/>
          </a:p>
        </p:txBody>
      </p:sp>
      <p:pic>
        <p:nvPicPr>
          <p:cNvPr id="6" name="Picture 5">
            <a:extLst>
              <a:ext uri="{FF2B5EF4-FFF2-40B4-BE49-F238E27FC236}">
                <a16:creationId xmlns:a16="http://schemas.microsoft.com/office/drawing/2014/main" id="{015D4F92-7CDD-4D09-B50A-CC07404D2436}"/>
              </a:ext>
            </a:extLst>
          </p:cNvPr>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6407841" y="376324"/>
            <a:ext cx="5061767" cy="497219"/>
          </a:xfrm>
          <a:prstGeom prst="roundRect">
            <a:avLst>
              <a:gd name="adj" fmla="val 16667"/>
            </a:avLst>
          </a:prstGeom>
          <a:ln w="19050">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1B8F60F9-19A9-4EE0-8E33-A6171282B6BE}"/>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6407842" y="3276736"/>
            <a:ext cx="5185592" cy="585987"/>
          </a:xfrm>
          <a:prstGeom prst="roundRect">
            <a:avLst>
              <a:gd name="adj" fmla="val 16667"/>
            </a:avLst>
          </a:prstGeom>
          <a:ln w="19050">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TextBox 12">
            <a:extLst>
              <a:ext uri="{FF2B5EF4-FFF2-40B4-BE49-F238E27FC236}">
                <a16:creationId xmlns:a16="http://schemas.microsoft.com/office/drawing/2014/main" id="{0F5CBD77-DFA7-416F-AA40-008187543334}"/>
              </a:ext>
            </a:extLst>
          </p:cNvPr>
          <p:cNvSpPr txBox="1"/>
          <p:nvPr/>
        </p:nvSpPr>
        <p:spPr>
          <a:xfrm>
            <a:off x="4682753" y="3662669"/>
            <a:ext cx="1213667" cy="400110"/>
          </a:xfrm>
          <a:prstGeom prst="rect">
            <a:avLst/>
          </a:prstGeom>
          <a:ln w="28575">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ar-IQ" sz="2000" b="1" dirty="0">
                <a:solidFill>
                  <a:schemeClr val="accent5">
                    <a:lumMod val="75000"/>
                  </a:schemeClr>
                </a:solidFill>
              </a:rPr>
              <a:t>الجدول 4</a:t>
            </a:r>
            <a:r>
              <a:rPr lang="ar-IQ" sz="2000" dirty="0"/>
              <a:t> </a:t>
            </a:r>
            <a:endParaRPr lang="en-US" sz="2000" dirty="0"/>
          </a:p>
        </p:txBody>
      </p:sp>
    </p:spTree>
    <p:extLst>
      <p:ext uri="{BB962C8B-B14F-4D97-AF65-F5344CB8AC3E}">
        <p14:creationId xmlns:p14="http://schemas.microsoft.com/office/powerpoint/2010/main" val="62935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2EC9183E-0DE9-49B0-9239-5BE82B7D936A}"/>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787898" y="301948"/>
            <a:ext cx="7157268" cy="927114"/>
          </a:xfrm>
          <a:prstGeom prst="roundRect">
            <a:avLst>
              <a:gd name="adj" fmla="val 16667"/>
            </a:avLst>
          </a:prstGeom>
          <a:ln w="28575">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83F847F1-255A-408C-B5BE-8FA9E814335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75694" y="913039"/>
            <a:ext cx="5259522" cy="1620612"/>
          </a:xfrm>
          <a:prstGeom prst="roundRect">
            <a:avLst>
              <a:gd name="adj" fmla="val 16667"/>
            </a:avLst>
          </a:prstGeom>
          <a:ln w="28575">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5" name="Picture 24">
            <a:extLst>
              <a:ext uri="{FF2B5EF4-FFF2-40B4-BE49-F238E27FC236}">
                <a16:creationId xmlns:a16="http://schemas.microsoft.com/office/drawing/2014/main" id="{CF778956-3E52-48B7-8CF0-346AE3B609AA}"/>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54558" y="2084985"/>
            <a:ext cx="3943265" cy="1059757"/>
          </a:xfrm>
          <a:prstGeom prst="roundRect">
            <a:avLst>
              <a:gd name="adj" fmla="val 16667"/>
            </a:avLst>
          </a:prstGeom>
          <a:ln w="28575">
            <a:solidFill>
              <a:schemeClr val="accent5">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TextBox 13">
            <a:extLst>
              <a:ext uri="{FF2B5EF4-FFF2-40B4-BE49-F238E27FC236}">
                <a16:creationId xmlns:a16="http://schemas.microsoft.com/office/drawing/2014/main" id="{F57E1F95-28CA-4C61-84E2-2CEEA4D89170}"/>
              </a:ext>
            </a:extLst>
          </p:cNvPr>
          <p:cNvSpPr txBox="1"/>
          <p:nvPr/>
        </p:nvSpPr>
        <p:spPr>
          <a:xfrm>
            <a:off x="9830616" y="3125496"/>
            <a:ext cx="2114550" cy="400110"/>
          </a:xfrm>
          <a:prstGeom prst="rect">
            <a:avLst/>
          </a:prstGeom>
          <a:ln>
            <a:solidFill>
              <a:schemeClr val="accent5">
                <a:lumMod val="60000"/>
                <a:lumOff val="4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r"/>
            <a:r>
              <a:rPr lang="ar-IQ" sz="2000" b="1" dirty="0">
                <a:solidFill>
                  <a:schemeClr val="accent2">
                    <a:lumMod val="75000"/>
                  </a:schemeClr>
                </a:solidFill>
              </a:rPr>
              <a:t>الإستراتيجيات المهيمنة</a:t>
            </a:r>
            <a:endParaRPr lang="en-US" sz="2000" b="1" dirty="0">
              <a:solidFill>
                <a:schemeClr val="accent2">
                  <a:lumMod val="75000"/>
                </a:schemeClr>
              </a:solidFill>
            </a:endParaRPr>
          </a:p>
        </p:txBody>
      </p:sp>
      <p:sp>
        <p:nvSpPr>
          <p:cNvPr id="16" name="TextBox 15">
            <a:extLst>
              <a:ext uri="{FF2B5EF4-FFF2-40B4-BE49-F238E27FC236}">
                <a16:creationId xmlns:a16="http://schemas.microsoft.com/office/drawing/2014/main" id="{E12CAE05-AE4D-47F5-AE4C-9715ACA258FE}"/>
              </a:ext>
            </a:extLst>
          </p:cNvPr>
          <p:cNvSpPr txBox="1"/>
          <p:nvPr/>
        </p:nvSpPr>
        <p:spPr>
          <a:xfrm>
            <a:off x="1333500" y="3595407"/>
            <a:ext cx="9944100" cy="2349554"/>
          </a:xfrm>
          <a:prstGeom prst="rect">
            <a:avLst/>
          </a:prstGeom>
          <a:ln w="28575">
            <a:solidFill>
              <a:schemeClr val="accent5">
                <a:lumMod val="60000"/>
                <a:lumOff val="40000"/>
              </a:schemeClr>
            </a:solidFill>
          </a:ln>
        </p:spPr>
        <p:style>
          <a:lnRef idx="2">
            <a:schemeClr val="accent3"/>
          </a:lnRef>
          <a:fillRef idx="1">
            <a:schemeClr val="lt1"/>
          </a:fillRef>
          <a:effectRef idx="0">
            <a:schemeClr val="accent3"/>
          </a:effectRef>
          <a:fontRef idx="minor">
            <a:schemeClr val="dk1"/>
          </a:fontRef>
        </p:style>
        <p:txBody>
          <a:bodyPr wrap="square">
            <a:spAutoFit/>
          </a:bodyPr>
          <a:lstStyle/>
          <a:p>
            <a:pPr algn="just" rtl="1">
              <a:lnSpc>
                <a:spcPct val="150000"/>
              </a:lnSpc>
            </a:pPr>
            <a:r>
              <a:rPr lang="ar-IQ" sz="2000" dirty="0">
                <a:solidFill>
                  <a:schemeClr val="accent2">
                    <a:lumMod val="75000"/>
                  </a:schemeClr>
                </a:solidFill>
              </a:rPr>
              <a:t>في حالة المصفوفات للمباريات ذات الأبعاد الكبيرة وفي حالة كون المباريات لا تحتوي على نقطـة استقرار نستطيع تحت ظروف معينة نختصر حجم المصفوفة المعطاة إلى حجم اصغر بأسلوب الهيمنة. ويقصد بالهيمنة أنها درجة الأفضلية التي تتميز بها إستراتيجيات اللاعب </a:t>
            </a:r>
            <a:r>
              <a:rPr lang="en-US" sz="2000" dirty="0">
                <a:solidFill>
                  <a:schemeClr val="accent2">
                    <a:lumMod val="75000"/>
                  </a:schemeClr>
                </a:solidFill>
              </a:rPr>
              <a:t>A </a:t>
            </a:r>
            <a:r>
              <a:rPr lang="ar-IQ" sz="2000" dirty="0">
                <a:solidFill>
                  <a:schemeClr val="accent2">
                    <a:lumMod val="75000"/>
                  </a:schemeClr>
                </a:solidFill>
              </a:rPr>
              <a:t> أو اللاعـب </a:t>
            </a:r>
            <a:r>
              <a:rPr lang="en-US" sz="2000" dirty="0">
                <a:solidFill>
                  <a:schemeClr val="accent2">
                    <a:lumMod val="75000"/>
                  </a:schemeClr>
                </a:solidFill>
              </a:rPr>
              <a:t>B </a:t>
            </a:r>
            <a:r>
              <a:rPr lang="ar-IQ" sz="2000" dirty="0">
                <a:solidFill>
                  <a:schemeClr val="accent2">
                    <a:lumMod val="75000"/>
                  </a:schemeClr>
                </a:solidFill>
              </a:rPr>
              <a:t> علـى غيرها من الإستراتيجيات ولنفس اللاعب . أما الإست راتيجيات التي يتم الهيمنة عليها (المحذوفـة ) فهـي الإستراتيجيات التي لا يستخدمها اللاعب مهما كانت الإستراتيجية التي يلعبها خصمه</a:t>
            </a:r>
            <a:endParaRPr lang="en-US" sz="2000" dirty="0">
              <a:solidFill>
                <a:schemeClr val="accent2">
                  <a:lumMod val="75000"/>
                </a:schemeClr>
              </a:solidFill>
            </a:endParaRPr>
          </a:p>
        </p:txBody>
      </p:sp>
    </p:spTree>
    <p:extLst>
      <p:ext uri="{BB962C8B-B14F-4D97-AF65-F5344CB8AC3E}">
        <p14:creationId xmlns:p14="http://schemas.microsoft.com/office/powerpoint/2010/main" val="2992156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752D8B-DD5E-495B-B3F3-021C2817CDEA}"/>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866239" y="3864010"/>
            <a:ext cx="4271164" cy="2006039"/>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737A66C2-2D0D-4D2E-BA3C-B2446002AF57}"/>
              </a:ext>
            </a:extLst>
          </p:cNvPr>
          <p:cNvSpPr txBox="1"/>
          <p:nvPr/>
        </p:nvSpPr>
        <p:spPr>
          <a:xfrm>
            <a:off x="8805863" y="1181782"/>
            <a:ext cx="2233612"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تتمثل قواعد الهيمنة في:</a:t>
            </a:r>
            <a:endParaRPr lang="en-US" sz="2000" b="1" dirty="0">
              <a:solidFill>
                <a:schemeClr val="accent2">
                  <a:lumMod val="75000"/>
                </a:schemeClr>
              </a:solidFill>
            </a:endParaRPr>
          </a:p>
        </p:txBody>
      </p:sp>
      <p:grpSp>
        <p:nvGrpSpPr>
          <p:cNvPr id="14" name="Group 13">
            <a:extLst>
              <a:ext uri="{FF2B5EF4-FFF2-40B4-BE49-F238E27FC236}">
                <a16:creationId xmlns:a16="http://schemas.microsoft.com/office/drawing/2014/main" id="{A069A965-6B4B-4B82-A9B6-D893D267AF6E}"/>
              </a:ext>
            </a:extLst>
          </p:cNvPr>
          <p:cNvGrpSpPr/>
          <p:nvPr/>
        </p:nvGrpSpPr>
        <p:grpSpPr>
          <a:xfrm>
            <a:off x="1152525" y="602725"/>
            <a:ext cx="7441177" cy="1958333"/>
            <a:chOff x="1752600" y="3472934"/>
            <a:chExt cx="7441177" cy="1958333"/>
          </a:xfrm>
        </p:grpSpPr>
        <p:pic>
          <p:nvPicPr>
            <p:cNvPr id="11" name="Picture 10">
              <a:extLst>
                <a:ext uri="{FF2B5EF4-FFF2-40B4-BE49-F238E27FC236}">
                  <a16:creationId xmlns:a16="http://schemas.microsoft.com/office/drawing/2014/main" id="{0908BF4E-5E04-4C59-B11A-F8181A1F0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3472934"/>
              <a:ext cx="7441177" cy="670441"/>
            </a:xfrm>
            <a:prstGeom prst="rect">
              <a:avLst/>
            </a:prstGeom>
          </p:spPr>
        </p:pic>
        <p:pic>
          <p:nvPicPr>
            <p:cNvPr id="13" name="Picture 12">
              <a:extLst>
                <a:ext uri="{FF2B5EF4-FFF2-40B4-BE49-F238E27FC236}">
                  <a16:creationId xmlns:a16="http://schemas.microsoft.com/office/drawing/2014/main" id="{9D64E2C4-AFC4-4B73-9DAD-4F1B8A2BB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4143375"/>
              <a:ext cx="7441177" cy="1287892"/>
            </a:xfrm>
            <a:prstGeom prst="rect">
              <a:avLst/>
            </a:prstGeom>
          </p:spPr>
        </p:pic>
      </p:grpSp>
      <p:sp>
        <p:nvSpPr>
          <p:cNvPr id="16" name="TextBox 15">
            <a:extLst>
              <a:ext uri="{FF2B5EF4-FFF2-40B4-BE49-F238E27FC236}">
                <a16:creationId xmlns:a16="http://schemas.microsoft.com/office/drawing/2014/main" id="{D927E05D-3E2A-49D6-A894-CC482635605C}"/>
              </a:ext>
            </a:extLst>
          </p:cNvPr>
          <p:cNvSpPr txBox="1"/>
          <p:nvPr/>
        </p:nvSpPr>
        <p:spPr>
          <a:xfrm>
            <a:off x="1152525" y="2884844"/>
            <a:ext cx="9886950"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dirty="0">
                <a:solidFill>
                  <a:schemeClr val="accent2">
                    <a:lumMod val="75000"/>
                  </a:schemeClr>
                </a:solidFill>
              </a:rPr>
              <a:t>نلاحظ أن عملية حذف الصفوف والأعمدة لا تؤثر على قيمة المباراة سواء كانت مستقرة أم غيـر مستقرة أم غير مستقرة وكما هو موضح في الأمثلة الآتية: </a:t>
            </a:r>
            <a:endParaRPr lang="en-US" sz="2000" dirty="0">
              <a:solidFill>
                <a:schemeClr val="accent2">
                  <a:lumMod val="75000"/>
                </a:schemeClr>
              </a:solidFill>
            </a:endParaRPr>
          </a:p>
        </p:txBody>
      </p:sp>
      <p:sp>
        <p:nvSpPr>
          <p:cNvPr id="10" name="TextBox 9">
            <a:extLst>
              <a:ext uri="{FF2B5EF4-FFF2-40B4-BE49-F238E27FC236}">
                <a16:creationId xmlns:a16="http://schemas.microsoft.com/office/drawing/2014/main" id="{5095F737-5388-406C-B0D4-A1E9EFF2D8E2}"/>
              </a:ext>
            </a:extLst>
          </p:cNvPr>
          <p:cNvSpPr txBox="1"/>
          <p:nvPr/>
        </p:nvSpPr>
        <p:spPr>
          <a:xfrm>
            <a:off x="8129587" y="4273969"/>
            <a:ext cx="2709863" cy="70788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مثـــال</a:t>
            </a:r>
          </a:p>
          <a:p>
            <a:pPr algn="r"/>
            <a:r>
              <a:rPr lang="ar-IQ" sz="2000" dirty="0">
                <a:solidFill>
                  <a:schemeClr val="accent2">
                    <a:lumMod val="75000"/>
                  </a:schemeClr>
                </a:solidFill>
              </a:rPr>
              <a:t>نفرض أن لدينا المباراة الآتية: </a:t>
            </a:r>
            <a:endParaRPr lang="en-US" sz="2000" dirty="0">
              <a:solidFill>
                <a:schemeClr val="accent2">
                  <a:lumMod val="75000"/>
                </a:schemeClr>
              </a:solidFill>
            </a:endParaRPr>
          </a:p>
        </p:txBody>
      </p:sp>
      <p:sp>
        <p:nvSpPr>
          <p:cNvPr id="12" name="TextBox 11">
            <a:extLst>
              <a:ext uri="{FF2B5EF4-FFF2-40B4-BE49-F238E27FC236}">
                <a16:creationId xmlns:a16="http://schemas.microsoft.com/office/drawing/2014/main" id="{B6EDA42D-4E4A-47A5-BC27-24216E73312C}"/>
              </a:ext>
            </a:extLst>
          </p:cNvPr>
          <p:cNvSpPr txBox="1"/>
          <p:nvPr/>
        </p:nvSpPr>
        <p:spPr>
          <a:xfrm>
            <a:off x="6318253" y="3864010"/>
            <a:ext cx="819149"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الجدول</a:t>
            </a:r>
            <a:r>
              <a:rPr lang="ar-IQ" dirty="0"/>
              <a:t> </a:t>
            </a:r>
            <a:endParaRPr lang="en-US" dirty="0"/>
          </a:p>
        </p:txBody>
      </p:sp>
    </p:spTree>
    <p:extLst>
      <p:ext uri="{BB962C8B-B14F-4D97-AF65-F5344CB8AC3E}">
        <p14:creationId xmlns:p14="http://schemas.microsoft.com/office/powerpoint/2010/main" val="2852881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4126FE8-F8F9-4B40-BA32-4C71017D324B}"/>
              </a:ext>
            </a:extLst>
          </p:cNvPr>
          <p:cNvPicPr>
            <a:picLocks noChangeAspect="1"/>
          </p:cNvPicPr>
          <p:nvPr/>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523994" y="3850314"/>
            <a:ext cx="3485351" cy="1803415"/>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9" name="TextBox 8">
            <a:extLst>
              <a:ext uri="{FF2B5EF4-FFF2-40B4-BE49-F238E27FC236}">
                <a16:creationId xmlns:a16="http://schemas.microsoft.com/office/drawing/2014/main" id="{9716CBFA-ED82-4A82-B16A-F73F080D7079}"/>
              </a:ext>
            </a:extLst>
          </p:cNvPr>
          <p:cNvSpPr txBox="1"/>
          <p:nvPr/>
        </p:nvSpPr>
        <p:spPr>
          <a:xfrm>
            <a:off x="10859296" y="659699"/>
            <a:ext cx="971550"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b="1" dirty="0">
                <a:solidFill>
                  <a:schemeClr val="accent2">
                    <a:lumMod val="75000"/>
                  </a:schemeClr>
                </a:solidFill>
              </a:rPr>
              <a:t>الحــــل:</a:t>
            </a:r>
            <a:endParaRPr lang="en-US" sz="2000" b="1" dirty="0">
              <a:solidFill>
                <a:schemeClr val="accent2">
                  <a:lumMod val="75000"/>
                </a:schemeClr>
              </a:solidFill>
            </a:endParaRPr>
          </a:p>
        </p:txBody>
      </p:sp>
      <p:sp>
        <p:nvSpPr>
          <p:cNvPr id="10" name="TextBox 9">
            <a:extLst>
              <a:ext uri="{FF2B5EF4-FFF2-40B4-BE49-F238E27FC236}">
                <a16:creationId xmlns:a16="http://schemas.microsoft.com/office/drawing/2014/main" id="{490FB42C-DB35-48F7-AC20-875620262639}"/>
              </a:ext>
            </a:extLst>
          </p:cNvPr>
          <p:cNvSpPr txBox="1"/>
          <p:nvPr/>
        </p:nvSpPr>
        <p:spPr>
          <a:xfrm>
            <a:off x="10859296" y="1208555"/>
            <a:ext cx="985839"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الجدول1 </a:t>
            </a:r>
            <a:endParaRPr lang="en-US" sz="2000" dirty="0"/>
          </a:p>
        </p:txBody>
      </p:sp>
      <p:grpSp>
        <p:nvGrpSpPr>
          <p:cNvPr id="15" name="Group 14">
            <a:extLst>
              <a:ext uri="{FF2B5EF4-FFF2-40B4-BE49-F238E27FC236}">
                <a16:creationId xmlns:a16="http://schemas.microsoft.com/office/drawing/2014/main" id="{8EA436E8-49E5-4F27-96DB-8682AB8E5FE6}"/>
              </a:ext>
            </a:extLst>
          </p:cNvPr>
          <p:cNvGrpSpPr/>
          <p:nvPr/>
        </p:nvGrpSpPr>
        <p:grpSpPr>
          <a:xfrm>
            <a:off x="7472362" y="1408610"/>
            <a:ext cx="4021931" cy="3183597"/>
            <a:chOff x="6315075" y="3579153"/>
            <a:chExt cx="4021931" cy="3183597"/>
          </a:xfrm>
        </p:grpSpPr>
        <p:pic>
          <p:nvPicPr>
            <p:cNvPr id="12" name="Picture 11">
              <a:extLst>
                <a:ext uri="{FF2B5EF4-FFF2-40B4-BE49-F238E27FC236}">
                  <a16:creationId xmlns:a16="http://schemas.microsoft.com/office/drawing/2014/main" id="{BB9A655F-C4CF-40B6-8A8C-4828B2FD15E8}"/>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315075" y="3579153"/>
              <a:ext cx="3152775" cy="3183597"/>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A240EA3F-D9A2-4A23-B21B-C267A5A9F512}"/>
                </a:ext>
              </a:extLst>
            </p:cNvPr>
            <p:cNvPicPr>
              <a:picLocks noChangeAspect="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229162" y="5435039"/>
              <a:ext cx="1107844" cy="381033"/>
            </a:xfrm>
            <a:prstGeom prst="rect">
              <a:avLst/>
            </a:prstGeom>
            <a:ln w="28575">
              <a:solidFill>
                <a:schemeClr val="accent5">
                  <a:lumMod val="60000"/>
                  <a:lumOff val="40000"/>
                </a:schemeClr>
              </a:solidFill>
            </a:ln>
          </p:spPr>
        </p:pic>
      </p:grpSp>
      <p:sp>
        <p:nvSpPr>
          <p:cNvPr id="17" name="TextBox 16">
            <a:extLst>
              <a:ext uri="{FF2B5EF4-FFF2-40B4-BE49-F238E27FC236}">
                <a16:creationId xmlns:a16="http://schemas.microsoft.com/office/drawing/2014/main" id="{53543B57-64E4-4B74-9AFA-6E5DF43979FA}"/>
              </a:ext>
            </a:extLst>
          </p:cNvPr>
          <p:cNvSpPr txBox="1"/>
          <p:nvPr/>
        </p:nvSpPr>
        <p:spPr>
          <a:xfrm>
            <a:off x="6838948" y="4782528"/>
            <a:ext cx="5006187" cy="1015663"/>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dirty="0">
                <a:solidFill>
                  <a:schemeClr val="accent2">
                    <a:lumMod val="75000"/>
                  </a:schemeClr>
                </a:solidFill>
              </a:rPr>
              <a:t>نلاحظ أن المباراة مستقرة وقيمتها تساوي .2 ولو حذفنا العمود الثالث لكون جميع قيمه أكبر من قيم العمود الثاني المناظرة نحصل على: </a:t>
            </a:r>
            <a:endParaRPr lang="en-US" sz="2000" dirty="0">
              <a:solidFill>
                <a:schemeClr val="accent2">
                  <a:lumMod val="75000"/>
                </a:schemeClr>
              </a:solidFill>
            </a:endParaRPr>
          </a:p>
        </p:txBody>
      </p:sp>
      <p:sp>
        <p:nvSpPr>
          <p:cNvPr id="18" name="TextBox 17">
            <a:extLst>
              <a:ext uri="{FF2B5EF4-FFF2-40B4-BE49-F238E27FC236}">
                <a16:creationId xmlns:a16="http://schemas.microsoft.com/office/drawing/2014/main" id="{12843730-9051-4580-AE1B-0BC3B90C3C07}"/>
              </a:ext>
            </a:extLst>
          </p:cNvPr>
          <p:cNvSpPr txBox="1"/>
          <p:nvPr/>
        </p:nvSpPr>
        <p:spPr>
          <a:xfrm>
            <a:off x="5190317" y="859754"/>
            <a:ext cx="1174367"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الجدول 2 </a:t>
            </a:r>
            <a:r>
              <a:rPr lang="ar-IQ" sz="2000" dirty="0"/>
              <a:t> </a:t>
            </a:r>
            <a:endParaRPr lang="en-US" sz="2000" dirty="0"/>
          </a:p>
        </p:txBody>
      </p:sp>
      <p:pic>
        <p:nvPicPr>
          <p:cNvPr id="20" name="Picture 19">
            <a:extLst>
              <a:ext uri="{FF2B5EF4-FFF2-40B4-BE49-F238E27FC236}">
                <a16:creationId xmlns:a16="http://schemas.microsoft.com/office/drawing/2014/main" id="{2DDE81E5-6890-4F3C-9965-2F5896B08976}"/>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380319" y="367273"/>
            <a:ext cx="3485351" cy="2082674"/>
          </a:xfrm>
          <a:prstGeom prst="rect">
            <a:avLst/>
          </a:prstGeom>
          <a:ln w="28575"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
        <p:nvSpPr>
          <p:cNvPr id="22" name="TextBox 21">
            <a:extLst>
              <a:ext uri="{FF2B5EF4-FFF2-40B4-BE49-F238E27FC236}">
                <a16:creationId xmlns:a16="http://schemas.microsoft.com/office/drawing/2014/main" id="{0AA2CE2D-2600-43CA-AEF1-2DF74CD73DAF}"/>
              </a:ext>
            </a:extLst>
          </p:cNvPr>
          <p:cNvSpPr txBox="1"/>
          <p:nvPr/>
        </p:nvSpPr>
        <p:spPr>
          <a:xfrm>
            <a:off x="1358498" y="2860702"/>
            <a:ext cx="5006186" cy="70788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dirty="0">
                <a:solidFill>
                  <a:schemeClr val="accent2">
                    <a:lumMod val="75000"/>
                  </a:schemeClr>
                </a:solidFill>
              </a:rPr>
              <a:t>كذلك لو حذفنا الصف الأول لكون جميع قيمه أصغر من قيم الصف الثالث المناظرة نحصل على: </a:t>
            </a:r>
            <a:endParaRPr lang="en-US" sz="2000" dirty="0">
              <a:solidFill>
                <a:schemeClr val="accent2">
                  <a:lumMod val="75000"/>
                </a:schemeClr>
              </a:solidFill>
            </a:endParaRPr>
          </a:p>
        </p:txBody>
      </p:sp>
      <p:sp>
        <p:nvSpPr>
          <p:cNvPr id="23" name="TextBox 22">
            <a:extLst>
              <a:ext uri="{FF2B5EF4-FFF2-40B4-BE49-F238E27FC236}">
                <a16:creationId xmlns:a16="http://schemas.microsoft.com/office/drawing/2014/main" id="{9128F3CA-D791-4717-91E8-9F6B3A1355A8}"/>
              </a:ext>
            </a:extLst>
          </p:cNvPr>
          <p:cNvSpPr txBox="1"/>
          <p:nvPr/>
        </p:nvSpPr>
        <p:spPr>
          <a:xfrm>
            <a:off x="5114930" y="4365433"/>
            <a:ext cx="1183080" cy="40011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r"/>
            <a:r>
              <a:rPr lang="ar-IQ" sz="2000" b="1" dirty="0">
                <a:solidFill>
                  <a:schemeClr val="accent2">
                    <a:lumMod val="75000"/>
                  </a:schemeClr>
                </a:solidFill>
              </a:rPr>
              <a:t>الجدول 3  </a:t>
            </a:r>
            <a:r>
              <a:rPr lang="ar-IQ" sz="2000" dirty="0"/>
              <a:t> </a:t>
            </a:r>
            <a:endParaRPr lang="en-US" sz="2000" dirty="0"/>
          </a:p>
        </p:txBody>
      </p:sp>
      <p:sp>
        <p:nvSpPr>
          <p:cNvPr id="19" name="TextBox 18">
            <a:extLst>
              <a:ext uri="{FF2B5EF4-FFF2-40B4-BE49-F238E27FC236}">
                <a16:creationId xmlns:a16="http://schemas.microsoft.com/office/drawing/2014/main" id="{9A633A53-BA5F-4AE5-95E8-4FFFC7569474}"/>
              </a:ext>
            </a:extLst>
          </p:cNvPr>
          <p:cNvSpPr txBox="1"/>
          <p:nvPr/>
        </p:nvSpPr>
        <p:spPr>
          <a:xfrm>
            <a:off x="1511088" y="5935455"/>
            <a:ext cx="4821635" cy="40011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r" rtl="1"/>
            <a:r>
              <a:rPr lang="ar-IQ" sz="2000" dirty="0">
                <a:solidFill>
                  <a:schemeClr val="accent2">
                    <a:lumMod val="75000"/>
                  </a:schemeClr>
                </a:solidFill>
              </a:rPr>
              <a:t>لوجدنا أن المباراة تبقى مستقرة وتبقى قيمتها تساوي .2 </a:t>
            </a:r>
            <a:endParaRPr lang="en-US" sz="2000" dirty="0">
              <a:solidFill>
                <a:schemeClr val="accent2">
                  <a:lumMod val="75000"/>
                </a:schemeClr>
              </a:solidFill>
            </a:endParaRPr>
          </a:p>
        </p:txBody>
      </p:sp>
      <p:cxnSp>
        <p:nvCxnSpPr>
          <p:cNvPr id="21" name="Straight Connector 20">
            <a:extLst>
              <a:ext uri="{FF2B5EF4-FFF2-40B4-BE49-F238E27FC236}">
                <a16:creationId xmlns:a16="http://schemas.microsoft.com/office/drawing/2014/main" id="{A0502145-2337-446D-8D09-02BE1A8EAC2E}"/>
              </a:ext>
            </a:extLst>
          </p:cNvPr>
          <p:cNvCxnSpPr>
            <a:cxnSpLocks/>
          </p:cNvCxnSpPr>
          <p:nvPr/>
        </p:nvCxnSpPr>
        <p:spPr>
          <a:xfrm>
            <a:off x="6724650" y="291980"/>
            <a:ext cx="0" cy="627404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89619899"/>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1025</TotalTime>
  <Words>1489</Words>
  <Application>Microsoft Office PowerPoint</Application>
  <PresentationFormat>Widescreen</PresentationFormat>
  <Paragraphs>94</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12</cp:revision>
  <dcterms:created xsi:type="dcterms:W3CDTF">2025-01-03T12:57:14Z</dcterms:created>
  <dcterms:modified xsi:type="dcterms:W3CDTF">2025-01-31T09:47:14Z</dcterms:modified>
</cp:coreProperties>
</file>