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00" r:id="rId5"/>
    <p:sldId id="313" r:id="rId6"/>
    <p:sldId id="298" r:id="rId7"/>
    <p:sldId id="297" r:id="rId8"/>
    <p:sldId id="287" r:id="rId9"/>
    <p:sldId id="288" r:id="rId10"/>
    <p:sldId id="302" r:id="rId11"/>
    <p:sldId id="303" r:id="rId12"/>
    <p:sldId id="304" r:id="rId13"/>
    <p:sldId id="294" r:id="rId14"/>
    <p:sldId id="305" r:id="rId15"/>
    <p:sldId id="307" r:id="rId16"/>
    <p:sldId id="314" r:id="rId17"/>
    <p:sldId id="262" r:id="rId18"/>
    <p:sldId id="312" r:id="rId19"/>
    <p:sldId id="306" r:id="rId20"/>
    <p:sldId id="309"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99" autoAdjust="0"/>
  </p:normalViewPr>
  <p:slideViewPr>
    <p:cSldViewPr snapToGrid="0" snapToObjects="1" showGuides="1">
      <p:cViewPr varScale="1">
        <p:scale>
          <a:sx n="81" d="100"/>
          <a:sy n="81" d="100"/>
        </p:scale>
        <p:origin x="754" y="53"/>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5/31/2025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6.wdp"/><Relationship Id="rId2" Type="http://schemas.openxmlformats.org/officeDocument/2006/relationships/image" Target="../media/image20.tmp"/><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tmp"/><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 Id="rId9"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14.xml"/><Relationship Id="rId5" Type="http://schemas.microsoft.com/office/2007/relationships/hdphoto" Target="../media/hdphoto12.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0.png"/><Relationship Id="rId1" Type="http://schemas.openxmlformats.org/officeDocument/2006/relationships/slideLayout" Target="../slideLayouts/slideLayout14.xml"/><Relationship Id="rId5" Type="http://schemas.microsoft.com/office/2007/relationships/hdphoto" Target="../media/hdphoto14.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4.png"/><Relationship Id="rId5" Type="http://schemas.microsoft.com/office/2007/relationships/hdphoto" Target="../media/hdphoto16.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5.png"/><Relationship Id="rId1" Type="http://schemas.openxmlformats.org/officeDocument/2006/relationships/slideLayout" Target="../slideLayouts/slideLayout14.xml"/><Relationship Id="rId5" Type="http://schemas.microsoft.com/office/2007/relationships/hdphoto" Target="../media/hdphoto19.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tmp"/><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BBB6B4-C87F-498D-BD17-8BD67DF36BE1}"/>
              </a:ext>
            </a:extLst>
          </p:cNvPr>
          <p:cNvSpPr/>
          <p:nvPr/>
        </p:nvSpPr>
        <p:spPr>
          <a:xfrm>
            <a:off x="7682753" y="1184357"/>
            <a:ext cx="3110753" cy="502023"/>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ar-IQ" sz="2000" b="1" dirty="0">
                <a:solidFill>
                  <a:schemeClr val="tx1"/>
                </a:solidFill>
              </a:rPr>
              <a:t>تعريف بحوث العمليات </a:t>
            </a:r>
            <a:endParaRPr lang="en-US" sz="2000" b="1" dirty="0">
              <a:solidFill>
                <a:schemeClr val="tx1"/>
              </a:solidFill>
            </a:endParaRPr>
          </a:p>
        </p:txBody>
      </p:sp>
      <p:sp>
        <p:nvSpPr>
          <p:cNvPr id="15" name="Rectangle 14">
            <a:extLst>
              <a:ext uri="{FF2B5EF4-FFF2-40B4-BE49-F238E27FC236}">
                <a16:creationId xmlns:a16="http://schemas.microsoft.com/office/drawing/2014/main" id="{DEEB576C-9717-4B86-AD4F-915AC8DF823A}"/>
              </a:ext>
            </a:extLst>
          </p:cNvPr>
          <p:cNvSpPr/>
          <p:nvPr/>
        </p:nvSpPr>
        <p:spPr>
          <a:xfrm>
            <a:off x="1174376" y="1819834"/>
            <a:ext cx="9619130" cy="4840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AAA44C9-AAB1-4050-9A12-B1A4DDDE8E34}"/>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489256" y="1536657"/>
            <a:ext cx="4812499" cy="149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A3586FDB-BEB8-45ED-87BD-7EE60EBE9EB2}"/>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Lst>
          </a:blip>
          <a:stretch>
            <a:fillRect/>
          </a:stretch>
        </p:blipFill>
        <p:spPr>
          <a:xfrm>
            <a:off x="6902824" y="3698926"/>
            <a:ext cx="3630706" cy="541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a:extLst>
              <a:ext uri="{FF2B5EF4-FFF2-40B4-BE49-F238E27FC236}">
                <a16:creationId xmlns:a16="http://schemas.microsoft.com/office/drawing/2014/main" id="{DCF4E8D0-FE66-4B85-8731-FC6AADAE8A37}"/>
              </a:ext>
            </a:extLst>
          </p:cNvPr>
          <p:cNvPicPr>
            <a:picLocks noChangeAspect="1"/>
          </p:cNvPicPr>
          <p:nvPr/>
        </p:nvPicPr>
        <p:blipFill>
          <a:blip r:embed="rId6">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1765428" y="3969615"/>
            <a:ext cx="4994581" cy="149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271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Shoulder bag with golden chain on plain background">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rotWithShape="1">
          <a:blip r:embed="rId2"/>
          <a:srcRect l="223" r="223"/>
          <a:stretch/>
        </p:blipFill>
        <p:spPr/>
      </p:pic>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10</a:t>
            </a:fld>
            <a:endParaRPr lang="en-US" dirty="0"/>
          </a:p>
        </p:txBody>
      </p:sp>
      <p:sp>
        <p:nvSpPr>
          <p:cNvPr id="5" name="Title 4">
            <a:extLst>
              <a:ext uri="{FF2B5EF4-FFF2-40B4-BE49-F238E27FC236}">
                <a16:creationId xmlns:a16="http://schemas.microsoft.com/office/drawing/2014/main" id="{86B25D0A-1EF8-4073-8679-CA5F84D639F7}"/>
              </a:ext>
            </a:extLst>
          </p:cNvPr>
          <p:cNvSpPr>
            <a:spLocks noGrp="1"/>
          </p:cNvSpPr>
          <p:nvPr>
            <p:ph type="title"/>
          </p:nvPr>
        </p:nvSpPr>
        <p:spPr>
          <a:xfrm>
            <a:off x="6921500" y="262022"/>
            <a:ext cx="4959821" cy="1162762"/>
          </a:xfrm>
          <a:solidFill>
            <a:srgbClr val="E9C46A"/>
          </a:solidFill>
          <a:ln>
            <a:solidFill>
              <a:schemeClr val="tx1"/>
            </a:solidFill>
          </a:ln>
        </p:spPr>
        <p:txBody>
          <a:bodyPr/>
          <a:lstStyle/>
          <a:p>
            <a:pPr algn="just"/>
            <a:r>
              <a:rPr lang="ar-IQ" sz="2800" b="1" dirty="0"/>
              <a:t>حل نموذج البرمجة الخطیة باستخدام طریقة الحل البیاني:                         </a:t>
            </a:r>
            <a:endParaRPr lang="en-US" sz="2800" b="1" dirty="0"/>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99AA741-ECDD-47F6-BE8C-0795F8DE6D14}"/>
                  </a:ext>
                </a:extLst>
              </p:cNvPr>
              <p:cNvSpPr/>
              <p:nvPr/>
            </p:nvSpPr>
            <p:spPr>
              <a:xfrm>
                <a:off x="0" y="1727200"/>
                <a:ext cx="10599321" cy="4868778"/>
              </a:xfrm>
              <a:prstGeom prst="rect">
                <a:avLst/>
              </a:prstGeom>
              <a:solidFill>
                <a:srgbClr val="E9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IQ" sz="2400" dirty="0">
                  <a:solidFill>
                    <a:schemeClr val="tx1"/>
                  </a:solidFill>
                </a:endParaRPr>
              </a:p>
              <a:p>
                <a:pPr algn="just"/>
                <a:endParaRPr lang="ar-IQ" sz="2400" dirty="0">
                  <a:solidFill>
                    <a:schemeClr val="tx1"/>
                  </a:solidFill>
                </a:endParaRPr>
              </a:p>
              <a:p>
                <a:pPr algn="just"/>
                <a:r>
                  <a:rPr lang="ar-IQ" sz="2400" dirty="0">
                    <a:solidFill>
                      <a:schemeClr val="tx1"/>
                    </a:solidFill>
                  </a:rPr>
                  <a:t>یمكن حل النموذج الریاضي بطریقة الرسم البیاني عندما یكون النموذج الریاضي متكون من متغیرتین فقط ویسمى أحیانا بالطریقة الهندسیة، أما استخدام هذه الطریقة في الحیاة العملیة معدومة لأن عدد المتغیرات التي تؤثر في اتخاذ القرارات كثیرة جدا، ولكن استخدام هذه الطریقة تعتبر مدخلا لفهم واستیعاب طریقة الحل، حیث تعطي تصورا عن صورة احتمالات الحل الأمثل للنموذج الریاضي، وكما، ذكرنا فإن هذه الطریقة تستخدم فقط في حالة احتواء النموذج الریاضي على متغیرتین فقط لأن مجال الرسم یعتمد أساسا على الإحداثیات المتعامدة                                                                                                     </a:t>
                </a:r>
              </a:p>
              <a:p>
                <a:pPr algn="r"/>
                <a:r>
                  <a:rPr lang="ar-IQ" sz="2400" dirty="0">
                    <a:solidFill>
                      <a:schemeClr val="tx1"/>
                    </a:solidFill>
                  </a:rPr>
                  <a:t> </a:t>
                </a:r>
                <a14:m>
                  <m:oMath xmlns:m="http://schemas.openxmlformats.org/officeDocument/2006/math">
                    <m:d>
                      <m:dPr>
                        <m:ctrlPr>
                          <a:rPr lang="ar-IQ" sz="2400" i="1" smtClean="0">
                            <a:solidFill>
                              <a:schemeClr val="tx1"/>
                            </a:solidFill>
                            <a:latin typeface="Cambria Math" panose="02040503050406030204" pitchFamily="18" charset="0"/>
                          </a:rPr>
                        </m:ctrlPr>
                      </m:dPr>
                      <m:e>
                        <m:sSub>
                          <m:sSubPr>
                            <m:ctrlPr>
                              <a:rPr lang="ar-IQ"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𝑋</m:t>
                            </m:r>
                          </m:e>
                          <m:sub>
                            <m:r>
                              <a:rPr lang="en-US" sz="2400" b="0" i="1" smtClean="0">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𝑋</m:t>
                            </m:r>
                          </m:e>
                          <m:sub>
                            <m:r>
                              <a:rPr lang="en-US" sz="2400" b="0" i="1" smtClean="0">
                                <a:solidFill>
                                  <a:schemeClr val="tx1"/>
                                </a:solidFill>
                                <a:latin typeface="Cambria Math" panose="02040503050406030204" pitchFamily="18" charset="0"/>
                              </a:rPr>
                              <m:t>2</m:t>
                            </m:r>
                          </m:sub>
                        </m:sSub>
                      </m:e>
                    </m:d>
                  </m:oMath>
                </a14:m>
                <a:endParaRPr lang="ar-IQ" sz="2400" b="0" dirty="0">
                  <a:solidFill>
                    <a:schemeClr val="tx1"/>
                  </a:solidFill>
                </a:endParaRPr>
              </a:p>
              <a:p>
                <a:pPr algn="just"/>
                <a:r>
                  <a:rPr lang="ar-IQ" sz="2400" dirty="0">
                    <a:solidFill>
                      <a:schemeClr val="tx1"/>
                    </a:solidFill>
                  </a:rPr>
                  <a:t>وتعتبر هذه الطریقة من الطرق البسیطة والتي تعطي نتائج دقیقة إلا أنها طریقة غیر كفوءة في معالجة مشكلات البرمجة الخطیة في الحیاة العملیة.                                                                          </a:t>
                </a:r>
                <a:r>
                  <a:rPr lang="en-US" sz="2400" dirty="0">
                    <a:solidFill>
                      <a:schemeClr val="tx1"/>
                    </a:solidFill>
                  </a:rPr>
                  <a:t> </a:t>
                </a:r>
                <a:endParaRPr lang="ar-IQ" sz="2400" dirty="0">
                  <a:solidFill>
                    <a:schemeClr val="tx1"/>
                  </a:solidFill>
                </a:endParaRPr>
              </a:p>
              <a:p>
                <a:pPr algn="r"/>
                <a:r>
                  <a:rPr lang="ar-IQ" sz="2400" dirty="0">
                    <a:solidFill>
                      <a:schemeClr val="tx1"/>
                    </a:solidFill>
                  </a:rPr>
                  <a:t>                                    </a:t>
                </a:r>
              </a:p>
              <a:p>
                <a:pPr algn="r"/>
                <a:endParaRPr lang="en-US" sz="2400" dirty="0">
                  <a:solidFill>
                    <a:schemeClr val="tx1"/>
                  </a:solidFill>
                </a:endParaRPr>
              </a:p>
            </p:txBody>
          </p:sp>
        </mc:Choice>
        <mc:Fallback>
          <p:sp>
            <p:nvSpPr>
              <p:cNvPr id="6" name="Rectangle 5">
                <a:extLst>
                  <a:ext uri="{FF2B5EF4-FFF2-40B4-BE49-F238E27FC236}">
                    <a16:creationId xmlns:a16="http://schemas.microsoft.com/office/drawing/2014/main" id="{F99AA741-ECDD-47F6-BE8C-0795F8DE6D14}"/>
                  </a:ext>
                </a:extLst>
              </p:cNvPr>
              <p:cNvSpPr>
                <a:spLocks noRot="1" noChangeAspect="1" noMove="1" noResize="1" noEditPoints="1" noAdjustHandles="1" noChangeArrowheads="1" noChangeShapeType="1" noTextEdit="1"/>
              </p:cNvSpPr>
              <p:nvPr/>
            </p:nvSpPr>
            <p:spPr>
              <a:xfrm>
                <a:off x="0" y="1727200"/>
                <a:ext cx="10599321" cy="4868778"/>
              </a:xfrm>
              <a:prstGeom prst="rect">
                <a:avLst/>
              </a:prstGeom>
              <a:blipFill>
                <a:blip r:embed="rId3"/>
                <a:stretch>
                  <a:fillRect l="-1783" r="-80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9172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Shoulder bag with golden chain on plain background">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rotWithShape="1">
          <a:blip r:embed="rId2"/>
          <a:srcRect l="223" r="223"/>
          <a:stretch/>
        </p:blipFill>
        <p:spPr/>
      </p:pic>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11</a:t>
            </a:fld>
            <a:endParaRPr lang="en-US" dirty="0"/>
          </a:p>
        </p:txBody>
      </p:sp>
      <p:sp>
        <p:nvSpPr>
          <p:cNvPr id="5" name="Title 4">
            <a:extLst>
              <a:ext uri="{FF2B5EF4-FFF2-40B4-BE49-F238E27FC236}">
                <a16:creationId xmlns:a16="http://schemas.microsoft.com/office/drawing/2014/main" id="{86B25D0A-1EF8-4073-8679-CA5F84D639F7}"/>
              </a:ext>
            </a:extLst>
          </p:cNvPr>
          <p:cNvSpPr>
            <a:spLocks noGrp="1"/>
          </p:cNvSpPr>
          <p:nvPr>
            <p:ph type="title"/>
          </p:nvPr>
        </p:nvSpPr>
        <p:spPr>
          <a:xfrm>
            <a:off x="10261600" y="554122"/>
            <a:ext cx="1759421" cy="1490578"/>
          </a:xfrm>
          <a:solidFill>
            <a:srgbClr val="E9C46A"/>
          </a:solidFill>
          <a:ln>
            <a:solidFill>
              <a:schemeClr val="tx1"/>
            </a:solidFill>
          </a:ln>
        </p:spPr>
        <p:txBody>
          <a:bodyPr/>
          <a:lstStyle/>
          <a:p>
            <a:pPr algn="just"/>
            <a:br>
              <a:rPr lang="ar-IQ" sz="2800" dirty="0">
                <a:solidFill>
                  <a:srgbClr val="FF0000"/>
                </a:solidFill>
              </a:rPr>
            </a:br>
            <a:r>
              <a:rPr lang="ar-IQ" sz="2800" dirty="0">
                <a:solidFill>
                  <a:srgbClr val="FF0000"/>
                </a:solidFill>
              </a:rPr>
              <a:t>خطوات إیجاد الحل الأمثل: </a:t>
            </a:r>
            <a:endParaRPr lang="en-US" sz="2800" b="1" dirty="0">
              <a:solidFill>
                <a:srgbClr val="FF0000"/>
              </a:solidFill>
            </a:endParaRPr>
          </a:p>
        </p:txBody>
      </p:sp>
      <p:pic>
        <p:nvPicPr>
          <p:cNvPr id="3" name="Picture 2">
            <a:extLst>
              <a:ext uri="{FF2B5EF4-FFF2-40B4-BE49-F238E27FC236}">
                <a16:creationId xmlns:a16="http://schemas.microsoft.com/office/drawing/2014/main" id="{C02C34D6-5CE8-4BE8-97CB-1B5749E3B548}"/>
              </a:ext>
            </a:extLst>
          </p:cNvPr>
          <p:cNvPicPr>
            <a:picLocks noChangeAspect="1"/>
          </p:cNvPicPr>
          <p:nvPr/>
        </p:nvPicPr>
        <p:blipFill>
          <a:blip r:embed="rId3"/>
          <a:stretch>
            <a:fillRect/>
          </a:stretch>
        </p:blipFill>
        <p:spPr>
          <a:xfrm>
            <a:off x="0" y="210209"/>
            <a:ext cx="9944100" cy="6647792"/>
          </a:xfrm>
          <a:prstGeom prst="rect">
            <a:avLst/>
          </a:prstGeom>
        </p:spPr>
      </p:pic>
    </p:spTree>
    <p:extLst>
      <p:ext uri="{BB962C8B-B14F-4D97-AF65-F5344CB8AC3E}">
        <p14:creationId xmlns:p14="http://schemas.microsoft.com/office/powerpoint/2010/main" val="250210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12</a:t>
            </a:fld>
            <a:endParaRPr lang="en-US" dirty="0"/>
          </a:p>
        </p:txBody>
      </p:sp>
      <p:pic>
        <p:nvPicPr>
          <p:cNvPr id="9" name="Picture 8">
            <a:extLst>
              <a:ext uri="{FF2B5EF4-FFF2-40B4-BE49-F238E27FC236}">
                <a16:creationId xmlns:a16="http://schemas.microsoft.com/office/drawing/2014/main" id="{0926D3E1-AF30-4505-819C-DEF45575CFB7}"/>
              </a:ext>
            </a:extLst>
          </p:cNvPr>
          <p:cNvPicPr>
            <a:picLocks noChangeAspect="1"/>
          </p:cNvPicPr>
          <p:nvPr/>
        </p:nvPicPr>
        <p:blipFill>
          <a:blip r:embed="rId2">
            <a:duotone>
              <a:prstClr val="black"/>
              <a:schemeClr val="accent5">
                <a:tint val="45000"/>
                <a:satMod val="400000"/>
              </a:schemeClr>
            </a:duotone>
          </a:blip>
          <a:stretch>
            <a:fillRect/>
          </a:stretch>
        </p:blipFill>
        <p:spPr>
          <a:xfrm>
            <a:off x="279400" y="1168400"/>
            <a:ext cx="9994900" cy="417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98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13</a:t>
            </a:fld>
            <a:endParaRPr lang="en-US" dirty="0"/>
          </a:p>
        </p:txBody>
      </p:sp>
      <p:pic>
        <p:nvPicPr>
          <p:cNvPr id="5" name="Picture 4">
            <a:extLst>
              <a:ext uri="{FF2B5EF4-FFF2-40B4-BE49-F238E27FC236}">
                <a16:creationId xmlns:a16="http://schemas.microsoft.com/office/drawing/2014/main" id="{19D0A7C1-9792-4D0D-BBE5-A53EC490D9D0}"/>
              </a:ext>
            </a:extLst>
          </p:cNvPr>
          <p:cNvPicPr>
            <a:picLocks noChangeAspect="1"/>
          </p:cNvPicPr>
          <p:nvPr/>
        </p:nvPicPr>
        <p:blipFill>
          <a:blip r:embed="rId2"/>
          <a:stretch>
            <a:fillRect/>
          </a:stretch>
        </p:blipFill>
        <p:spPr>
          <a:xfrm>
            <a:off x="265363" y="812845"/>
            <a:ext cx="4333532" cy="61490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F6E117EF-1C8D-4B3C-AB2B-3B50EFB3151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43000" y="2142564"/>
            <a:ext cx="4333532" cy="3501816"/>
          </a:xfrm>
          <a:prstGeom prst="rect">
            <a:avLst/>
          </a:prstGeom>
          <a:ln>
            <a:noFill/>
          </a:ln>
          <a:effectLst>
            <a:softEdge rad="112500"/>
          </a:effectLst>
        </p:spPr>
      </p:pic>
      <p:pic>
        <p:nvPicPr>
          <p:cNvPr id="12" name="Picture 11">
            <a:extLst>
              <a:ext uri="{FF2B5EF4-FFF2-40B4-BE49-F238E27FC236}">
                <a16:creationId xmlns:a16="http://schemas.microsoft.com/office/drawing/2014/main" id="{6D0F52D8-9E01-40DD-803C-2BB35C400BAD}"/>
              </a:ext>
            </a:extLst>
          </p:cNvPr>
          <p:cNvPicPr>
            <a:picLocks noChangeAspect="1"/>
          </p:cNvPicPr>
          <p:nvPr/>
        </p:nvPicPr>
        <p:blipFill>
          <a:blip r:embed="rId5"/>
          <a:stretch>
            <a:fillRect/>
          </a:stretch>
        </p:blipFill>
        <p:spPr>
          <a:xfrm>
            <a:off x="5841814" y="505392"/>
            <a:ext cx="5399927" cy="61490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6042F244-6AAD-490A-AC66-E860F4A6638E}"/>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5773271" y="1559383"/>
            <a:ext cx="5199529" cy="3739233"/>
          </a:xfrm>
          <a:prstGeom prst="rect">
            <a:avLst/>
          </a:prstGeom>
        </p:spPr>
      </p:pic>
      <p:sp>
        <p:nvSpPr>
          <p:cNvPr id="16" name="Arrow: Right 15">
            <a:extLst>
              <a:ext uri="{FF2B5EF4-FFF2-40B4-BE49-F238E27FC236}">
                <a16:creationId xmlns:a16="http://schemas.microsoft.com/office/drawing/2014/main" id="{8C5229C9-F676-41CE-BFC8-1F207AC1C392}"/>
              </a:ext>
            </a:extLst>
          </p:cNvPr>
          <p:cNvSpPr/>
          <p:nvPr/>
        </p:nvSpPr>
        <p:spPr>
          <a:xfrm>
            <a:off x="4551161" y="3669354"/>
            <a:ext cx="573740" cy="44823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6534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6F3D20-2309-63AE-98EC-B0B390129228}"/>
              </a:ext>
            </a:extLst>
          </p:cNvPr>
          <p:cNvSpPr>
            <a:spLocks noGrp="1"/>
          </p:cNvSpPr>
          <p:nvPr>
            <p:ph type="sldNum" sz="quarter" idx="12"/>
          </p:nvPr>
        </p:nvSpPr>
        <p:spPr/>
        <p:txBody>
          <a:bodyPr/>
          <a:lstStyle/>
          <a:p>
            <a:fld id="{8D0AFDD5-844D-364D-8AEC-50CF4D36D55D}" type="slidenum">
              <a:rPr lang="en-US" smtClean="0"/>
              <a:t>14</a:t>
            </a:fld>
            <a:endParaRPr lang="en-US" dirty="0"/>
          </a:p>
        </p:txBody>
      </p:sp>
      <p:sp>
        <p:nvSpPr>
          <p:cNvPr id="3" name="Footer Placeholder 2">
            <a:extLst>
              <a:ext uri="{FF2B5EF4-FFF2-40B4-BE49-F238E27FC236}">
                <a16:creationId xmlns:a16="http://schemas.microsoft.com/office/drawing/2014/main" id="{5D99E0B8-E907-B063-5006-1AC4BB8FC787}"/>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7F9A2F75-9D02-3ED8-071B-99FC210DE10A}"/>
              </a:ext>
            </a:extLst>
          </p:cNvPr>
          <p:cNvSpPr>
            <a:spLocks noGrp="1"/>
          </p:cNvSpPr>
          <p:nvPr>
            <p:ph type="dt" sz="half" idx="10"/>
          </p:nvPr>
        </p:nvSpPr>
        <p:spPr/>
        <p:txBody>
          <a:bodyPr/>
          <a:lstStyle/>
          <a:p>
            <a:r>
              <a:rPr lang="en-US" dirty="0"/>
              <a:t>20XX</a:t>
            </a:r>
          </a:p>
        </p:txBody>
      </p:sp>
      <p:sp>
        <p:nvSpPr>
          <p:cNvPr id="7" name="Rectangle 6">
            <a:extLst>
              <a:ext uri="{FF2B5EF4-FFF2-40B4-BE49-F238E27FC236}">
                <a16:creationId xmlns:a16="http://schemas.microsoft.com/office/drawing/2014/main" id="{544EE098-567B-402D-9F82-61DC99AE43D7}"/>
              </a:ext>
            </a:extLst>
          </p:cNvPr>
          <p:cNvSpPr/>
          <p:nvPr/>
        </p:nvSpPr>
        <p:spPr>
          <a:xfrm>
            <a:off x="197221" y="282388"/>
            <a:ext cx="8722661" cy="600635"/>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Example : Find the optimal solution for (LP) model by using graphical method </a:t>
            </a:r>
          </a:p>
        </p:txBody>
      </p:sp>
      <p:sp>
        <p:nvSpPr>
          <p:cNvPr id="8" name="Rectangle 7">
            <a:extLst>
              <a:ext uri="{FF2B5EF4-FFF2-40B4-BE49-F238E27FC236}">
                <a16:creationId xmlns:a16="http://schemas.microsoft.com/office/drawing/2014/main" id="{B6CF6399-0EDC-4377-8599-80AD5BCA046E}"/>
              </a:ext>
            </a:extLst>
          </p:cNvPr>
          <p:cNvSpPr/>
          <p:nvPr/>
        </p:nvSpPr>
        <p:spPr>
          <a:xfrm>
            <a:off x="7485530" y="996870"/>
            <a:ext cx="4356847" cy="484094"/>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r"/>
            <a:r>
              <a:rPr lang="ar-IQ" sz="2000" b="1" dirty="0">
                <a:solidFill>
                  <a:schemeClr val="tx1"/>
                </a:solidFill>
                <a:latin typeface="Times New Roman" panose="02020603050405020304" pitchFamily="18" charset="0"/>
                <a:cs typeface="Times New Roman" panose="02020603050405020304" pitchFamily="18" charset="0"/>
              </a:rPr>
              <a:t>جد الحل األمثل لنموذج البرمجة الخطية التاليه بيانيا</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C7643680-07F4-4CAC-8D24-2218D7C24FFA}"/>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4683" y="996870"/>
            <a:ext cx="2393579" cy="2994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2427AFD2-3ACA-4D76-BCDB-A7CB45A81F32}"/>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505931" y="1399386"/>
            <a:ext cx="5006957" cy="5467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E1D9CCD4-8F59-42D0-BA1F-DEA7197E4F27}"/>
              </a:ext>
            </a:extLst>
          </p:cNvPr>
          <p:cNvPicPr>
            <a:picLocks noChangeAspect="1"/>
          </p:cNvPicPr>
          <p:nvPr/>
        </p:nvPicPr>
        <p:blipFill>
          <a:blip r:embed="rId6">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7747383" y="1594811"/>
            <a:ext cx="3877372" cy="215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E0445E7B-EFE5-4807-8DC1-D266305686D4}"/>
              </a:ext>
            </a:extLst>
          </p:cNvPr>
          <p:cNvPicPr>
            <a:picLocks noChangeAspect="1"/>
          </p:cNvPicPr>
          <p:nvPr/>
        </p:nvPicPr>
        <p:blipFill>
          <a:blip r:embed="rId8">
            <a:duotone>
              <a:prstClr val="black"/>
              <a:srgbClr val="D9C3A5">
                <a:tint val="50000"/>
                <a:satMod val="180000"/>
              </a:srgbClr>
            </a:duotone>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7747383" y="3684665"/>
            <a:ext cx="3877372" cy="3157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Arrow: Right 20">
            <a:extLst>
              <a:ext uri="{FF2B5EF4-FFF2-40B4-BE49-F238E27FC236}">
                <a16:creationId xmlns:a16="http://schemas.microsoft.com/office/drawing/2014/main" id="{07ACE4D4-7307-4A55-9FBE-BDF5363A3B2D}"/>
              </a:ext>
            </a:extLst>
          </p:cNvPr>
          <p:cNvSpPr/>
          <p:nvPr/>
        </p:nvSpPr>
        <p:spPr>
          <a:xfrm>
            <a:off x="7194039" y="4589348"/>
            <a:ext cx="753035" cy="3227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97FEF9E-3939-42C3-9D99-F53CB876B71F}"/>
              </a:ext>
            </a:extLst>
          </p:cNvPr>
          <p:cNvSpPr/>
          <p:nvPr/>
        </p:nvSpPr>
        <p:spPr>
          <a:xfrm>
            <a:off x="2071744" y="1981199"/>
            <a:ext cx="753035" cy="3227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02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15</a:t>
            </a:fld>
            <a:endParaRPr lang="en-US" dirty="0"/>
          </a:p>
        </p:txBody>
      </p:sp>
      <p:pic>
        <p:nvPicPr>
          <p:cNvPr id="6" name="Content Placeholder 11">
            <a:extLst>
              <a:ext uri="{FF2B5EF4-FFF2-40B4-BE49-F238E27FC236}">
                <a16:creationId xmlns:a16="http://schemas.microsoft.com/office/drawing/2014/main" id="{B36F27CC-32BF-4735-8447-839A4892E5CC}"/>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088539" y="1057711"/>
            <a:ext cx="1973132" cy="2371289"/>
          </a:xfrm>
          <a:prstGeom prst="round2DiagRect">
            <a:avLst>
              <a:gd name="adj1" fmla="val 16667"/>
              <a:gd name="adj2" fmla="val 0"/>
            </a:avLst>
          </a:prstGeom>
          <a:solidFill>
            <a:schemeClr val="accent5"/>
          </a:solidFill>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7C9482FA-3087-4A71-8C7B-C4BED2F44353}"/>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5759776" y="1389529"/>
            <a:ext cx="5052767" cy="4078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910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16</a:t>
            </a:fld>
            <a:endParaRPr lang="en-US" dirty="0"/>
          </a:p>
        </p:txBody>
      </p:sp>
      <p:pic>
        <p:nvPicPr>
          <p:cNvPr id="3" name="Picture 2">
            <a:extLst>
              <a:ext uri="{FF2B5EF4-FFF2-40B4-BE49-F238E27FC236}">
                <a16:creationId xmlns:a16="http://schemas.microsoft.com/office/drawing/2014/main" id="{A8F0B8D0-A772-4100-8992-260E2A44E55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390210" y="525429"/>
            <a:ext cx="6610870" cy="5074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097A83E-8D43-4376-8865-7AEC91D77EC7}"/>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305785" y="220889"/>
            <a:ext cx="3738313" cy="4803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401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17</a:t>
            </a:fld>
            <a:endParaRPr lang="en-US" dirty="0"/>
          </a:p>
        </p:txBody>
      </p:sp>
      <p:pic>
        <p:nvPicPr>
          <p:cNvPr id="4" name="Picture 3">
            <a:extLst>
              <a:ext uri="{FF2B5EF4-FFF2-40B4-BE49-F238E27FC236}">
                <a16:creationId xmlns:a16="http://schemas.microsoft.com/office/drawing/2014/main" id="{5DC6927E-90C8-414E-861C-B614A99DF0CA}"/>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9108140" y="193397"/>
            <a:ext cx="2816173" cy="308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7E10320-9140-4554-86D0-019F58C9E0F5}"/>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5580260" y="1030941"/>
            <a:ext cx="5284963" cy="4589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7F05314-18D0-4E8C-966E-C209F24EC4B4}"/>
              </a:ext>
            </a:extLst>
          </p:cNvPr>
          <p:cNvPicPr>
            <a:picLocks noChangeAspect="1"/>
          </p:cNvPicPr>
          <p:nvPr/>
        </p:nvPicPr>
        <p:blipFill>
          <a:blip r:embed="rId6">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80682" y="1922991"/>
            <a:ext cx="4982370" cy="4832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099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18</a:t>
            </a:fld>
            <a:endParaRPr lang="en-US" dirty="0"/>
          </a:p>
        </p:txBody>
      </p:sp>
      <p:pic>
        <p:nvPicPr>
          <p:cNvPr id="3" name="Picture 2">
            <a:extLst>
              <a:ext uri="{FF2B5EF4-FFF2-40B4-BE49-F238E27FC236}">
                <a16:creationId xmlns:a16="http://schemas.microsoft.com/office/drawing/2014/main" id="{62FDF5D0-4C37-480D-91A1-28E3DC54E9AB}"/>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351929" y="1111624"/>
            <a:ext cx="5701553" cy="4392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6E0759E6-D576-4363-9539-E34F84992C16}"/>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9647" y="1839679"/>
            <a:ext cx="4984378" cy="4883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012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EB576C-9717-4B86-AD4F-915AC8DF823A}"/>
              </a:ext>
            </a:extLst>
          </p:cNvPr>
          <p:cNvSpPr/>
          <p:nvPr/>
        </p:nvSpPr>
        <p:spPr>
          <a:xfrm>
            <a:off x="582706" y="98613"/>
            <a:ext cx="10273553" cy="54863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42057A5B-0E72-4684-AE08-AA6205F6AAAA}"/>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935506" y="657651"/>
            <a:ext cx="6563994" cy="295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559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4F9881CF-0FE7-424B-98C6-09D013E2EA29}"/>
              </a:ext>
            </a:extLst>
          </p:cNvPr>
          <p:cNvPicPr>
            <a:picLocks noGrp="1" noChangeAspect="1"/>
          </p:cNvPicPr>
          <p:nvPr>
            <p:ph type="pic" sz="quarter" idx="10"/>
          </p:nvPr>
        </p:nvPicPr>
        <p:blipFill rotWithShape="1">
          <a:blip r:embed="rId2"/>
          <a:srcRect l="30488" r="30488"/>
          <a:stretch>
            <a:fillRect/>
          </a:stretch>
        </p:blipFill>
        <p:spPr/>
      </p:pic>
      <p:pic>
        <p:nvPicPr>
          <p:cNvPr id="19" name="Picture 18">
            <a:extLst>
              <a:ext uri="{FF2B5EF4-FFF2-40B4-BE49-F238E27FC236}">
                <a16:creationId xmlns:a16="http://schemas.microsoft.com/office/drawing/2014/main" id="{D7A44F6F-0FB1-43CB-A204-4761C15EDB77}"/>
              </a:ext>
            </a:extLst>
          </p:cNvPr>
          <p:cNvPicPr>
            <a:picLocks noChangeAspect="1"/>
          </p:cNvPicPr>
          <p:nvPr/>
        </p:nvPicPr>
        <p:blipFill>
          <a:blip r:embed="rId3"/>
          <a:stretch>
            <a:fillRect/>
          </a:stretch>
        </p:blipFill>
        <p:spPr>
          <a:xfrm>
            <a:off x="1216068" y="964445"/>
            <a:ext cx="5674925" cy="1128306"/>
          </a:xfrm>
          <a:prstGeom prst="rect">
            <a:avLst/>
          </a:prstGeom>
        </p:spPr>
      </p:pic>
      <p:pic>
        <p:nvPicPr>
          <p:cNvPr id="24" name="Picture 23">
            <a:extLst>
              <a:ext uri="{FF2B5EF4-FFF2-40B4-BE49-F238E27FC236}">
                <a16:creationId xmlns:a16="http://schemas.microsoft.com/office/drawing/2014/main" id="{A84F190E-AA82-4769-8BC8-E61F520CA243}"/>
              </a:ext>
            </a:extLst>
          </p:cNvPr>
          <p:cNvPicPr>
            <a:picLocks noChangeAspect="1"/>
          </p:cNvPicPr>
          <p:nvPr/>
        </p:nvPicPr>
        <p:blipFill>
          <a:blip r:embed="rId4"/>
          <a:stretch>
            <a:fillRect/>
          </a:stretch>
        </p:blipFill>
        <p:spPr>
          <a:xfrm>
            <a:off x="909691" y="2205592"/>
            <a:ext cx="6287678" cy="1367168"/>
          </a:xfrm>
          <a:prstGeom prst="rect">
            <a:avLst/>
          </a:prstGeom>
        </p:spPr>
      </p:pic>
      <p:pic>
        <p:nvPicPr>
          <p:cNvPr id="27" name="Picture 26">
            <a:extLst>
              <a:ext uri="{FF2B5EF4-FFF2-40B4-BE49-F238E27FC236}">
                <a16:creationId xmlns:a16="http://schemas.microsoft.com/office/drawing/2014/main" id="{DD7ED993-EC67-4883-AF26-EE5307DD6666}"/>
              </a:ext>
            </a:extLst>
          </p:cNvPr>
          <p:cNvPicPr>
            <a:picLocks noChangeAspect="1"/>
          </p:cNvPicPr>
          <p:nvPr/>
        </p:nvPicPr>
        <p:blipFill>
          <a:blip r:embed="rId5"/>
          <a:stretch>
            <a:fillRect/>
          </a:stretch>
        </p:blipFill>
        <p:spPr>
          <a:xfrm>
            <a:off x="909691" y="3685601"/>
            <a:ext cx="6287678" cy="1244618"/>
          </a:xfrm>
          <a:prstGeom prst="rect">
            <a:avLst/>
          </a:prstGeom>
        </p:spPr>
      </p:pic>
    </p:spTree>
    <p:extLst>
      <p:ext uri="{BB962C8B-B14F-4D97-AF65-F5344CB8AC3E}">
        <p14:creationId xmlns:p14="http://schemas.microsoft.com/office/powerpoint/2010/main" val="2286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4F9881CF-0FE7-424B-98C6-09D013E2EA29}"/>
              </a:ext>
            </a:extLst>
          </p:cNvPr>
          <p:cNvPicPr>
            <a:picLocks noGrp="1" noChangeAspect="1"/>
          </p:cNvPicPr>
          <p:nvPr>
            <p:ph type="pic" sz="quarter" idx="10"/>
          </p:nvPr>
        </p:nvPicPr>
        <p:blipFill rotWithShape="1">
          <a:blip r:embed="rId2"/>
          <a:srcRect l="30488" r="30488"/>
          <a:stretch>
            <a:fillRect/>
          </a:stretch>
        </p:blipFill>
        <p:spPr/>
      </p:pic>
      <p:pic>
        <p:nvPicPr>
          <p:cNvPr id="19" name="Picture 18">
            <a:extLst>
              <a:ext uri="{FF2B5EF4-FFF2-40B4-BE49-F238E27FC236}">
                <a16:creationId xmlns:a16="http://schemas.microsoft.com/office/drawing/2014/main" id="{D7A44F6F-0FB1-43CB-A204-4761C15EDB77}"/>
              </a:ext>
            </a:extLst>
          </p:cNvPr>
          <p:cNvPicPr>
            <a:picLocks noChangeAspect="1"/>
          </p:cNvPicPr>
          <p:nvPr/>
        </p:nvPicPr>
        <p:blipFill>
          <a:blip r:embed="rId3"/>
          <a:stretch>
            <a:fillRect/>
          </a:stretch>
        </p:blipFill>
        <p:spPr>
          <a:xfrm>
            <a:off x="5406482" y="879604"/>
            <a:ext cx="5674925" cy="1128306"/>
          </a:xfrm>
          <a:prstGeom prst="rect">
            <a:avLst/>
          </a:prstGeom>
        </p:spPr>
      </p:pic>
      <p:pic>
        <p:nvPicPr>
          <p:cNvPr id="7" name="Picture 6">
            <a:extLst>
              <a:ext uri="{FF2B5EF4-FFF2-40B4-BE49-F238E27FC236}">
                <a16:creationId xmlns:a16="http://schemas.microsoft.com/office/drawing/2014/main" id="{4D1445D5-095A-4D79-9050-E799C1105B6D}"/>
              </a:ext>
            </a:extLst>
          </p:cNvPr>
          <p:cNvPicPr>
            <a:picLocks noChangeAspect="1"/>
          </p:cNvPicPr>
          <p:nvPr/>
        </p:nvPicPr>
        <p:blipFill>
          <a:blip r:embed="rId4"/>
          <a:stretch>
            <a:fillRect/>
          </a:stretch>
        </p:blipFill>
        <p:spPr>
          <a:xfrm>
            <a:off x="245097" y="2075222"/>
            <a:ext cx="7001682" cy="4782778"/>
          </a:xfrm>
          <a:prstGeom prst="rect">
            <a:avLst/>
          </a:prstGeom>
        </p:spPr>
      </p:pic>
    </p:spTree>
    <p:extLst>
      <p:ext uri="{BB962C8B-B14F-4D97-AF65-F5344CB8AC3E}">
        <p14:creationId xmlns:p14="http://schemas.microsoft.com/office/powerpoint/2010/main" val="15990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5</a:t>
            </a:fld>
            <a:endParaRPr lang="en-US" dirty="0"/>
          </a:p>
        </p:txBody>
      </p:sp>
      <p:pic>
        <p:nvPicPr>
          <p:cNvPr id="6" name="Picture Placeholder 5" descr="Clothes of various colors on rack">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2"/>
          <a:srcRect t="182" b="182"/>
          <a:stretch/>
        </p:blipFill>
        <p:spPr/>
      </p:pic>
      <p:pic>
        <p:nvPicPr>
          <p:cNvPr id="19" name="Picture 18">
            <a:extLst>
              <a:ext uri="{FF2B5EF4-FFF2-40B4-BE49-F238E27FC236}">
                <a16:creationId xmlns:a16="http://schemas.microsoft.com/office/drawing/2014/main" id="{533A1D3F-6F2A-4E28-A9CC-34211FC958A8}"/>
              </a:ext>
            </a:extLst>
          </p:cNvPr>
          <p:cNvPicPr>
            <a:picLocks noChangeAspect="1"/>
          </p:cNvPicPr>
          <p:nvPr/>
        </p:nvPicPr>
        <p:blipFill>
          <a:blip r:embed="rId3">
            <a:duotone>
              <a:prstClr val="black"/>
              <a:schemeClr val="accent4">
                <a:tint val="45000"/>
                <a:satMod val="400000"/>
              </a:schemeClr>
            </a:duotone>
          </a:blip>
          <a:stretch>
            <a:fillRect/>
          </a:stretch>
        </p:blipFill>
        <p:spPr>
          <a:xfrm>
            <a:off x="186465" y="1816941"/>
            <a:ext cx="7143607" cy="4635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a:extLst>
              <a:ext uri="{FF2B5EF4-FFF2-40B4-BE49-F238E27FC236}">
                <a16:creationId xmlns:a16="http://schemas.microsoft.com/office/drawing/2014/main" id="{46FD67F9-29A2-4FEB-A646-542CED9D21AD}"/>
              </a:ext>
            </a:extLst>
          </p:cNvPr>
          <p:cNvSpPr/>
          <p:nvPr/>
        </p:nvSpPr>
        <p:spPr>
          <a:xfrm>
            <a:off x="5702249" y="299845"/>
            <a:ext cx="6321764" cy="1303488"/>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justLow"/>
            <a:endParaRPr lang="ar-IQ" sz="2800" dirty="0"/>
          </a:p>
          <a:p>
            <a:pPr algn="justLow"/>
            <a:r>
              <a:rPr lang="ar-IQ" sz="2400" dirty="0"/>
              <a:t>ب اختصار عناصر اي مشكلة تعالجها البرمجة الخطية تتكون من:                                                                      </a:t>
            </a:r>
            <a:endParaRPr lang="en-US" sz="2400" dirty="0"/>
          </a:p>
        </p:txBody>
      </p:sp>
    </p:spTree>
    <p:extLst>
      <p:ext uri="{BB962C8B-B14F-4D97-AF65-F5344CB8AC3E}">
        <p14:creationId xmlns:p14="http://schemas.microsoft.com/office/powerpoint/2010/main" val="378000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6</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Presentation title</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20XX</a:t>
            </a:r>
          </a:p>
        </p:txBody>
      </p:sp>
      <p:pic>
        <p:nvPicPr>
          <p:cNvPr id="10" name="Picture 9">
            <a:extLst>
              <a:ext uri="{FF2B5EF4-FFF2-40B4-BE49-F238E27FC236}">
                <a16:creationId xmlns:a16="http://schemas.microsoft.com/office/drawing/2014/main" id="{8CAA5212-CF11-47B1-8698-2FEE76A7225E}"/>
              </a:ext>
            </a:extLst>
          </p:cNvPr>
          <p:cNvPicPr>
            <a:picLocks noChangeAspect="1"/>
          </p:cNvPicPr>
          <p:nvPr/>
        </p:nvPicPr>
        <p:blipFill>
          <a:blip r:embed="rId2">
            <a:duotone>
              <a:prstClr val="black"/>
              <a:schemeClr val="accent5">
                <a:tint val="45000"/>
                <a:satMod val="400000"/>
              </a:schemeClr>
            </a:duotone>
          </a:blip>
          <a:stretch>
            <a:fillRect/>
          </a:stretch>
        </p:blipFill>
        <p:spPr>
          <a:xfrm>
            <a:off x="482600" y="210208"/>
            <a:ext cx="10401300" cy="5377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328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7</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Presentation title</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20XX</a:t>
            </a:r>
          </a:p>
        </p:txBody>
      </p:sp>
      <p:pic>
        <p:nvPicPr>
          <p:cNvPr id="4" name="Picture 3">
            <a:extLst>
              <a:ext uri="{FF2B5EF4-FFF2-40B4-BE49-F238E27FC236}">
                <a16:creationId xmlns:a16="http://schemas.microsoft.com/office/drawing/2014/main" id="{87762335-AFFF-4F30-86F9-F6FF1C149A41}"/>
              </a:ext>
            </a:extLst>
          </p:cNvPr>
          <p:cNvPicPr>
            <a:picLocks noChangeAspect="1"/>
          </p:cNvPicPr>
          <p:nvPr/>
        </p:nvPicPr>
        <p:blipFill>
          <a:blip r:embed="rId2">
            <a:duotone>
              <a:prstClr val="black"/>
              <a:schemeClr val="accent5">
                <a:tint val="45000"/>
                <a:satMod val="400000"/>
              </a:schemeClr>
            </a:duotone>
          </a:blip>
          <a:stretch>
            <a:fillRect/>
          </a:stretch>
        </p:blipFill>
        <p:spPr>
          <a:xfrm>
            <a:off x="279400" y="210209"/>
            <a:ext cx="10515600" cy="539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435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8</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Presentation title</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20XX</a:t>
            </a:r>
          </a:p>
        </p:txBody>
      </p:sp>
      <p:pic>
        <p:nvPicPr>
          <p:cNvPr id="5" name="Picture 4">
            <a:extLst>
              <a:ext uri="{FF2B5EF4-FFF2-40B4-BE49-F238E27FC236}">
                <a16:creationId xmlns:a16="http://schemas.microsoft.com/office/drawing/2014/main" id="{2FC7FFCC-FFCF-4EA5-AC4D-F5467419191B}"/>
              </a:ext>
            </a:extLst>
          </p:cNvPr>
          <p:cNvPicPr>
            <a:picLocks noChangeAspect="1"/>
          </p:cNvPicPr>
          <p:nvPr/>
        </p:nvPicPr>
        <p:blipFill>
          <a:blip r:embed="rId2">
            <a:duotone>
              <a:prstClr val="black"/>
              <a:schemeClr val="accent5">
                <a:tint val="45000"/>
                <a:satMod val="400000"/>
              </a:schemeClr>
            </a:duotone>
          </a:blip>
          <a:stretch>
            <a:fillRect/>
          </a:stretch>
        </p:blipFill>
        <p:spPr>
          <a:xfrm>
            <a:off x="279400" y="327437"/>
            <a:ext cx="10579100" cy="513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428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9</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Presentation title</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20XX</a:t>
            </a:r>
          </a:p>
        </p:txBody>
      </p:sp>
      <p:pic>
        <p:nvPicPr>
          <p:cNvPr id="9" name="Picture 8">
            <a:extLst>
              <a:ext uri="{FF2B5EF4-FFF2-40B4-BE49-F238E27FC236}">
                <a16:creationId xmlns:a16="http://schemas.microsoft.com/office/drawing/2014/main" id="{953401B0-33D6-4D93-8806-4453161B286A}"/>
              </a:ext>
            </a:extLst>
          </p:cNvPr>
          <p:cNvPicPr>
            <a:picLocks noChangeAspect="1"/>
          </p:cNvPicPr>
          <p:nvPr/>
        </p:nvPicPr>
        <p:blipFill>
          <a:blip r:embed="rId2">
            <a:duotone>
              <a:prstClr val="black"/>
              <a:schemeClr val="accent5">
                <a:tint val="45000"/>
                <a:satMod val="400000"/>
              </a:schemeClr>
            </a:duotone>
          </a:blip>
          <a:stretch>
            <a:fillRect/>
          </a:stretch>
        </p:blipFill>
        <p:spPr>
          <a:xfrm>
            <a:off x="571499" y="210208"/>
            <a:ext cx="10057645" cy="5377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4519571"/>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FA78568-A730-4D3B-A489-FD854E91254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{8B63196C-E894-460E-A84D-D1B467CA390A}tf11429527_win32</Template>
  <TotalTime>629</TotalTime>
  <Words>193</Words>
  <Application>Microsoft Office PowerPoint</Application>
  <PresentationFormat>Widescreen</PresentationFormat>
  <Paragraphs>37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 Math</vt:lpstr>
      <vt:lpstr>Century Gothic</vt:lpstr>
      <vt:lpstr>Karla</vt:lpstr>
      <vt:lpstr>Times New Roman</vt:lpstr>
      <vt:lpstr>Univers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حل نموذج البرمجة الخطیة باستخدام طریقة الحل البیاني:                         </vt:lpstr>
      <vt:lpstr> خطوات إیجاد الحل الأمثل: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user</dc:creator>
  <cp:lastModifiedBy>user</cp:lastModifiedBy>
  <cp:revision>33</cp:revision>
  <dcterms:created xsi:type="dcterms:W3CDTF">2024-09-13T16:57:28Z</dcterms:created>
  <dcterms:modified xsi:type="dcterms:W3CDTF">2025-05-31T11:28:28Z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