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27"/>
  </p:notesMasterIdLst>
  <p:sldIdLst>
    <p:sldId id="259" r:id="rId2"/>
    <p:sldId id="256" r:id="rId3"/>
    <p:sldId id="257" r:id="rId4"/>
    <p:sldId id="258" r:id="rId5"/>
    <p:sldId id="288" r:id="rId6"/>
    <p:sldId id="263" r:id="rId7"/>
    <p:sldId id="269" r:id="rId8"/>
    <p:sldId id="286" r:id="rId9"/>
    <p:sldId id="261" r:id="rId10"/>
    <p:sldId id="264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76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BD64A-C6B3-4A1B-8528-58D52498F38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06C9B-E05A-4BF4-A546-470DFF79C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5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06C9B-E05A-4BF4-A546-470DFF79C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4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4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89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3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9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33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5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22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5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9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5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41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F36263-A75A-47C2-AC0B-25C96BE53ADD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C7CF92-365A-45AC-80D2-B13D7792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8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tm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mp"/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tm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mp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E2E9D-A1B0-43DD-96AB-7E92D4213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50" y="222752"/>
            <a:ext cx="7824083" cy="641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651" y="481814"/>
            <a:ext cx="416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/>
              <a:t>مثال / ارسم شبكة العمل للمشروع الاتي:</a:t>
            </a:r>
            <a:endParaRPr lang="en-US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285062"/>
              </p:ext>
            </p:extLst>
          </p:nvPr>
        </p:nvGraphicFramePr>
        <p:xfrm>
          <a:off x="8213504" y="943479"/>
          <a:ext cx="2549746" cy="3200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95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IQ" sz="2400" dirty="0"/>
                        <a:t>النشاط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400" dirty="0"/>
                        <a:t>النشاط السابق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___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 . 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 , 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5" name="Rectangle 34"/>
          <p:cNvSpPr/>
          <p:nvPr/>
        </p:nvSpPr>
        <p:spPr>
          <a:xfrm>
            <a:off x="11006608" y="4331949"/>
            <a:ext cx="101605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الحل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2CA416-9C3C-43CF-927E-776CCC09CFFA}"/>
              </a:ext>
            </a:extLst>
          </p:cNvPr>
          <p:cNvGrpSpPr/>
          <p:nvPr/>
        </p:nvGrpSpPr>
        <p:grpSpPr>
          <a:xfrm>
            <a:off x="5679872" y="4654264"/>
            <a:ext cx="6334744" cy="1920470"/>
            <a:chOff x="3324672" y="4490684"/>
            <a:chExt cx="6334744" cy="1920470"/>
          </a:xfrm>
        </p:grpSpPr>
        <p:cxnSp>
          <p:nvCxnSpPr>
            <p:cNvPr id="13" name="Straight Arrow Connector 12"/>
            <p:cNvCxnSpPr>
              <a:cxnSpLocks/>
              <a:endCxn id="30" idx="2"/>
            </p:cNvCxnSpPr>
            <p:nvPr/>
          </p:nvCxnSpPr>
          <p:spPr>
            <a:xfrm>
              <a:off x="4089999" y="5460163"/>
              <a:ext cx="709857" cy="411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7" idx="0"/>
            </p:cNvCxnSpPr>
            <p:nvPr/>
          </p:nvCxnSpPr>
          <p:spPr>
            <a:xfrm flipH="1">
              <a:off x="6428224" y="5182828"/>
              <a:ext cx="27816" cy="652263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3D93EB4-DCAC-4319-8889-1DE0DBA94789}"/>
                </a:ext>
              </a:extLst>
            </p:cNvPr>
            <p:cNvGrpSpPr/>
            <p:nvPr/>
          </p:nvGrpSpPr>
          <p:grpSpPr>
            <a:xfrm>
              <a:off x="3324672" y="4490684"/>
              <a:ext cx="6334744" cy="1920470"/>
              <a:chOff x="3324672" y="4490684"/>
              <a:chExt cx="6334744" cy="192047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068184" y="5835090"/>
                <a:ext cx="720080" cy="576064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939336" y="5182827"/>
                <a:ext cx="720080" cy="576064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6</a:t>
                </a:r>
              </a:p>
            </p:txBody>
          </p:sp>
          <p:cxnSp>
            <p:nvCxnSpPr>
              <p:cNvPr id="14" name="Straight Arrow Connector 13"/>
              <p:cNvCxnSpPr>
                <a:cxnSpLocks/>
                <a:stCxn id="8" idx="6"/>
              </p:cNvCxnSpPr>
              <p:nvPr/>
            </p:nvCxnSpPr>
            <p:spPr>
              <a:xfrm>
                <a:off x="8184232" y="5418634"/>
                <a:ext cx="755104" cy="395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8" idx="1"/>
              </p:cNvCxnSpPr>
              <p:nvPr/>
            </p:nvCxnSpPr>
            <p:spPr>
              <a:xfrm>
                <a:off x="6816081" y="4877545"/>
                <a:ext cx="753525" cy="337421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8" idx="3"/>
              </p:cNvCxnSpPr>
              <p:nvPr/>
            </p:nvCxnSpPr>
            <p:spPr>
              <a:xfrm flipV="1">
                <a:off x="6816081" y="5622304"/>
                <a:ext cx="753525" cy="54300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/>
              <p:cNvSpPr/>
              <p:nvPr/>
            </p:nvSpPr>
            <p:spPr>
              <a:xfrm>
                <a:off x="7222234" y="5965249"/>
                <a:ext cx="30970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036913" y="4490684"/>
                <a:ext cx="34657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8410942" y="4859494"/>
                <a:ext cx="301685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F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C19851B-999F-4DBF-95FE-7705DA997EB8}"/>
                  </a:ext>
                </a:extLst>
              </p:cNvPr>
              <p:cNvSpPr/>
              <p:nvPr/>
            </p:nvSpPr>
            <p:spPr>
              <a:xfrm>
                <a:off x="3324672" y="5176242"/>
                <a:ext cx="720080" cy="576064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73F5C236-D4F6-470C-96B7-72952DFFA23A}"/>
                  </a:ext>
                </a:extLst>
              </p:cNvPr>
              <p:cNvCxnSpPr>
                <a:stCxn id="30" idx="7"/>
              </p:cNvCxnSpPr>
              <p:nvPr/>
            </p:nvCxnSpPr>
            <p:spPr>
              <a:xfrm flipV="1">
                <a:off x="5414484" y="4896595"/>
                <a:ext cx="681517" cy="36401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EB099E3A-3271-4472-BAC5-F2A90C672B2E}"/>
                  </a:ext>
                </a:extLst>
              </p:cNvPr>
              <p:cNvCxnSpPr>
                <a:cxnSpLocks/>
                <a:stCxn id="30" idx="5"/>
              </p:cNvCxnSpPr>
              <p:nvPr/>
            </p:nvCxnSpPr>
            <p:spPr>
              <a:xfrm>
                <a:off x="5414483" y="5667943"/>
                <a:ext cx="653702" cy="3723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61FDA3A-C04B-45C2-83E7-E1E410639BB4}"/>
                  </a:ext>
                </a:extLst>
              </p:cNvPr>
              <p:cNvSpPr/>
              <p:nvPr/>
            </p:nvSpPr>
            <p:spPr>
              <a:xfrm>
                <a:off x="5160698" y="5942117"/>
                <a:ext cx="320921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E5D4A73-1D32-44CA-963E-400A9EAC8A0D}"/>
                  </a:ext>
                </a:extLst>
              </p:cNvPr>
              <p:cNvSpPr/>
              <p:nvPr/>
            </p:nvSpPr>
            <p:spPr>
              <a:xfrm>
                <a:off x="4254648" y="4999972"/>
                <a:ext cx="340157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464152" y="5130602"/>
                <a:ext cx="720080" cy="57606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5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3BCD261-959C-434D-A00C-FAA2F18ED092}"/>
                  </a:ext>
                </a:extLst>
              </p:cNvPr>
              <p:cNvSpPr/>
              <p:nvPr/>
            </p:nvSpPr>
            <p:spPr>
              <a:xfrm>
                <a:off x="4799856" y="5176242"/>
                <a:ext cx="720080" cy="576064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096000" y="4589512"/>
                <a:ext cx="720080" cy="576064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00C5559-CDD9-4EC3-AE3C-D7609095CD4F}"/>
              </a:ext>
            </a:extLst>
          </p:cNvPr>
          <p:cNvCxnSpPr>
            <a:cxnSpLocks/>
          </p:cNvCxnSpPr>
          <p:nvPr/>
        </p:nvCxnSpPr>
        <p:spPr>
          <a:xfrm flipH="1">
            <a:off x="5533847" y="352193"/>
            <a:ext cx="67889" cy="643185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364691CD-D2D3-43CB-8D1C-8A6C2F886CD7}"/>
              </a:ext>
            </a:extLst>
          </p:cNvPr>
          <p:cNvSpPr txBox="1"/>
          <p:nvPr/>
        </p:nvSpPr>
        <p:spPr>
          <a:xfrm>
            <a:off x="7414372" y="352193"/>
            <a:ext cx="41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dirty="0"/>
              <a:t>مثال / ارسم شبكة العمل للمشروع الاتي:</a:t>
            </a:r>
            <a:endParaRPr lang="en-US" sz="2400" dirty="0"/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2FA96C3-45FB-4E05-B8F9-DDC02DCDEF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59217"/>
              </p:ext>
            </p:extLst>
          </p:nvPr>
        </p:nvGraphicFramePr>
        <p:xfrm>
          <a:off x="1458076" y="1106922"/>
          <a:ext cx="2456699" cy="27432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56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ar-IQ" sz="2400" dirty="0"/>
                        <a:t>النشاط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IQ" sz="2400" dirty="0"/>
                        <a:t>النشاط السابق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___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IQ" sz="2400" dirty="0"/>
                        <a:t>___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,B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</a:t>
                      </a:r>
                      <a:r>
                        <a:rPr lang="en-US" sz="2400" baseline="0" dirty="0"/>
                        <a:t> , D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56085F66-7E8B-45A3-B0B8-34A7CBD74DE3}"/>
              </a:ext>
            </a:extLst>
          </p:cNvPr>
          <p:cNvSpPr/>
          <p:nvPr/>
        </p:nvSpPr>
        <p:spPr>
          <a:xfrm>
            <a:off x="4476750" y="3850122"/>
            <a:ext cx="7087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الحل</a:t>
            </a:r>
            <a:endParaRPr lang="en-US" sz="28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B29F776A-E2E2-4E36-926F-50354CAC6A5D}"/>
              </a:ext>
            </a:extLst>
          </p:cNvPr>
          <p:cNvCxnSpPr>
            <a:cxnSpLocks/>
          </p:cNvCxnSpPr>
          <p:nvPr/>
        </p:nvCxnSpPr>
        <p:spPr>
          <a:xfrm>
            <a:off x="2586508" y="4765240"/>
            <a:ext cx="942869" cy="501091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3F963E1-DEBA-462C-85AA-FD7C256358DE}"/>
              </a:ext>
            </a:extLst>
          </p:cNvPr>
          <p:cNvGrpSpPr/>
          <p:nvPr/>
        </p:nvGrpSpPr>
        <p:grpSpPr>
          <a:xfrm>
            <a:off x="158231" y="4401326"/>
            <a:ext cx="5309864" cy="1954440"/>
            <a:chOff x="3324672" y="4437112"/>
            <a:chExt cx="5309864" cy="195444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6320693-7D1D-4342-BA67-E6674D78ED2B}"/>
                </a:ext>
              </a:extLst>
            </p:cNvPr>
            <p:cNvSpPr/>
            <p:nvPr/>
          </p:nvSpPr>
          <p:spPr>
            <a:xfrm>
              <a:off x="5087888" y="4437112"/>
              <a:ext cx="720080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C4C3FFF-C9DF-4F0B-A31D-672FC7577183}"/>
                </a:ext>
              </a:extLst>
            </p:cNvPr>
            <p:cNvSpPr/>
            <p:nvPr/>
          </p:nvSpPr>
          <p:spPr>
            <a:xfrm>
              <a:off x="7914456" y="5157192"/>
              <a:ext cx="720080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1C369FF5-113A-4C89-91E8-30D9402684DD}"/>
                </a:ext>
              </a:extLst>
            </p:cNvPr>
            <p:cNvCxnSpPr>
              <a:endCxn id="59" idx="3"/>
            </p:cNvCxnSpPr>
            <p:nvPr/>
          </p:nvCxnSpPr>
          <p:spPr>
            <a:xfrm flipV="1">
              <a:off x="5876177" y="5633574"/>
              <a:ext cx="874661" cy="45972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6611AF7-B62C-43D6-A8FD-92539E7310EA}"/>
                </a:ext>
              </a:extLst>
            </p:cNvPr>
            <p:cNvCxnSpPr>
              <a:stCxn id="59" idx="6"/>
              <a:endCxn id="58" idx="2"/>
            </p:cNvCxnSpPr>
            <p:nvPr/>
          </p:nvCxnSpPr>
          <p:spPr>
            <a:xfrm>
              <a:off x="7365464" y="5429904"/>
              <a:ext cx="548992" cy="153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671E58-F4EF-42E8-BB58-B7C41C78AC8C}"/>
                </a:ext>
              </a:extLst>
            </p:cNvPr>
            <p:cNvSpPr/>
            <p:nvPr/>
          </p:nvSpPr>
          <p:spPr>
            <a:xfrm>
              <a:off x="3971240" y="4575579"/>
              <a:ext cx="340157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22AF988-BC32-49E6-9A92-0EDDF9A13E2A}"/>
                </a:ext>
              </a:extLst>
            </p:cNvPr>
            <p:cNvSpPr/>
            <p:nvPr/>
          </p:nvSpPr>
          <p:spPr>
            <a:xfrm>
              <a:off x="3967352" y="5903465"/>
              <a:ext cx="328936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52DB50A-2169-49BF-AD5B-3BC25A863C1F}"/>
                </a:ext>
              </a:extLst>
            </p:cNvPr>
            <p:cNvSpPr/>
            <p:nvPr/>
          </p:nvSpPr>
          <p:spPr>
            <a:xfrm>
              <a:off x="6332742" y="4437112"/>
              <a:ext cx="34657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7908F7A-F9AE-4B7B-BA40-4218BD6D1BD5}"/>
                </a:ext>
              </a:extLst>
            </p:cNvPr>
            <p:cNvSpPr/>
            <p:nvPr/>
          </p:nvSpPr>
          <p:spPr>
            <a:xfrm>
              <a:off x="7403135" y="4841445"/>
              <a:ext cx="30970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D502BC2B-A145-480E-8E49-F6329B165305}"/>
                </a:ext>
              </a:extLst>
            </p:cNvPr>
            <p:cNvCxnSpPr>
              <a:stCxn id="66" idx="7"/>
            </p:cNvCxnSpPr>
            <p:nvPr/>
          </p:nvCxnSpPr>
          <p:spPr>
            <a:xfrm flipV="1">
              <a:off x="3939300" y="4744195"/>
              <a:ext cx="1148589" cy="516411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80E16343-F8F6-427C-BACA-7F6F811CF31F}"/>
                </a:ext>
              </a:extLst>
            </p:cNvPr>
            <p:cNvCxnSpPr>
              <a:stCxn id="66" idx="5"/>
            </p:cNvCxnSpPr>
            <p:nvPr/>
          </p:nvCxnSpPr>
          <p:spPr>
            <a:xfrm>
              <a:off x="3939300" y="5667944"/>
              <a:ext cx="1216797" cy="44440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33701C5-FCC3-4201-96D0-B0B167EA946A}"/>
                </a:ext>
              </a:extLst>
            </p:cNvPr>
            <p:cNvCxnSpPr/>
            <p:nvPr/>
          </p:nvCxnSpPr>
          <p:spPr>
            <a:xfrm>
              <a:off x="5455176" y="5032226"/>
              <a:ext cx="0" cy="850258"/>
            </a:xfrm>
            <a:prstGeom prst="straightConnector1">
              <a:avLst/>
            </a:prstGeom>
            <a:ln>
              <a:solidFill>
                <a:srgbClr val="FFC000"/>
              </a:solidFill>
              <a:prstDash val="dash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FC50D8F-A4FC-46F7-816D-2060D1283398}"/>
                </a:ext>
              </a:extLst>
            </p:cNvPr>
            <p:cNvSpPr/>
            <p:nvPr/>
          </p:nvSpPr>
          <p:spPr>
            <a:xfrm>
              <a:off x="6397856" y="5922515"/>
              <a:ext cx="320921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47B750E-62E0-4034-873F-7C30752A0A80}"/>
                </a:ext>
              </a:extLst>
            </p:cNvPr>
            <p:cNvSpPr/>
            <p:nvPr/>
          </p:nvSpPr>
          <p:spPr>
            <a:xfrm>
              <a:off x="6645384" y="5141872"/>
              <a:ext cx="720080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0B8BF64-4BBF-414A-B35A-472751434068}"/>
                </a:ext>
              </a:extLst>
            </p:cNvPr>
            <p:cNvSpPr/>
            <p:nvPr/>
          </p:nvSpPr>
          <p:spPr>
            <a:xfrm>
              <a:off x="5156096" y="5815488"/>
              <a:ext cx="720080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F3CF2D1-B47E-46AB-B070-C16923DCA481}"/>
                </a:ext>
              </a:extLst>
            </p:cNvPr>
            <p:cNvSpPr/>
            <p:nvPr/>
          </p:nvSpPr>
          <p:spPr>
            <a:xfrm>
              <a:off x="3324672" y="5176242"/>
              <a:ext cx="720080" cy="5760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74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34350-700C-4AC0-8401-BCA598FD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23" y="832399"/>
            <a:ext cx="6484855" cy="2072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15940-A6E7-430D-AF40-C10C38012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537537"/>
            <a:ext cx="6484855" cy="1973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2DAFE4-A3E1-4DCF-A00C-48F324F80D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0" y="855156"/>
            <a:ext cx="4686706" cy="27585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9B9A50-6525-4196-97C3-225EA4F8C382}"/>
              </a:ext>
            </a:extLst>
          </p:cNvPr>
          <p:cNvCxnSpPr>
            <a:cxnSpLocks/>
          </p:cNvCxnSpPr>
          <p:nvPr/>
        </p:nvCxnSpPr>
        <p:spPr>
          <a:xfrm>
            <a:off x="5238750" y="165649"/>
            <a:ext cx="0" cy="65304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CB77AA2-1928-4B0E-BCBF-94066E6567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0" y="3838576"/>
            <a:ext cx="4686706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21A63D-322C-4A73-AF00-7CE21C6B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525" y="706598"/>
            <a:ext cx="5149455" cy="4198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C0957C-899F-40BE-8D11-CD2E297A5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58" y="1617126"/>
            <a:ext cx="5692633" cy="5052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424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56283F-EB57-456D-991F-449359D91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6" y="399787"/>
            <a:ext cx="5972660" cy="6134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F9160-9119-4A14-A97D-C587161AA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4" y="399787"/>
            <a:ext cx="5433531" cy="304812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C804D8-C7A7-44B6-B914-4601ADC45C02}"/>
              </a:ext>
            </a:extLst>
          </p:cNvPr>
          <p:cNvCxnSpPr>
            <a:cxnSpLocks/>
          </p:cNvCxnSpPr>
          <p:nvPr/>
        </p:nvCxnSpPr>
        <p:spPr>
          <a:xfrm flipH="1" flipV="1">
            <a:off x="5826434" y="204649"/>
            <a:ext cx="1" cy="64865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AA93FEF-D0EA-453A-A3B5-F2E945C5B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4" y="3689871"/>
            <a:ext cx="5433531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BE5E8-82EB-4727-BE84-E7F2FA218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275137"/>
            <a:ext cx="5821917" cy="63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56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2648CB-DB9E-4E3B-943A-6B7AB0571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5" y="1464716"/>
            <a:ext cx="6221975" cy="2789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A5FEB-8506-4EF4-A4D4-34B23673E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5" y="281819"/>
            <a:ext cx="4122777" cy="7773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FABF56-F7F0-4065-A9BF-EC88756E0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5" y="1295063"/>
            <a:ext cx="4122777" cy="528111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308A7A-529C-4FCB-85E1-AD80692918E4}"/>
              </a:ext>
            </a:extLst>
          </p:cNvPr>
          <p:cNvCxnSpPr>
            <a:cxnSpLocks/>
          </p:cNvCxnSpPr>
          <p:nvPr/>
        </p:nvCxnSpPr>
        <p:spPr>
          <a:xfrm>
            <a:off x="5372100" y="145256"/>
            <a:ext cx="28575" cy="65674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16AA23-088D-43A4-818D-B0BD663B7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98"/>
            <a:ext cx="5723116" cy="64928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549823-10D7-4DCE-942E-B12DA740F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3" y="270413"/>
            <a:ext cx="5361199" cy="224047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231097-9C7F-4DAC-A99A-4C993464A98B}"/>
              </a:ext>
            </a:extLst>
          </p:cNvPr>
          <p:cNvCxnSpPr>
            <a:cxnSpLocks/>
          </p:cNvCxnSpPr>
          <p:nvPr/>
        </p:nvCxnSpPr>
        <p:spPr>
          <a:xfrm>
            <a:off x="5724525" y="182598"/>
            <a:ext cx="0" cy="649280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B0BECEF9-3368-45E6-AE39-7A8D7485F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93" y="2657203"/>
            <a:ext cx="5373795" cy="39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581D2E-BD65-40CC-B95B-31FE85D02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1" y="3712780"/>
            <a:ext cx="5762884" cy="2842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CD34EB-98B9-4DD5-BEF4-BA749FB88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09" y="617039"/>
            <a:ext cx="5522845" cy="39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7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B96C36-D1F5-40B9-9E68-BC2D12590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98955"/>
            <a:ext cx="5446645" cy="62600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8674E27-2C71-4ED8-99C7-4CDA5C2FA106}"/>
              </a:ext>
            </a:extLst>
          </p:cNvPr>
          <p:cNvCxnSpPr>
            <a:cxnSpLocks/>
          </p:cNvCxnSpPr>
          <p:nvPr/>
        </p:nvCxnSpPr>
        <p:spPr>
          <a:xfrm>
            <a:off x="6381750" y="244727"/>
            <a:ext cx="0" cy="63685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02A7A55-CB52-4B20-B008-5037FF139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6" y="298955"/>
            <a:ext cx="5894320" cy="28140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55A03B-8BD5-4200-BA3C-427B79436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6" y="3248025"/>
            <a:ext cx="5894320" cy="31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7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0DC6D6-1DB4-40D4-A520-93E1C0E36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39" y="396187"/>
            <a:ext cx="5448772" cy="984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06FA2-F9F4-48D2-844F-BF6D82E3B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401" y="1470436"/>
            <a:ext cx="6348010" cy="524855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343380-8149-40A3-BDD5-14D5D7B95AE6}"/>
              </a:ext>
            </a:extLst>
          </p:cNvPr>
          <p:cNvCxnSpPr/>
          <p:nvPr/>
        </p:nvCxnSpPr>
        <p:spPr>
          <a:xfrm>
            <a:off x="5543550" y="95250"/>
            <a:ext cx="0" cy="67627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01C2FAA-770F-43E7-9659-8352D9CE0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396187"/>
            <a:ext cx="5061898" cy="391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645" y="61794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دورة حياة المشاريع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173470" y="260648"/>
            <a:ext cx="18806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ادارة المشاريع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2184" y="1714086"/>
            <a:ext cx="2520280" cy="6480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مرحلة التخطيط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7784116" y="4487804"/>
            <a:ext cx="25202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تحديد العلاقات بين الانشطة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2207568" y="1673815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مرحلة السيطرة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7784116" y="3501008"/>
            <a:ext cx="25202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تجزئة المشروع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7752184" y="2562319"/>
            <a:ext cx="25202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وضع الاهداف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7784116" y="5407736"/>
            <a:ext cx="2589814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تقدير الازمنة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2249043" y="2564904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تزويد الادارة بتقارير دورية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013020" y="1673815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مرحلة الجدولة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5880" y="2564904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عملية تحديد جدول زمني لبدء النشاط ونتهائة</a:t>
            </a:r>
            <a:r>
              <a:rPr lang="ar-SA" b="1" dirty="0"/>
              <a:t> 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015880" y="3501008"/>
            <a:ext cx="2520280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تحديد اي من المسارات هو</a:t>
            </a:r>
            <a:r>
              <a:rPr lang="ar-SA" sz="2000" b="1" dirty="0"/>
              <a:t> </a:t>
            </a:r>
            <a:r>
              <a:rPr lang="ar-SA" sz="2000" b="1" dirty="0">
                <a:solidFill>
                  <a:schemeClr val="tx1"/>
                </a:solidFill>
              </a:rPr>
              <a:t>حرج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4" idx="2"/>
            <a:endCxn id="8" idx="0"/>
          </p:cNvCxnSpPr>
          <p:nvPr/>
        </p:nvCxnSpPr>
        <p:spPr>
          <a:xfrm flipH="1">
            <a:off x="3467709" y="1266021"/>
            <a:ext cx="2822077" cy="407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" idx="2"/>
            <a:endCxn id="13" idx="0"/>
          </p:cNvCxnSpPr>
          <p:nvPr/>
        </p:nvCxnSpPr>
        <p:spPr>
          <a:xfrm flipH="1">
            <a:off x="6273161" y="1266021"/>
            <a:ext cx="16625" cy="40779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2"/>
            <a:endCxn id="6" idx="0"/>
          </p:cNvCxnSpPr>
          <p:nvPr/>
        </p:nvCxnSpPr>
        <p:spPr>
          <a:xfrm>
            <a:off x="6289786" y="1266020"/>
            <a:ext cx="2722539" cy="4480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15880" y="4509120"/>
            <a:ext cx="252028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</a:rPr>
              <a:t>تحديد المسار غير حرج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49043" y="3501008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تحديث التخطيط الشبكي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2249043" y="4509120"/>
            <a:ext cx="2520280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b="1" dirty="0"/>
              <a:t>اتخاذ القرارات</a:t>
            </a:r>
            <a:endParaRPr lang="en-US" b="1" dirty="0"/>
          </a:p>
        </p:txBody>
      </p:sp>
      <p:cxnSp>
        <p:nvCxnSpPr>
          <p:cNvPr id="26" name="Straight Connector 25"/>
          <p:cNvCxnSpPr>
            <a:cxnSpLocks/>
            <a:stCxn id="6" idx="2"/>
          </p:cNvCxnSpPr>
          <p:nvPr/>
        </p:nvCxnSpPr>
        <p:spPr>
          <a:xfrm>
            <a:off x="9012324" y="2362158"/>
            <a:ext cx="0" cy="1143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0" idx="2"/>
          </p:cNvCxnSpPr>
          <p:nvPr/>
        </p:nvCxnSpPr>
        <p:spPr>
          <a:xfrm flipH="1">
            <a:off x="9009824" y="3210392"/>
            <a:ext cx="2501" cy="2906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009823" y="4217060"/>
            <a:ext cx="0" cy="292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2"/>
            <a:endCxn id="14" idx="0"/>
          </p:cNvCxnSpPr>
          <p:nvPr/>
        </p:nvCxnSpPr>
        <p:spPr>
          <a:xfrm>
            <a:off x="6273160" y="2321888"/>
            <a:ext cx="2860" cy="243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4" idx="2"/>
            <a:endCxn id="15" idx="0"/>
          </p:cNvCxnSpPr>
          <p:nvPr/>
        </p:nvCxnSpPr>
        <p:spPr>
          <a:xfrm>
            <a:off x="6276020" y="32129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273160" y="4149080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509183" y="234830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21563" y="3200635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80088" y="421907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6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DA5AA5-CBBB-443C-BF4E-CF836B0AD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542745"/>
            <a:ext cx="5658332" cy="5410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522AF6-DCCB-4CEB-BA6F-D71E407F4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123770"/>
            <a:ext cx="5514992" cy="424833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B17FAF-3E5D-47E3-8D67-7508AD27EEA8}"/>
              </a:ext>
            </a:extLst>
          </p:cNvPr>
          <p:cNvCxnSpPr>
            <a:cxnSpLocks/>
          </p:cNvCxnSpPr>
          <p:nvPr/>
        </p:nvCxnSpPr>
        <p:spPr>
          <a:xfrm>
            <a:off x="6096000" y="76200"/>
            <a:ext cx="9525" cy="67056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67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2D0641-DF79-4147-95AF-2E1D64DCB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300719"/>
            <a:ext cx="5216370" cy="6256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3372A-0B65-4FE0-8B26-C94CFC217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8" y="619125"/>
            <a:ext cx="5970507" cy="241390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228A60-8CB3-40B1-AE93-3012589CCD78}"/>
              </a:ext>
            </a:extLst>
          </p:cNvPr>
          <p:cNvCxnSpPr>
            <a:cxnSpLocks/>
          </p:cNvCxnSpPr>
          <p:nvPr/>
        </p:nvCxnSpPr>
        <p:spPr>
          <a:xfrm>
            <a:off x="6553200" y="190500"/>
            <a:ext cx="0" cy="65055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7BA7CAF-539B-4C41-B9EB-9C4E58980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8" y="3335600"/>
            <a:ext cx="5970508" cy="290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04E0C3-7F77-452E-9F5D-B981E1840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6725"/>
            <a:ext cx="5858146" cy="578845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E04EBD-C3C8-4E7F-8DAF-BD5177C7B3B0}"/>
              </a:ext>
            </a:extLst>
          </p:cNvPr>
          <p:cNvCxnSpPr>
            <a:cxnSpLocks/>
          </p:cNvCxnSpPr>
          <p:nvPr/>
        </p:nvCxnSpPr>
        <p:spPr>
          <a:xfrm>
            <a:off x="5934075" y="252412"/>
            <a:ext cx="0" cy="65246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D9DC712-CD0F-4F8B-AFCC-D1A65336B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8" y="466725"/>
            <a:ext cx="5479255" cy="36290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D072CE-B790-41F6-8C81-BF9DFC948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6" y="4210050"/>
            <a:ext cx="547925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5EB790-610F-4631-9CB9-94D43F80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94" y="188508"/>
            <a:ext cx="5738357" cy="2004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691719-1C06-4D74-B86C-651C44E1A9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94" y="2300959"/>
            <a:ext cx="5738357" cy="424470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9BD723-98D9-4D70-A8B5-77C28C39EA39}"/>
              </a:ext>
            </a:extLst>
          </p:cNvPr>
          <p:cNvCxnSpPr>
            <a:cxnSpLocks/>
          </p:cNvCxnSpPr>
          <p:nvPr/>
        </p:nvCxnSpPr>
        <p:spPr>
          <a:xfrm flipH="1">
            <a:off x="6093845" y="188508"/>
            <a:ext cx="2155" cy="6503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8CB1A305-12E7-450B-B669-489C51D24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59" y="220518"/>
            <a:ext cx="5677392" cy="416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AC912-53F4-4292-B57E-8167CC45D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64711"/>
            <a:ext cx="5679042" cy="59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2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C4FD60-9333-4157-B185-2E150A0CF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197983"/>
            <a:ext cx="5953614" cy="3402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5B654F-C189-470B-B482-9A3F1443A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1" y="3790950"/>
            <a:ext cx="5953614" cy="2979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782928-4F79-4C7A-A473-57DEFFBD2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551429"/>
            <a:ext cx="5438775" cy="60980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C7D34A-FB50-47D7-BF43-0E3105A8DEA3}"/>
              </a:ext>
            </a:extLst>
          </p:cNvPr>
          <p:cNvCxnSpPr>
            <a:cxnSpLocks/>
          </p:cNvCxnSpPr>
          <p:nvPr/>
        </p:nvCxnSpPr>
        <p:spPr>
          <a:xfrm flipH="1">
            <a:off x="5791200" y="66675"/>
            <a:ext cx="9525" cy="67151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0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00900" y="288639"/>
            <a:ext cx="4448175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ادارة المشروع باستخدام اسلوبي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ar-IQ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CPM ,  PERT</a:t>
            </a:r>
            <a:r>
              <a:rPr lang="ar-SA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7528" y="1484784"/>
            <a:ext cx="85689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800" dirty="0"/>
              <a:t>المشروع            يعرف على انه مجموعة من الانشطة المتداخلة الواجب انجازها في تتابع مؤكد ليتم انجاز المشروع بشكل كامل</a:t>
            </a:r>
          </a:p>
          <a:p>
            <a:pPr algn="just" rtl="1"/>
            <a:r>
              <a:rPr lang="ar-IQ" sz="2800" dirty="0"/>
              <a:t>وان اهم الاساليب المستخدمة في مجال التخطيط </a:t>
            </a:r>
            <a:r>
              <a:rPr lang="en-US" sz="2800" dirty="0"/>
              <a:t>            </a:t>
            </a:r>
            <a:r>
              <a:rPr lang="ar-IQ" sz="2800" dirty="0"/>
              <a:t>والرقابة والسيطرة على المشاريع هما اسلوبان </a:t>
            </a:r>
            <a:r>
              <a:rPr lang="en-US" sz="2800" dirty="0"/>
              <a:t>:</a:t>
            </a:r>
            <a:r>
              <a:rPr lang="ar-IQ" sz="2800" dirty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19364" y="2392725"/>
            <a:ext cx="148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IQ" sz="2400" dirty="0"/>
              <a:t>  </a:t>
            </a:r>
            <a:r>
              <a:rPr lang="en-US" sz="2400" dirty="0">
                <a:solidFill>
                  <a:schemeClr val="bg1"/>
                </a:solidFill>
              </a:rPr>
              <a:t>planning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1" y="1142748"/>
            <a:ext cx="14271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05400" y="3616286"/>
            <a:ext cx="525527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rtl="1"/>
            <a:r>
              <a:rPr lang="ar-IQ" sz="32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طريق المسار الحرج </a:t>
            </a:r>
            <a:r>
              <a:rPr lang="en-US" sz="32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CPM</a:t>
            </a:r>
            <a:r>
              <a:rPr lang="en-US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090039" y="4516681"/>
            <a:ext cx="632644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 rtl="1"/>
            <a:r>
              <a:rPr lang="ar-SA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 اسلوب تقييم ومراجعة البرامج </a:t>
            </a:r>
            <a:r>
              <a:rPr lang="en-US" sz="36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PERT</a:t>
            </a:r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11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72822" y="437818"/>
            <a:ext cx="1440160" cy="720080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CPM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1392" y="201618"/>
            <a:ext cx="3872840" cy="11924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/>
              <a:t>تقدير وقت الانجاز يحدد بشكل مؤكد</a:t>
            </a:r>
            <a:endParaRPr lang="en-US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8439497" y="2048644"/>
            <a:ext cx="144016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PERT</a:t>
            </a:r>
          </a:p>
        </p:txBody>
      </p:sp>
      <p:sp>
        <p:nvSpPr>
          <p:cNvPr id="7" name="Rectangle 6"/>
          <p:cNvSpPr/>
          <p:nvPr/>
        </p:nvSpPr>
        <p:spPr>
          <a:xfrm>
            <a:off x="4223792" y="1760612"/>
            <a:ext cx="4008040" cy="12961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/>
              <a:t>تقدير الوقت لانجاز النشاط يحدد بشكل احتمالي</a:t>
            </a:r>
            <a:endParaRPr lang="en-US" sz="2800" b="1" dirty="0"/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A487CB1E-0588-40D9-B0EE-63911588FFF4}"/>
              </a:ext>
            </a:extLst>
          </p:cNvPr>
          <p:cNvSpPr/>
          <p:nvPr/>
        </p:nvSpPr>
        <p:spPr>
          <a:xfrm>
            <a:off x="6096000" y="3551458"/>
            <a:ext cx="381642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400" dirty="0"/>
              <a:t>الرسم التخطيطي للمشاريع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EE3DA-7223-4C86-93EC-E44FA4A5E3D3}"/>
              </a:ext>
            </a:extLst>
          </p:cNvPr>
          <p:cNvSpPr txBox="1"/>
          <p:nvPr/>
        </p:nvSpPr>
        <p:spPr>
          <a:xfrm>
            <a:off x="2596530" y="48382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400" b="1" dirty="0">
                <a:solidFill>
                  <a:schemeClr val="accent2"/>
                </a:solidFill>
              </a:rPr>
              <a:t>1</a:t>
            </a:r>
            <a:r>
              <a:rPr lang="ar-IQ" sz="2800" b="1" dirty="0">
                <a:solidFill>
                  <a:schemeClr val="accent2"/>
                </a:solidFill>
              </a:rPr>
              <a:t>ـ رسوم (كانت ) </a:t>
            </a:r>
            <a:r>
              <a:rPr lang="ar-IQ" sz="2800" dirty="0"/>
              <a:t>: </a:t>
            </a:r>
            <a:r>
              <a:rPr lang="ar-IQ" sz="2800" b="1" dirty="0"/>
              <a:t>والتي لم يعد استخدامها واسع لتقادمها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58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336D6D7-73BF-4052-833E-4BBD050456C4}"/>
              </a:ext>
            </a:extLst>
          </p:cNvPr>
          <p:cNvGrpSpPr/>
          <p:nvPr/>
        </p:nvGrpSpPr>
        <p:grpSpPr>
          <a:xfrm>
            <a:off x="2721149" y="2054027"/>
            <a:ext cx="7611848" cy="2584648"/>
            <a:chOff x="2711624" y="3102104"/>
            <a:chExt cx="7611848" cy="2584648"/>
          </a:xfrm>
        </p:grpSpPr>
        <p:sp>
          <p:nvSpPr>
            <p:cNvPr id="7" name="Rectangle 6"/>
            <p:cNvSpPr/>
            <p:nvPr/>
          </p:nvSpPr>
          <p:spPr>
            <a:xfrm>
              <a:off x="4583832" y="3102104"/>
              <a:ext cx="3816424" cy="7589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IQ" sz="2000" b="1" dirty="0"/>
                <a:t>العناصر الاساسية في عملية تمثيل المشاريع بالرسم الشبكي</a:t>
              </a:r>
              <a:endParaRPr lang="en-US" sz="2000" b="1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9171344" y="4390608"/>
              <a:ext cx="115212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IQ" dirty="0"/>
                <a:t>ا</a:t>
              </a:r>
              <a:r>
                <a:rPr lang="ar-IQ" sz="2000" b="1" dirty="0"/>
                <a:t>لحدث</a:t>
              </a:r>
              <a:endParaRPr lang="en-US" sz="2000" b="1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816080" y="4351744"/>
              <a:ext cx="1296144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IQ" sz="2000" b="1" dirty="0"/>
                <a:t>الانشطة</a:t>
              </a:r>
              <a:endParaRPr lang="en-US" sz="2000" b="1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020972" y="4373488"/>
              <a:ext cx="115212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IQ" sz="2000" b="1" dirty="0"/>
                <a:t>المسار</a:t>
              </a:r>
              <a:r>
                <a:rPr lang="en-US" sz="2000" b="1" dirty="0"/>
                <a:t>Path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711624" y="4206200"/>
              <a:ext cx="1152128" cy="129614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IQ" sz="2000" b="1" dirty="0"/>
                <a:t>المسار الحرج</a:t>
              </a:r>
              <a:endParaRPr lang="en-US" sz="2000" b="1" dirty="0"/>
            </a:p>
          </p:txBody>
        </p:sp>
        <p:cxnSp>
          <p:nvCxnSpPr>
            <p:cNvPr id="13" name="Straight Connector 12"/>
            <p:cNvCxnSpPr>
              <a:cxnSpLocks/>
              <a:stCxn id="7" idx="2"/>
              <a:endCxn id="11" idx="0"/>
            </p:cNvCxnSpPr>
            <p:nvPr/>
          </p:nvCxnSpPr>
          <p:spPr>
            <a:xfrm flipH="1">
              <a:off x="3287688" y="3861048"/>
              <a:ext cx="3204356" cy="3451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  <a:stCxn id="7" idx="2"/>
              <a:endCxn id="10" idx="0"/>
            </p:cNvCxnSpPr>
            <p:nvPr/>
          </p:nvCxnSpPr>
          <p:spPr>
            <a:xfrm flipH="1">
              <a:off x="5597036" y="3861048"/>
              <a:ext cx="895008" cy="5124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  <a:stCxn id="7" idx="2"/>
              <a:endCxn id="9" idx="0"/>
            </p:cNvCxnSpPr>
            <p:nvPr/>
          </p:nvCxnSpPr>
          <p:spPr>
            <a:xfrm>
              <a:off x="6492044" y="3861048"/>
              <a:ext cx="972108" cy="4906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  <a:stCxn id="7" idx="2"/>
              <a:endCxn id="8" idx="0"/>
            </p:cNvCxnSpPr>
            <p:nvPr/>
          </p:nvCxnSpPr>
          <p:spPr>
            <a:xfrm>
              <a:off x="6492044" y="3861048"/>
              <a:ext cx="3255364" cy="52956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C7E4BF-7D58-46BF-8FB1-3C0997259006}"/>
              </a:ext>
            </a:extLst>
          </p:cNvPr>
          <p:cNvSpPr txBox="1"/>
          <p:nvPr/>
        </p:nvSpPr>
        <p:spPr>
          <a:xfrm>
            <a:off x="2381657" y="31649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400" b="1" dirty="0">
                <a:solidFill>
                  <a:schemeClr val="accent2"/>
                </a:solidFill>
              </a:rPr>
              <a:t>2 ـ الرسم ( الشبكي ): </a:t>
            </a:r>
            <a:r>
              <a:rPr lang="ar-IQ" sz="2400" b="1" dirty="0"/>
              <a:t>يمكن تطبيقة على مختلف المشاريع مهما كبر حجمها او ازداد درجة تعقيدها كما يمكن تطبيقة على جزء من المشروع او اي مرحلة منه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40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922223"/>
              </p:ext>
            </p:extLst>
          </p:nvPr>
        </p:nvGraphicFramePr>
        <p:xfrm>
          <a:off x="8256895" y="2733559"/>
          <a:ext cx="376047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9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891"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النشاط</a:t>
                      </a:r>
                      <a:r>
                        <a:rPr lang="ar-IQ" sz="1600" b="1" baseline="0" dirty="0"/>
                        <a:t> السابق</a:t>
                      </a:r>
                      <a:endParaRPr 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1"/>
                      <a:endParaRPr lang="ar-IQ" sz="1600" b="1" dirty="0"/>
                    </a:p>
                    <a:p>
                      <a:pPr algn="just" rtl="1"/>
                      <a:endParaRPr lang="en-US" sz="16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ــــــــ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استحصال الموافقات الاصولية</a:t>
                      </a:r>
                      <a:endParaRPr lang="en-US" sz="16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ـــــــ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معاينة الموقع ووضع خريطة</a:t>
                      </a:r>
                      <a:r>
                        <a:rPr lang="ar-IQ" sz="1600" b="1" baseline="0" dirty="0"/>
                        <a:t> البناء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A ,B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تسوية الارض وحفر الاساس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069"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تهيئة الطابوق والاسمنت والمواد الاخرى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D ,C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صب الاساس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بناء الجدران والسقوف</a:t>
                      </a:r>
                      <a:r>
                        <a:rPr lang="ar-IQ" sz="1600" b="1" baseline="0" dirty="0"/>
                        <a:t> والاضية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897"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ar-IQ" sz="1600" b="1" dirty="0"/>
                        <a:t>الاعمال التكميلية الاخرى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en-US" sz="1600" b="1" dirty="0"/>
                        <a:t>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395">
                <a:tc gridSpan="3">
                  <a:txBody>
                    <a:bodyPr/>
                    <a:lstStyle/>
                    <a:p>
                      <a:pPr algn="ctr" rtl="1"/>
                      <a:r>
                        <a:rPr lang="ar-IQ" sz="1600" b="1" dirty="0">
                          <a:solidFill>
                            <a:schemeClr val="bg1"/>
                          </a:solidFill>
                        </a:rPr>
                        <a:t>المطلوب ارسم خريطة لشبكة العمل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/>
                      <a:r>
                        <a:rPr lang="ar-IQ" sz="1600" b="1" dirty="0">
                          <a:solidFill>
                            <a:schemeClr val="bg1"/>
                          </a:solidFill>
                        </a:rPr>
                        <a:t>المطلوب ارسم خريطة لشبكة العمل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 rtl="1"/>
                      <a:endParaRPr lang="en-US" sz="16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56140" y="419313"/>
            <a:ext cx="4691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/>
              <a:t>مثال // نفرض شخصا</a:t>
            </a:r>
            <a:r>
              <a:rPr lang="ar-IQ" sz="2400" b="1" dirty="0"/>
              <a:t> ما</a:t>
            </a:r>
            <a:r>
              <a:rPr lang="ar-SA" sz="2400" b="1" dirty="0"/>
              <a:t> اراد بناء دار </a:t>
            </a:r>
            <a:endParaRPr lang="en-US" sz="2400" b="1" dirty="0"/>
          </a:p>
          <a:p>
            <a:pPr algn="r" rtl="1"/>
            <a:r>
              <a:rPr lang="ar-SA" sz="2400" b="1" dirty="0"/>
              <a:t>حديث تعتمد انشطة البناء ومتطلباتها </a:t>
            </a:r>
            <a:endParaRPr lang="en-US" sz="2400" b="1" dirty="0"/>
          </a:p>
          <a:p>
            <a:pPr algn="r" rtl="1"/>
            <a:r>
              <a:rPr lang="ar-SA" sz="2400" b="1" dirty="0"/>
              <a:t>عل صاحب الدار والمهندس ا</a:t>
            </a:r>
            <a:r>
              <a:rPr lang="ar-IQ" sz="2400" b="1" dirty="0"/>
              <a:t>لــــــ</a:t>
            </a:r>
            <a:r>
              <a:rPr lang="ar-SA" sz="2400" b="1" dirty="0"/>
              <a:t>ذي </a:t>
            </a:r>
            <a:endParaRPr lang="en-US" sz="2400" b="1" dirty="0"/>
          </a:p>
          <a:p>
            <a:pPr algn="r" rtl="1"/>
            <a:r>
              <a:rPr lang="ar-SA" sz="2400" b="1" dirty="0"/>
              <a:t>انيطت به هذه المهمة وكان</a:t>
            </a:r>
            <a:r>
              <a:rPr lang="ar-IQ" sz="2400" b="1" dirty="0"/>
              <a:t>ــــــــــــ</a:t>
            </a:r>
            <a:r>
              <a:rPr lang="ar-SA" sz="2400" b="1" dirty="0"/>
              <a:t>ت </a:t>
            </a:r>
            <a:endParaRPr lang="en-US" sz="2400" b="1" dirty="0"/>
          </a:p>
          <a:p>
            <a:pPr algn="r" rtl="1"/>
            <a:r>
              <a:rPr lang="ar-SA" sz="2400" b="1" dirty="0"/>
              <a:t>الانشطة كما يلي</a:t>
            </a:r>
            <a:endParaRPr lang="en-US" sz="2400" b="1" dirty="0"/>
          </a:p>
        </p:txBody>
      </p:sp>
      <p:sp>
        <p:nvSpPr>
          <p:cNvPr id="33" name="Rectangle 32"/>
          <p:cNvSpPr/>
          <p:nvPr/>
        </p:nvSpPr>
        <p:spPr>
          <a:xfrm>
            <a:off x="4537504" y="419313"/>
            <a:ext cx="884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u="sng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الحل</a:t>
            </a:r>
            <a:endParaRPr lang="en-US" sz="24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FCA1BB-B98A-482F-BB46-7222BEFBA924}"/>
              </a:ext>
            </a:extLst>
          </p:cNvPr>
          <p:cNvGrpSpPr/>
          <p:nvPr/>
        </p:nvGrpSpPr>
        <p:grpSpPr>
          <a:xfrm>
            <a:off x="174635" y="1293866"/>
            <a:ext cx="7093477" cy="1803040"/>
            <a:chOff x="1991544" y="4578288"/>
            <a:chExt cx="7650242" cy="1803040"/>
          </a:xfrm>
        </p:grpSpPr>
        <p:cxnSp>
          <p:nvCxnSpPr>
            <p:cNvPr id="30" name="Straight Arrow Connector 29"/>
            <p:cNvCxnSpPr>
              <a:cxnSpLocks/>
              <a:endCxn id="9" idx="0"/>
            </p:cNvCxnSpPr>
            <p:nvPr/>
          </p:nvCxnSpPr>
          <p:spPr>
            <a:xfrm>
              <a:off x="3736504" y="5411608"/>
              <a:ext cx="0" cy="393656"/>
            </a:xfrm>
            <a:prstGeom prst="straightConnector1">
              <a:avLst/>
            </a:prstGeom>
            <a:ln>
              <a:solidFill>
                <a:srgbClr val="FFFF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2C48501-0452-48C4-B105-3C9070C9E2BE}"/>
                </a:ext>
              </a:extLst>
            </p:cNvPr>
            <p:cNvGrpSpPr/>
            <p:nvPr/>
          </p:nvGrpSpPr>
          <p:grpSpPr>
            <a:xfrm>
              <a:off x="1991544" y="4578288"/>
              <a:ext cx="7650242" cy="1803040"/>
              <a:chOff x="1991544" y="4578288"/>
              <a:chExt cx="7650242" cy="180304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76464" y="5805264"/>
                <a:ext cx="720080" cy="5760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A16BE03-FBC1-4F99-B11D-5EDE2F70CDDB}"/>
                  </a:ext>
                </a:extLst>
              </p:cNvPr>
              <p:cNvGrpSpPr/>
              <p:nvPr/>
            </p:nvGrpSpPr>
            <p:grpSpPr>
              <a:xfrm>
                <a:off x="1991544" y="4578288"/>
                <a:ext cx="7650242" cy="1641496"/>
                <a:chOff x="1990597" y="4578289"/>
                <a:chExt cx="7650242" cy="1641496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6184062" y="4835544"/>
                  <a:ext cx="720080" cy="57606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5</a:t>
                  </a: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608168" y="4770885"/>
                  <a:ext cx="720080" cy="57606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6</a:t>
                  </a: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920759" y="4720188"/>
                  <a:ext cx="720080" cy="57606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7</a:t>
                  </a:r>
                </a:p>
              </p:txBody>
            </p:sp>
            <p:cxnSp>
              <p:nvCxnSpPr>
                <p:cNvPr id="17" name="Straight Arrow Connector 16"/>
                <p:cNvCxnSpPr>
                  <a:cxnSpLocks/>
                </p:cNvCxnSpPr>
                <p:nvPr/>
              </p:nvCxnSpPr>
              <p:spPr>
                <a:xfrm flipV="1">
                  <a:off x="5502153" y="5106103"/>
                  <a:ext cx="659793" cy="1224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6938479" y="5095675"/>
                  <a:ext cx="669208" cy="5168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>
                  <a:cxnSpLocks/>
                </p:cNvCxnSpPr>
                <p:nvPr/>
              </p:nvCxnSpPr>
              <p:spPr>
                <a:xfrm flipV="1">
                  <a:off x="8330995" y="5033247"/>
                  <a:ext cx="615039" cy="25670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5" name="Rectangle 34"/>
                <p:cNvSpPr/>
                <p:nvPr/>
              </p:nvSpPr>
              <p:spPr>
                <a:xfrm>
                  <a:off x="5481464" y="4578289"/>
                  <a:ext cx="540538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E</a:t>
                  </a:r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6900933" y="4596977"/>
                  <a:ext cx="540538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F</a:t>
                  </a:r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8327406" y="4608110"/>
                  <a:ext cx="540538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G</a:t>
                  </a:r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28195C91-AD3C-4BEE-A21E-0330E1E62226}"/>
                    </a:ext>
                  </a:extLst>
                </p:cNvPr>
                <p:cNvSpPr/>
                <p:nvPr/>
              </p:nvSpPr>
              <p:spPr>
                <a:xfrm>
                  <a:off x="3375517" y="4835484"/>
                  <a:ext cx="720080" cy="57606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2</a:t>
                  </a:r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1035E91A-CB44-4E0E-A29A-F83E97F51DDF}"/>
                    </a:ext>
                  </a:extLst>
                </p:cNvPr>
                <p:cNvSpPr/>
                <p:nvPr/>
              </p:nvSpPr>
              <p:spPr>
                <a:xfrm>
                  <a:off x="4760437" y="4797032"/>
                  <a:ext cx="720080" cy="57606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4</a:t>
                  </a:r>
                </a:p>
              </p:txBody>
            </p: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61524106-25B8-45F4-854B-ADA1AA9986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7167" y="5074410"/>
                  <a:ext cx="632595" cy="2130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>
                  <a:extLst>
                    <a:ext uri="{FF2B5EF4-FFF2-40B4-BE49-F238E27FC236}">
                      <a16:creationId xmlns:a16="http://schemas.microsoft.com/office/drawing/2014/main" id="{CACD5AF0-57A8-4F86-9AB8-34BEF28BC8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25529" y="5118348"/>
                  <a:ext cx="634908" cy="5168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D9B80BC4-21DC-4BF5-805E-6D7F77B47645}"/>
                    </a:ext>
                  </a:extLst>
                </p:cNvPr>
                <p:cNvCxnSpPr>
                  <a:stCxn id="38" idx="5"/>
                </p:cNvCxnSpPr>
                <p:nvPr/>
              </p:nvCxnSpPr>
              <p:spPr>
                <a:xfrm>
                  <a:off x="2605225" y="5250282"/>
                  <a:ext cx="770293" cy="842955"/>
                </a:xfrm>
                <a:prstGeom prst="straightConnector1">
                  <a:avLst/>
                </a:prstGeom>
                <a:ln w="28575"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884C8B72-CDA9-403C-AC54-469416A5BC1C}"/>
                    </a:ext>
                  </a:extLst>
                </p:cNvPr>
                <p:cNvCxnSpPr/>
                <p:nvPr/>
              </p:nvCxnSpPr>
              <p:spPr>
                <a:xfrm flipV="1">
                  <a:off x="4095597" y="5373096"/>
                  <a:ext cx="919336" cy="72014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541582E-0F71-4B35-982D-C7396611C0D8}"/>
                    </a:ext>
                  </a:extLst>
                </p:cNvPr>
                <p:cNvSpPr/>
                <p:nvPr/>
              </p:nvSpPr>
              <p:spPr>
                <a:xfrm>
                  <a:off x="2873018" y="4596977"/>
                  <a:ext cx="340158" cy="40011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A</a:t>
                  </a: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0F07C79-8367-49BC-AE81-96B142FD03B9}"/>
                    </a:ext>
                  </a:extLst>
                </p:cNvPr>
                <p:cNvSpPr/>
                <p:nvPr/>
              </p:nvSpPr>
              <p:spPr>
                <a:xfrm>
                  <a:off x="4014727" y="4610282"/>
                  <a:ext cx="540538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D</a:t>
                  </a: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5F704D4-EEBB-4FBC-AE98-04EF6F9B5801}"/>
                    </a:ext>
                  </a:extLst>
                </p:cNvPr>
                <p:cNvSpPr/>
                <p:nvPr/>
              </p:nvSpPr>
              <p:spPr>
                <a:xfrm>
                  <a:off x="4520100" y="5819675"/>
                  <a:ext cx="540538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C</a:t>
                  </a:r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CE46177-5C4D-4D2D-9A7A-62F72738369D}"/>
                    </a:ext>
                  </a:extLst>
                </p:cNvPr>
                <p:cNvSpPr/>
                <p:nvPr/>
              </p:nvSpPr>
              <p:spPr>
                <a:xfrm>
                  <a:off x="2449832" y="5743726"/>
                  <a:ext cx="540538" cy="40011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2000" b="1" dirty="0">
                      <a:ln w="11430"/>
                      <a:gradFill>
                        <a:gsLst>
                          <a:gs pos="0">
                            <a:schemeClr val="accent2">
                              <a:tint val="70000"/>
                              <a:satMod val="245000"/>
                            </a:schemeClr>
                          </a:gs>
                          <a:gs pos="75000">
                            <a:schemeClr val="accent2">
                              <a:tint val="90000"/>
                              <a:shade val="60000"/>
                              <a:satMod val="240000"/>
                            </a:schemeClr>
                          </a:gs>
                          <a:gs pos="100000">
                            <a:schemeClr val="accent2">
                              <a:tint val="100000"/>
                              <a:shade val="50000"/>
                              <a:satMod val="240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B</a:t>
                  </a: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7FCE1F2F-5336-491F-9DE6-638DD936F9F2}"/>
                    </a:ext>
                  </a:extLst>
                </p:cNvPr>
                <p:cNvSpPr/>
                <p:nvPr/>
              </p:nvSpPr>
              <p:spPr>
                <a:xfrm>
                  <a:off x="1990597" y="4758580"/>
                  <a:ext cx="720080" cy="576064"/>
                </a:xfrm>
                <a:prstGeom prst="ellipse">
                  <a:avLst/>
                </a:prstGeom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1</a:t>
                  </a:r>
                </a:p>
              </p:txBody>
            </p:sp>
          </p:grpSp>
        </p:grp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9AE55DD-ECD9-4FE2-ADBA-18AE281709F5}"/>
              </a:ext>
            </a:extLst>
          </p:cNvPr>
          <p:cNvCxnSpPr/>
          <p:nvPr/>
        </p:nvCxnSpPr>
        <p:spPr>
          <a:xfrm>
            <a:off x="7820025" y="182347"/>
            <a:ext cx="0" cy="64933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5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0A5A2-02EE-4A39-A95A-E5F7AD4D8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578873"/>
            <a:ext cx="5606655" cy="28501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935DE-9F31-48F7-B026-DBF33F603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90784"/>
            <a:ext cx="5606655" cy="2562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DE9136-079F-44AD-B5FE-99D7794B5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5" y="318583"/>
            <a:ext cx="5314948" cy="63572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48FF3C-5271-43ED-A9EA-458F87DFEA3B}"/>
              </a:ext>
            </a:extLst>
          </p:cNvPr>
          <p:cNvCxnSpPr/>
          <p:nvPr/>
        </p:nvCxnSpPr>
        <p:spPr>
          <a:xfrm>
            <a:off x="6019800" y="182347"/>
            <a:ext cx="0" cy="649330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2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E6B67F-68CE-4806-8F00-1D0A281BF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0" y="208685"/>
            <a:ext cx="5132498" cy="16490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500565-728B-483D-9865-0D7BCE2A9609}"/>
              </a:ext>
            </a:extLst>
          </p:cNvPr>
          <p:cNvSpPr/>
          <p:nvPr/>
        </p:nvSpPr>
        <p:spPr>
          <a:xfrm>
            <a:off x="6881074" y="2100101"/>
            <a:ext cx="52006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ar-IQ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الاعتبارات التي يجب الاخذ بها عند تمثيل الاحداث والانشطة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A8206-CB68-426C-8886-9C0AEDCB3B7C}"/>
              </a:ext>
            </a:extLst>
          </p:cNvPr>
          <p:cNvSpPr txBox="1"/>
          <p:nvPr/>
        </p:nvSpPr>
        <p:spPr>
          <a:xfrm>
            <a:off x="6757386" y="2998459"/>
            <a:ext cx="5296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/>
              <a:t>1ـ يمثل كل نشاط بسهم واحد فقط ولايمكن اشراك اي نشاط اخر معه وغالبا مايكون النشاط واقع بين  حدثين ف النشاط </a:t>
            </a:r>
            <a:r>
              <a:rPr lang="en-US" sz="2000" b="1" dirty="0"/>
              <a:t>A</a:t>
            </a:r>
            <a:r>
              <a:rPr lang="ar-IQ" sz="2000" b="1" dirty="0"/>
              <a:t>  يقع بين الحدثين </a:t>
            </a:r>
            <a:r>
              <a:rPr lang="en-US" sz="2000" b="1" dirty="0"/>
              <a:t>1  .2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F51606-BBF0-4CC6-9652-3C3B36C126B8}"/>
              </a:ext>
            </a:extLst>
          </p:cNvPr>
          <p:cNvGrpSpPr/>
          <p:nvPr/>
        </p:nvGrpSpPr>
        <p:grpSpPr>
          <a:xfrm>
            <a:off x="7153780" y="3935533"/>
            <a:ext cx="3225814" cy="1120188"/>
            <a:chOff x="3431704" y="1873841"/>
            <a:chExt cx="3225814" cy="112018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99CEC5A-AA81-4EEF-94C7-C5841EBDBE15}"/>
                </a:ext>
              </a:extLst>
            </p:cNvPr>
            <p:cNvSpPr/>
            <p:nvPr/>
          </p:nvSpPr>
          <p:spPr>
            <a:xfrm>
              <a:off x="3431704" y="2057925"/>
              <a:ext cx="864096" cy="93610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97E82F-0A3B-45E9-AD8B-64AC2827BB8C}"/>
                </a:ext>
              </a:extLst>
            </p:cNvPr>
            <p:cNvSpPr/>
            <p:nvPr/>
          </p:nvSpPr>
          <p:spPr>
            <a:xfrm>
              <a:off x="5793422" y="2057925"/>
              <a:ext cx="864096" cy="93610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4DAB195-B615-4495-82A3-2135F40E2781}"/>
                </a:ext>
              </a:extLst>
            </p:cNvPr>
            <p:cNvCxnSpPr>
              <a:stCxn id="11" idx="6"/>
              <a:endCxn id="12" idx="2"/>
            </p:cNvCxnSpPr>
            <p:nvPr/>
          </p:nvCxnSpPr>
          <p:spPr>
            <a:xfrm>
              <a:off x="4295800" y="2525977"/>
              <a:ext cx="149762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A49D77-3918-4695-BDB2-75081DC13F63}"/>
                </a:ext>
              </a:extLst>
            </p:cNvPr>
            <p:cNvSpPr/>
            <p:nvPr/>
          </p:nvSpPr>
          <p:spPr>
            <a:xfrm>
              <a:off x="4828045" y="1873841"/>
              <a:ext cx="43313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</a:t>
              </a:r>
              <a:endPara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779324-2D44-4A34-98A8-559A738E7165}"/>
              </a:ext>
            </a:extLst>
          </p:cNvPr>
          <p:cNvCxnSpPr>
            <a:cxnSpLocks/>
          </p:cNvCxnSpPr>
          <p:nvPr/>
        </p:nvCxnSpPr>
        <p:spPr>
          <a:xfrm>
            <a:off x="6400800" y="303611"/>
            <a:ext cx="0" cy="62591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A5DFCBB-8737-4D69-BB48-CA6F64FFD12B}"/>
              </a:ext>
            </a:extLst>
          </p:cNvPr>
          <p:cNvSpPr txBox="1"/>
          <p:nvPr/>
        </p:nvSpPr>
        <p:spPr>
          <a:xfrm>
            <a:off x="6503945" y="5386578"/>
            <a:ext cx="5476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/>
              <a:t>2 ـ لايمكن حدوث اي نشاط الا وجميع الانشطة السابقة له قد تم انجازها في الشبكة ادناه ان النشاطين </a:t>
            </a:r>
            <a:r>
              <a:rPr lang="en-US" sz="2000" b="1" dirty="0"/>
              <a:t>A,B</a:t>
            </a:r>
            <a:r>
              <a:rPr lang="ar-IQ" sz="2000" b="1" dirty="0"/>
              <a:t> يجب انجازهما قبل البدء بالنشاط </a:t>
            </a:r>
            <a:r>
              <a:rPr lang="en-US" sz="2000" b="1" dirty="0"/>
              <a:t>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74C86E-44AA-45C8-9A61-C0456C7C7286}"/>
              </a:ext>
            </a:extLst>
          </p:cNvPr>
          <p:cNvGrpSpPr/>
          <p:nvPr/>
        </p:nvGrpSpPr>
        <p:grpSpPr>
          <a:xfrm>
            <a:off x="535552" y="412320"/>
            <a:ext cx="5500200" cy="2353372"/>
            <a:chOff x="2872408" y="3739924"/>
            <a:chExt cx="5500200" cy="235337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E0D937-746A-4813-89C0-C710895404E5}"/>
                </a:ext>
              </a:extLst>
            </p:cNvPr>
            <p:cNvSpPr/>
            <p:nvPr/>
          </p:nvSpPr>
          <p:spPr>
            <a:xfrm>
              <a:off x="4013303" y="4831324"/>
              <a:ext cx="415498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32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B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98CCC0-BB81-4381-A0D4-A1E6C69F78B7}"/>
                </a:ext>
              </a:extLst>
            </p:cNvPr>
            <p:cNvGrpSpPr/>
            <p:nvPr/>
          </p:nvGrpSpPr>
          <p:grpSpPr>
            <a:xfrm>
              <a:off x="2872408" y="3739924"/>
              <a:ext cx="5500200" cy="2353372"/>
              <a:chOff x="2872408" y="3739924"/>
              <a:chExt cx="5500200" cy="2353372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AA679FAA-8399-4FA9-9863-2FBEBE07AF5E}"/>
                  </a:ext>
                </a:extLst>
              </p:cNvPr>
              <p:cNvSpPr/>
              <p:nvPr/>
            </p:nvSpPr>
            <p:spPr>
              <a:xfrm>
                <a:off x="7508512" y="4581128"/>
                <a:ext cx="864096" cy="93610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4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B69CA57-80CF-4E24-B0E7-E66966B770B7}"/>
                  </a:ext>
                </a:extLst>
              </p:cNvPr>
              <p:cNvSpPr/>
              <p:nvPr/>
            </p:nvSpPr>
            <p:spPr>
              <a:xfrm>
                <a:off x="5264983" y="4581128"/>
                <a:ext cx="864096" cy="93610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3693CB4-AE8A-413F-A3FB-560BF0657F44}"/>
                  </a:ext>
                </a:extLst>
              </p:cNvPr>
              <p:cNvSpPr/>
              <p:nvPr/>
            </p:nvSpPr>
            <p:spPr>
              <a:xfrm>
                <a:off x="2933417" y="5157192"/>
                <a:ext cx="864096" cy="93610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A4FDB78-FFC4-4B05-914C-7B0CAF83BDD0}"/>
                  </a:ext>
                </a:extLst>
              </p:cNvPr>
              <p:cNvSpPr/>
              <p:nvPr/>
            </p:nvSpPr>
            <p:spPr>
              <a:xfrm>
                <a:off x="2872408" y="3856646"/>
                <a:ext cx="864096" cy="93610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92B2563A-C0DC-4888-8099-0E46C2C48B89}"/>
                  </a:ext>
                </a:extLst>
              </p:cNvPr>
              <p:cNvCxnSpPr/>
              <p:nvPr/>
            </p:nvCxnSpPr>
            <p:spPr>
              <a:xfrm>
                <a:off x="3740039" y="4355479"/>
                <a:ext cx="1528479" cy="4680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60ED935-F6E9-4589-A82C-D4C527B97FF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2480" y="5229200"/>
                <a:ext cx="1467470" cy="46805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1E758391-C595-469B-8F82-7FF33BB74695}"/>
                  </a:ext>
                </a:extLst>
              </p:cNvPr>
              <p:cNvCxnSpPr>
                <a:cxnSpLocks/>
                <a:stCxn id="21" idx="6"/>
              </p:cNvCxnSpPr>
              <p:nvPr/>
            </p:nvCxnSpPr>
            <p:spPr>
              <a:xfrm>
                <a:off x="6129079" y="5049180"/>
                <a:ext cx="1359456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91A79D8-0C79-4C01-8C79-C1C562F0D900}"/>
                  </a:ext>
                </a:extLst>
              </p:cNvPr>
              <p:cNvSpPr/>
              <p:nvPr/>
            </p:nvSpPr>
            <p:spPr>
              <a:xfrm>
                <a:off x="4284177" y="3739924"/>
                <a:ext cx="433132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A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F3557FE-3A41-4526-8262-C674B1E4219E}"/>
                  </a:ext>
                </a:extLst>
              </p:cNvPr>
              <p:cNvSpPr/>
              <p:nvPr/>
            </p:nvSpPr>
            <p:spPr>
              <a:xfrm>
                <a:off x="6357136" y="4347103"/>
                <a:ext cx="402674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3200" b="1" dirty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FC57780C-1F29-4F54-943A-6C3DBDBA164C}"/>
              </a:ext>
            </a:extLst>
          </p:cNvPr>
          <p:cNvSpPr txBox="1"/>
          <p:nvPr/>
        </p:nvSpPr>
        <p:spPr>
          <a:xfrm>
            <a:off x="621800" y="2918808"/>
            <a:ext cx="5476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/>
              <a:t>3ـ في حالة دخول انشطة متعددة الى الحدث  فان هذا يدعو الى جميع الانشطة يجب ان تنجز قبل البدء اي نشاط من ذلك الحدث والرسم الشبكي التالي يوضح ان النشاطان </a:t>
            </a:r>
            <a:r>
              <a:rPr lang="en-US" sz="2000" b="1" dirty="0"/>
              <a:t>A,B</a:t>
            </a:r>
            <a:r>
              <a:rPr lang="ar-IQ" sz="2000" b="1" dirty="0"/>
              <a:t> يجب ان تنتهي قبل ان يبدأ من النشاطين </a:t>
            </a:r>
            <a:r>
              <a:rPr lang="en-US" sz="2000" b="1" dirty="0"/>
              <a:t>  C ,D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F13FA9-F448-46F9-A9E0-128B1B3FCCB3}"/>
              </a:ext>
            </a:extLst>
          </p:cNvPr>
          <p:cNvGrpSpPr/>
          <p:nvPr/>
        </p:nvGrpSpPr>
        <p:grpSpPr>
          <a:xfrm>
            <a:off x="1212664" y="4538735"/>
            <a:ext cx="3424376" cy="1968853"/>
            <a:chOff x="3575720" y="1386477"/>
            <a:chExt cx="3424376" cy="1968853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AB2E633-DF8A-45E1-A459-71A362DC9EA3}"/>
                </a:ext>
              </a:extLst>
            </p:cNvPr>
            <p:cNvSpPr/>
            <p:nvPr/>
          </p:nvSpPr>
          <p:spPr>
            <a:xfrm>
              <a:off x="3575720" y="1386477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35196FF-0FCB-4D6A-BF6F-238190EE80C0}"/>
                </a:ext>
              </a:extLst>
            </p:cNvPr>
            <p:cNvSpPr/>
            <p:nvPr/>
          </p:nvSpPr>
          <p:spPr>
            <a:xfrm>
              <a:off x="5087888" y="2008021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7B5B25A2-6E69-42AC-8BBC-E54509F749CB}"/>
                </a:ext>
              </a:extLst>
            </p:cNvPr>
            <p:cNvSpPr/>
            <p:nvPr/>
          </p:nvSpPr>
          <p:spPr>
            <a:xfrm>
              <a:off x="6280016" y="2426739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B585C7F-7332-40A5-9A01-2244549C863D}"/>
                </a:ext>
              </a:extLst>
            </p:cNvPr>
            <p:cNvSpPr/>
            <p:nvPr/>
          </p:nvSpPr>
          <p:spPr>
            <a:xfrm>
              <a:off x="6244208" y="1449830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228BB5-BB16-4B84-B841-13CFD887DA17}"/>
                </a:ext>
              </a:extLst>
            </p:cNvPr>
            <p:cNvSpPr/>
            <p:nvPr/>
          </p:nvSpPr>
          <p:spPr>
            <a:xfrm>
              <a:off x="3719736" y="2380597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ECC3518-6222-4E3B-8028-FE5EE80C99DD}"/>
                </a:ext>
              </a:extLst>
            </p:cNvPr>
            <p:cNvCxnSpPr>
              <a:cxnSpLocks/>
            </p:cNvCxnSpPr>
            <p:nvPr/>
          </p:nvCxnSpPr>
          <p:spPr>
            <a:xfrm>
              <a:off x="4305079" y="1785846"/>
              <a:ext cx="792088" cy="39421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F0BA31B-3972-45B6-AA37-A0C49AEE5190}"/>
                </a:ext>
              </a:extLst>
            </p:cNvPr>
            <p:cNvCxnSpPr>
              <a:stCxn id="37" idx="6"/>
            </p:cNvCxnSpPr>
            <p:nvPr/>
          </p:nvCxnSpPr>
          <p:spPr>
            <a:xfrm flipV="1">
              <a:off x="4439816" y="2426740"/>
              <a:ext cx="648072" cy="28471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AC66903-9C4A-4116-9E29-1787943E2B0A}"/>
                </a:ext>
              </a:extLst>
            </p:cNvPr>
            <p:cNvCxnSpPr>
              <a:cxnSpLocks/>
              <a:stCxn id="34" idx="7"/>
            </p:cNvCxnSpPr>
            <p:nvPr/>
          </p:nvCxnSpPr>
          <p:spPr>
            <a:xfrm flipV="1">
              <a:off x="5702516" y="1914439"/>
              <a:ext cx="541693" cy="1904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EF41B90-E109-405A-8C6E-A100409A51D4}"/>
                </a:ext>
              </a:extLst>
            </p:cNvPr>
            <p:cNvCxnSpPr>
              <a:cxnSpLocks/>
            </p:cNvCxnSpPr>
            <p:nvPr/>
          </p:nvCxnSpPr>
          <p:spPr>
            <a:xfrm>
              <a:off x="5735960" y="2535378"/>
              <a:ext cx="577501" cy="18476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AECF568-BE65-4091-8CF5-3DDBAA5FA3AF}"/>
                </a:ext>
              </a:extLst>
            </p:cNvPr>
            <p:cNvSpPr/>
            <p:nvPr/>
          </p:nvSpPr>
          <p:spPr>
            <a:xfrm>
              <a:off x="4628031" y="2757596"/>
              <a:ext cx="42191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21695C2-1655-48A9-982F-5A98B70A310D}"/>
                </a:ext>
              </a:extLst>
            </p:cNvPr>
            <p:cNvSpPr/>
            <p:nvPr/>
          </p:nvSpPr>
          <p:spPr>
            <a:xfrm>
              <a:off x="5676868" y="1530930"/>
              <a:ext cx="40908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  <a:endPara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62B732D-5F5E-4395-B3F4-5FC92853B350}"/>
                </a:ext>
              </a:extLst>
            </p:cNvPr>
            <p:cNvSpPr/>
            <p:nvPr/>
          </p:nvSpPr>
          <p:spPr>
            <a:xfrm>
              <a:off x="5582541" y="2770555"/>
              <a:ext cx="449162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</a:t>
              </a:r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1D60336-EA90-449E-A08B-F9EF05A4C8E4}"/>
                </a:ext>
              </a:extLst>
            </p:cNvPr>
            <p:cNvSpPr/>
            <p:nvPr/>
          </p:nvSpPr>
          <p:spPr>
            <a:xfrm>
              <a:off x="4696481" y="1513160"/>
              <a:ext cx="439544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en-US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464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7080226" y="341355"/>
            <a:ext cx="4846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IQ" sz="2000" b="1" dirty="0"/>
              <a:t>4 ـ عندما يشترك نشاطان في حدث بداية وحدث نهاية واحد فان ذلك يقود الى استحداث نشاط وهمي تكون وظيفتة الاساسية هي توضيح العلاقات اما الوقت المخصص فهو صفر </a:t>
            </a:r>
            <a:endParaRPr lang="en-US" sz="2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0C1E49-FA48-4CF9-B3CE-95F7E7E73DB2}"/>
              </a:ext>
            </a:extLst>
          </p:cNvPr>
          <p:cNvGrpSpPr/>
          <p:nvPr/>
        </p:nvGrpSpPr>
        <p:grpSpPr>
          <a:xfrm>
            <a:off x="7595881" y="1664794"/>
            <a:ext cx="3814929" cy="2149529"/>
            <a:chOff x="2956640" y="4245441"/>
            <a:chExt cx="3814929" cy="2149529"/>
          </a:xfrm>
        </p:grpSpPr>
        <p:sp>
          <p:nvSpPr>
            <p:cNvPr id="25" name="Rectangle 24"/>
            <p:cNvSpPr/>
            <p:nvPr/>
          </p:nvSpPr>
          <p:spPr>
            <a:xfrm>
              <a:off x="3762475" y="4245441"/>
              <a:ext cx="34657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956640" y="4371106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4403812" y="4445496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403812" y="5733256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6051489" y="5724249"/>
              <a:ext cx="720080" cy="66171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3676720" y="4757756"/>
              <a:ext cx="727092" cy="3719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9" idx="5"/>
            </p:cNvCxnSpPr>
            <p:nvPr/>
          </p:nvCxnSpPr>
          <p:spPr>
            <a:xfrm>
              <a:off x="3571268" y="4935914"/>
              <a:ext cx="832545" cy="94135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30" idx="4"/>
              <a:endCxn id="31" idx="0"/>
            </p:cNvCxnSpPr>
            <p:nvPr/>
          </p:nvCxnSpPr>
          <p:spPr>
            <a:xfrm>
              <a:off x="4763852" y="5107210"/>
              <a:ext cx="0" cy="626046"/>
            </a:xfrm>
            <a:prstGeom prst="straightConnector1">
              <a:avLst/>
            </a:prstGeom>
            <a:ln>
              <a:prstDash val="lgDash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31" idx="6"/>
            </p:cNvCxnSpPr>
            <p:nvPr/>
          </p:nvCxnSpPr>
          <p:spPr>
            <a:xfrm>
              <a:off x="5123893" y="6064113"/>
              <a:ext cx="9275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3546451" y="5533201"/>
              <a:ext cx="34657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B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371173" y="5523992"/>
              <a:ext cx="340158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2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C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ED0B4ED-5092-4895-AB94-58AA7F7AECCC}"/>
              </a:ext>
            </a:extLst>
          </p:cNvPr>
          <p:cNvSpPr txBox="1"/>
          <p:nvPr/>
        </p:nvSpPr>
        <p:spPr>
          <a:xfrm>
            <a:off x="7324725" y="4311527"/>
            <a:ext cx="46017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IQ" sz="2000" b="1" dirty="0"/>
              <a:t>5ـ كل حدث في الشبكة يجب ان يخصص</a:t>
            </a:r>
            <a:r>
              <a:rPr lang="en-US" sz="2000" b="1" dirty="0"/>
              <a:t> </a:t>
            </a:r>
            <a:r>
              <a:rPr lang="ar-IQ" sz="2000" b="1" dirty="0"/>
              <a:t>رقما حيث يساعد على وصف النشاطات على اساس ارقام الاحداث التي تقع بينها فالنشاط </a:t>
            </a:r>
            <a:r>
              <a:rPr lang="en-US" sz="2000" b="1" dirty="0"/>
              <a:t> A</a:t>
            </a:r>
            <a:r>
              <a:rPr lang="ar-IQ" sz="2000" b="1" dirty="0"/>
              <a:t>يقع بين الحدثين </a:t>
            </a:r>
            <a:r>
              <a:rPr lang="en-US" sz="2000" b="1" dirty="0"/>
              <a:t>1,2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58A00E-7E4A-4D7A-9147-2647C9342B52}"/>
              </a:ext>
            </a:extLst>
          </p:cNvPr>
          <p:cNvCxnSpPr>
            <a:cxnSpLocks/>
          </p:cNvCxnSpPr>
          <p:nvPr/>
        </p:nvCxnSpPr>
        <p:spPr>
          <a:xfrm>
            <a:off x="6654937" y="330924"/>
            <a:ext cx="26694" cy="619615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A414955-9B92-46C1-9CAB-BD0868A190B8}"/>
              </a:ext>
            </a:extLst>
          </p:cNvPr>
          <p:cNvGrpSpPr/>
          <p:nvPr/>
        </p:nvGrpSpPr>
        <p:grpSpPr>
          <a:xfrm>
            <a:off x="7498157" y="5333306"/>
            <a:ext cx="3384376" cy="1032594"/>
            <a:chOff x="4745432" y="3274144"/>
            <a:chExt cx="3384376" cy="103259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68C8FCD-9337-4D7E-91E0-C35C262B2ED6}"/>
                </a:ext>
              </a:extLst>
            </p:cNvPr>
            <p:cNvSpPr/>
            <p:nvPr/>
          </p:nvSpPr>
          <p:spPr>
            <a:xfrm>
              <a:off x="4745432" y="3645024"/>
              <a:ext cx="720080" cy="661714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CB8F90A-7BF7-4AF9-91D5-1D13F5C7F7F1}"/>
                </a:ext>
              </a:extLst>
            </p:cNvPr>
            <p:cNvCxnSpPr/>
            <p:nvPr/>
          </p:nvCxnSpPr>
          <p:spPr>
            <a:xfrm>
              <a:off x="5519936" y="3971850"/>
              <a:ext cx="1835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5A90257-0FBE-45C7-B34D-17DC468D8B93}"/>
                </a:ext>
              </a:extLst>
            </p:cNvPr>
            <p:cNvSpPr/>
            <p:nvPr/>
          </p:nvSpPr>
          <p:spPr>
            <a:xfrm>
              <a:off x="7409728" y="3645024"/>
              <a:ext cx="720080" cy="661714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11CCB6-6EA4-4B8A-945F-027029A83195}"/>
                </a:ext>
              </a:extLst>
            </p:cNvPr>
            <p:cNvSpPr/>
            <p:nvPr/>
          </p:nvSpPr>
          <p:spPr>
            <a:xfrm>
              <a:off x="6105969" y="3274144"/>
              <a:ext cx="43954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32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A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D29ADB08-5BD5-4948-95A1-A13DD2A61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420" y="461109"/>
            <a:ext cx="5132497" cy="350638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FAC2406-C42F-41B6-8B44-9C3401D26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00" y="4183924"/>
            <a:ext cx="5132497" cy="23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1668</TotalTime>
  <Words>541</Words>
  <Application>Microsoft Office PowerPoint</Application>
  <PresentationFormat>Widescreen</PresentationFormat>
  <Paragraphs>164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</cp:revision>
  <dcterms:created xsi:type="dcterms:W3CDTF">2025-01-06T10:51:00Z</dcterms:created>
  <dcterms:modified xsi:type="dcterms:W3CDTF">2025-05-31T11:46:11Z</dcterms:modified>
</cp:coreProperties>
</file>