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84" r:id="rId23"/>
    <p:sldId id="286" r:id="rId24"/>
    <p:sldId id="280" r:id="rId25"/>
    <p:sldId id="288" r:id="rId26"/>
    <p:sldId id="287" r:id="rId27"/>
    <p:sldId id="290" r:id="rId28"/>
    <p:sldId id="289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2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4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4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3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9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2C35AD-F009-4B2B-8B0C-9FE9C9591751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4353CD-4861-40DB-ABA1-1666520AA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7" Type="http://schemas.microsoft.com/office/2007/relationships/hdphoto" Target="../media/hdphoto8.wd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9.png"/><Relationship Id="rId4" Type="http://schemas.openxmlformats.org/officeDocument/2006/relationships/image" Target="../media/image38.tm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tm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microsoft.com/office/2007/relationships/hdphoto" Target="../media/hdphoto16.wdp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tm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tm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Relationship Id="rId4" Type="http://schemas.microsoft.com/office/2007/relationships/hdphoto" Target="../media/hdphoto2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CA4DF-70EA-4B89-90E5-1A94E7570950}"/>
              </a:ext>
            </a:extLst>
          </p:cNvPr>
          <p:cNvSpPr txBox="1"/>
          <p:nvPr/>
        </p:nvSpPr>
        <p:spPr>
          <a:xfrm>
            <a:off x="2336985" y="1428038"/>
            <a:ext cx="5395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Research 1 (OR)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AF9FE-BBE8-45D0-B8AD-14BC43DC341A}"/>
              </a:ext>
            </a:extLst>
          </p:cNvPr>
          <p:cNvSpPr txBox="1"/>
          <p:nvPr/>
        </p:nvSpPr>
        <p:spPr>
          <a:xfrm>
            <a:off x="4677556" y="2050305"/>
            <a:ext cx="2624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Semester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0BDA48-C3A2-4956-8874-B697BC3633FC}"/>
              </a:ext>
            </a:extLst>
          </p:cNvPr>
          <p:cNvSpPr txBox="1"/>
          <p:nvPr/>
        </p:nvSpPr>
        <p:spPr>
          <a:xfrm>
            <a:off x="6678254" y="3500592"/>
            <a:ext cx="5628046" cy="1563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3</a:t>
            </a:r>
            <a:r>
              <a:rPr lang="en-US" sz="24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class students </a:t>
            </a:r>
          </a:p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 Department </a:t>
            </a:r>
          </a:p>
          <a:p>
            <a:pPr marL="444500" marR="805180" indent="-635">
              <a:lnSpc>
                <a:spcPct val="115000"/>
              </a:lnSpc>
              <a:spcBef>
                <a:spcPts val="85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 of</a:t>
            </a:r>
            <a:r>
              <a:rPr lang="en-US" sz="2400" b="1" spc="-3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en-US" sz="24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400" b="1" spc="-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9575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E43D27-9F31-4C95-A485-AB9289F3D8EC}"/>
              </a:ext>
            </a:extLst>
          </p:cNvPr>
          <p:cNvSpPr/>
          <p:nvPr/>
        </p:nvSpPr>
        <p:spPr>
          <a:xfrm>
            <a:off x="1952625" y="419100"/>
            <a:ext cx="5200650" cy="885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transportation problem in 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E7926-54A8-49AF-9E50-37ECD94C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70" y="1205757"/>
            <a:ext cx="5983780" cy="289951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36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50F692-2E85-483B-947C-1BC16FEC4810}"/>
              </a:ext>
            </a:extLst>
          </p:cNvPr>
          <p:cNvSpPr/>
          <p:nvPr/>
        </p:nvSpPr>
        <p:spPr>
          <a:xfrm>
            <a:off x="2076451" y="314325"/>
            <a:ext cx="2324100" cy="476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Least-Cost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8B185-FD46-4F06-B866-4941EEB0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708632"/>
            <a:ext cx="7896224" cy="94871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C164B4-30F7-4D56-983D-0D04370D0AD2}"/>
              </a:ext>
            </a:extLst>
          </p:cNvPr>
          <p:cNvSpPr/>
          <p:nvPr/>
        </p:nvSpPr>
        <p:spPr>
          <a:xfrm>
            <a:off x="1685925" y="1962150"/>
            <a:ext cx="5200650" cy="885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transportation problem in example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F727D-84A5-4745-B821-A76E6109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26" y="2405061"/>
            <a:ext cx="5652523" cy="293846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6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E8B93E-152F-458D-AD8B-CECAAE1D984B}"/>
              </a:ext>
            </a:extLst>
          </p:cNvPr>
          <p:cNvSpPr/>
          <p:nvPr/>
        </p:nvSpPr>
        <p:spPr>
          <a:xfrm>
            <a:off x="2076450" y="314325"/>
            <a:ext cx="4352925" cy="476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Vogel’s Approximation Method (VAM)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EA7A10-B564-4509-918B-2ECDFACB4D1C}"/>
              </a:ext>
            </a:extLst>
          </p:cNvPr>
          <p:cNvGrpSpPr/>
          <p:nvPr/>
        </p:nvGrpSpPr>
        <p:grpSpPr>
          <a:xfrm>
            <a:off x="314325" y="295275"/>
            <a:ext cx="11791950" cy="6431357"/>
            <a:chOff x="314325" y="295275"/>
            <a:chExt cx="11791950" cy="64313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9EEAEE-34F2-4212-84A4-4BB007D4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790576"/>
              <a:ext cx="8639175" cy="3248024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4064FE-789A-45F7-89D3-78E20EC1E97E}"/>
                </a:ext>
              </a:extLst>
            </p:cNvPr>
            <p:cNvSpPr/>
            <p:nvPr/>
          </p:nvSpPr>
          <p:spPr>
            <a:xfrm>
              <a:off x="314325" y="4352925"/>
              <a:ext cx="7296150" cy="885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the transportation problem in example (4.1), the cost matrix with penalties is shown below: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B01640-4801-4A68-AAD0-1EA2B3D2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550" y="4267200"/>
              <a:ext cx="4657725" cy="2459432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D539F8-0431-4413-A9E2-4E114449DAF9}"/>
                </a:ext>
              </a:extLst>
            </p:cNvPr>
            <p:cNvSpPr/>
            <p:nvPr/>
          </p:nvSpPr>
          <p:spPr>
            <a:xfrm>
              <a:off x="2076450" y="295275"/>
              <a:ext cx="4352925" cy="4762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Vogel’s Approximation Method (VAM)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89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08EBF2-2BF9-4BEB-8FA9-E1C52CF26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24" y="361846"/>
            <a:ext cx="7645026" cy="28385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7612B8-2CA3-4441-8C90-503935B3E394}"/>
              </a:ext>
            </a:extLst>
          </p:cNvPr>
          <p:cNvGrpSpPr/>
          <p:nvPr/>
        </p:nvGrpSpPr>
        <p:grpSpPr>
          <a:xfrm>
            <a:off x="2127624" y="342796"/>
            <a:ext cx="9902450" cy="6134204"/>
            <a:chOff x="2127624" y="342796"/>
            <a:chExt cx="9902450" cy="61342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D028C1-F5B3-4AE8-ABEC-24BB47F3B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6275" y="3429000"/>
              <a:ext cx="7543799" cy="3048000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F2E50C-6A4F-4A38-A858-921632F45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24" y="342796"/>
              <a:ext cx="7645026" cy="2838554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191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41E98B-2239-49EC-8182-FA3D7B96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16" y="405733"/>
            <a:ext cx="7774559" cy="9468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A11F041-8314-4B4F-8C66-F8BD0E6C892A}"/>
              </a:ext>
            </a:extLst>
          </p:cNvPr>
          <p:cNvGrpSpPr/>
          <p:nvPr/>
        </p:nvGrpSpPr>
        <p:grpSpPr>
          <a:xfrm>
            <a:off x="2160016" y="386683"/>
            <a:ext cx="8066028" cy="5846705"/>
            <a:chOff x="2160016" y="386683"/>
            <a:chExt cx="8066028" cy="58467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53D777-180F-478A-89A6-0B81CCD4F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16" y="1360222"/>
              <a:ext cx="4354978" cy="18802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C8AD57-AC1E-4641-8438-39257520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16" y="3240519"/>
              <a:ext cx="8066028" cy="29928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EA4D96B-1CE3-4153-ACDE-6314FECE1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016" y="386683"/>
              <a:ext cx="7774559" cy="946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53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11D270-1CDF-42AF-8363-658405DE1D10}"/>
              </a:ext>
            </a:extLst>
          </p:cNvPr>
          <p:cNvSpPr/>
          <p:nvPr/>
        </p:nvSpPr>
        <p:spPr>
          <a:xfrm>
            <a:off x="2057400" y="323850"/>
            <a:ext cx="6553200" cy="847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all the previous steps in one table as follows: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E028D-9F21-44A3-8358-400DFFDE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531534"/>
            <a:ext cx="6343650" cy="241181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1F622D-284D-49B7-98BB-CB1C7C412B7E}"/>
              </a:ext>
            </a:extLst>
          </p:cNvPr>
          <p:cNvSpPr/>
          <p:nvPr/>
        </p:nvSpPr>
        <p:spPr>
          <a:xfrm>
            <a:off x="5191125" y="4303308"/>
            <a:ext cx="6753226" cy="10231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Vogel method yields the best initial solution, and the north-west corner method yields the worst.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6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B370F-F0D5-480F-AE6C-D035DCFB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0" y="373259"/>
            <a:ext cx="7976490" cy="370344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726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3525A-EDD7-449F-A6D9-9D41CDF8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8" y="552298"/>
            <a:ext cx="7568822" cy="350550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9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D45D7-D3EE-472A-B070-8964C90F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4" y="319956"/>
            <a:ext cx="8279437" cy="21184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2F457-2EDD-4B56-94C6-C29D26255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" y="2676525"/>
            <a:ext cx="9022394" cy="305752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94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68D5E-53D5-4AE0-807C-0F495468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72309"/>
            <a:ext cx="8833794" cy="203274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FAA77-7BB0-4F77-83D8-824BCDCB3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70" y="2305050"/>
            <a:ext cx="1962229" cy="32006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730FB2-D58C-4E87-9D84-9ED906F2A2C5}"/>
              </a:ext>
            </a:extLst>
          </p:cNvPr>
          <p:cNvGrpSpPr/>
          <p:nvPr/>
        </p:nvGrpSpPr>
        <p:grpSpPr>
          <a:xfrm>
            <a:off x="3067050" y="253259"/>
            <a:ext cx="8833794" cy="2352809"/>
            <a:chOff x="3067050" y="253259"/>
            <a:chExt cx="8833794" cy="23528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589AEB-6343-4B43-A4FE-838E3992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050" y="253259"/>
              <a:ext cx="8833794" cy="2032741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439AD-0C10-46DF-839D-247E86C58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670" y="2286000"/>
              <a:ext cx="1962229" cy="3200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FB125-28CF-487E-8BE0-80181E459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802315"/>
            <a:ext cx="8833794" cy="181744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51F0B7-2342-4FA9-8ACC-C016E1769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998675"/>
            <a:ext cx="8833794" cy="12211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AF7458-E3E0-47D9-9532-5D4D652843A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4" y="6389470"/>
            <a:ext cx="3204519" cy="3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4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B0EF25F-BB0E-43AD-A53C-C9DD30E77E1E}"/>
              </a:ext>
            </a:extLst>
          </p:cNvPr>
          <p:cNvGrpSpPr/>
          <p:nvPr/>
        </p:nvGrpSpPr>
        <p:grpSpPr>
          <a:xfrm>
            <a:off x="1904999" y="762000"/>
            <a:ext cx="9953626" cy="4914900"/>
            <a:chOff x="1904999" y="762000"/>
            <a:chExt cx="9953626" cy="49149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30B8DA-E472-4B2F-BAF5-8F3D938DD61D}"/>
                </a:ext>
              </a:extLst>
            </p:cNvPr>
            <p:cNvSpPr/>
            <p:nvPr/>
          </p:nvSpPr>
          <p:spPr>
            <a:xfrm>
              <a:off x="1904999" y="1752600"/>
              <a:ext cx="4810126" cy="504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 of the Transportation Problem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150BB9-DED0-4566-A0AD-A48533DF2DEA}"/>
                </a:ext>
              </a:extLst>
            </p:cNvPr>
            <p:cNvSpPr/>
            <p:nvPr/>
          </p:nvSpPr>
          <p:spPr>
            <a:xfrm>
              <a:off x="1904999" y="762000"/>
              <a:ext cx="3790950" cy="638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Transportation Problem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A88A60-3157-4ED7-A489-098D89C5F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150" y="2651712"/>
              <a:ext cx="9515475" cy="777288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0A3C4A-A624-4A1B-ABA2-B8B837CD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150" y="3823287"/>
              <a:ext cx="9515475" cy="1853613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4486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1EBC49B-66C7-44E5-9019-838AC24F60F8}"/>
              </a:ext>
            </a:extLst>
          </p:cNvPr>
          <p:cNvGrpSpPr/>
          <p:nvPr/>
        </p:nvGrpSpPr>
        <p:grpSpPr>
          <a:xfrm>
            <a:off x="3209926" y="992417"/>
            <a:ext cx="8871882" cy="5456008"/>
            <a:chOff x="3209926" y="992417"/>
            <a:chExt cx="8871882" cy="54560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33282E-1643-47DD-8063-9753BCE75945}"/>
                </a:ext>
              </a:extLst>
            </p:cNvPr>
            <p:cNvGrpSpPr/>
            <p:nvPr/>
          </p:nvGrpSpPr>
          <p:grpSpPr>
            <a:xfrm>
              <a:off x="3209926" y="992417"/>
              <a:ext cx="8871882" cy="5456008"/>
              <a:chOff x="3209926" y="992417"/>
              <a:chExt cx="8871882" cy="545600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478B9D7-1C1A-4586-8BB4-99F94A34B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926" y="992417"/>
                <a:ext cx="8871882" cy="2198458"/>
              </a:xfrm>
              <a:prstGeom prst="rect">
                <a:avLst/>
              </a:prstGeom>
              <a:ln w="38100" cap="sq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072D6E9-6B55-4006-A41A-FEDFD0CA8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805" y="2870662"/>
                <a:ext cx="3918695" cy="332058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E14E7E2-EA66-4911-A4C6-00E65286B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8125" y="6042646"/>
                <a:ext cx="411491" cy="405779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1C117A4-7020-4B05-BAE5-3721C370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238" y="4530956"/>
              <a:ext cx="3372012" cy="46967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385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C4D7D-F805-4C52-84A3-49A9019D3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92290"/>
            <a:ext cx="9563100" cy="349390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2FA876-93B9-40BD-A9D1-BAB80673B8D0}"/>
              </a:ext>
            </a:extLst>
          </p:cNvPr>
          <p:cNvSpPr/>
          <p:nvPr/>
        </p:nvSpPr>
        <p:spPr>
          <a:xfrm>
            <a:off x="6591299" y="4052887"/>
            <a:ext cx="5419725" cy="676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خطوات الحل بهذه الطريقة  تتمثل فيما يلي :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4AC6A-C5F4-4015-A60F-5A11CFCF2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322359"/>
            <a:ext cx="7067549" cy="23737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23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D0930-9365-47AB-A84F-7C2B0A35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19031"/>
            <a:ext cx="8755632" cy="13144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0A520-415D-4ACE-AE65-4B36A6DEDDC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1836261"/>
            <a:ext cx="7219950" cy="4802708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10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DCE2A-103A-4C4F-837F-6BA45A2A9147}"/>
              </a:ext>
            </a:extLst>
          </p:cNvPr>
          <p:cNvSpPr/>
          <p:nvPr/>
        </p:nvSpPr>
        <p:spPr>
          <a:xfrm>
            <a:off x="10772774" y="371475"/>
            <a:ext cx="1057275" cy="390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الحل: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36D80-9414-43B8-A0CB-C013798C75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957262"/>
            <a:ext cx="5562846" cy="26986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05740-A5AB-4EF3-AE29-1A3622657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99" y="3975031"/>
            <a:ext cx="6838950" cy="269868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F6813349-B3E2-4B46-9C71-FBA78E7E3D2E}"/>
              </a:ext>
            </a:extLst>
          </p:cNvPr>
          <p:cNvSpPr/>
          <p:nvPr/>
        </p:nvSpPr>
        <p:spPr>
          <a:xfrm rot="1843987">
            <a:off x="5575872" y="2607208"/>
            <a:ext cx="566717" cy="13153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79587F3-C631-4746-A65C-D76ADBBC9EEC}"/>
              </a:ext>
            </a:extLst>
          </p:cNvPr>
          <p:cNvSpPr/>
          <p:nvPr/>
        </p:nvSpPr>
        <p:spPr>
          <a:xfrm rot="1843987">
            <a:off x="5575871" y="2607209"/>
            <a:ext cx="566717" cy="1315383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9E1997-F235-4D05-8417-AA1ABBB721A9}"/>
              </a:ext>
            </a:extLst>
          </p:cNvPr>
          <p:cNvGrpSpPr/>
          <p:nvPr/>
        </p:nvGrpSpPr>
        <p:grpSpPr>
          <a:xfrm>
            <a:off x="1104899" y="352425"/>
            <a:ext cx="10896847" cy="6302239"/>
            <a:chOff x="1104899" y="352425"/>
            <a:chExt cx="10896847" cy="63022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B2152B-BFE8-4112-8C3A-955AA7EC66E8}"/>
                </a:ext>
              </a:extLst>
            </p:cNvPr>
            <p:cNvSpPr/>
            <p:nvPr/>
          </p:nvSpPr>
          <p:spPr>
            <a:xfrm>
              <a:off x="10772774" y="352425"/>
              <a:ext cx="1057275" cy="3905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IQ" dirty="0"/>
                <a:t>الحل: 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B9FB76-DAFA-4C5B-B3E1-E6AE0E403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900" y="938212"/>
              <a:ext cx="5562846" cy="2698682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5F01918-D506-4CD5-BA60-B23DB98EE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99" y="3955981"/>
              <a:ext cx="6838950" cy="2698683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286D22C-5124-4262-AB3E-7806C469E4BD}"/>
                </a:ext>
              </a:extLst>
            </p:cNvPr>
            <p:cNvSpPr/>
            <p:nvPr/>
          </p:nvSpPr>
          <p:spPr>
            <a:xfrm rot="1843987">
              <a:off x="5575871" y="2588159"/>
              <a:ext cx="566717" cy="131538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26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3D158-E2E6-452E-A30A-DB2FE919C034}"/>
              </a:ext>
            </a:extLst>
          </p:cNvPr>
          <p:cNvSpPr/>
          <p:nvPr/>
        </p:nvSpPr>
        <p:spPr>
          <a:xfrm>
            <a:off x="10620375" y="295275"/>
            <a:ext cx="1076325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ملاحظة 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AAF98-863D-4701-9A31-9C7E4D45A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95281"/>
            <a:ext cx="6833483" cy="118114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419A19-9645-4133-809C-9A64D4EF74CC}"/>
              </a:ext>
            </a:extLst>
          </p:cNvPr>
          <p:cNvGrpSpPr/>
          <p:nvPr/>
        </p:nvGrpSpPr>
        <p:grpSpPr>
          <a:xfrm>
            <a:off x="3962400" y="276225"/>
            <a:ext cx="7734300" cy="1581149"/>
            <a:chOff x="3962400" y="276225"/>
            <a:chExt cx="7734300" cy="15811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A8D8D0-C276-4F7C-BE51-7BDDC77C3634}"/>
                </a:ext>
              </a:extLst>
            </p:cNvPr>
            <p:cNvSpPr/>
            <p:nvPr/>
          </p:nvSpPr>
          <p:spPr>
            <a:xfrm>
              <a:off x="10620375" y="276225"/>
              <a:ext cx="1076325" cy="5715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IQ" dirty="0"/>
                <a:t>ملاحظة :</a:t>
              </a:r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2A1E99-4C52-4DE2-840D-B6469A5B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676231"/>
              <a:ext cx="6833483" cy="1181143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2EC4B1B-D523-4E0F-BB07-5A02A346B1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238329"/>
            <a:ext cx="2268955" cy="3429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1731F8-F21A-494E-A93F-83D8FB53E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844081"/>
            <a:ext cx="8286750" cy="9754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C90DBC9-58EE-4C28-9AE6-163120C96E99}"/>
              </a:ext>
            </a:extLst>
          </p:cNvPr>
          <p:cNvSpPr/>
          <p:nvPr/>
        </p:nvSpPr>
        <p:spPr>
          <a:xfrm>
            <a:off x="7134224" y="4276726"/>
            <a:ext cx="4640681" cy="13620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ar-IQ" dirty="0"/>
          </a:p>
          <a:p>
            <a:pPr algn="r"/>
            <a:r>
              <a:rPr lang="ar-IQ" dirty="0"/>
              <a:t>ملاحظة: اذا تساوت الكلف في الصف تعطى الاولوية للمربع الذي يقابل اكبر كمية من الطلب لانه يخفض الكلفة الكلية</a:t>
            </a:r>
          </a:p>
          <a:p>
            <a:pPr algn="r"/>
            <a:r>
              <a:rPr lang="ar-IQ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4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4C48AA-2246-4E7B-9FC5-5B43F57DC376}"/>
              </a:ext>
            </a:extLst>
          </p:cNvPr>
          <p:cNvSpPr/>
          <p:nvPr/>
        </p:nvSpPr>
        <p:spPr>
          <a:xfrm>
            <a:off x="11029950" y="114299"/>
            <a:ext cx="828675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مثال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E427B-18DC-48D1-833B-F6B507E9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33374"/>
            <a:ext cx="4210197" cy="16668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6D7BF8-FAA4-40BE-925D-F474AA55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0" y="1569677"/>
            <a:ext cx="3738635" cy="6191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E0AEBC-8D1F-4FBE-84D4-D0ADC671E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381250"/>
            <a:ext cx="9248775" cy="43624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02696B-A2FB-42B3-95DD-A1C92CAC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310415"/>
            <a:ext cx="5054142" cy="288998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E4A162-29B6-43D8-81B4-622B5E58A477}"/>
              </a:ext>
            </a:extLst>
          </p:cNvPr>
          <p:cNvGrpSpPr/>
          <p:nvPr/>
        </p:nvGrpSpPr>
        <p:grpSpPr>
          <a:xfrm>
            <a:off x="163603" y="447612"/>
            <a:ext cx="5618072" cy="3213922"/>
            <a:chOff x="163603" y="447612"/>
            <a:chExt cx="5618072" cy="32139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CEEAA1-47C6-4892-A4DA-D26FBBCD7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3" y="447612"/>
              <a:ext cx="5618072" cy="17812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EA6932-CCE1-4380-9804-B48192CEC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3" y="2228850"/>
              <a:ext cx="5618072" cy="143268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E5E8FD4-E314-422A-9E81-15B85EB9E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6" y="3888019"/>
            <a:ext cx="8425992" cy="236990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71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82900A-4763-4C74-A0CB-59734B2557AD}"/>
              </a:ext>
            </a:extLst>
          </p:cNvPr>
          <p:cNvSpPr/>
          <p:nvPr/>
        </p:nvSpPr>
        <p:spPr>
          <a:xfrm>
            <a:off x="11029950" y="114299"/>
            <a:ext cx="828675" cy="438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dirty="0"/>
              <a:t>مثال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6B7E0-4CBD-4054-8BAF-3A6762D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333374"/>
            <a:ext cx="6402947" cy="323304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47E5802-482A-47D6-BA39-B318F94E9593}"/>
              </a:ext>
            </a:extLst>
          </p:cNvPr>
          <p:cNvGrpSpPr/>
          <p:nvPr/>
        </p:nvGrpSpPr>
        <p:grpSpPr>
          <a:xfrm>
            <a:off x="4667250" y="3886157"/>
            <a:ext cx="7191375" cy="1123994"/>
            <a:chOff x="4667250" y="3886157"/>
            <a:chExt cx="7191375" cy="112399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0CACEE-8E4F-45E5-A02E-11FA9A4A7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0" y="3886157"/>
              <a:ext cx="7191375" cy="112399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56C93F-9F4B-4580-BBC0-5FE837490C08}"/>
                </a:ext>
              </a:extLst>
            </p:cNvPr>
            <p:cNvSpPr/>
            <p:nvPr/>
          </p:nvSpPr>
          <p:spPr>
            <a:xfrm>
              <a:off x="11155921" y="3990975"/>
              <a:ext cx="702703" cy="276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15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6B969C-CB82-4D72-9068-57EDA2ED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6525"/>
            <a:ext cx="5930526" cy="365585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249A3-B9F9-4F87-9622-E30A0EB59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3" y="1562100"/>
            <a:ext cx="5759075" cy="381952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511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1DA78-6644-4B20-B8BC-DE6FBDC37D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75" y="177145"/>
            <a:ext cx="1754547" cy="57533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6387F-5BED-49CC-B4AD-553F8D6A8E8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63633"/>
            <a:ext cx="8096249" cy="588479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00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2D09F2E-DD8A-4B56-8274-F85372929B31}"/>
              </a:ext>
            </a:extLst>
          </p:cNvPr>
          <p:cNvGrpSpPr/>
          <p:nvPr/>
        </p:nvGrpSpPr>
        <p:grpSpPr>
          <a:xfrm>
            <a:off x="2952751" y="356111"/>
            <a:ext cx="8915400" cy="5530339"/>
            <a:chOff x="2952751" y="356111"/>
            <a:chExt cx="8915400" cy="55303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55B851-2D4C-44B0-A362-DF356083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1" y="356111"/>
              <a:ext cx="8915400" cy="2949064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1DD06B-73D1-4CBA-BAFE-1C0F7B7BD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51" y="3688001"/>
              <a:ext cx="8915400" cy="2198449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12295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58FBA4-9F52-4178-8140-6E97C5D1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369442"/>
            <a:ext cx="7033514" cy="336435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FEE97F-C29D-44E2-84B2-AAC04A9384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5" y="3429000"/>
            <a:ext cx="6229350" cy="180022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47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9C438C-520D-40A2-B0D2-992E9E27A13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91" y="274132"/>
            <a:ext cx="5852667" cy="432853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752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8C954F4-B8F3-4C5D-993A-52F9D301D3AA}"/>
              </a:ext>
            </a:extLst>
          </p:cNvPr>
          <p:cNvGrpSpPr/>
          <p:nvPr/>
        </p:nvGrpSpPr>
        <p:grpSpPr>
          <a:xfrm>
            <a:off x="2162173" y="285750"/>
            <a:ext cx="8782051" cy="4171950"/>
            <a:chOff x="2162173" y="285750"/>
            <a:chExt cx="8782051" cy="4171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FB1A0DD-D011-4900-B8D2-F4F512DEE1DD}"/>
                </a:ext>
              </a:extLst>
            </p:cNvPr>
            <p:cNvSpPr/>
            <p:nvPr/>
          </p:nvSpPr>
          <p:spPr>
            <a:xfrm>
              <a:off x="2162174" y="285750"/>
              <a:ext cx="1390651" cy="504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Definition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FAA2D9-A3C6-49D8-934C-AB510FD61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173" y="1154411"/>
              <a:ext cx="6953251" cy="598190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EABF77-02CC-4FB6-8371-1BE3CD2A029C}"/>
                </a:ext>
              </a:extLst>
            </p:cNvPr>
            <p:cNvSpPr/>
            <p:nvPr/>
          </p:nvSpPr>
          <p:spPr>
            <a:xfrm>
              <a:off x="2162173" y="2116437"/>
              <a:ext cx="4562477" cy="5048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 of the Transportation Model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56D2F5-B4F2-4B59-B429-2CC5C7515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291" y="2758381"/>
              <a:ext cx="5381933" cy="1699319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294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E6E67-6C7B-4402-B32B-693DD764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91" y="1896294"/>
            <a:ext cx="7664059" cy="277095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6B3832-46E1-4251-9CA3-4FB64D8D428C}"/>
              </a:ext>
            </a:extLst>
          </p:cNvPr>
          <p:cNvSpPr/>
          <p:nvPr/>
        </p:nvSpPr>
        <p:spPr>
          <a:xfrm>
            <a:off x="2933700" y="1962968"/>
            <a:ext cx="333375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CA8A8E-FB32-4B57-AC65-36DCF09C43A6}"/>
              </a:ext>
            </a:extLst>
          </p:cNvPr>
          <p:cNvGrpSpPr/>
          <p:nvPr/>
        </p:nvGrpSpPr>
        <p:grpSpPr>
          <a:xfrm>
            <a:off x="2184791" y="392383"/>
            <a:ext cx="7664059" cy="4274867"/>
            <a:chOff x="2184791" y="392383"/>
            <a:chExt cx="7664059" cy="42748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BF164F-456F-4089-84C0-B59C2F85D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791" y="392383"/>
              <a:ext cx="7597384" cy="1188767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698561-F2EF-4C3E-A5D3-46F3A6F937E8}"/>
                </a:ext>
              </a:extLst>
            </p:cNvPr>
            <p:cNvGrpSpPr/>
            <p:nvPr/>
          </p:nvGrpSpPr>
          <p:grpSpPr>
            <a:xfrm>
              <a:off x="2184791" y="1896294"/>
              <a:ext cx="7664059" cy="2770956"/>
              <a:chOff x="2184791" y="1896294"/>
              <a:chExt cx="7664059" cy="277095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4233787-2200-4500-802D-07E04167D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4791" y="1896294"/>
                <a:ext cx="7664059" cy="2770956"/>
              </a:xfrm>
              <a:prstGeom prst="rect">
                <a:avLst/>
              </a:prstGeom>
              <a:ln w="38100" cap="sq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A20104-629D-4FEE-860A-0C4D4B5D2097}"/>
                  </a:ext>
                </a:extLst>
              </p:cNvPr>
              <p:cNvSpPr/>
              <p:nvPr/>
            </p:nvSpPr>
            <p:spPr>
              <a:xfrm>
                <a:off x="2933701" y="1962968"/>
                <a:ext cx="366712" cy="1619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07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A054D3-D68C-460C-8198-A686A283C89A}"/>
              </a:ext>
            </a:extLst>
          </p:cNvPr>
          <p:cNvGrpSpPr/>
          <p:nvPr/>
        </p:nvGrpSpPr>
        <p:grpSpPr>
          <a:xfrm>
            <a:off x="2167721" y="422837"/>
            <a:ext cx="9767104" cy="4899882"/>
            <a:chOff x="2167721" y="422837"/>
            <a:chExt cx="9767104" cy="4899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4A347A-7E3A-418A-A606-4B7B14B69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721" y="422837"/>
              <a:ext cx="4947454" cy="1825063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ECF0B2-C327-486F-9331-53BCFBDC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755" y="1878181"/>
              <a:ext cx="5397070" cy="3444538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566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3E342B-DA9D-4648-9A22-295E532B2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63" y="316162"/>
            <a:ext cx="7376412" cy="180791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6CD8CB1-0CCC-4775-A587-84F53BF13A1F}"/>
              </a:ext>
            </a:extLst>
          </p:cNvPr>
          <p:cNvGrpSpPr/>
          <p:nvPr/>
        </p:nvGrpSpPr>
        <p:grpSpPr>
          <a:xfrm>
            <a:off x="1910463" y="316162"/>
            <a:ext cx="9881487" cy="5103563"/>
            <a:chOff x="1910463" y="297112"/>
            <a:chExt cx="9881487" cy="51035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72099B-390C-4DEC-B76A-4C6EAFA64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19" y="1944887"/>
              <a:ext cx="6279131" cy="3455788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160D49-B64C-45B0-A84D-3DD3809F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0463" y="297112"/>
              <a:ext cx="7376412" cy="1807914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5283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F34786-0DE1-4848-BA28-9D9841184517}"/>
              </a:ext>
            </a:extLst>
          </p:cNvPr>
          <p:cNvGrpSpPr/>
          <p:nvPr/>
        </p:nvGrpSpPr>
        <p:grpSpPr>
          <a:xfrm>
            <a:off x="2076449" y="304801"/>
            <a:ext cx="9886951" cy="3514725"/>
            <a:chOff x="2076449" y="304801"/>
            <a:chExt cx="9886951" cy="35147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DCC3D7-194D-4F1C-9FB3-047093F30A3B}"/>
                </a:ext>
              </a:extLst>
            </p:cNvPr>
            <p:cNvSpPr/>
            <p:nvPr/>
          </p:nvSpPr>
          <p:spPr>
            <a:xfrm>
              <a:off x="2076449" y="304801"/>
              <a:ext cx="4229101" cy="590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North-West Corner Method (NWCM)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E4BB30-FAFD-42C0-B155-C23D17CF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50" y="824756"/>
              <a:ext cx="8743950" cy="2994770"/>
            </a:xfrm>
            <a:prstGeom prst="rect">
              <a:avLst/>
            </a:prstGeom>
            <a:ln w="381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06719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586</TotalTime>
  <Words>161</Words>
  <Application>Microsoft Office PowerPoint</Application>
  <PresentationFormat>Widescreen</PresentationFormat>
  <Paragraphs>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Corbel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2024-09-29T08:25:14Z</dcterms:created>
  <dcterms:modified xsi:type="dcterms:W3CDTF">2025-05-31T11:38:04Z</dcterms:modified>
</cp:coreProperties>
</file>