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0" r:id="rId3"/>
    <p:sldId id="270" r:id="rId4"/>
    <p:sldId id="269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92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8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43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1CED-E03A-471E-9265-FEC39E0A68E0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4EF19C-9DA8-4BE4-B5B2-3B7868E1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3AC4B-386E-41E0-85A8-142EFCC875C5}"/>
              </a:ext>
            </a:extLst>
          </p:cNvPr>
          <p:cNvSpPr/>
          <p:nvPr/>
        </p:nvSpPr>
        <p:spPr>
          <a:xfrm>
            <a:off x="4375846" y="424028"/>
            <a:ext cx="4939553" cy="88750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(The</a:t>
            </a:r>
            <a:r>
              <a:rPr lang="en-US" sz="1800" b="1" spc="10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 </a:t>
            </a:r>
            <a:r>
              <a:rPr lang="en-US" sz="1800" b="1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Assignment</a:t>
            </a:r>
            <a:r>
              <a:rPr lang="en-US" sz="1800" b="1" spc="10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 </a:t>
            </a:r>
            <a:r>
              <a:rPr lang="en-US" sz="1800" b="1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Model)</a:t>
            </a:r>
            <a:r>
              <a:rPr lang="en-US" sz="1800" b="1" spc="150" dirty="0">
                <a:effectLst/>
                <a:latin typeface="Segoe UI Semibold" panose="020B0702040204020203" pitchFamily="34" charset="0"/>
                <a:ea typeface="Microsoft Sans Serif" panose="020B0604020202020204" pitchFamily="34" charset="0"/>
              </a:rPr>
              <a:t> </a:t>
            </a:r>
            <a:r>
              <a:rPr lang="ar-SA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Segoe UI Semibold" panose="020B0702040204020203" pitchFamily="34" charset="0"/>
              </a:rPr>
              <a:t>التخصيص</a:t>
            </a:r>
            <a:r>
              <a:rPr lang="ar-SA" sz="1800" b="1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Segoe UI Semibold" panose="020B0702040204020203" pitchFamily="34" charset="0"/>
              </a:rPr>
              <a:t> </a:t>
            </a:r>
            <a:r>
              <a:rPr lang="ar-SA" sz="1800" b="1" spc="-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Segoe UI Semibold" panose="020B0702040204020203" pitchFamily="34" charset="0"/>
              </a:rPr>
              <a:t>نموذج</a:t>
            </a:r>
            <a:endParaRPr lang="en-US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0699D7-FEC8-40E0-80BA-C86EC6E2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1" y="1031430"/>
            <a:ext cx="7712133" cy="232585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82114-CE55-4544-A433-B35260A69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0" y="3532505"/>
            <a:ext cx="7712133" cy="101362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153A33-7EC0-4E8D-9895-0764BC49D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" y="4721348"/>
            <a:ext cx="7746554" cy="173960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87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D871A6-6216-4B14-888D-5E8CDEF3D3F7}"/>
              </a:ext>
            </a:extLst>
          </p:cNvPr>
          <p:cNvSpPr/>
          <p:nvPr/>
        </p:nvSpPr>
        <p:spPr>
          <a:xfrm>
            <a:off x="4787152" y="255521"/>
            <a:ext cx="6395287" cy="131781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sz="1600" dirty="0">
                <a:solidFill>
                  <a:schemeClr val="tx1"/>
                </a:solidFill>
              </a:rPr>
              <a:t>المطلوب : اولا تحديد التخصص الامثل باستعمال الطريقة الهنغارية, ثانيا احسب مقدار التناقص الكلي : </a:t>
            </a:r>
          </a:p>
          <a:p>
            <a:pPr algn="r"/>
            <a:r>
              <a:rPr lang="ar-IQ" sz="1600" dirty="0">
                <a:solidFill>
                  <a:schemeClr val="tx1"/>
                </a:solidFill>
              </a:rPr>
              <a:t>1-  نحدد اصغر قيمة في كل صف ونطرحها من باقي القيم الموجودة في ذلك الصف فنحصل على :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C7969-D986-494C-ACC6-89184974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62" y="1784955"/>
            <a:ext cx="4278777" cy="310817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BFD0FA-0C1B-4026-BEA3-65EF5C66AAD5}"/>
              </a:ext>
            </a:extLst>
          </p:cNvPr>
          <p:cNvSpPr/>
          <p:nvPr/>
        </p:nvSpPr>
        <p:spPr>
          <a:xfrm>
            <a:off x="657600" y="2541860"/>
            <a:ext cx="5803616" cy="62016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sz="1600" dirty="0">
                <a:solidFill>
                  <a:schemeClr val="tx1"/>
                </a:solidFill>
              </a:rPr>
              <a:t>2- نحدد اصغر قيمة في كل عمود ونطرحها من باقي القيم الموجودة في ذلك العمود فنحصل على :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D8E03-4711-4281-8719-12338EF3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6" y="3585265"/>
            <a:ext cx="5803616" cy="295487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8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A1388-68D9-420B-AE45-17A045B2C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130388"/>
            <a:ext cx="8061792" cy="533560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0D159-D19F-405D-B54C-7586AB373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4245189"/>
            <a:ext cx="3711388" cy="22493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2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0969A-7D97-4CE2-8BAF-9C9B4F47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5" y="366668"/>
            <a:ext cx="7151189" cy="557693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8AA3E-93B2-451F-B578-96DF456BD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" y="2394766"/>
            <a:ext cx="3254188" cy="248981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4E935529-BD99-4A88-8AC1-12AAB92C631D}"/>
              </a:ext>
            </a:extLst>
          </p:cNvPr>
          <p:cNvSpPr/>
          <p:nvPr/>
        </p:nvSpPr>
        <p:spPr>
          <a:xfrm rot="17954317">
            <a:off x="4199960" y="4366672"/>
            <a:ext cx="537398" cy="1291033"/>
          </a:xfrm>
          <a:prstGeom prst="upArrow">
            <a:avLst>
              <a:gd name="adj1" fmla="val 50000"/>
              <a:gd name="adj2" fmla="val 52899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E7AB1-E094-46E0-8D7C-8BFD20546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92447"/>
            <a:ext cx="6445404" cy="255796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68913D-2CC9-4013-AD34-173D11C40E9B}"/>
              </a:ext>
            </a:extLst>
          </p:cNvPr>
          <p:cNvSpPr/>
          <p:nvPr/>
        </p:nvSpPr>
        <p:spPr>
          <a:xfrm>
            <a:off x="2743200" y="3445273"/>
            <a:ext cx="6445404" cy="101043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نحدد اصغر قيمة في كل عمود ونطرحها من باقي القيم الموجودة في ذللك العمود فنحصل على :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0B7376-ABF4-4A39-9CDD-77A1A7F9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70" y="4173119"/>
            <a:ext cx="4096871" cy="246868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45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B5BEAA-D68A-48ED-8636-733A9A80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420875"/>
            <a:ext cx="7235799" cy="238403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C66059-5960-4622-B4B4-A6172D4DC83E}"/>
              </a:ext>
            </a:extLst>
          </p:cNvPr>
          <p:cNvSpPr/>
          <p:nvPr/>
        </p:nvSpPr>
        <p:spPr>
          <a:xfrm>
            <a:off x="5538187" y="2950410"/>
            <a:ext cx="3421637" cy="76967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dirty="0">
                <a:solidFill>
                  <a:schemeClr val="tx1"/>
                </a:solidFill>
              </a:rPr>
              <a:t>حالات خاصة في نموذج التخصيص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347DA-9E2A-4A47-B564-BB15FDFBC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9" y="4053092"/>
            <a:ext cx="7497446" cy="213574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87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20A55-2093-4CA2-984B-0A6B42EE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12" y="217486"/>
            <a:ext cx="7076784" cy="332741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B74BF-D697-4B8A-B477-A3A7F1A08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7" y="3258099"/>
            <a:ext cx="6726468" cy="298806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B89B7-2DDF-479E-8BF8-55BB630F8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28" y="4877543"/>
            <a:ext cx="3668494" cy="176297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51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E278C-D866-4DDA-9F31-CDC7BEA5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8" y="638935"/>
            <a:ext cx="6917872" cy="587168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3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4A55BF-4807-44E3-A6F9-AFFDD15E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59" y="201097"/>
            <a:ext cx="7439847" cy="626418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3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CA88C-B97A-4D30-B9BB-285F8F00C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89" y="129086"/>
            <a:ext cx="5386929" cy="285200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B6F6D6-2022-4E2F-9BFB-8F4A887E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1" y="2036162"/>
            <a:ext cx="6577697" cy="469275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3DF60-9E62-43DA-ADB8-E6B0FCC2E6EE}"/>
              </a:ext>
            </a:extLst>
          </p:cNvPr>
          <p:cNvSpPr/>
          <p:nvPr/>
        </p:nvSpPr>
        <p:spPr>
          <a:xfrm>
            <a:off x="5997388" y="5145741"/>
            <a:ext cx="313765" cy="3137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CC014-D1DF-4A01-90DA-B9D0B4186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9" y="642247"/>
            <a:ext cx="6804933" cy="429043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44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9CA99-703C-4458-9E73-B47A85E07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11" y="346405"/>
            <a:ext cx="5713586" cy="249540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1AA41-DF75-44A2-A63D-636DC2239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3074894"/>
            <a:ext cx="6472518" cy="296443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95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DC4B4-EC50-4A5B-8145-2CD37C4C85C4}"/>
              </a:ext>
            </a:extLst>
          </p:cNvPr>
          <p:cNvSpPr/>
          <p:nvPr/>
        </p:nvSpPr>
        <p:spPr>
          <a:xfrm>
            <a:off x="7126941" y="173693"/>
            <a:ext cx="2147050" cy="642094"/>
          </a:xfrm>
          <a:prstGeom prst="round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طريقة البرمجة الخطية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1DAE4-D515-46C5-A93E-A9855E29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19" y="932639"/>
            <a:ext cx="2848195" cy="64209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3C50830-5A57-4074-B184-1101F3BA3E99}"/>
              </a:ext>
            </a:extLst>
          </p:cNvPr>
          <p:cNvGrpSpPr/>
          <p:nvPr/>
        </p:nvGrpSpPr>
        <p:grpSpPr>
          <a:xfrm>
            <a:off x="1192306" y="1799957"/>
            <a:ext cx="7615255" cy="4125404"/>
            <a:chOff x="1909480" y="1065161"/>
            <a:chExt cx="6987728" cy="37668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B75550-A1DA-4A00-A188-B32AB0904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480" y="1065161"/>
              <a:ext cx="6931093" cy="17945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860EE60-D3B4-4977-899B-CE04EE1ED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481" y="2859741"/>
              <a:ext cx="6987727" cy="197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5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189517-284F-4440-B0F4-7035E85F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86" y="234800"/>
            <a:ext cx="7038027" cy="351072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A6B77-ABF0-4667-9CAF-E96B5D59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8" y="3939989"/>
            <a:ext cx="4309865" cy="231737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5AE34-96E5-4B31-93CE-3C2EFFE8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4746667"/>
            <a:ext cx="4058149" cy="180609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12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DC4B4-EC50-4A5B-8145-2CD37C4C85C4}"/>
              </a:ext>
            </a:extLst>
          </p:cNvPr>
          <p:cNvSpPr/>
          <p:nvPr/>
        </p:nvSpPr>
        <p:spPr>
          <a:xfrm>
            <a:off x="7064972" y="155764"/>
            <a:ext cx="2191090" cy="642094"/>
          </a:xfrm>
          <a:prstGeom prst="round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طريقة البرمجة الخطية 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14891-C22B-46A3-9265-B65E5C33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79" y="679382"/>
            <a:ext cx="5208493" cy="233810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9A5FB-520A-41FE-8778-B394A273F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79" y="3282004"/>
            <a:ext cx="4384268" cy="51820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2E9D44-5FAA-48F7-B746-B4E9D29CE4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4" y="4064724"/>
            <a:ext cx="2154740" cy="214844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A7ECD-3DCF-4064-B007-AB473D1BBF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79" y="4064724"/>
            <a:ext cx="341186" cy="31244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13FB8-7EA9-4395-A225-B382E3C6D1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74" y="6178618"/>
            <a:ext cx="1844000" cy="26944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45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46898-D7A2-486B-B9B7-AAB62291C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805111"/>
            <a:ext cx="7087509" cy="273594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39BE35-C505-40A3-AFE3-930A5391798F}"/>
              </a:ext>
            </a:extLst>
          </p:cNvPr>
          <p:cNvSpPr/>
          <p:nvPr/>
        </p:nvSpPr>
        <p:spPr>
          <a:xfrm>
            <a:off x="7234518" y="3810002"/>
            <a:ext cx="896470" cy="3810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مثال</a:t>
            </a:r>
            <a:r>
              <a:rPr lang="ar-IQ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BED19-31A9-4644-8FC8-1EE49103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8" y="4316506"/>
            <a:ext cx="6427695" cy="203947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41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14357-5741-497B-8943-FABB751C2EB6}"/>
              </a:ext>
            </a:extLst>
          </p:cNvPr>
          <p:cNvSpPr/>
          <p:nvPr/>
        </p:nvSpPr>
        <p:spPr>
          <a:xfrm>
            <a:off x="7906873" y="1262617"/>
            <a:ext cx="896470" cy="3810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1400" b="1" dirty="0">
                <a:solidFill>
                  <a:schemeClr val="tx1"/>
                </a:solidFill>
              </a:rPr>
              <a:t>الحل</a:t>
            </a:r>
            <a:r>
              <a:rPr lang="ar-IQ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806F4-3367-4A20-A582-3B7D8AB2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3" y="1866336"/>
            <a:ext cx="7575176" cy="387107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1EC86E-85FA-4FF5-96C2-EECE2A9DC317}"/>
              </a:ext>
            </a:extLst>
          </p:cNvPr>
          <p:cNvSpPr/>
          <p:nvPr/>
        </p:nvSpPr>
        <p:spPr>
          <a:xfrm>
            <a:off x="2119248" y="421342"/>
            <a:ext cx="6684095" cy="6813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IQ" sz="1400" b="1" dirty="0">
                <a:solidFill>
                  <a:schemeClr val="tx1"/>
                </a:solidFill>
              </a:rPr>
              <a:t>المطلوب</a:t>
            </a:r>
            <a:r>
              <a:rPr lang="ar-IQ" sz="1400" dirty="0">
                <a:solidFill>
                  <a:schemeClr val="tx1"/>
                </a:solidFill>
              </a:rPr>
              <a:t> :انجاز عملية التخصيص او التعيين بحيث تكون التكاليف اقل ما يمكن 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CA842D-BEFA-455D-A8A7-2528C6131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23" y="241275"/>
            <a:ext cx="3670283" cy="47290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3A39E-8A09-4E16-B480-5DFF0B9A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1" y="893474"/>
            <a:ext cx="7244064" cy="198419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939D2-A6C7-4100-B61D-F435043E9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" y="3088359"/>
            <a:ext cx="6921017" cy="352836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40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CE7265-D2D7-4A76-92B2-E3716D683618}"/>
              </a:ext>
            </a:extLst>
          </p:cNvPr>
          <p:cNvGrpSpPr/>
          <p:nvPr/>
        </p:nvGrpSpPr>
        <p:grpSpPr>
          <a:xfrm>
            <a:off x="1030942" y="191056"/>
            <a:ext cx="7945696" cy="3711089"/>
            <a:chOff x="3935507" y="164162"/>
            <a:chExt cx="7945696" cy="37110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708E93-06E7-4BB6-8719-BC59FF37A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507" y="164162"/>
              <a:ext cx="7945696" cy="2883837"/>
            </a:xfrm>
            <a:prstGeom prst="rect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013A90-2DC1-4D20-9341-C711CC4C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507" y="3047999"/>
              <a:ext cx="7945696" cy="827252"/>
            </a:xfrm>
            <a:prstGeom prst="rect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AA83F8-6327-4799-9B1D-4975F5D43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902145"/>
            <a:ext cx="7945697" cy="278456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62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103</Words>
  <Application>Microsoft Office PowerPoint</Application>
  <PresentationFormat>Widescreen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Microsoft Sans Serif</vt:lpstr>
      <vt:lpstr>Segoe UI Semibold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2024-12-28T08:53:47Z</dcterms:created>
  <dcterms:modified xsi:type="dcterms:W3CDTF">2025-01-18T11:53:07Z</dcterms:modified>
</cp:coreProperties>
</file>