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63AE9C3-E893-4CE7-BC60-253C5873DB52}">
  <a:tblStyle styleId="{E63AE9C3-E893-4CE7-BC60-253C5873DB5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630088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1375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3188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6063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1794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22776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1028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609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1963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1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4714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5674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1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495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2481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2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3526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1410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0175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73867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2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35238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228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2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70022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2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7664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9" name="Google Shape;249;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3585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9514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851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780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5097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5528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3358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5909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34238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26" name="Google Shape;26;p4"/>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27" name="Google Shape;27;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2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endParaRPr/>
          </a:p>
        </p:txBody>
      </p:sp>
      <p:sp>
        <p:nvSpPr>
          <p:cNvPr id="85" name="Google Shape;85;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1">
              <a:spcBef>
                <a:spcPts val="0"/>
              </a:spcBef>
              <a:spcAft>
                <a:spcPts val="0"/>
              </a:spcAft>
              <a:buClr>
                <a:srgbClr val="888888"/>
              </a:buClr>
              <a:buSzPts val="32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2800"/>
              <a:buFont typeface="Calibri"/>
              <a:buNone/>
            </a:pPr>
            <a:r>
              <a:rPr lang="ar-IQ" sz="2800" b="1"/>
              <a:t>الطفرات الكروموسوميه Chromosomal mutations </a:t>
            </a:r>
            <a:endParaRPr sz="2800"/>
          </a:p>
        </p:txBody>
      </p:sp>
      <p:sp>
        <p:nvSpPr>
          <p:cNvPr id="143" name="Google Shape;143;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just" rtl="1">
              <a:spcBef>
                <a:spcPts val="0"/>
              </a:spcBef>
              <a:spcAft>
                <a:spcPts val="0"/>
              </a:spcAft>
              <a:buClr>
                <a:schemeClr val="dk1"/>
              </a:buClr>
              <a:buSzPct val="100000"/>
              <a:buChar char="•"/>
            </a:pPr>
            <a:r>
              <a:rPr lang="ar-IQ"/>
              <a:t>هي تغيرات كبيره تحصل في تركيب الكروموسوم وتشمل مايلي: </a:t>
            </a:r>
            <a:endParaRPr/>
          </a:p>
          <a:p>
            <a:pPr marL="342900" lvl="0" indent="-342900" algn="just" rtl="1">
              <a:spcBef>
                <a:spcPts val="592"/>
              </a:spcBef>
              <a:spcAft>
                <a:spcPts val="0"/>
              </a:spcAft>
              <a:buClr>
                <a:srgbClr val="FF0000"/>
              </a:buClr>
              <a:buSzPct val="100000"/>
              <a:buChar char="•"/>
            </a:pPr>
            <a:r>
              <a:rPr lang="ar-IQ" b="1">
                <a:solidFill>
                  <a:srgbClr val="FF0000"/>
                </a:solidFill>
              </a:rPr>
              <a:t>1-الطفرات النوعيه (التركيبيه</a:t>
            </a:r>
            <a:r>
              <a:rPr lang="ar-IQ" b="1"/>
              <a:t>) </a:t>
            </a:r>
            <a:r>
              <a:rPr lang="ar-IQ" sz="2200"/>
              <a:t>Qualitative (structural) aberration  </a:t>
            </a:r>
            <a:endParaRPr/>
          </a:p>
          <a:p>
            <a:pPr marL="342900" lvl="0" indent="-342900" algn="just" rtl="1">
              <a:spcBef>
                <a:spcPts val="592"/>
              </a:spcBef>
              <a:spcAft>
                <a:spcPts val="0"/>
              </a:spcAft>
              <a:buClr>
                <a:schemeClr val="dk1"/>
              </a:buClr>
              <a:buSzPct val="100000"/>
              <a:buChar char="•"/>
            </a:pPr>
            <a:r>
              <a:rPr lang="ar-IQ"/>
              <a:t>تشمل التغيرات التي تطرا على</a:t>
            </a:r>
            <a:r>
              <a:rPr lang="ar-IQ">
                <a:solidFill>
                  <a:srgbClr val="FF0000"/>
                </a:solidFill>
              </a:rPr>
              <a:t> الكروموسوم </a:t>
            </a:r>
            <a:r>
              <a:rPr lang="ar-IQ"/>
              <a:t>وتؤثر على </a:t>
            </a:r>
            <a:r>
              <a:rPr lang="ar-IQ">
                <a:solidFill>
                  <a:srgbClr val="FF0000"/>
                </a:solidFill>
              </a:rPr>
              <a:t>مواقع الجينات وترتيبها </a:t>
            </a:r>
            <a:r>
              <a:rPr lang="ar-IQ"/>
              <a:t>على الكروموسوم. </a:t>
            </a:r>
            <a:endParaRPr/>
          </a:p>
          <a:p>
            <a:pPr marL="342900" lvl="0" indent="-154940" algn="just" rtl="1">
              <a:spcBef>
                <a:spcPts val="592"/>
              </a:spcBef>
              <a:spcAft>
                <a:spcPts val="0"/>
              </a:spcAft>
              <a:buClr>
                <a:schemeClr val="dk1"/>
              </a:buClr>
              <a:buSzPct val="100000"/>
              <a:buNone/>
            </a:pPr>
            <a:endParaRPr/>
          </a:p>
          <a:p>
            <a:pPr marL="342900" lvl="0" indent="-342900" algn="just" rtl="1">
              <a:spcBef>
                <a:spcPts val="592"/>
              </a:spcBef>
              <a:spcAft>
                <a:spcPts val="0"/>
              </a:spcAft>
              <a:buClr>
                <a:schemeClr val="dk1"/>
              </a:buClr>
              <a:buSzPct val="100000"/>
              <a:buChar char="•"/>
            </a:pPr>
            <a:r>
              <a:rPr lang="ar-IQ"/>
              <a:t> </a:t>
            </a:r>
            <a:r>
              <a:rPr lang="ar-IQ" b="1">
                <a:solidFill>
                  <a:srgbClr val="FF0000"/>
                </a:solidFill>
              </a:rPr>
              <a:t>2-الطفرات الكميه(العدديه) </a:t>
            </a:r>
            <a:r>
              <a:rPr lang="ar-IQ" sz="3000"/>
              <a:t>Quantitative (numerical)</a:t>
            </a:r>
            <a:r>
              <a:rPr lang="ar-IQ" sz="2200"/>
              <a:t> </a:t>
            </a:r>
            <a:r>
              <a:rPr lang="ar-IQ" sz="1900"/>
              <a:t>aberration  </a:t>
            </a:r>
            <a:endParaRPr/>
          </a:p>
          <a:p>
            <a:pPr marL="342900" lvl="0" indent="-342900" algn="just" rtl="1">
              <a:spcBef>
                <a:spcPts val="592"/>
              </a:spcBef>
              <a:spcAft>
                <a:spcPts val="0"/>
              </a:spcAft>
              <a:buClr>
                <a:schemeClr val="dk1"/>
              </a:buClr>
              <a:buSzPct val="100000"/>
              <a:buChar char="•"/>
            </a:pPr>
            <a:r>
              <a:rPr lang="ar-IQ"/>
              <a:t>التغيرات التي تطرا على </a:t>
            </a:r>
            <a:r>
              <a:rPr lang="ar-IQ">
                <a:solidFill>
                  <a:srgbClr val="FF0000"/>
                </a:solidFill>
              </a:rPr>
              <a:t>العدد الكروموسومي </a:t>
            </a:r>
            <a:r>
              <a:rPr lang="ar-IQ"/>
              <a:t>او جزء من الكروموسوم الواحد اي انها تؤثر من الناحيه الكميه وليس على موقع او الترتيب الجيني على الكروموسوم .</a:t>
            </a:r>
            <a:endParaRPr/>
          </a:p>
          <a:p>
            <a:pPr marL="342900" lvl="0" indent="-154940" algn="just" rtl="1">
              <a:spcBef>
                <a:spcPts val="592"/>
              </a:spcBef>
              <a:spcAft>
                <a:spcPts val="0"/>
              </a:spcAft>
              <a:buClr>
                <a:schemeClr val="dk1"/>
              </a:buClr>
              <a:buSzPct val="100000"/>
              <a:buNone/>
            </a:pPr>
            <a:endParaRPr/>
          </a:p>
        </p:txBody>
      </p:sp>
    </p:spTree>
  </p:cSld>
  <p:clrMapOvr>
    <a:masterClrMapping/>
  </p:clrMapOvr>
  <p:transition>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b="1"/>
              <a:t>التغيرات النوعيه</a:t>
            </a:r>
            <a:r>
              <a:rPr lang="ar-IQ"/>
              <a:t/>
            </a:r>
            <a:br>
              <a:rPr lang="ar-IQ"/>
            </a:br>
            <a:endParaRPr/>
          </a:p>
        </p:txBody>
      </p:sp>
      <p:sp>
        <p:nvSpPr>
          <p:cNvPr id="149" name="Google Shape;149;p23"/>
          <p:cNvSpPr txBox="1">
            <a:spLocks noGrp="1"/>
          </p:cNvSpPr>
          <p:nvPr>
            <p:ph type="body" idx="1"/>
          </p:nvPr>
        </p:nvSpPr>
        <p:spPr>
          <a:xfrm>
            <a:off x="642910" y="1071546"/>
            <a:ext cx="8290778" cy="5176854"/>
          </a:xfrm>
          <a:prstGeom prst="rect">
            <a:avLst/>
          </a:prstGeom>
          <a:solidFill>
            <a:schemeClr val="lt1"/>
          </a:solidFill>
          <a:ln w="25400" cap="flat" cmpd="sng">
            <a:solidFill>
              <a:schemeClr val="accent1"/>
            </a:solidFill>
            <a:prstDash val="solid"/>
            <a:round/>
            <a:headEnd type="none" w="sm" len="sm"/>
            <a:tailEnd type="none" w="sm" len="sm"/>
          </a:ln>
        </p:spPr>
        <p:txBody>
          <a:bodyPr spcFirstLastPara="1" wrap="square" lIns="91425" tIns="45700" rIns="91425" bIns="45700" anchor="t" anchorCtr="0">
            <a:normAutofit/>
          </a:bodyPr>
          <a:lstStyle/>
          <a:p>
            <a:pPr marL="342900" lvl="0" indent="-342900" algn="just" rtl="1">
              <a:spcBef>
                <a:spcPts val="0"/>
              </a:spcBef>
              <a:spcAft>
                <a:spcPts val="0"/>
              </a:spcAft>
              <a:buClr>
                <a:schemeClr val="dk1"/>
              </a:buClr>
              <a:buSzPts val="3200"/>
              <a:buChar char="•"/>
            </a:pPr>
            <a:r>
              <a:rPr lang="ar-IQ">
                <a:solidFill>
                  <a:schemeClr val="dk1"/>
                </a:solidFill>
                <a:latin typeface="Calibri"/>
                <a:ea typeface="Calibri"/>
                <a:cs typeface="Calibri"/>
                <a:sym typeface="Calibri"/>
              </a:rPr>
              <a:t>يمكن ان تحدث تلقائيا او مستحثه بعوامل الحراره او بعض المواد الكيمياويه او الاشعاع . ان حدوث كسر </a:t>
            </a:r>
            <a:r>
              <a:rPr lang="ar-IQ" b="1">
                <a:solidFill>
                  <a:srgbClr val="FF0000"/>
                </a:solidFill>
                <a:latin typeface="Calibri"/>
                <a:ea typeface="Calibri"/>
                <a:cs typeface="Calibri"/>
                <a:sym typeface="Calibri"/>
              </a:rPr>
              <a:t>قبل</a:t>
            </a:r>
            <a:r>
              <a:rPr lang="ar-IQ">
                <a:solidFill>
                  <a:schemeClr val="dk1"/>
                </a:solidFill>
                <a:latin typeface="Calibri"/>
                <a:ea typeface="Calibri"/>
                <a:cs typeface="Calibri"/>
                <a:sym typeface="Calibri"/>
              </a:rPr>
              <a:t> مرحلة بناء DNAالدنا ((S-phase اي في </a:t>
            </a:r>
            <a:r>
              <a:rPr lang="ar-IQ" b="1">
                <a:solidFill>
                  <a:srgbClr val="FF0000"/>
                </a:solidFill>
                <a:latin typeface="Calibri"/>
                <a:ea typeface="Calibri"/>
                <a:cs typeface="Calibri"/>
                <a:sym typeface="Calibri"/>
              </a:rPr>
              <a:t>مرحلة G</a:t>
            </a:r>
            <a:r>
              <a:rPr lang="ar-IQ">
                <a:solidFill>
                  <a:schemeClr val="dk1"/>
                </a:solidFill>
                <a:latin typeface="Calibri"/>
                <a:ea typeface="Calibri"/>
                <a:cs typeface="Calibri"/>
                <a:sym typeface="Calibri"/>
              </a:rPr>
              <a:t> تسبب حدوث كسر في </a:t>
            </a:r>
            <a:r>
              <a:rPr lang="ar-IQ" b="1">
                <a:solidFill>
                  <a:srgbClr val="0070C0"/>
                </a:solidFill>
                <a:latin typeface="Calibri"/>
                <a:ea typeface="Calibri"/>
                <a:cs typeface="Calibri"/>
                <a:sym typeface="Calibri"/>
              </a:rPr>
              <a:t>الكروموسوم</a:t>
            </a:r>
            <a:r>
              <a:rPr lang="ar-IQ">
                <a:solidFill>
                  <a:schemeClr val="dk1"/>
                </a:solidFill>
                <a:latin typeface="Calibri"/>
                <a:ea typeface="Calibri"/>
                <a:cs typeface="Calibri"/>
                <a:sym typeface="Calibri"/>
              </a:rPr>
              <a:t> اما تلك الكسور التي تحدث بعد مرحلة ((S-phase اي بعد </a:t>
            </a:r>
            <a:r>
              <a:rPr lang="ar-IQ">
                <a:solidFill>
                  <a:srgbClr val="FF0000"/>
                </a:solidFill>
                <a:latin typeface="Calibri"/>
                <a:ea typeface="Calibri"/>
                <a:cs typeface="Calibri"/>
                <a:sym typeface="Calibri"/>
              </a:rPr>
              <a:t>تضاعف  الماده الوراثيه </a:t>
            </a:r>
            <a:r>
              <a:rPr lang="ar-IQ">
                <a:solidFill>
                  <a:schemeClr val="dk1"/>
                </a:solidFill>
                <a:latin typeface="Calibri"/>
                <a:ea typeface="Calibri"/>
                <a:cs typeface="Calibri"/>
                <a:sym typeface="Calibri"/>
              </a:rPr>
              <a:t>فانها تؤدي الى كسر في </a:t>
            </a:r>
            <a:endParaRPr/>
          </a:p>
          <a:p>
            <a:pPr marL="342900" lvl="0" indent="-342900" algn="just" rtl="1">
              <a:spcBef>
                <a:spcPts val="640"/>
              </a:spcBef>
              <a:spcAft>
                <a:spcPts val="0"/>
              </a:spcAft>
              <a:buClr>
                <a:schemeClr val="dk1"/>
              </a:buClr>
              <a:buSzPts val="3200"/>
              <a:buChar char="•"/>
            </a:pPr>
            <a:r>
              <a:rPr lang="ar-IQ">
                <a:solidFill>
                  <a:schemeClr val="dk1"/>
                </a:solidFill>
                <a:latin typeface="Calibri"/>
                <a:ea typeface="Calibri"/>
                <a:cs typeface="Calibri"/>
                <a:sym typeface="Calibri"/>
              </a:rPr>
              <a:t> ا</a:t>
            </a:r>
            <a:r>
              <a:rPr lang="ar-IQ" b="1">
                <a:solidFill>
                  <a:srgbClr val="0070C0"/>
                </a:solidFill>
                <a:latin typeface="Calibri"/>
                <a:ea typeface="Calibri"/>
                <a:cs typeface="Calibri"/>
                <a:sym typeface="Calibri"/>
              </a:rPr>
              <a:t>لكروماتيد </a:t>
            </a:r>
            <a:r>
              <a:rPr lang="ar-IQ">
                <a:solidFill>
                  <a:schemeClr val="dk1"/>
                </a:solidFill>
                <a:latin typeface="Calibri"/>
                <a:ea typeface="Calibri"/>
                <a:cs typeface="Calibri"/>
                <a:sym typeface="Calibri"/>
              </a:rPr>
              <a:t>وان هذا  الكسر سوف يؤدي الى كسر فيي الكرويت غير ملتحمه في الكوموسوم ولكنها في حال بقاء الكروموسوم عند حدوث الدوره الانقساميه التاليه . </a:t>
            </a:r>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التغيرات النوعيه</a:t>
            </a:r>
            <a:endParaRPr/>
          </a:p>
        </p:txBody>
      </p:sp>
      <p:sp>
        <p:nvSpPr>
          <p:cNvPr id="155" name="Google Shape;155;p24"/>
          <p:cNvSpPr txBox="1">
            <a:spLocks noGrp="1"/>
          </p:cNvSpPr>
          <p:nvPr>
            <p:ph type="body" idx="1"/>
          </p:nvPr>
        </p:nvSpPr>
        <p:spPr>
          <a:xfrm>
            <a:off x="285720" y="1447800"/>
            <a:ext cx="8647968" cy="4800600"/>
          </a:xfrm>
          <a:prstGeom prst="rect">
            <a:avLst/>
          </a:prstGeom>
          <a:gradFill>
            <a:gsLst>
              <a:gs pos="0">
                <a:srgbClr val="BDF295"/>
              </a:gs>
              <a:gs pos="50000">
                <a:srgbClr val="D5F5BE"/>
              </a:gs>
              <a:gs pos="100000">
                <a:srgbClr val="EAFADE"/>
              </a:gs>
            </a:gsLst>
            <a:lin ang="0" scaled="0"/>
          </a:gradFill>
          <a:ln>
            <a:noFill/>
          </a:ln>
        </p:spPr>
        <p:txBody>
          <a:bodyPr spcFirstLastPara="1" wrap="square" lIns="91425" tIns="45700" rIns="91425" bIns="45700" anchor="t" anchorCtr="0">
            <a:normAutofit fontScale="85000" lnSpcReduction="20000"/>
          </a:bodyPr>
          <a:lstStyle/>
          <a:p>
            <a:pPr marL="342900" lvl="0" indent="-342900" algn="just" rtl="1">
              <a:spcBef>
                <a:spcPts val="0"/>
              </a:spcBef>
              <a:spcAft>
                <a:spcPts val="0"/>
              </a:spcAft>
              <a:buClr>
                <a:schemeClr val="dk1"/>
              </a:buClr>
              <a:buSzPct val="100000"/>
              <a:buChar char="•"/>
            </a:pPr>
            <a:r>
              <a:rPr lang="ar-IQ" b="1"/>
              <a:t>	</a:t>
            </a:r>
            <a:endParaRPr/>
          </a:p>
          <a:p>
            <a:pPr marL="342900" lvl="0" indent="-342900" algn="just" rtl="1">
              <a:spcBef>
                <a:spcPts val="544"/>
              </a:spcBef>
              <a:spcAft>
                <a:spcPts val="0"/>
              </a:spcAft>
              <a:buClr>
                <a:schemeClr val="dk1"/>
              </a:buClr>
              <a:buSzPct val="100000"/>
              <a:buChar char="•"/>
            </a:pPr>
            <a:r>
              <a:rPr lang="ar-IQ" b="1"/>
              <a:t>1-النقص او الحذف  Deletion or deficiency </a:t>
            </a:r>
            <a:endParaRPr/>
          </a:p>
          <a:p>
            <a:pPr marL="342900" lvl="0" indent="-342900" algn="just" rtl="1">
              <a:spcBef>
                <a:spcPts val="544"/>
              </a:spcBef>
              <a:spcAft>
                <a:spcPts val="0"/>
              </a:spcAft>
              <a:buClr>
                <a:schemeClr val="dk1"/>
              </a:buClr>
              <a:buSzPct val="100000"/>
              <a:buChar char="•"/>
            </a:pPr>
            <a:r>
              <a:rPr lang="ar-IQ"/>
              <a:t>تغير كروموسومي يحدث نتيجه فقدان قطعه من الكرموسوم اما تكون بينيه الموقعinterstitial  او طرفيه terminal  ، والقطع المكسوره التي لاتلتحم او تكون فاقده للقطعه المركزيه تفقد في السايتوبلازم مما يؤدي الى نقص بيني اوطرفي. ينتج الاقتضاب البيني نتيجة لحصول كسري والتحام نهايتها مع البعض ، اما النهائي فيحدث نتيجة حصول كسر مفرد في طرف الكروموسوم . اما اذا كان الكسر صغيرا فلا يمكن تحسسه اما اذا كان النقص  كبيرا  فقد يؤدي الى ظهور شخص غير طبيعي .</a:t>
            </a:r>
            <a:endParaRPr/>
          </a:p>
          <a:p>
            <a:pPr marL="342900" lvl="0" indent="-342900" algn="just" rtl="1">
              <a:spcBef>
                <a:spcPts val="544"/>
              </a:spcBef>
              <a:spcAft>
                <a:spcPts val="0"/>
              </a:spcAft>
              <a:buClr>
                <a:schemeClr val="dk1"/>
              </a:buClr>
              <a:buSzPct val="100000"/>
              <a:buNone/>
            </a:pPr>
            <a:r>
              <a:rPr lang="ar-IQ"/>
              <a:t/>
            </a:r>
            <a:br>
              <a:rPr lang="ar-IQ"/>
            </a:br>
            <a:r>
              <a:rPr lang="ar-IQ" b="1"/>
              <a:t>Interstitial deletion</a:t>
            </a:r>
            <a:endParaRPr/>
          </a:p>
          <a:p>
            <a:pPr marL="342900" lvl="0" indent="-342900" algn="just" rtl="1">
              <a:spcBef>
                <a:spcPts val="544"/>
              </a:spcBef>
              <a:spcAft>
                <a:spcPts val="0"/>
              </a:spcAft>
              <a:buClr>
                <a:schemeClr val="dk1"/>
              </a:buClr>
              <a:buSzPct val="100000"/>
              <a:buChar char="•"/>
            </a:pPr>
            <a:r>
              <a:rPr lang="ar-IQ"/>
              <a:t>النقص البيني في حالة التزاوج الكروموسومات المتماثله في الانقسام الاختزالي فانه يؤدي الى الى تكوين النقص اوا لحذف deletion loops </a:t>
            </a:r>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r" rtl="1">
              <a:spcBef>
                <a:spcPts val="0"/>
              </a:spcBef>
              <a:spcAft>
                <a:spcPts val="0"/>
              </a:spcAft>
              <a:buClr>
                <a:schemeClr val="dk1"/>
              </a:buClr>
              <a:buSzPts val="3200"/>
              <a:buFont typeface="Calibri"/>
              <a:buNone/>
            </a:pPr>
            <a:r>
              <a:rPr lang="ar-IQ" sz="3200" b="1"/>
              <a:t>3-الاضافه او التكرار Duplication or addition </a:t>
            </a:r>
            <a:endParaRPr sz="3600"/>
          </a:p>
        </p:txBody>
      </p:sp>
      <p:sp>
        <p:nvSpPr>
          <p:cNvPr id="161" name="Google Shape;161;p25"/>
          <p:cNvSpPr txBox="1">
            <a:spLocks noGrp="1"/>
          </p:cNvSpPr>
          <p:nvPr>
            <p:ph type="body" idx="1"/>
          </p:nvPr>
        </p:nvSpPr>
        <p:spPr>
          <a:xfrm>
            <a:off x="714348" y="1447800"/>
            <a:ext cx="8219340" cy="4800600"/>
          </a:xfrm>
          <a:prstGeom prst="rect">
            <a:avLst/>
          </a:prstGeom>
          <a:gradFill>
            <a:gsLst>
              <a:gs pos="0">
                <a:srgbClr val="BDF295"/>
              </a:gs>
              <a:gs pos="50000">
                <a:srgbClr val="D5F5BE"/>
              </a:gs>
              <a:gs pos="100000">
                <a:srgbClr val="EAFADE"/>
              </a:gs>
            </a:gsLst>
            <a:lin ang="10800000" scaled="0"/>
          </a:gradFill>
          <a:ln>
            <a:noFill/>
          </a:ln>
        </p:spPr>
        <p:txBody>
          <a:bodyPr spcFirstLastPara="1" wrap="square" lIns="91425" tIns="45700" rIns="91425" bIns="45700" anchor="t" anchorCtr="0">
            <a:normAutofit/>
          </a:bodyPr>
          <a:lstStyle/>
          <a:p>
            <a:pPr marL="342900" lvl="0" indent="-342900" algn="just" rtl="1">
              <a:spcBef>
                <a:spcPts val="0"/>
              </a:spcBef>
              <a:spcAft>
                <a:spcPts val="0"/>
              </a:spcAft>
              <a:buClr>
                <a:schemeClr val="dk1"/>
              </a:buClr>
              <a:buSzPts val="3200"/>
              <a:buChar char="•"/>
            </a:pPr>
            <a:r>
              <a:rPr lang="ar-IQ"/>
              <a:t>يحدث التضاعف عندما تتواجد او تتكرر </a:t>
            </a:r>
            <a:r>
              <a:rPr lang="ar-IQ" b="1">
                <a:solidFill>
                  <a:srgbClr val="FF0000"/>
                </a:solidFill>
              </a:rPr>
              <a:t>قطعه كروموسوميه</a:t>
            </a:r>
            <a:r>
              <a:rPr lang="ar-IQ"/>
              <a:t> تابعه في تركيبها ونرتيبها الجيني لكروموسوم واحد(نفس الكرموسوم ) مره او اكثر </a:t>
            </a:r>
            <a:r>
              <a:rPr lang="ar-IQ">
                <a:solidFill>
                  <a:srgbClr val="FF0000"/>
                </a:solidFill>
              </a:rPr>
              <a:t>او</a:t>
            </a:r>
            <a:r>
              <a:rPr lang="ar-IQ"/>
              <a:t> الى </a:t>
            </a:r>
            <a:r>
              <a:rPr lang="ar-IQ">
                <a:solidFill>
                  <a:srgbClr val="FF0000"/>
                </a:solidFill>
              </a:rPr>
              <a:t>وجود قطعه كروموسوميه مزاحه </a:t>
            </a:r>
            <a:r>
              <a:rPr lang="ar-IQ"/>
              <a:t>من كروموسوم الى كروموسوم غير مماثل مما يؤدي الى </a:t>
            </a:r>
            <a:r>
              <a:rPr lang="ar-IQ" b="1">
                <a:solidFill>
                  <a:srgbClr val="FF0000"/>
                </a:solidFill>
              </a:rPr>
              <a:t>زيادة</a:t>
            </a:r>
            <a:r>
              <a:rPr lang="ar-IQ"/>
              <a:t> الجينات في ذلك الكروموسوم ، وقد تشمل الاجزاء المضافه على القطعه المركزيه ولهذا تظهر كانها كروموسوم اضافي ، تختلف الكروموسومات المضافه عن مثيلاتها </a:t>
            </a:r>
            <a:r>
              <a:rPr lang="ar-IQ">
                <a:solidFill>
                  <a:srgbClr val="FF0000"/>
                </a:solidFill>
              </a:rPr>
              <a:t>بانبعاجها الى الخارج </a:t>
            </a:r>
            <a:r>
              <a:rPr lang="ar-IQ"/>
              <a:t>في الطور التمهيدي من الانقسام الاختزالي </a:t>
            </a:r>
            <a:endParaRPr/>
          </a:p>
          <a:p>
            <a:pPr marL="342900" lvl="0" indent="-139700" algn="just" rtl="1">
              <a:spcBef>
                <a:spcPts val="640"/>
              </a:spcBef>
              <a:spcAft>
                <a:spcPts val="0"/>
              </a:spcAft>
              <a:buClr>
                <a:schemeClr val="dk1"/>
              </a:buClr>
              <a:buSzPts val="32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a:t>4-الانتقال translocation</a:t>
            </a:r>
            <a:br>
              <a:rPr lang="ar-IQ"/>
            </a:br>
            <a:endParaRPr/>
          </a:p>
        </p:txBody>
      </p:sp>
      <p:sp>
        <p:nvSpPr>
          <p:cNvPr id="167" name="Google Shape;167;p26"/>
          <p:cNvSpPr txBox="1">
            <a:spLocks noGrp="1"/>
          </p:cNvSpPr>
          <p:nvPr>
            <p:ph type="body" idx="1"/>
          </p:nvPr>
        </p:nvSpPr>
        <p:spPr>
          <a:xfrm>
            <a:off x="457200" y="1600200"/>
            <a:ext cx="8229600" cy="452596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rmAutofit fontScale="85000" lnSpcReduction="20000"/>
          </a:bodyPr>
          <a:lstStyle/>
          <a:p>
            <a:pPr marL="342900" lvl="0" indent="-342900" algn="just" rtl="1">
              <a:spcBef>
                <a:spcPts val="0"/>
              </a:spcBef>
              <a:spcAft>
                <a:spcPts val="0"/>
              </a:spcAft>
              <a:buClr>
                <a:schemeClr val="dk1"/>
              </a:buClr>
              <a:buSzPct val="100000"/>
              <a:buChar char="•"/>
            </a:pPr>
            <a:r>
              <a:rPr lang="ar-IQ">
                <a:solidFill>
                  <a:schemeClr val="dk1"/>
                </a:solidFill>
                <a:latin typeface="Calibri"/>
                <a:ea typeface="Calibri"/>
                <a:cs typeface="Calibri"/>
                <a:sym typeface="Calibri"/>
              </a:rPr>
              <a:t>الانتقال هو عباره عن اعادة ترتيب مواقع الجينات على الكروموسومات غير المتماثله وتوجد نوعين من الانتقال :</a:t>
            </a:r>
            <a:endParaRPr/>
          </a:p>
          <a:p>
            <a:pPr marL="342900" lvl="0" indent="-342900" algn="just" rtl="1">
              <a:spcBef>
                <a:spcPts val="544"/>
              </a:spcBef>
              <a:spcAft>
                <a:spcPts val="0"/>
              </a:spcAft>
              <a:buClr>
                <a:srgbClr val="FF0000"/>
              </a:buClr>
              <a:buSzPct val="100000"/>
              <a:buChar char="•"/>
            </a:pPr>
            <a:r>
              <a:rPr lang="ar-IQ">
                <a:solidFill>
                  <a:srgbClr val="FF0000"/>
                </a:solidFill>
                <a:latin typeface="Calibri"/>
                <a:ea typeface="Calibri"/>
                <a:cs typeface="Calibri"/>
                <a:sym typeface="Calibri"/>
              </a:rPr>
              <a:t>1-انتقال متبادل reciprocal translocation </a:t>
            </a:r>
            <a:r>
              <a:rPr lang="ar-IQ">
                <a:solidFill>
                  <a:schemeClr val="dk1"/>
                </a:solidFill>
                <a:latin typeface="Calibri"/>
                <a:ea typeface="Calibri"/>
                <a:cs typeface="Calibri"/>
                <a:sym typeface="Calibri"/>
              </a:rPr>
              <a:t> : يحدث تبادل للماده الوراثيه بين اي من الكروموسومات وتشمل القطع الكروموسوميه التي تكون غير محدده بالحجم ويدعى ايضا بالمتوازن balancedوفي هذا النوع من الانتقال لايحدث اي تغيرات ملحوظه على الكروموسوم من فقدان او اكتساب للماده الوراثيه </a:t>
            </a:r>
            <a:endParaRPr/>
          </a:p>
          <a:p>
            <a:pPr marL="342900" lvl="0" indent="-342900" algn="just" rtl="1">
              <a:spcBef>
                <a:spcPts val="544"/>
              </a:spcBef>
              <a:spcAft>
                <a:spcPts val="0"/>
              </a:spcAft>
              <a:buClr>
                <a:schemeClr val="dk1"/>
              </a:buClr>
              <a:buSzPct val="100000"/>
              <a:buChar char="•"/>
            </a:pPr>
            <a:r>
              <a:rPr lang="ar-IQ">
                <a:solidFill>
                  <a:schemeClr val="dk1"/>
                </a:solidFill>
                <a:latin typeface="Calibri"/>
                <a:ea typeface="Calibri"/>
                <a:cs typeface="Calibri"/>
                <a:sym typeface="Calibri"/>
              </a:rPr>
              <a:t> </a:t>
            </a:r>
            <a:endParaRPr/>
          </a:p>
          <a:p>
            <a:pPr marL="342900" lvl="0" indent="-342900" algn="l" rtl="1">
              <a:spcBef>
                <a:spcPts val="544"/>
              </a:spcBef>
              <a:spcAft>
                <a:spcPts val="0"/>
              </a:spcAft>
              <a:buClr>
                <a:schemeClr val="dk1"/>
              </a:buClr>
              <a:buSzPct val="100000"/>
              <a:buChar char="•"/>
            </a:pPr>
            <a:r>
              <a:rPr lang="ar-IQ">
                <a:solidFill>
                  <a:schemeClr val="dk1"/>
                </a:solidFill>
                <a:latin typeface="Calibri"/>
                <a:ea typeface="Calibri"/>
                <a:cs typeface="Calibri"/>
                <a:sym typeface="Calibri"/>
              </a:rPr>
              <a:t>A person with this chromosome arrangement has a ‘balanced</a:t>
            </a:r>
            <a:endParaRPr/>
          </a:p>
          <a:p>
            <a:pPr marL="342900" lvl="0" indent="-342900" algn="l" rtl="1">
              <a:spcBef>
                <a:spcPts val="544"/>
              </a:spcBef>
              <a:spcAft>
                <a:spcPts val="0"/>
              </a:spcAft>
              <a:buClr>
                <a:schemeClr val="dk1"/>
              </a:buClr>
              <a:buSzPct val="100000"/>
              <a:buChar char="•"/>
            </a:pPr>
            <a:r>
              <a:rPr lang="ar-IQ">
                <a:solidFill>
                  <a:schemeClr val="dk1"/>
                </a:solidFill>
                <a:latin typeface="Calibri"/>
                <a:ea typeface="Calibri"/>
                <a:cs typeface="Calibri"/>
                <a:sym typeface="Calibri"/>
              </a:rPr>
              <a:t>translocation’ with the equivalent of two chromosomes each of numbers 1 and 9.</a:t>
            </a:r>
            <a:endParaRPr/>
          </a:p>
          <a:p>
            <a:pPr marL="342900" lvl="0" indent="-170180" algn="just" rtl="1">
              <a:spcBef>
                <a:spcPts val="544"/>
              </a:spcBef>
              <a:spcAft>
                <a:spcPts val="0"/>
              </a:spcAft>
              <a:buClr>
                <a:schemeClr val="dk1"/>
              </a:buClr>
              <a:buSzPct val="100000"/>
              <a:buNone/>
            </a:pPr>
            <a:endParaRPr/>
          </a:p>
        </p:txBody>
      </p:sp>
    </p:spTree>
  </p:cSld>
  <p:clrMapOvr>
    <a:masterClrMapping/>
  </p:clrMapOvr>
  <p:transition>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انواع الانتقال</a:t>
            </a:r>
            <a:endParaRPr/>
          </a:p>
        </p:txBody>
      </p:sp>
      <p:sp>
        <p:nvSpPr>
          <p:cNvPr id="173" name="Google Shape;173;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just" rtl="1">
              <a:spcBef>
                <a:spcPts val="0"/>
              </a:spcBef>
              <a:spcAft>
                <a:spcPts val="0"/>
              </a:spcAft>
              <a:buClr>
                <a:schemeClr val="dk1"/>
              </a:buClr>
              <a:buSzPct val="100000"/>
              <a:buChar char="•"/>
            </a:pPr>
            <a:r>
              <a:rPr lang="ar-IQ" sz="3600" b="1"/>
              <a:t>Robersonian translocation </a:t>
            </a:r>
            <a:r>
              <a:rPr lang="ar-IQ"/>
              <a:t> : ويشمل تبادلات القطع الكروموسوميه </a:t>
            </a:r>
            <a:r>
              <a:rPr lang="ar-IQ" b="1">
                <a:solidFill>
                  <a:srgbClr val="FF0000"/>
                </a:solidFill>
              </a:rPr>
              <a:t>للكروموسومات 13،14،15،21،22 اذ تدعى هذه الكروموسومات acrocentric </a:t>
            </a:r>
            <a:r>
              <a:rPr lang="ar-IQ"/>
              <a:t>حيث يكون موقع القطعه المركزيه على حافة الكروموسوم مما يؤدي الى تكوين ذراع طويل وذراع قصير جدا والتبادل يكون بفقدان الاذرع القصيره للكرموسومين المتبادلين والتحام الاذرع الطويله فينتج عنه كروموسوم يحوي اذرع طويله اما يحتوي واحد او اثنان من القطع المركزيه. وهكذا يتم فقدان الجينات الموجوده على الذراع القصير. </a:t>
            </a:r>
            <a:endParaRPr/>
          </a:p>
          <a:p>
            <a:pPr marL="342900" lvl="0" indent="-342900" algn="just" rtl="1">
              <a:spcBef>
                <a:spcPts val="496"/>
              </a:spcBef>
              <a:spcAft>
                <a:spcPts val="0"/>
              </a:spcAft>
              <a:buClr>
                <a:schemeClr val="dk1"/>
              </a:buClr>
              <a:buSzPct val="100000"/>
              <a:buChar char="•"/>
            </a:pPr>
            <a:r>
              <a:rPr lang="ar-IQ"/>
              <a:t> </a:t>
            </a:r>
            <a:endParaRPr/>
          </a:p>
          <a:p>
            <a:pPr marL="342900" lvl="0" indent="-342900" algn="just" rtl="0">
              <a:spcBef>
                <a:spcPts val="496"/>
              </a:spcBef>
              <a:spcAft>
                <a:spcPts val="0"/>
              </a:spcAft>
              <a:buClr>
                <a:schemeClr val="dk1"/>
              </a:buClr>
              <a:buSzPct val="100000"/>
              <a:buChar char="•"/>
            </a:pPr>
            <a:r>
              <a:rPr lang="ar-IQ"/>
              <a:t>Robertsonian translocation between chromosomes 13 and 15,</a:t>
            </a:r>
            <a:endParaRPr/>
          </a:p>
          <a:p>
            <a:pPr marL="342900" lvl="0" indent="-342900" algn="just" rtl="0">
              <a:spcBef>
                <a:spcPts val="496"/>
              </a:spcBef>
              <a:spcAft>
                <a:spcPts val="0"/>
              </a:spcAft>
              <a:buClr>
                <a:schemeClr val="dk1"/>
              </a:buClr>
              <a:buSzPct val="100000"/>
              <a:buChar char="•"/>
            </a:pPr>
            <a:r>
              <a:rPr lang="ar-IQ"/>
              <a:t>giving this individual the equivalent of two copies of chromosomes 13 and 15</a:t>
            </a:r>
            <a:endParaRPr/>
          </a:p>
          <a:p>
            <a:pPr marL="342900" lvl="0" indent="-342900" algn="just" rtl="0">
              <a:spcBef>
                <a:spcPts val="496"/>
              </a:spcBef>
              <a:spcAft>
                <a:spcPts val="0"/>
              </a:spcAft>
              <a:buClr>
                <a:schemeClr val="dk1"/>
              </a:buClr>
              <a:buSzPct val="100000"/>
              <a:buChar char="•"/>
            </a:pPr>
            <a:r>
              <a:rPr lang="ar-IQ"/>
              <a:t>re-arranged as one long chromosome. </a:t>
            </a:r>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r" rtl="1">
              <a:spcBef>
                <a:spcPts val="0"/>
              </a:spcBef>
              <a:spcAft>
                <a:spcPts val="0"/>
              </a:spcAft>
              <a:buClr>
                <a:schemeClr val="dk1"/>
              </a:buClr>
              <a:buSzPts val="4400"/>
              <a:buFont typeface="Calibri"/>
              <a:buNone/>
            </a:pPr>
            <a:r>
              <a:rPr lang="ar-IQ" b="1"/>
              <a:t>5- الانقلاب Inversion </a:t>
            </a:r>
            <a:endParaRPr b="1"/>
          </a:p>
        </p:txBody>
      </p:sp>
      <p:sp>
        <p:nvSpPr>
          <p:cNvPr id="179" name="Google Shape;179;p28"/>
          <p:cNvSpPr txBox="1">
            <a:spLocks noGrp="1"/>
          </p:cNvSpPr>
          <p:nvPr>
            <p:ph type="body" idx="1"/>
          </p:nvPr>
        </p:nvSpPr>
        <p:spPr>
          <a:xfrm>
            <a:off x="457200" y="1600200"/>
            <a:ext cx="8229600" cy="4525963"/>
          </a:xfrm>
          <a:prstGeom prst="rect">
            <a:avLst/>
          </a:prstGeom>
          <a:solidFill>
            <a:srgbClr val="DDEBCF"/>
          </a:solidFill>
          <a:ln>
            <a:noFill/>
          </a:ln>
        </p:spPr>
        <p:txBody>
          <a:bodyPr spcFirstLastPara="1" wrap="square" lIns="91425" tIns="45700" rIns="91425" bIns="45700" anchor="t" anchorCtr="0">
            <a:normAutofit lnSpcReduction="10000"/>
          </a:bodyPr>
          <a:lstStyle/>
          <a:p>
            <a:pPr marL="342900" lvl="0" indent="-342900" algn="just" rtl="1">
              <a:spcBef>
                <a:spcPts val="0"/>
              </a:spcBef>
              <a:spcAft>
                <a:spcPts val="0"/>
              </a:spcAft>
              <a:buClr>
                <a:schemeClr val="dk1"/>
              </a:buClr>
              <a:buSzPts val="3200"/>
              <a:buChar char="•"/>
            </a:pPr>
            <a:r>
              <a:rPr lang="ar-IQ" b="1"/>
              <a:t>الانقلاب Inversion</a:t>
            </a:r>
            <a:r>
              <a:rPr lang="ar-IQ"/>
              <a:t>  : </a:t>
            </a:r>
            <a:r>
              <a:rPr lang="ar-IQ" smtClean="0"/>
              <a:t>يحدث </a:t>
            </a:r>
            <a:r>
              <a:rPr lang="ar-IQ"/>
              <a:t>نتيجه لحصول كسر في موقع والتحامهما ثانيه بعد تدوير هذه القطعه بزاويه مقدارها180 درجه والتي تؤدي الى تغير في موقع بعض الجينات يقسم الى </a:t>
            </a:r>
            <a:endParaRPr dirty="0"/>
          </a:p>
          <a:p>
            <a:pPr marL="342900" lvl="0" indent="-342900" algn="just" rtl="1">
              <a:spcBef>
                <a:spcPts val="640"/>
              </a:spcBef>
              <a:spcAft>
                <a:spcPts val="0"/>
              </a:spcAft>
              <a:buClr>
                <a:schemeClr val="dk1"/>
              </a:buClr>
              <a:buSzPts val="3200"/>
              <a:buChar char="•"/>
            </a:pPr>
            <a:r>
              <a:rPr lang="ar-IQ" dirty="0"/>
              <a:t>أ- الانقلاب المتضمن القطعه الكروموسوميه </a:t>
            </a:r>
            <a:r>
              <a:rPr lang="ar-IQ" b="1" dirty="0">
                <a:solidFill>
                  <a:srgbClr val="FF0000"/>
                </a:solidFill>
              </a:rPr>
              <a:t>peri</a:t>
            </a:r>
            <a:r>
              <a:rPr lang="ar-IQ" b="1" dirty="0"/>
              <a:t>centric inversion </a:t>
            </a:r>
            <a:r>
              <a:rPr lang="ar-IQ" dirty="0"/>
              <a:t>: عندما يحدث على مسافات متساويه من القطعه المركزيه </a:t>
            </a:r>
            <a:endParaRPr dirty="0"/>
          </a:p>
          <a:p>
            <a:pPr marL="342900" lvl="0" indent="-342900" algn="just" rtl="1">
              <a:spcBef>
                <a:spcPts val="640"/>
              </a:spcBef>
              <a:spcAft>
                <a:spcPts val="0"/>
              </a:spcAft>
              <a:buClr>
                <a:schemeClr val="dk1"/>
              </a:buClr>
              <a:buSzPts val="3200"/>
              <a:buChar char="•"/>
            </a:pPr>
            <a:r>
              <a:rPr lang="ar-IQ" dirty="0"/>
              <a:t>ب- الانقلاب غير المتضمن القطعه المركزيه </a:t>
            </a:r>
            <a:r>
              <a:rPr lang="ar-IQ" b="1" dirty="0">
                <a:solidFill>
                  <a:srgbClr val="FF0000"/>
                </a:solidFill>
              </a:rPr>
              <a:t>para</a:t>
            </a:r>
            <a:r>
              <a:rPr lang="ar-IQ" dirty="0"/>
              <a:t>centric inversion</a:t>
            </a:r>
            <a:endParaRPr dirty="0"/>
          </a:p>
          <a:p>
            <a:pPr marL="342900" lvl="0" indent="-139700" algn="just" rtl="1">
              <a:spcBef>
                <a:spcPts val="640"/>
              </a:spcBef>
              <a:spcAft>
                <a:spcPts val="0"/>
              </a:spcAft>
              <a:buClr>
                <a:schemeClr val="dk1"/>
              </a:buClr>
              <a:buSzPts val="3200"/>
              <a:buNone/>
            </a:pPr>
            <a:endParaRPr dirty="0"/>
          </a:p>
        </p:txBody>
      </p:sp>
    </p:spTree>
  </p:cSld>
  <p:clrMapOvr>
    <a:masterClrMapping/>
  </p:clrMapOvr>
  <p:transition>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التغيرات الكمية</a:t>
            </a:r>
            <a:endParaRPr/>
          </a:p>
        </p:txBody>
      </p:sp>
      <p:sp>
        <p:nvSpPr>
          <p:cNvPr id="185" name="Google Shape;185;p29"/>
          <p:cNvSpPr txBox="1">
            <a:spLocks noGrp="1"/>
          </p:cNvSpPr>
          <p:nvPr>
            <p:ph type="body" idx="1"/>
          </p:nvPr>
        </p:nvSpPr>
        <p:spPr>
          <a:xfrm>
            <a:off x="457200" y="1600200"/>
            <a:ext cx="8229600" cy="4525963"/>
          </a:xfrm>
          <a:prstGeom prst="rect">
            <a:avLst/>
          </a:prstGeom>
          <a:blipFill rotWithShape="1">
            <a:blip r:embed="rId3">
              <a:alphaModFix/>
            </a:blip>
            <a:tile tx="0" ty="0" sx="100000" sy="100000" flip="none" algn="tl"/>
          </a:blipFill>
          <a:ln>
            <a:noFill/>
          </a:ln>
        </p:spPr>
        <p:txBody>
          <a:bodyPr spcFirstLastPara="1" wrap="square" lIns="91425" tIns="45700" rIns="91425" bIns="45700" anchor="t" anchorCtr="0">
            <a:normAutofit fontScale="92500" lnSpcReduction="10000"/>
          </a:bodyPr>
          <a:lstStyle/>
          <a:p>
            <a:pPr marL="342900" lvl="0" indent="-342900" algn="just" rtl="1">
              <a:spcBef>
                <a:spcPts val="0"/>
              </a:spcBef>
              <a:spcAft>
                <a:spcPts val="0"/>
              </a:spcAft>
              <a:buClr>
                <a:schemeClr val="dk1"/>
              </a:buClr>
              <a:buSzPct val="100000"/>
              <a:buChar char="•"/>
            </a:pPr>
            <a:r>
              <a:rPr lang="ar-IQ"/>
              <a:t>يكون العدد الكروموسومي </a:t>
            </a:r>
            <a:r>
              <a:rPr lang="ar-IQ" b="1">
                <a:solidFill>
                  <a:srgbClr val="FF0000"/>
                </a:solidFill>
              </a:rPr>
              <a:t>ثابتا</a:t>
            </a:r>
            <a:r>
              <a:rPr lang="ar-IQ"/>
              <a:t> للنوع الواحد من الكائنات الحيه حيث يعتمد هذا العدد في تحديد النوع والعلاقات الوراثيه والتصنيفيه ضمن المجموعه يمثل العدد الكروموسومي الاساس (المحتوى الجيني Genome  بالحرف 2n ) او ثنائي المجموعه الكروموسوميه diploid ، واثناء الانقسام الاختزالي ينصف العدد الكروموسومي الى النصف فان ناتج العمليه احادي المجموعه الكروموسوميه Haploid او1n .</a:t>
            </a:r>
            <a:r>
              <a:rPr lang="ar-IQ" b="1">
                <a:solidFill>
                  <a:srgbClr val="FF0000"/>
                </a:solidFill>
              </a:rPr>
              <a:t> ان التعدد الكروموسومي او التضاعف المجموعي  polyploidy يحصل عندما تمثل المجموعه الكروموسوميه باكثر من مرتين 3n, 4n, 5n </a:t>
            </a:r>
            <a:endParaRPr/>
          </a:p>
          <a:p>
            <a:pPr marL="342900" lvl="0" indent="-342900" algn="just" rtl="1">
              <a:spcBef>
                <a:spcPts val="592"/>
              </a:spcBef>
              <a:spcAft>
                <a:spcPts val="0"/>
              </a:spcAft>
              <a:buClr>
                <a:schemeClr val="dk1"/>
              </a:buClr>
              <a:buSzPct val="100000"/>
              <a:buNone/>
            </a:pPr>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التغيرات الكمية</a:t>
            </a:r>
            <a:endParaRPr/>
          </a:p>
        </p:txBody>
      </p:sp>
      <p:graphicFrame>
        <p:nvGraphicFramePr>
          <p:cNvPr id="191" name="Google Shape;191;p30"/>
          <p:cNvGraphicFramePr/>
          <p:nvPr/>
        </p:nvGraphicFramePr>
        <p:xfrm>
          <a:off x="571472" y="1428736"/>
          <a:ext cx="3000000" cy="3000000"/>
        </p:xfrm>
        <a:graphic>
          <a:graphicData uri="http://schemas.openxmlformats.org/drawingml/2006/table">
            <a:tbl>
              <a:tblPr>
                <a:noFill/>
                <a:tableStyleId>{E63AE9C3-E893-4CE7-BC60-253C5873DB52}</a:tableStyleId>
              </a:tblPr>
              <a:tblGrid>
                <a:gridCol w="4000525"/>
                <a:gridCol w="4000525"/>
              </a:tblGrid>
              <a:tr h="428625">
                <a:tc>
                  <a:txBody>
                    <a:bodyPr/>
                    <a:lstStyle/>
                    <a:p>
                      <a:pPr marL="0" marR="0" lvl="0" indent="0" algn="ctr" rtl="1">
                        <a:lnSpc>
                          <a:spcPct val="150000"/>
                        </a:lnSpc>
                        <a:spcBef>
                          <a:spcPts val="0"/>
                        </a:spcBef>
                        <a:spcAft>
                          <a:spcPts val="0"/>
                        </a:spcAft>
                        <a:buNone/>
                      </a:pPr>
                      <a:r>
                        <a:rPr lang="ar-IQ" sz="1800" b="1" u="none" strike="noStrike" cap="none">
                          <a:latin typeface="Calibri"/>
                          <a:ea typeface="Calibri"/>
                          <a:cs typeface="Calibri"/>
                          <a:sym typeface="Calibri"/>
                        </a:rPr>
                        <a:t>الهيئه الكروموسوميه</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Calibri"/>
                          <a:ea typeface="Calibri"/>
                          <a:cs typeface="Calibri"/>
                          <a:sym typeface="Calibri"/>
                        </a:rPr>
                        <a:t>التسميه</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92,XXYY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Tetraploidy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69,XXY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Triploidy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47,XX,21</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Trisomy 21</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47,XY,18</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Trisomy 18</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47,XX,13</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Trisomy13</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47,XX,16</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Trisomy 16</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47,XXY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Klinefelter sydnrom</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47,XXX</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Trisomy,X</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45, X</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Turner s syndrome</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r h="428625">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49,XXXXY</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c>
                  <a:txBody>
                    <a:bodyPr/>
                    <a:lstStyle/>
                    <a:p>
                      <a:pPr marL="0" marR="0" lvl="0" indent="0" algn="ctr" rtl="1">
                        <a:lnSpc>
                          <a:spcPct val="150000"/>
                        </a:lnSpc>
                        <a:spcBef>
                          <a:spcPts val="0"/>
                        </a:spcBef>
                        <a:spcAft>
                          <a:spcPts val="0"/>
                        </a:spcAft>
                        <a:buNone/>
                      </a:pPr>
                      <a:r>
                        <a:rPr lang="ar-IQ" sz="1800" b="1" u="none" strike="noStrike" cap="none">
                          <a:latin typeface="Times New Roman"/>
                          <a:ea typeface="Times New Roman"/>
                          <a:cs typeface="Times New Roman"/>
                          <a:sym typeface="Times New Roman"/>
                        </a:rPr>
                        <a:t>Variant of Klinefelter syndrome</a:t>
                      </a:r>
                      <a:endParaRPr sz="1400" b="1" u="none" strike="noStrike" cap="none">
                        <a:latin typeface="Calibri"/>
                        <a:ea typeface="Calibri"/>
                        <a:cs typeface="Calibri"/>
                        <a:sym typeface="Calibri"/>
                      </a:endParaRPr>
                    </a:p>
                  </a:txBody>
                  <a:tcPr marL="68575" marR="68575" marT="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lt1"/>
                    </a:solidFill>
                  </a:tcPr>
                </a:tc>
              </a:tr>
            </a:tbl>
          </a:graphicData>
        </a:graphic>
      </p:graphicFrame>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r" rtl="1">
              <a:spcBef>
                <a:spcPts val="0"/>
              </a:spcBef>
              <a:spcAft>
                <a:spcPts val="0"/>
              </a:spcAft>
              <a:buClr>
                <a:schemeClr val="dk1"/>
              </a:buClr>
              <a:buSzPct val="100000"/>
              <a:buFont typeface="Calibri"/>
              <a:buNone/>
            </a:pPr>
            <a:r>
              <a:rPr lang="ar-IQ"/>
              <a:t>فائدة الكائنات احادية المجموعه الكروموسوميه من الناحيه الوراثيه والتضريبيه </a:t>
            </a:r>
            <a:br>
              <a:rPr lang="ar-IQ"/>
            </a:br>
            <a:endParaRPr/>
          </a:p>
        </p:txBody>
      </p:sp>
      <p:sp>
        <p:nvSpPr>
          <p:cNvPr id="197" name="Google Shape;197;p31"/>
          <p:cNvSpPr txBox="1">
            <a:spLocks noGrp="1"/>
          </p:cNvSpPr>
          <p:nvPr>
            <p:ph type="body" idx="1"/>
          </p:nvPr>
        </p:nvSpPr>
        <p:spPr>
          <a:xfrm>
            <a:off x="457200" y="1600200"/>
            <a:ext cx="8229600" cy="452596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rmAutofit fontScale="85000" lnSpcReduction="10000"/>
          </a:bodyPr>
          <a:lstStyle/>
          <a:p>
            <a:pPr marL="514350" lvl="0" indent="-341630" algn="just" rtl="1">
              <a:spcBef>
                <a:spcPts val="0"/>
              </a:spcBef>
              <a:spcAft>
                <a:spcPts val="0"/>
              </a:spcAft>
              <a:buClr>
                <a:schemeClr val="dk1"/>
              </a:buClr>
              <a:buSzPct val="100000"/>
              <a:buFont typeface="Calibri"/>
              <a:buNone/>
            </a:pPr>
            <a:endParaRPr/>
          </a:p>
          <a:p>
            <a:pPr marL="514350" lvl="0" indent="-514350" algn="just" rtl="1">
              <a:spcBef>
                <a:spcPts val="544"/>
              </a:spcBef>
              <a:spcAft>
                <a:spcPts val="0"/>
              </a:spcAft>
              <a:buClr>
                <a:schemeClr val="dk1"/>
              </a:buClr>
              <a:buSzPct val="100000"/>
              <a:buFont typeface="Calibri"/>
              <a:buAutoNum type="arabicPeriod"/>
            </a:pPr>
            <a:r>
              <a:rPr lang="ar-IQ">
                <a:solidFill>
                  <a:schemeClr val="dk1"/>
                </a:solidFill>
                <a:latin typeface="Calibri"/>
                <a:ea typeface="Calibri"/>
                <a:cs typeface="Calibri"/>
                <a:sym typeface="Calibri"/>
              </a:rPr>
              <a:t>امكانية تضاعف كروموسوماتها لاجنسيا باستخدام </a:t>
            </a:r>
            <a:r>
              <a:rPr lang="ar-IQ" b="1">
                <a:solidFill>
                  <a:srgbClr val="FF0000"/>
                </a:solidFill>
                <a:latin typeface="Calibri"/>
                <a:ea typeface="Calibri"/>
                <a:cs typeface="Calibri"/>
                <a:sym typeface="Calibri"/>
              </a:rPr>
              <a:t>الكولجسين </a:t>
            </a:r>
            <a:endParaRPr b="1">
              <a:solidFill>
                <a:srgbClr val="FF0000"/>
              </a:solidFill>
            </a:endParaRPr>
          </a:p>
          <a:p>
            <a:pPr marL="514350" lvl="0" indent="-514350" algn="just" rtl="1">
              <a:spcBef>
                <a:spcPts val="544"/>
              </a:spcBef>
              <a:spcAft>
                <a:spcPts val="0"/>
              </a:spcAft>
              <a:buClr>
                <a:schemeClr val="dk1"/>
              </a:buClr>
              <a:buSzPct val="100000"/>
              <a:buFont typeface="Calibri"/>
              <a:buAutoNum type="arabicPeriod"/>
            </a:pPr>
            <a:r>
              <a:rPr lang="ar-IQ">
                <a:solidFill>
                  <a:schemeClr val="dk1"/>
                </a:solidFill>
                <a:latin typeface="Calibri"/>
                <a:ea typeface="Calibri"/>
                <a:cs typeface="Calibri"/>
                <a:sym typeface="Calibri"/>
              </a:rPr>
              <a:t>تكوين البذور نتيجة الاخصاب الذاتي فيحصل </a:t>
            </a:r>
            <a:r>
              <a:rPr lang="ar-IQ" b="1">
                <a:solidFill>
                  <a:srgbClr val="FF0000"/>
                </a:solidFill>
                <a:latin typeface="Calibri"/>
                <a:ea typeface="Calibri"/>
                <a:cs typeface="Calibri"/>
                <a:sym typeface="Calibri"/>
              </a:rPr>
              <a:t>تضاعف في عدد كروموسوماتها </a:t>
            </a:r>
            <a:r>
              <a:rPr lang="ar-IQ">
                <a:solidFill>
                  <a:schemeClr val="dk1"/>
                </a:solidFill>
                <a:latin typeface="Calibri"/>
                <a:ea typeface="Calibri"/>
                <a:cs typeface="Calibri"/>
                <a:sym typeface="Calibri"/>
              </a:rPr>
              <a:t>وبذلك نحصل على نباتات ثنائية المجموعه المجموعه الكروموسوميه بعد المعامله بالكولجسين  نحصل على </a:t>
            </a:r>
            <a:r>
              <a:rPr lang="ar-IQ">
                <a:solidFill>
                  <a:srgbClr val="FF0000"/>
                </a:solidFill>
                <a:latin typeface="Calibri"/>
                <a:ea typeface="Calibri"/>
                <a:cs typeface="Calibri"/>
                <a:sym typeface="Calibri"/>
              </a:rPr>
              <a:t>رباعي</a:t>
            </a:r>
            <a:r>
              <a:rPr lang="ar-IQ">
                <a:solidFill>
                  <a:schemeClr val="dk1"/>
                </a:solidFill>
                <a:latin typeface="Calibri"/>
                <a:ea typeface="Calibri"/>
                <a:cs typeface="Calibri"/>
                <a:sym typeface="Calibri"/>
              </a:rPr>
              <a:t> المجموعه الكروموسوميه وتكون هذه المجموعه متماثله ومتجانسه في جميع جيناتها تجانسا تاما وتدعى </a:t>
            </a:r>
            <a:r>
              <a:rPr lang="ar-IQ" b="1">
                <a:solidFill>
                  <a:srgbClr val="FF0000"/>
                </a:solidFill>
                <a:latin typeface="Calibri"/>
                <a:ea typeface="Calibri"/>
                <a:cs typeface="Calibri"/>
                <a:sym typeface="Calibri"/>
              </a:rPr>
              <a:t>Autopolyploidy</a:t>
            </a:r>
            <a:r>
              <a:rPr lang="ar-IQ">
                <a:solidFill>
                  <a:schemeClr val="dk1"/>
                </a:solidFill>
                <a:latin typeface="Calibri"/>
                <a:ea typeface="Calibri"/>
                <a:cs typeface="Calibri"/>
                <a:sym typeface="Calibri"/>
              </a:rPr>
              <a:t> </a:t>
            </a:r>
            <a:endParaRPr/>
          </a:p>
          <a:p>
            <a:pPr marL="514350" lvl="0" indent="-514350" algn="just" rtl="1">
              <a:spcBef>
                <a:spcPts val="544"/>
              </a:spcBef>
              <a:spcAft>
                <a:spcPts val="0"/>
              </a:spcAft>
              <a:buClr>
                <a:schemeClr val="dk1"/>
              </a:buClr>
              <a:buSzPct val="100000"/>
              <a:buFont typeface="Calibri"/>
              <a:buAutoNum type="arabicPeriod"/>
            </a:pPr>
            <a:r>
              <a:rPr lang="ar-IQ" b="1">
                <a:solidFill>
                  <a:schemeClr val="dk1"/>
                </a:solidFill>
                <a:latin typeface="Calibri"/>
                <a:ea typeface="Calibri"/>
                <a:cs typeface="Calibri"/>
                <a:sym typeface="Calibri"/>
              </a:rPr>
              <a:t>لمعرفة طبيعة المجموعه الكروموسوميه الاساسيه كالعدد الاساسي الحقيقي وكشف التكرارات بدراسة سلوكها اثناء الانقسام الخيطي الجسمي والاختزالي </a:t>
            </a:r>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a:t>علم الوراثة Genetics</a:t>
            </a:r>
            <a:br>
              <a:rPr lang="ar-IQ"/>
            </a:br>
            <a:r>
              <a:rPr lang="ar-IQ"/>
              <a:t>د.مجيد حميد</a:t>
            </a:r>
            <a:endParaRPr/>
          </a:p>
        </p:txBody>
      </p:sp>
      <p:pic>
        <p:nvPicPr>
          <p:cNvPr id="91" name="Google Shape;91;p14" descr="Chromosome.jpg"/>
          <p:cNvPicPr preferRelativeResize="0">
            <a:picLocks noGrp="1"/>
          </p:cNvPicPr>
          <p:nvPr>
            <p:ph type="body" idx="1"/>
          </p:nvPr>
        </p:nvPicPr>
        <p:blipFill rotWithShape="1">
          <a:blip r:embed="rId3">
            <a:alphaModFix/>
          </a:blip>
          <a:srcRect/>
          <a:stretch/>
        </p:blipFill>
        <p:spPr>
          <a:xfrm>
            <a:off x="3762369" y="2071678"/>
            <a:ext cx="5361462" cy="4021096"/>
          </a:xfrm>
          <a:prstGeom prst="rect">
            <a:avLst/>
          </a:prstGeom>
          <a:noFill/>
          <a:ln>
            <a:noFill/>
          </a:ln>
        </p:spPr>
      </p:pic>
      <p:pic>
        <p:nvPicPr>
          <p:cNvPr id="92" name="Google Shape;92;p14" descr="cell cycle.jpg2.jpg"/>
          <p:cNvPicPr preferRelativeResize="0"/>
          <p:nvPr/>
        </p:nvPicPr>
        <p:blipFill rotWithShape="1">
          <a:blip r:embed="rId4">
            <a:alphaModFix/>
          </a:blip>
          <a:srcRect/>
          <a:stretch/>
        </p:blipFill>
        <p:spPr>
          <a:xfrm>
            <a:off x="0" y="2071678"/>
            <a:ext cx="3860800" cy="38354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b="1"/>
              <a:t>التعدد الكروموسومي polyploidy  </a:t>
            </a:r>
            <a:r>
              <a:rPr lang="ar-IQ"/>
              <a:t/>
            </a:r>
            <a:br>
              <a:rPr lang="ar-IQ"/>
            </a:br>
            <a:endParaRPr/>
          </a:p>
        </p:txBody>
      </p:sp>
      <p:sp>
        <p:nvSpPr>
          <p:cNvPr id="203" name="Google Shape;203;p32"/>
          <p:cNvSpPr txBox="1">
            <a:spLocks noGrp="1"/>
          </p:cNvSpPr>
          <p:nvPr>
            <p:ph type="body" idx="1"/>
          </p:nvPr>
        </p:nvSpPr>
        <p:spPr>
          <a:xfrm>
            <a:off x="571472" y="1447800"/>
            <a:ext cx="8362216" cy="4800600"/>
          </a:xfrm>
          <a:prstGeom prst="rect">
            <a:avLst/>
          </a:prstGeom>
          <a:gradFill>
            <a:gsLst>
              <a:gs pos="0">
                <a:schemeClr val="lt1"/>
              </a:gs>
              <a:gs pos="40000">
                <a:srgbClr val="FDFDFD"/>
              </a:gs>
              <a:gs pos="100000">
                <a:srgbClr val="7A7A7A"/>
              </a:gs>
            </a:gsLst>
            <a:path path="circle">
              <a:fillToRect l="50000" t="50000" r="50000" b="50000"/>
            </a:path>
            <a:tileRect/>
          </a:gradFill>
          <a:ln>
            <a:noFill/>
          </a:ln>
        </p:spPr>
        <p:txBody>
          <a:bodyPr spcFirstLastPara="1" wrap="square" lIns="91425" tIns="45700" rIns="91425" bIns="45700" anchor="t" anchorCtr="0">
            <a:normAutofit fontScale="92500" lnSpcReduction="10000"/>
          </a:bodyPr>
          <a:lstStyle/>
          <a:p>
            <a:pPr marL="342900" lvl="0" indent="-342900" algn="just" rtl="1">
              <a:spcBef>
                <a:spcPts val="0"/>
              </a:spcBef>
              <a:spcAft>
                <a:spcPts val="0"/>
              </a:spcAft>
              <a:buClr>
                <a:schemeClr val="dk1"/>
              </a:buClr>
              <a:buSzPct val="100000"/>
              <a:buChar char="•"/>
            </a:pPr>
            <a:r>
              <a:rPr lang="ar-IQ">
                <a:latin typeface="Calibri"/>
                <a:ea typeface="Calibri"/>
                <a:cs typeface="Calibri"/>
                <a:sym typeface="Calibri"/>
              </a:rPr>
              <a:t>تمتلك الحيوانات والنباتات  في هذه الحاله اكثر من مجموعتين احاديتين من الكروموسومات في فرد ثنائي المجموعه وهذه تحصل اما من خلال </a:t>
            </a:r>
            <a:endParaRPr/>
          </a:p>
          <a:p>
            <a:pPr marL="342900" lvl="0" indent="-342900" algn="just" rtl="1">
              <a:spcBef>
                <a:spcPts val="592"/>
              </a:spcBef>
              <a:spcAft>
                <a:spcPts val="0"/>
              </a:spcAft>
              <a:buClr>
                <a:srgbClr val="FF0000"/>
              </a:buClr>
              <a:buSzPct val="100000"/>
              <a:buChar char="•"/>
            </a:pPr>
            <a:r>
              <a:rPr lang="ar-IQ" b="1">
                <a:solidFill>
                  <a:srgbClr val="FF0000"/>
                </a:solidFill>
                <a:latin typeface="Calibri"/>
                <a:ea typeface="Calibri"/>
                <a:cs typeface="Calibri"/>
                <a:sym typeface="Calibri"/>
              </a:rPr>
              <a:t>1- تضاعف جسمي    </a:t>
            </a:r>
            <a:r>
              <a:rPr lang="ar-IQ">
                <a:latin typeface="Calibri"/>
                <a:ea typeface="Calibri"/>
                <a:cs typeface="Calibri"/>
                <a:sym typeface="Calibri"/>
              </a:rPr>
              <a:t>somatic doubling : تحصل نتيجة تضاعف كروموسومات الخليه الجسميه وهذه تحصل اما</a:t>
            </a:r>
            <a:endParaRPr/>
          </a:p>
          <a:p>
            <a:pPr marL="342900" lvl="0" indent="-342900" algn="just" rtl="1">
              <a:spcBef>
                <a:spcPts val="592"/>
              </a:spcBef>
              <a:spcAft>
                <a:spcPts val="0"/>
              </a:spcAft>
              <a:buClr>
                <a:srgbClr val="002060"/>
              </a:buClr>
              <a:buSzPct val="100000"/>
              <a:buChar char="•"/>
            </a:pPr>
            <a:r>
              <a:rPr lang="ar-IQ" b="1">
                <a:solidFill>
                  <a:srgbClr val="002060"/>
                </a:solidFill>
                <a:latin typeface="Calibri"/>
                <a:ea typeface="Calibri"/>
                <a:cs typeface="Calibri"/>
                <a:sym typeface="Calibri"/>
              </a:rPr>
              <a:t>أ- بسبب اجتماع خليتين بنويتين دون انقسام السايتوبلازم </a:t>
            </a:r>
            <a:endParaRPr b="1">
              <a:solidFill>
                <a:srgbClr val="002060"/>
              </a:solidFill>
            </a:endParaRPr>
          </a:p>
          <a:p>
            <a:pPr marL="342900" lvl="0" indent="-342900" algn="just" rtl="1">
              <a:spcBef>
                <a:spcPts val="592"/>
              </a:spcBef>
              <a:spcAft>
                <a:spcPts val="0"/>
              </a:spcAft>
              <a:buClr>
                <a:srgbClr val="002060"/>
              </a:buClr>
              <a:buSzPct val="100000"/>
              <a:buChar char="•"/>
            </a:pPr>
            <a:r>
              <a:rPr lang="ar-IQ" b="1">
                <a:solidFill>
                  <a:srgbClr val="002060"/>
                </a:solidFill>
                <a:latin typeface="Calibri"/>
                <a:ea typeface="Calibri"/>
                <a:cs typeface="Calibri"/>
                <a:sym typeface="Calibri"/>
              </a:rPr>
              <a:t>ب- عدم انفصال الكروماتيدات الشقيقه </a:t>
            </a:r>
            <a:endParaRPr b="1">
              <a:solidFill>
                <a:srgbClr val="002060"/>
              </a:solidFill>
            </a:endParaRPr>
          </a:p>
          <a:p>
            <a:pPr marL="342900" lvl="0" indent="-342900" algn="just" rtl="1">
              <a:spcBef>
                <a:spcPts val="592"/>
              </a:spcBef>
              <a:spcAft>
                <a:spcPts val="0"/>
              </a:spcAft>
              <a:buClr>
                <a:srgbClr val="002060"/>
              </a:buClr>
              <a:buSzPct val="100000"/>
              <a:buChar char="•"/>
            </a:pPr>
            <a:r>
              <a:rPr lang="ar-IQ" b="1">
                <a:solidFill>
                  <a:srgbClr val="002060"/>
                </a:solidFill>
                <a:latin typeface="Calibri"/>
                <a:ea typeface="Calibri"/>
                <a:cs typeface="Calibri"/>
                <a:sym typeface="Calibri"/>
              </a:rPr>
              <a:t>ج- تحفيز الخلايا عن طريق المعامله بالكولجسين او المواد الكيمياويه </a:t>
            </a:r>
            <a:r>
              <a:rPr lang="ar-IQ">
                <a:latin typeface="Calibri"/>
                <a:ea typeface="Calibri"/>
                <a:cs typeface="Calibri"/>
                <a:sym typeface="Calibri"/>
              </a:rPr>
              <a:t>التي </a:t>
            </a:r>
            <a:r>
              <a:rPr lang="ar-IQ" b="1">
                <a:solidFill>
                  <a:srgbClr val="FF0000"/>
                </a:solidFill>
                <a:latin typeface="Calibri"/>
                <a:ea typeface="Calibri"/>
                <a:cs typeface="Calibri"/>
                <a:sym typeface="Calibri"/>
              </a:rPr>
              <a:t>تمنع تكوين الياف المغزل </a:t>
            </a:r>
            <a:r>
              <a:rPr lang="ar-IQ">
                <a:latin typeface="Calibri"/>
                <a:ea typeface="Calibri"/>
                <a:cs typeface="Calibri"/>
                <a:sym typeface="Calibri"/>
              </a:rPr>
              <a:t>والتي تمنع حركة  الكروموسومات من منطقة استواء المغزل نحو القطبين </a:t>
            </a:r>
            <a:endParaRPr/>
          </a:p>
          <a:p>
            <a:pPr marL="342900" lvl="0" indent="-154940" algn="just" rtl="1">
              <a:spcBef>
                <a:spcPts val="592"/>
              </a:spcBef>
              <a:spcAft>
                <a:spcPts val="0"/>
              </a:spcAft>
              <a:buClr>
                <a:schemeClr val="dk1"/>
              </a:buClr>
              <a:buSzPct val="100000"/>
              <a:buNone/>
            </a:pPr>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التعدد الكرموسومي poly ploidy</a:t>
            </a:r>
            <a:endParaRPr/>
          </a:p>
        </p:txBody>
      </p:sp>
      <p:sp>
        <p:nvSpPr>
          <p:cNvPr id="209" name="Google Shape;209;p33"/>
          <p:cNvSpPr txBox="1">
            <a:spLocks noGrp="1"/>
          </p:cNvSpPr>
          <p:nvPr>
            <p:ph type="body" idx="1"/>
          </p:nvPr>
        </p:nvSpPr>
        <p:spPr>
          <a:xfrm>
            <a:off x="457200" y="1600200"/>
            <a:ext cx="8229600" cy="452596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342900" lvl="0" indent="-342900" algn="just" rtl="1">
              <a:spcBef>
                <a:spcPts val="0"/>
              </a:spcBef>
              <a:spcAft>
                <a:spcPts val="0"/>
              </a:spcAft>
              <a:buClr>
                <a:srgbClr val="FF0000"/>
              </a:buClr>
              <a:buSzPts val="3200"/>
              <a:buChar char="•"/>
            </a:pPr>
            <a:r>
              <a:rPr lang="ar-IQ" b="1">
                <a:solidFill>
                  <a:srgbClr val="FF0000"/>
                </a:solidFill>
                <a:latin typeface="Calibri"/>
                <a:ea typeface="Calibri"/>
                <a:cs typeface="Calibri"/>
                <a:sym typeface="Calibri"/>
              </a:rPr>
              <a:t>2- تضاعف مشيجي Gametic doubling  </a:t>
            </a:r>
            <a:r>
              <a:rPr lang="ar-IQ">
                <a:solidFill>
                  <a:schemeClr val="dk1"/>
                </a:solidFill>
                <a:latin typeface="Calibri"/>
                <a:ea typeface="Calibri"/>
                <a:cs typeface="Calibri"/>
                <a:sym typeface="Calibri"/>
              </a:rPr>
              <a:t>: تنتج من تزاوج مشيجين لم تختزل كروموسوماتها في كليهما او احدهما ويكون حدوثها اكثر من النوع الاول وينشا من </a:t>
            </a:r>
            <a:endParaRPr/>
          </a:p>
          <a:p>
            <a:pPr marL="596646" lvl="0" indent="-514350" algn="just" rtl="1">
              <a:spcBef>
                <a:spcPts val="640"/>
              </a:spcBef>
              <a:spcAft>
                <a:spcPts val="0"/>
              </a:spcAft>
              <a:buClr>
                <a:srgbClr val="FF0000"/>
              </a:buClr>
              <a:buSzPts val="3200"/>
              <a:buFont typeface="Calibri"/>
              <a:buAutoNum type="arabicPeriod"/>
            </a:pPr>
            <a:r>
              <a:rPr lang="ar-IQ" b="1">
                <a:solidFill>
                  <a:srgbClr val="FF0000"/>
                </a:solidFill>
                <a:latin typeface="Calibri"/>
                <a:ea typeface="Calibri"/>
                <a:cs typeface="Calibri"/>
                <a:sym typeface="Calibri"/>
              </a:rPr>
              <a:t>عدم حدوث انقسام اختزالي </a:t>
            </a:r>
            <a:r>
              <a:rPr lang="ar-IQ">
                <a:solidFill>
                  <a:schemeClr val="dk1"/>
                </a:solidFill>
                <a:latin typeface="Calibri"/>
                <a:ea typeface="Calibri"/>
                <a:cs typeface="Calibri"/>
                <a:sym typeface="Calibri"/>
              </a:rPr>
              <a:t>في مرحلة تكوين الامشاج.</a:t>
            </a:r>
            <a:endParaRPr/>
          </a:p>
          <a:p>
            <a:pPr marL="596646" lvl="0" indent="-514350" algn="just" rtl="1">
              <a:spcBef>
                <a:spcPts val="640"/>
              </a:spcBef>
              <a:spcAft>
                <a:spcPts val="0"/>
              </a:spcAft>
              <a:buClr>
                <a:schemeClr val="dk1"/>
              </a:buClr>
              <a:buSzPts val="3200"/>
              <a:buFont typeface="Calibri"/>
              <a:buAutoNum type="arabicPeriod"/>
            </a:pPr>
            <a:r>
              <a:rPr lang="ar-IQ">
                <a:solidFill>
                  <a:schemeClr val="dk1"/>
                </a:solidFill>
                <a:latin typeface="Calibri"/>
                <a:ea typeface="Calibri"/>
                <a:cs typeface="Calibri"/>
                <a:sym typeface="Calibri"/>
              </a:rPr>
              <a:t> او نشوء امشاج من خلايا </a:t>
            </a:r>
            <a:r>
              <a:rPr lang="ar-IQ" b="1">
                <a:solidFill>
                  <a:srgbClr val="FF0000"/>
                </a:solidFill>
                <a:latin typeface="Calibri"/>
                <a:ea typeface="Calibri"/>
                <a:cs typeface="Calibri"/>
                <a:sym typeface="Calibri"/>
              </a:rPr>
              <a:t>اميه حدث فيها تضاعف كروموسومي لسبب ما .</a:t>
            </a:r>
            <a:endParaRPr/>
          </a:p>
          <a:p>
            <a:pPr marL="596646" lvl="0" indent="-514350" algn="just" rtl="1">
              <a:spcBef>
                <a:spcPts val="640"/>
              </a:spcBef>
              <a:spcAft>
                <a:spcPts val="0"/>
              </a:spcAft>
              <a:buClr>
                <a:schemeClr val="dk1"/>
              </a:buClr>
              <a:buSzPts val="3200"/>
              <a:buFont typeface="Calibri"/>
              <a:buAutoNum type="arabicPeriod"/>
            </a:pPr>
            <a:r>
              <a:rPr lang="ar-IQ">
                <a:solidFill>
                  <a:schemeClr val="dk1"/>
                </a:solidFill>
                <a:latin typeface="Calibri"/>
                <a:ea typeface="Calibri"/>
                <a:cs typeface="Calibri"/>
                <a:sym typeface="Calibri"/>
              </a:rPr>
              <a:t>وكذلك من </a:t>
            </a:r>
            <a:r>
              <a:rPr lang="ar-IQ" b="1">
                <a:solidFill>
                  <a:srgbClr val="FF0000"/>
                </a:solidFill>
                <a:latin typeface="Calibri"/>
                <a:ea typeface="Calibri"/>
                <a:cs typeface="Calibri"/>
                <a:sym typeface="Calibri"/>
              </a:rPr>
              <a:t>عدم انفصال الكروماتيدات الشقيقه </a:t>
            </a:r>
            <a:r>
              <a:rPr lang="ar-IQ">
                <a:solidFill>
                  <a:schemeClr val="dk1"/>
                </a:solidFill>
                <a:latin typeface="Calibri"/>
                <a:ea typeface="Calibri"/>
                <a:cs typeface="Calibri"/>
                <a:sym typeface="Calibri"/>
              </a:rPr>
              <a:t>عن بعضها في مرحلة تكوين النطف .</a:t>
            </a:r>
            <a:endParaRPr/>
          </a:p>
          <a:p>
            <a:pPr marL="342900" lvl="0" indent="-139700" algn="just" rtl="1">
              <a:spcBef>
                <a:spcPts val="640"/>
              </a:spcBef>
              <a:spcAft>
                <a:spcPts val="0"/>
              </a:spcAft>
              <a:buClr>
                <a:schemeClr val="dk1"/>
              </a:buClr>
              <a:buSzPts val="3200"/>
              <a:buNone/>
            </a:pPr>
            <a:endParaRPr/>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b="1"/>
              <a:t>تصنيف التغيرات الكروموسوميه العدديه </a:t>
            </a:r>
            <a:r>
              <a:rPr lang="ar-IQ"/>
              <a:t/>
            </a:r>
            <a:br>
              <a:rPr lang="ar-IQ"/>
            </a:br>
            <a:endParaRPr/>
          </a:p>
        </p:txBody>
      </p:sp>
      <p:sp>
        <p:nvSpPr>
          <p:cNvPr id="215" name="Google Shape;215;p34"/>
          <p:cNvSpPr txBox="1">
            <a:spLocks noGrp="1"/>
          </p:cNvSpPr>
          <p:nvPr>
            <p:ph type="body" idx="1"/>
          </p:nvPr>
        </p:nvSpPr>
        <p:spPr>
          <a:xfrm>
            <a:off x="457200" y="1600200"/>
            <a:ext cx="8229600" cy="4525963"/>
          </a:xfrm>
          <a:prstGeom prst="rect">
            <a:avLst/>
          </a:prstGeom>
          <a:gradFill>
            <a:gsLst>
              <a:gs pos="0">
                <a:srgbClr val="FFEFD1"/>
              </a:gs>
              <a:gs pos="64999">
                <a:srgbClr val="F0EBD5"/>
              </a:gs>
              <a:gs pos="100000">
                <a:srgbClr val="D1C39F"/>
              </a:gs>
            </a:gsLst>
            <a:lin ang="5400000" scaled="0"/>
          </a:grad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just" rtl="1">
              <a:spcBef>
                <a:spcPts val="0"/>
              </a:spcBef>
              <a:spcAft>
                <a:spcPts val="0"/>
              </a:spcAft>
              <a:buClr>
                <a:schemeClr val="dk1"/>
              </a:buClr>
              <a:buSzPts val="3200"/>
              <a:buChar char="•"/>
            </a:pPr>
            <a:r>
              <a:rPr lang="ar-IQ" b="1">
                <a:solidFill>
                  <a:schemeClr val="dk1"/>
                </a:solidFill>
                <a:latin typeface="Calibri"/>
                <a:ea typeface="Calibri"/>
                <a:cs typeface="Calibri"/>
                <a:sym typeface="Calibri"/>
              </a:rPr>
              <a:t>التضاعف المجموعي الكامل او الحقيقي Euploidy </a:t>
            </a:r>
            <a:endParaRPr b="1"/>
          </a:p>
          <a:p>
            <a:pPr marL="342900" lvl="0" indent="-342900" algn="just" rtl="1">
              <a:spcBef>
                <a:spcPts val="640"/>
              </a:spcBef>
              <a:spcAft>
                <a:spcPts val="0"/>
              </a:spcAft>
              <a:buClr>
                <a:schemeClr val="dk1"/>
              </a:buClr>
              <a:buSzPts val="3200"/>
              <a:buChar char="•"/>
            </a:pPr>
            <a:r>
              <a:rPr lang="ar-IQ">
                <a:solidFill>
                  <a:schemeClr val="dk1"/>
                </a:solidFill>
                <a:latin typeface="Calibri"/>
                <a:ea typeface="Calibri"/>
                <a:cs typeface="Calibri"/>
                <a:sym typeface="Calibri"/>
              </a:rPr>
              <a:t>تبقى المجموعه الكروموسوميه في حالة  </a:t>
            </a:r>
            <a:r>
              <a:rPr lang="ar-IQ" b="1">
                <a:solidFill>
                  <a:schemeClr val="dk1"/>
                </a:solidFill>
                <a:latin typeface="Calibri"/>
                <a:ea typeface="Calibri"/>
                <a:cs typeface="Calibri"/>
                <a:sym typeface="Calibri"/>
              </a:rPr>
              <a:t> </a:t>
            </a:r>
            <a:r>
              <a:rPr lang="ar-IQ">
                <a:solidFill>
                  <a:schemeClr val="dk1"/>
                </a:solidFill>
                <a:latin typeface="Calibri"/>
                <a:ea typeface="Calibri"/>
                <a:cs typeface="Calibri"/>
                <a:sym typeface="Calibri"/>
              </a:rPr>
              <a:t>توازن دون زياده او نقصان كروموسوم واحد او اكثر من المجموعه بعد تضاعفها </a:t>
            </a:r>
            <a:endParaRPr/>
          </a:p>
          <a:p>
            <a:pPr marL="342900" lvl="0" indent="-342900" algn="just" rtl="1">
              <a:spcBef>
                <a:spcPts val="640"/>
              </a:spcBef>
              <a:spcAft>
                <a:spcPts val="0"/>
              </a:spcAft>
              <a:buClr>
                <a:schemeClr val="dk1"/>
              </a:buClr>
              <a:buSzPts val="3200"/>
              <a:buChar char="•"/>
            </a:pPr>
            <a:r>
              <a:rPr lang="ar-IQ" b="1">
                <a:solidFill>
                  <a:schemeClr val="dk1"/>
                </a:solidFill>
                <a:latin typeface="Calibri"/>
                <a:ea typeface="Calibri"/>
                <a:cs typeface="Calibri"/>
                <a:sym typeface="Calibri"/>
              </a:rPr>
              <a:t>التضاعف المجموعي غير الكامل او غير الحقيقي Aneuploidy  </a:t>
            </a:r>
            <a:endParaRPr b="1"/>
          </a:p>
          <a:p>
            <a:pPr marL="342900" lvl="0" indent="-342900" algn="just" rtl="1">
              <a:spcBef>
                <a:spcPts val="640"/>
              </a:spcBef>
              <a:spcAft>
                <a:spcPts val="0"/>
              </a:spcAft>
              <a:buClr>
                <a:schemeClr val="dk1"/>
              </a:buClr>
              <a:buSzPts val="3200"/>
              <a:buChar char="•"/>
            </a:pPr>
            <a:r>
              <a:rPr lang="ar-IQ">
                <a:solidFill>
                  <a:schemeClr val="dk1"/>
                </a:solidFill>
                <a:latin typeface="Calibri"/>
                <a:ea typeface="Calibri"/>
                <a:cs typeface="Calibri"/>
                <a:sym typeface="Calibri"/>
              </a:rPr>
              <a:t>وفيه يفقد التوازن للمجموعه الكروموسوميه بسبب </a:t>
            </a:r>
            <a:r>
              <a:rPr lang="ar-IQ" b="1">
                <a:solidFill>
                  <a:srgbClr val="FF0000"/>
                </a:solidFill>
                <a:latin typeface="Calibri"/>
                <a:ea typeface="Calibri"/>
                <a:cs typeface="Calibri"/>
                <a:sym typeface="Calibri"/>
              </a:rPr>
              <a:t>زياده اونقصان لواحد </a:t>
            </a:r>
            <a:r>
              <a:rPr lang="ar-IQ">
                <a:solidFill>
                  <a:schemeClr val="dk1"/>
                </a:solidFill>
                <a:latin typeface="Calibri"/>
                <a:ea typeface="Calibri"/>
                <a:cs typeface="Calibri"/>
                <a:sym typeface="Calibri"/>
              </a:rPr>
              <a:t>او اكثر من الكروموسومات (2n+1) </a:t>
            </a:r>
            <a:endParaRPr/>
          </a:p>
          <a:p>
            <a:pPr marL="342900" lvl="0" indent="-139700" algn="just" rtl="1">
              <a:spcBef>
                <a:spcPts val="640"/>
              </a:spcBef>
              <a:spcAft>
                <a:spcPts val="0"/>
              </a:spcAft>
              <a:buClr>
                <a:schemeClr val="dk1"/>
              </a:buClr>
              <a:buSzPts val="3200"/>
              <a:buNone/>
            </a:pPr>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b="1"/>
              <a:t>تصنيف التغيرات الكروموسوميه العدديه </a:t>
            </a:r>
            <a:r>
              <a:rPr lang="ar-IQ"/>
              <a:t/>
            </a:r>
            <a:br>
              <a:rPr lang="ar-IQ"/>
            </a:br>
            <a:endParaRPr/>
          </a:p>
        </p:txBody>
      </p:sp>
      <p:sp>
        <p:nvSpPr>
          <p:cNvPr id="221" name="Google Shape;221;p35"/>
          <p:cNvSpPr txBox="1">
            <a:spLocks noGrp="1"/>
          </p:cNvSpPr>
          <p:nvPr>
            <p:ph type="body" idx="1"/>
          </p:nvPr>
        </p:nvSpPr>
        <p:spPr>
          <a:xfrm>
            <a:off x="457200" y="1600200"/>
            <a:ext cx="8229600" cy="4525963"/>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rmAutofit fontScale="85000" lnSpcReduction="10000"/>
          </a:bodyPr>
          <a:lstStyle/>
          <a:p>
            <a:pPr marL="342900" lvl="0" indent="-342900" algn="just" rtl="1">
              <a:spcBef>
                <a:spcPts val="0"/>
              </a:spcBef>
              <a:spcAft>
                <a:spcPts val="0"/>
              </a:spcAft>
              <a:buClr>
                <a:schemeClr val="dk1"/>
              </a:buClr>
              <a:buSzPct val="100000"/>
              <a:buChar char="•"/>
            </a:pPr>
            <a:r>
              <a:rPr lang="ar-IQ">
                <a:solidFill>
                  <a:schemeClr val="dk1"/>
                </a:solidFill>
                <a:latin typeface="Calibri"/>
                <a:ea typeface="Calibri"/>
                <a:cs typeface="Calibri"/>
                <a:sym typeface="Calibri"/>
              </a:rPr>
              <a:t>التضاعف المجموعي الحقيققي يضم </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أ- التعدد المجموعي الذاتي Autopolyploidy </a:t>
            </a:r>
            <a:r>
              <a:rPr lang="ar-IQ">
                <a:solidFill>
                  <a:schemeClr val="dk1"/>
                </a:solidFill>
                <a:latin typeface="Calibri"/>
                <a:ea typeface="Calibri"/>
                <a:cs typeface="Calibri"/>
                <a:sym typeface="Calibri"/>
              </a:rPr>
              <a:t>: تتميز خلاياها باحتوائها على مجاميع كروموسوميه متماثله ولكل كروموسوم اكثرمن نظير واحد ويحدث نتيجه لفشل في الانقسام الاختزالي او الخيطي او </a:t>
            </a:r>
            <a:r>
              <a:rPr lang="ar-IQ" b="1">
                <a:solidFill>
                  <a:srgbClr val="FF0000"/>
                </a:solidFill>
                <a:latin typeface="Calibri"/>
                <a:ea typeface="Calibri"/>
                <a:cs typeface="Calibri"/>
                <a:sym typeface="Calibri"/>
              </a:rPr>
              <a:t>باستعمال الكولجسين </a:t>
            </a:r>
            <a:r>
              <a:rPr lang="ar-IQ">
                <a:solidFill>
                  <a:schemeClr val="dk1"/>
                </a:solidFill>
                <a:latin typeface="Calibri"/>
                <a:ea typeface="Calibri"/>
                <a:cs typeface="Calibri"/>
                <a:sym typeface="Calibri"/>
              </a:rPr>
              <a:t>، او قد تحتوي احد الامشاج على مجموعه ثنائيه فاذا خصبت بنوع من الامشاج يحتوي على مجموعه احاديه ينتج بيضه مخصبه تحتوي على ثلاث مجاميع كروموسوميه triploidy . </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ب- التعدد المجموعي الخلطي </a:t>
            </a:r>
            <a:r>
              <a:rPr lang="ar-IQ">
                <a:solidFill>
                  <a:schemeClr val="dk1"/>
                </a:solidFill>
                <a:latin typeface="Calibri"/>
                <a:ea typeface="Calibri"/>
                <a:cs typeface="Calibri"/>
                <a:sym typeface="Calibri"/>
              </a:rPr>
              <a:t>Allopolyploidy: ناتجه من وجود مجاميع كروموسوميه مختلفه تابعه الى اجناس او انواع مختلفه وهذه الحاله شائعة الحدوث  في النباتات بسبب حالة التهجين.</a:t>
            </a:r>
            <a:endParaRPr/>
          </a:p>
          <a:p>
            <a:pPr marL="342900" lvl="0" indent="-170180" algn="r" rtl="1">
              <a:spcBef>
                <a:spcPts val="544"/>
              </a:spcBef>
              <a:spcAft>
                <a:spcPts val="0"/>
              </a:spcAft>
              <a:buClr>
                <a:schemeClr val="dk1"/>
              </a:buClr>
              <a:buSzPct val="100000"/>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التضاعف المجموعي غير الحقيقي</a:t>
            </a:r>
            <a:endParaRPr b="1"/>
          </a:p>
        </p:txBody>
      </p:sp>
      <p:sp>
        <p:nvSpPr>
          <p:cNvPr id="227" name="Google Shape;227;p36"/>
          <p:cNvSpPr txBox="1">
            <a:spLocks noGrp="1"/>
          </p:cNvSpPr>
          <p:nvPr>
            <p:ph type="body" idx="1"/>
          </p:nvPr>
        </p:nvSpPr>
        <p:spPr>
          <a:xfrm>
            <a:off x="457200" y="1600200"/>
            <a:ext cx="8229600" cy="452596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342900" lvl="0" indent="-342900" algn="just" rtl="1">
              <a:spcBef>
                <a:spcPts val="0"/>
              </a:spcBef>
              <a:spcAft>
                <a:spcPts val="0"/>
              </a:spcAft>
              <a:buClr>
                <a:schemeClr val="dk1"/>
              </a:buClr>
              <a:buSzPct val="133333"/>
              <a:buChar char="•"/>
            </a:pPr>
            <a:r>
              <a:rPr lang="ar-IQ">
                <a:solidFill>
                  <a:schemeClr val="dk1"/>
                </a:solidFill>
                <a:latin typeface="Calibri"/>
                <a:ea typeface="Calibri"/>
                <a:cs typeface="Calibri"/>
                <a:sym typeface="Calibri"/>
              </a:rPr>
              <a:t>التضاعف المجموعي غير الحقيقي: ويحدث تضاعف لجزء من المجموعه الكروموسوميه التابعه لفرد ثنائي المجموعه الكروموسوميه ويحدث بسبب:</a:t>
            </a:r>
            <a:endParaRPr sz="2400"/>
          </a:p>
          <a:p>
            <a:pPr marL="742950" lvl="1" indent="-285750" algn="just" rtl="1">
              <a:spcBef>
                <a:spcPts val="518"/>
              </a:spcBef>
              <a:spcAft>
                <a:spcPts val="0"/>
              </a:spcAft>
              <a:buClr>
                <a:srgbClr val="FF0000"/>
              </a:buClr>
              <a:buSzPct val="140000"/>
              <a:buChar char="–"/>
            </a:pPr>
            <a:r>
              <a:rPr lang="ar-IQ" b="1">
                <a:solidFill>
                  <a:srgbClr val="FF0000"/>
                </a:solidFill>
                <a:latin typeface="Calibri"/>
                <a:ea typeface="Calibri"/>
                <a:cs typeface="Calibri"/>
                <a:sym typeface="Calibri"/>
              </a:rPr>
              <a:t>1-</a:t>
            </a:r>
            <a:r>
              <a:rPr lang="ar-IQ">
                <a:solidFill>
                  <a:schemeClr val="dk1"/>
                </a:solidFill>
                <a:latin typeface="Calibri"/>
                <a:ea typeface="Calibri"/>
                <a:cs typeface="Calibri"/>
                <a:sym typeface="Calibri"/>
              </a:rPr>
              <a:t> اخفاق انفصال الكروماتيدات لاحد الكروموسومات في الانقسام الاختزالي </a:t>
            </a:r>
            <a:endParaRPr sz="2000"/>
          </a:p>
          <a:p>
            <a:pPr marL="742950" lvl="1" indent="-285750" algn="just" rtl="1">
              <a:spcBef>
                <a:spcPts val="518"/>
              </a:spcBef>
              <a:spcAft>
                <a:spcPts val="0"/>
              </a:spcAft>
              <a:buClr>
                <a:srgbClr val="FF0000"/>
              </a:buClr>
              <a:buSzPct val="140000"/>
              <a:buChar char="–"/>
            </a:pPr>
            <a:r>
              <a:rPr lang="ar-IQ">
                <a:solidFill>
                  <a:srgbClr val="FF0000"/>
                </a:solidFill>
                <a:latin typeface="Calibri"/>
                <a:ea typeface="Calibri"/>
                <a:cs typeface="Calibri"/>
                <a:sym typeface="Calibri"/>
              </a:rPr>
              <a:t>2-</a:t>
            </a:r>
            <a:r>
              <a:rPr lang="ar-IQ">
                <a:solidFill>
                  <a:schemeClr val="dk1"/>
                </a:solidFill>
                <a:latin typeface="Calibri"/>
                <a:ea typeface="Calibri"/>
                <a:cs typeface="Calibri"/>
                <a:sym typeface="Calibri"/>
              </a:rPr>
              <a:t> عدم اقتران احد الكروموسومات في الطور التمهيدي الاول الذي ينشا عنه </a:t>
            </a:r>
            <a:r>
              <a:rPr lang="ar-IQ">
                <a:solidFill>
                  <a:srgbClr val="FF0000"/>
                </a:solidFill>
                <a:latin typeface="Calibri"/>
                <a:ea typeface="Calibri"/>
                <a:cs typeface="Calibri"/>
                <a:sym typeface="Calibri"/>
              </a:rPr>
              <a:t>توزيع عشوائي </a:t>
            </a:r>
            <a:r>
              <a:rPr lang="ar-IQ">
                <a:solidFill>
                  <a:schemeClr val="dk1"/>
                </a:solidFill>
                <a:latin typeface="Calibri"/>
                <a:ea typeface="Calibri"/>
                <a:cs typeface="Calibri"/>
                <a:sym typeface="Calibri"/>
              </a:rPr>
              <a:t>لكروموسومين وبالتالي يذهب كلا الكروموسومين الشقيقين الى احد الاقطاب </a:t>
            </a:r>
            <a:r>
              <a:rPr lang="ar-IQ">
                <a:solidFill>
                  <a:srgbClr val="FF0000"/>
                </a:solidFill>
                <a:latin typeface="Calibri"/>
                <a:ea typeface="Calibri"/>
                <a:cs typeface="Calibri"/>
                <a:sym typeface="Calibri"/>
              </a:rPr>
              <a:t>فيتكون</a:t>
            </a:r>
            <a:r>
              <a:rPr lang="ar-IQ">
                <a:solidFill>
                  <a:schemeClr val="dk1"/>
                </a:solidFill>
                <a:latin typeface="Calibri"/>
                <a:ea typeface="Calibri"/>
                <a:cs typeface="Calibri"/>
                <a:sym typeface="Calibri"/>
              </a:rPr>
              <a:t> مشيجان احدهما يمتلك </a:t>
            </a:r>
            <a:r>
              <a:rPr lang="ar-IQ">
                <a:solidFill>
                  <a:srgbClr val="FF0000"/>
                </a:solidFill>
                <a:latin typeface="Calibri"/>
                <a:ea typeface="Calibri"/>
                <a:cs typeface="Calibri"/>
                <a:sym typeface="Calibri"/>
              </a:rPr>
              <a:t>كروموسوم اضافي </a:t>
            </a:r>
            <a:r>
              <a:rPr lang="ar-IQ" b="1">
                <a:solidFill>
                  <a:srgbClr val="002060"/>
                </a:solidFill>
                <a:latin typeface="Calibri"/>
                <a:ea typeface="Calibri"/>
                <a:cs typeface="Calibri"/>
                <a:sym typeface="Calibri"/>
              </a:rPr>
              <a:t>والاخر</a:t>
            </a:r>
            <a:r>
              <a:rPr lang="ar-IQ">
                <a:solidFill>
                  <a:schemeClr val="dk1"/>
                </a:solidFill>
                <a:latin typeface="Calibri"/>
                <a:ea typeface="Calibri"/>
                <a:cs typeface="Calibri"/>
                <a:sym typeface="Calibri"/>
              </a:rPr>
              <a:t> </a:t>
            </a:r>
            <a:r>
              <a:rPr lang="ar-IQ">
                <a:solidFill>
                  <a:srgbClr val="FF0000"/>
                </a:solidFill>
                <a:latin typeface="Calibri"/>
                <a:ea typeface="Calibri"/>
                <a:cs typeface="Calibri"/>
                <a:sym typeface="Calibri"/>
              </a:rPr>
              <a:t>ناقص الكروموسوم </a:t>
            </a:r>
            <a:r>
              <a:rPr lang="ar-IQ">
                <a:solidFill>
                  <a:schemeClr val="dk1"/>
                </a:solidFill>
                <a:latin typeface="Calibri"/>
                <a:ea typeface="Calibri"/>
                <a:cs typeface="Calibri"/>
                <a:sym typeface="Calibri"/>
              </a:rPr>
              <a:t>وعند اتحادهما بمشيج اعتيادي في الحاله الاولى يكون ثلاثي الكروموسوم trisomy والاخر يكون ناقص الكروموسوم احادي الكروموسوم monosomic </a:t>
            </a:r>
            <a:endParaRPr sz="2000"/>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just" rtl="1">
              <a:spcBef>
                <a:spcPts val="0"/>
              </a:spcBef>
              <a:spcAft>
                <a:spcPts val="0"/>
              </a:spcAft>
              <a:buClr>
                <a:schemeClr val="dk1"/>
              </a:buClr>
              <a:buSzPts val="2800"/>
              <a:buFont typeface="Calibri"/>
              <a:buNone/>
            </a:pPr>
            <a:r>
              <a:rPr lang="ar-IQ" sz="2800" b="1"/>
              <a:t>امثله على التغيرات في المجموعه الكروموسوميه </a:t>
            </a:r>
            <a:r>
              <a:rPr lang="ar-IQ" sz="2800"/>
              <a:t/>
            </a:r>
            <a:br>
              <a:rPr lang="ar-IQ" sz="2800"/>
            </a:br>
            <a:r>
              <a:rPr lang="ar-IQ" sz="2800" b="1"/>
              <a:t>متلازمة داون (المنغوليا) Down s syndrome </a:t>
            </a:r>
            <a:br>
              <a:rPr lang="ar-IQ" sz="2800" b="1"/>
            </a:br>
            <a:r>
              <a:rPr lang="ar-IQ" sz="2800" b="1"/>
              <a:t>)</a:t>
            </a:r>
            <a:endParaRPr sz="2800"/>
          </a:p>
        </p:txBody>
      </p:sp>
      <p:sp>
        <p:nvSpPr>
          <p:cNvPr id="233" name="Google Shape;233;p37"/>
          <p:cNvSpPr txBox="1">
            <a:spLocks noGrp="1"/>
          </p:cNvSpPr>
          <p:nvPr>
            <p:ph type="body" idx="1"/>
          </p:nvPr>
        </p:nvSpPr>
        <p:spPr>
          <a:xfrm>
            <a:off x="457200" y="1600200"/>
            <a:ext cx="8229600" cy="452596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342900" lvl="0" indent="-342900" algn="just" rtl="1">
              <a:spcBef>
                <a:spcPts val="0"/>
              </a:spcBef>
              <a:spcAft>
                <a:spcPts val="0"/>
              </a:spcAft>
              <a:buClr>
                <a:srgbClr val="002060"/>
              </a:buClr>
              <a:buSzPts val="3200"/>
              <a:buChar char="•"/>
            </a:pPr>
            <a:r>
              <a:rPr lang="ar-IQ" b="1">
                <a:solidFill>
                  <a:srgbClr val="002060"/>
                </a:solidFill>
                <a:latin typeface="Calibri"/>
                <a:ea typeface="Calibri"/>
                <a:cs typeface="Calibri"/>
                <a:sym typeface="Calibri"/>
              </a:rPr>
              <a:t>: </a:t>
            </a:r>
            <a:r>
              <a:rPr lang="ar-IQ">
                <a:solidFill>
                  <a:srgbClr val="002060"/>
                </a:solidFill>
                <a:latin typeface="Calibri"/>
                <a:ea typeface="Calibri"/>
                <a:cs typeface="Calibri"/>
                <a:sym typeface="Calibri"/>
              </a:rPr>
              <a:t>تنتج هذه الحاله بسبب زيادة كروموسوم واحد في </a:t>
            </a:r>
            <a:r>
              <a:rPr lang="ar-IQ" b="1">
                <a:solidFill>
                  <a:srgbClr val="FF0000"/>
                </a:solidFill>
                <a:latin typeface="Calibri"/>
                <a:ea typeface="Calibri"/>
                <a:cs typeface="Calibri"/>
                <a:sym typeface="Calibri"/>
              </a:rPr>
              <a:t>الزوج الحادي وعشرين </a:t>
            </a:r>
            <a:r>
              <a:rPr lang="ar-IQ">
                <a:solidFill>
                  <a:srgbClr val="002060"/>
                </a:solidFill>
                <a:latin typeface="Calibri"/>
                <a:ea typeface="Calibri"/>
                <a:cs typeface="Calibri"/>
                <a:sym typeface="Calibri"/>
              </a:rPr>
              <a:t>(كروموسوم جسمي) والذي يصبح بثلاثة كروموسومات بدلا من الحاله الثنائيه والزياده هذه ناشئه من عدم انفصال زوج الكروموسومات الجسميه رقم 21 انفصالا طبيعيا في احد الابوين اثناء الانقسام الاختزالي . يمكن تشخيص هذه الحاله عن طريق تحليل  الهيئه الكروموسوميه karyotype . يتصيف المصاب بهذا المرض بالتخلف العقلي وقصر القامه وذا وجه متسع دائري وذا جبهه بارزه وانف مضغوط .</a:t>
            </a:r>
            <a:endParaRPr>
              <a:solidFill>
                <a:srgbClr val="002060"/>
              </a:solidFill>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rgbClr val="000000"/>
              </a:buClr>
              <a:buSzPts val="2800"/>
              <a:buFont typeface="Calibri"/>
              <a:buNone/>
            </a:pPr>
            <a:r>
              <a:rPr lang="ar-IQ" sz="2800" b="1">
                <a:solidFill>
                  <a:srgbClr val="000000"/>
                </a:solidFill>
              </a:rPr>
              <a:t>امثله على التغيرات في المجموعه الكروموسوميه </a:t>
            </a:r>
            <a:r>
              <a:rPr lang="ar-IQ" sz="2800">
                <a:solidFill>
                  <a:srgbClr val="000000"/>
                </a:solidFill>
              </a:rPr>
              <a:t/>
            </a:r>
            <a:br>
              <a:rPr lang="ar-IQ" sz="2800">
                <a:solidFill>
                  <a:srgbClr val="000000"/>
                </a:solidFill>
              </a:rPr>
            </a:br>
            <a:r>
              <a:rPr lang="ar-IQ" sz="2800" b="1">
                <a:solidFill>
                  <a:srgbClr val="000000"/>
                </a:solidFill>
              </a:rPr>
              <a:t>متلازمة داون (المنغوليا)</a:t>
            </a:r>
            <a:endParaRPr/>
          </a:p>
        </p:txBody>
      </p:sp>
      <p:pic>
        <p:nvPicPr>
          <p:cNvPr id="239" name="Google Shape;239;p38" descr="C:\منغولية.png"/>
          <p:cNvPicPr preferRelativeResize="0">
            <a:picLocks noGrp="1"/>
          </p:cNvPicPr>
          <p:nvPr>
            <p:ph type="body" idx="2"/>
          </p:nvPr>
        </p:nvPicPr>
        <p:blipFill rotWithShape="1">
          <a:blip r:embed="rId3">
            <a:alphaModFix/>
          </a:blip>
          <a:srcRect/>
          <a:stretch/>
        </p:blipFill>
        <p:spPr>
          <a:xfrm>
            <a:off x="4643438" y="1785926"/>
            <a:ext cx="4291012" cy="4000528"/>
          </a:xfrm>
          <a:prstGeom prst="rect">
            <a:avLst/>
          </a:prstGeom>
          <a:noFill/>
          <a:ln>
            <a:noFill/>
          </a:ln>
        </p:spPr>
      </p:pic>
      <p:pic>
        <p:nvPicPr>
          <p:cNvPr id="240" name="Google Shape;240;p38" descr="C:\منغ.jpg"/>
          <p:cNvPicPr preferRelativeResize="0">
            <a:picLocks noGrp="1"/>
          </p:cNvPicPr>
          <p:nvPr>
            <p:ph type="body" idx="1"/>
          </p:nvPr>
        </p:nvPicPr>
        <p:blipFill rotWithShape="1">
          <a:blip r:embed="rId4">
            <a:alphaModFix/>
          </a:blip>
          <a:srcRect/>
          <a:stretch/>
        </p:blipFill>
        <p:spPr>
          <a:xfrm>
            <a:off x="153077" y="1785926"/>
            <a:ext cx="4158573" cy="392909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متلازمة تيرنر Turner s syndrome</a:t>
            </a:r>
            <a:endParaRPr/>
          </a:p>
        </p:txBody>
      </p:sp>
      <p:sp>
        <p:nvSpPr>
          <p:cNvPr id="246" name="Google Shape;246;p39"/>
          <p:cNvSpPr txBox="1">
            <a:spLocks noGrp="1"/>
          </p:cNvSpPr>
          <p:nvPr>
            <p:ph type="body" idx="1"/>
          </p:nvPr>
        </p:nvSpPr>
        <p:spPr>
          <a:xfrm>
            <a:off x="457200" y="1600200"/>
            <a:ext cx="8229600" cy="4525963"/>
          </a:xfrm>
          <a:prstGeom prst="rect">
            <a:avLst/>
          </a:prstGeom>
          <a:gradFill>
            <a:gsLst>
              <a:gs pos="0">
                <a:srgbClr val="9FC3FF"/>
              </a:gs>
              <a:gs pos="35000">
                <a:srgbClr val="BDD5FF"/>
              </a:gs>
              <a:gs pos="100000">
                <a:srgbClr val="E4EEFF"/>
              </a:gs>
            </a:gsLst>
            <a:lin ang="16200000" scaled="0"/>
          </a:gradFill>
          <a:ln w="9525" cap="flat" cmpd="sng">
            <a:solidFill>
              <a:srgbClr val="4A7DBA"/>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lnSpcReduction="10000"/>
          </a:bodyPr>
          <a:lstStyle/>
          <a:p>
            <a:pPr marL="342900" lvl="0" indent="-342900" algn="just" rtl="1">
              <a:spcBef>
                <a:spcPts val="0"/>
              </a:spcBef>
              <a:spcAft>
                <a:spcPts val="0"/>
              </a:spcAft>
              <a:buClr>
                <a:schemeClr val="dk1"/>
              </a:buClr>
              <a:buSzPts val="3200"/>
              <a:buChar char="•"/>
            </a:pPr>
            <a:r>
              <a:rPr lang="ar-IQ" b="1">
                <a:solidFill>
                  <a:schemeClr val="dk1"/>
                </a:solidFill>
                <a:latin typeface="Calibri"/>
                <a:ea typeface="Calibri"/>
                <a:cs typeface="Calibri"/>
                <a:sym typeface="Calibri"/>
              </a:rPr>
              <a:t>متلازمة تيرنر Turner s syndrome :</a:t>
            </a:r>
            <a:r>
              <a:rPr lang="ar-IQ">
                <a:solidFill>
                  <a:schemeClr val="dk1"/>
                </a:solidFill>
                <a:latin typeface="Calibri"/>
                <a:ea typeface="Calibri"/>
                <a:cs typeface="Calibri"/>
                <a:sym typeface="Calibri"/>
              </a:rPr>
              <a:t> تنتج هذه الحاله المرضيه من </a:t>
            </a:r>
            <a:r>
              <a:rPr lang="ar-IQ" b="1">
                <a:solidFill>
                  <a:srgbClr val="FF0000"/>
                </a:solidFill>
                <a:latin typeface="Calibri"/>
                <a:ea typeface="Calibri"/>
                <a:cs typeface="Calibri"/>
                <a:sym typeface="Calibri"/>
              </a:rPr>
              <a:t>اتحاد بيضه خاليه </a:t>
            </a:r>
            <a:r>
              <a:rPr lang="ar-IQ">
                <a:solidFill>
                  <a:schemeClr val="dk1"/>
                </a:solidFill>
                <a:latin typeface="Calibri"/>
                <a:ea typeface="Calibri"/>
                <a:cs typeface="Calibri"/>
                <a:sym typeface="Calibri"/>
              </a:rPr>
              <a:t>من كروموسوم X فالطراز الوراثي هو X0 او 45,X والطراز المظهري لهذه المتلازمه هي </a:t>
            </a:r>
            <a:r>
              <a:rPr lang="ar-IQ" b="1">
                <a:solidFill>
                  <a:srgbClr val="FF0000"/>
                </a:solidFill>
                <a:latin typeface="Calibri"/>
                <a:ea typeface="Calibri"/>
                <a:cs typeface="Calibri"/>
                <a:sym typeface="Calibri"/>
              </a:rPr>
              <a:t>انثى</a:t>
            </a:r>
            <a:r>
              <a:rPr lang="ar-IQ">
                <a:solidFill>
                  <a:schemeClr val="dk1"/>
                </a:solidFill>
                <a:latin typeface="Calibri"/>
                <a:ea typeface="Calibri"/>
                <a:cs typeface="Calibri"/>
                <a:sym typeface="Calibri"/>
              </a:rPr>
              <a:t> رغم وجود كروماتين الجنس او جسم بار Barr body ونادرا ماتصل الى مرحلة البلوغ الجنسي ، قصر القامه ، انتفاخ الرقبه والصدر العريض تخلف عقلي .</a:t>
            </a:r>
            <a:endParaRPr/>
          </a:p>
          <a:p>
            <a:pPr marL="342900" lvl="0" indent="-342900" algn="just" rtl="1">
              <a:spcBef>
                <a:spcPts val="640"/>
              </a:spcBef>
              <a:spcAft>
                <a:spcPts val="0"/>
              </a:spcAft>
              <a:buClr>
                <a:schemeClr val="dk1"/>
              </a:buClr>
              <a:buSzPts val="3200"/>
              <a:buChar char="•"/>
            </a:pPr>
            <a:r>
              <a:rPr lang="ar-IQ">
                <a:solidFill>
                  <a:schemeClr val="dk1"/>
                </a:solidFill>
                <a:latin typeface="Calibri"/>
                <a:ea typeface="Calibri"/>
                <a:cs typeface="Calibri"/>
                <a:sym typeface="Calibri"/>
              </a:rPr>
              <a:t>اما في حالة </a:t>
            </a:r>
            <a:r>
              <a:rPr lang="ar-IQ">
                <a:solidFill>
                  <a:srgbClr val="FF0000"/>
                </a:solidFill>
                <a:latin typeface="Calibri"/>
                <a:ea typeface="Calibri"/>
                <a:cs typeface="Calibri"/>
                <a:sym typeface="Calibri"/>
              </a:rPr>
              <a:t>اتحاد تلك البويضه مع نطفه ذكريه </a:t>
            </a:r>
            <a:r>
              <a:rPr lang="ar-IQ">
                <a:solidFill>
                  <a:schemeClr val="dk1"/>
                </a:solidFill>
                <a:latin typeface="Calibri"/>
                <a:ea typeface="Calibri"/>
                <a:cs typeface="Calibri"/>
                <a:sym typeface="Calibri"/>
              </a:rPr>
              <a:t>تحمل </a:t>
            </a:r>
            <a:r>
              <a:rPr lang="ar-IQ">
                <a:solidFill>
                  <a:srgbClr val="FF0000"/>
                </a:solidFill>
                <a:latin typeface="Calibri"/>
                <a:ea typeface="Calibri"/>
                <a:cs typeface="Calibri"/>
                <a:sym typeface="Calibri"/>
              </a:rPr>
              <a:t>كروموسوم Y </a:t>
            </a:r>
            <a:r>
              <a:rPr lang="ar-IQ">
                <a:solidFill>
                  <a:schemeClr val="dk1"/>
                </a:solidFill>
                <a:latin typeface="Calibri"/>
                <a:ea typeface="Calibri"/>
                <a:cs typeface="Calibri"/>
                <a:sym typeface="Calibri"/>
              </a:rPr>
              <a:t>فان البيضه المخصبه تتطور الى ذكر طرازه الوراثي Y0 يفارق الحياة بعد فتره وجيزه .</a:t>
            </a:r>
            <a:endParaRP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endParaRPr/>
          </a:p>
        </p:txBody>
      </p:sp>
      <p:pic>
        <p:nvPicPr>
          <p:cNvPr id="252" name="Google Shape;252;p40" descr="C:\تيرنر.png"/>
          <p:cNvPicPr preferRelativeResize="0">
            <a:picLocks noGrp="1"/>
          </p:cNvPicPr>
          <p:nvPr>
            <p:ph type="body" idx="2"/>
          </p:nvPr>
        </p:nvPicPr>
        <p:blipFill rotWithShape="1">
          <a:blip r:embed="rId3">
            <a:alphaModFix/>
          </a:blip>
          <a:srcRect/>
          <a:stretch/>
        </p:blipFill>
        <p:spPr>
          <a:xfrm>
            <a:off x="4357686" y="1643050"/>
            <a:ext cx="4286280" cy="3929090"/>
          </a:xfrm>
          <a:prstGeom prst="rect">
            <a:avLst/>
          </a:prstGeom>
          <a:noFill/>
          <a:ln>
            <a:noFill/>
          </a:ln>
        </p:spPr>
      </p:pic>
      <p:pic>
        <p:nvPicPr>
          <p:cNvPr id="253" name="Google Shape;253;p40" descr="C:\تير.jpg"/>
          <p:cNvPicPr preferRelativeResize="0">
            <a:picLocks noGrp="1"/>
          </p:cNvPicPr>
          <p:nvPr>
            <p:ph type="body" idx="1"/>
          </p:nvPr>
        </p:nvPicPr>
        <p:blipFill rotWithShape="1">
          <a:blip r:embed="rId4">
            <a:alphaModFix/>
          </a:blip>
          <a:srcRect/>
          <a:stretch/>
        </p:blipFill>
        <p:spPr>
          <a:xfrm>
            <a:off x="1000100" y="1571612"/>
            <a:ext cx="2964840" cy="4214841"/>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endParaRPr/>
          </a:p>
        </p:txBody>
      </p:sp>
      <p:pic>
        <p:nvPicPr>
          <p:cNvPr id="259" name="Google Shape;259;p41" descr="C:\كلنفر.jpg"/>
          <p:cNvPicPr preferRelativeResize="0">
            <a:picLocks noGrp="1"/>
          </p:cNvPicPr>
          <p:nvPr>
            <p:ph type="body" idx="1"/>
          </p:nvPr>
        </p:nvPicPr>
        <p:blipFill rotWithShape="1">
          <a:blip r:embed="rId3">
            <a:alphaModFix/>
          </a:blip>
          <a:srcRect/>
          <a:stretch/>
        </p:blipFill>
        <p:spPr>
          <a:xfrm>
            <a:off x="928662" y="1857364"/>
            <a:ext cx="4238135" cy="3929090"/>
          </a:xfrm>
          <a:prstGeom prst="rect">
            <a:avLst/>
          </a:prstGeom>
          <a:noFill/>
          <a:ln>
            <a:noFill/>
          </a:ln>
        </p:spPr>
      </p:pic>
      <p:pic>
        <p:nvPicPr>
          <p:cNvPr id="260" name="Google Shape;260;p41"/>
          <p:cNvPicPr preferRelativeResize="0">
            <a:picLocks noGrp="1"/>
          </p:cNvPicPr>
          <p:nvPr>
            <p:ph type="body" idx="2"/>
          </p:nvPr>
        </p:nvPicPr>
        <p:blipFill rotWithShape="1">
          <a:blip r:embed="rId4">
            <a:alphaModFix/>
          </a:blip>
          <a:srcRect/>
          <a:stretch/>
        </p:blipFill>
        <p:spPr>
          <a:xfrm>
            <a:off x="5429256" y="1785926"/>
            <a:ext cx="3214709" cy="407196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التغاير الوراثي و مصادره</a:t>
            </a:r>
            <a:endParaRPr/>
          </a:p>
        </p:txBody>
      </p:sp>
      <p:sp>
        <p:nvSpPr>
          <p:cNvPr id="98" name="Google Shape;98;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85000" lnSpcReduction="10000"/>
          </a:bodyPr>
          <a:lstStyle/>
          <a:p>
            <a:pPr marL="342900" lvl="0" indent="-342900" algn="just" rtl="1">
              <a:spcBef>
                <a:spcPts val="0"/>
              </a:spcBef>
              <a:spcAft>
                <a:spcPts val="0"/>
              </a:spcAft>
              <a:buClr>
                <a:schemeClr val="dk1"/>
              </a:buClr>
              <a:buSzPct val="100000"/>
              <a:buNone/>
            </a:pPr>
            <a:r>
              <a:rPr lang="ar-IQ" b="1"/>
              <a:t>	</a:t>
            </a:r>
            <a:endParaRPr/>
          </a:p>
          <a:p>
            <a:pPr marL="342900" lvl="0" indent="-342900" algn="just" rtl="1">
              <a:spcBef>
                <a:spcPts val="544"/>
              </a:spcBef>
              <a:spcAft>
                <a:spcPts val="0"/>
              </a:spcAft>
              <a:buClr>
                <a:schemeClr val="dk1"/>
              </a:buClr>
              <a:buSzPct val="100000"/>
              <a:buChar char="•"/>
            </a:pPr>
            <a:r>
              <a:rPr lang="ar-IQ"/>
              <a:t>ان ظاهرة التغاير الوراثي شائعة بي ن الكائنات الحية وقد يكون التغاير على مستوى تغير </a:t>
            </a:r>
            <a:r>
              <a:rPr lang="ar-IQ" b="1">
                <a:solidFill>
                  <a:srgbClr val="FF0000"/>
                </a:solidFill>
              </a:rPr>
              <a:t>قاعدة نايتروجنية واحدة </a:t>
            </a:r>
            <a:r>
              <a:rPr lang="ar-IQ"/>
              <a:t>يكون نتجتها اختلاف في نوع الحامض النووي المكون للكودون codon  المشتركة بها هذة القاعدة و احيانا يكون </a:t>
            </a:r>
            <a:r>
              <a:rPr lang="ar-IQ" b="1">
                <a:solidFill>
                  <a:srgbClr val="0C0C0C"/>
                </a:solidFill>
              </a:rPr>
              <a:t>التغير كبيرا </a:t>
            </a:r>
            <a:r>
              <a:rPr lang="ar-IQ"/>
              <a:t>جدا اذا حذفت او اضيفت قاعدة نايتروجينية واحدة خاصة اذا اضيفت هذة القاعدة في </a:t>
            </a:r>
            <a:r>
              <a:rPr lang="ar-IQ">
                <a:solidFill>
                  <a:srgbClr val="FF0000"/>
                </a:solidFill>
                <a:latin typeface="Arial"/>
                <a:ea typeface="Arial"/>
                <a:cs typeface="Arial"/>
                <a:sym typeface="Arial"/>
              </a:rPr>
              <a:t>بداية</a:t>
            </a:r>
            <a:r>
              <a:rPr lang="ar-IQ"/>
              <a:t> Exon ( الجين ) في DNA   فيكون نتيجتها تكوين </a:t>
            </a:r>
            <a:r>
              <a:rPr lang="ar-IQ" b="1">
                <a:solidFill>
                  <a:srgbClr val="FF0000"/>
                </a:solidFill>
              </a:rPr>
              <a:t>بروتين يختلف تماما </a:t>
            </a:r>
            <a:r>
              <a:rPr lang="ar-IQ"/>
              <a:t>عن البروتين الاصلي , قد يكون </a:t>
            </a:r>
            <a:r>
              <a:rPr lang="ar-IQ">
                <a:solidFill>
                  <a:srgbClr val="7030A0"/>
                </a:solidFill>
              </a:rPr>
              <a:t>التغير قليلا </a:t>
            </a:r>
            <a:r>
              <a:rPr lang="ar-IQ"/>
              <a:t>اذا حذفت او اضيفت في </a:t>
            </a:r>
            <a:r>
              <a:rPr lang="ar-IQ" b="1">
                <a:solidFill>
                  <a:srgbClr val="FF0000"/>
                </a:solidFill>
              </a:rPr>
              <a:t>نهاية الجين </a:t>
            </a:r>
            <a:r>
              <a:rPr lang="ar-IQ"/>
              <a:t>و احيانا يكون التغير على مستوى اضافة كرموسوم او حذفة او مجموعة كروموسومية واحدة او اكثر فتكون لدينا متضاعفات كرموسومية كما في العائلة النجيلية والباذنجانية و الشليك وغيرها </a:t>
            </a:r>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التغاير الوراثي و مصادره</a:t>
            </a:r>
            <a:endParaRPr/>
          </a:p>
        </p:txBody>
      </p:sp>
      <p:sp>
        <p:nvSpPr>
          <p:cNvPr id="104" name="Google Shape;104;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lnSpcReduction="10000"/>
          </a:bodyPr>
          <a:lstStyle/>
          <a:p>
            <a:pPr marL="342900" lvl="0" indent="-342900" algn="r" rtl="1">
              <a:spcBef>
                <a:spcPts val="0"/>
              </a:spcBef>
              <a:spcAft>
                <a:spcPts val="0"/>
              </a:spcAft>
              <a:buClr>
                <a:schemeClr val="dk1"/>
              </a:buClr>
              <a:buSzPts val="3200"/>
              <a:buChar char="•"/>
            </a:pPr>
            <a:r>
              <a:rPr lang="ar-IQ"/>
              <a:t>يمكن ان التغير خاضع لمصادر بيئية طبيعية او صناعية نتيجة تدخل الانسان واهم مصادر التغاير هي :</a:t>
            </a:r>
            <a:endParaRPr/>
          </a:p>
          <a:p>
            <a:pPr marL="342900" lvl="0" indent="-342900" algn="r" rtl="1">
              <a:spcBef>
                <a:spcPts val="640"/>
              </a:spcBef>
              <a:spcAft>
                <a:spcPts val="0"/>
              </a:spcAft>
              <a:buClr>
                <a:schemeClr val="dk1"/>
              </a:buClr>
              <a:buSzPts val="3200"/>
              <a:buChar char="•"/>
            </a:pPr>
            <a:r>
              <a:rPr lang="ar-IQ"/>
              <a:t>الطفرة Mutation  .</a:t>
            </a:r>
            <a:endParaRPr/>
          </a:p>
          <a:p>
            <a:pPr marL="342900" lvl="0" indent="-342900" algn="r" rtl="1">
              <a:spcBef>
                <a:spcPts val="640"/>
              </a:spcBef>
              <a:spcAft>
                <a:spcPts val="0"/>
              </a:spcAft>
              <a:buClr>
                <a:schemeClr val="dk1"/>
              </a:buClr>
              <a:buSzPts val="3200"/>
              <a:buChar char="•"/>
            </a:pPr>
            <a:r>
              <a:rPr lang="ar-IQ"/>
              <a:t>التهجين Hybridization  .</a:t>
            </a:r>
            <a:endParaRPr/>
          </a:p>
          <a:p>
            <a:pPr marL="342900" lvl="0" indent="-342900" algn="r" rtl="1">
              <a:spcBef>
                <a:spcPts val="640"/>
              </a:spcBef>
              <a:spcAft>
                <a:spcPts val="0"/>
              </a:spcAft>
              <a:buClr>
                <a:schemeClr val="dk1"/>
              </a:buClr>
              <a:buSzPts val="3200"/>
              <a:buChar char="•"/>
            </a:pPr>
            <a:r>
              <a:rPr lang="ar-IQ"/>
              <a:t>العبور الوراثي  Crossing-over  .</a:t>
            </a:r>
            <a:endParaRPr/>
          </a:p>
          <a:p>
            <a:pPr marL="342900" lvl="0" indent="-342900" algn="r" rtl="1">
              <a:spcBef>
                <a:spcPts val="640"/>
              </a:spcBef>
              <a:spcAft>
                <a:spcPts val="0"/>
              </a:spcAft>
              <a:buClr>
                <a:schemeClr val="dk1"/>
              </a:buClr>
              <a:buSzPts val="3200"/>
              <a:buChar char="•"/>
            </a:pPr>
            <a:r>
              <a:rPr lang="ar-IQ"/>
              <a:t>التغاير عن طريق الهندسة الوراثية .</a:t>
            </a:r>
            <a:endParaRPr/>
          </a:p>
          <a:p>
            <a:pPr marL="342900" lvl="0" indent="-342900" algn="r" rtl="1">
              <a:spcBef>
                <a:spcPts val="640"/>
              </a:spcBef>
              <a:spcAft>
                <a:spcPts val="0"/>
              </a:spcAft>
              <a:buClr>
                <a:schemeClr val="dk1"/>
              </a:buClr>
              <a:buSzPts val="3200"/>
              <a:buChar char="•"/>
            </a:pPr>
            <a:r>
              <a:rPr lang="ar-IQ"/>
              <a:t>التغاير عن طريق التقانات الحديثة .</a:t>
            </a:r>
            <a:endParaRPr/>
          </a:p>
          <a:p>
            <a:pPr marL="342900" lvl="0" indent="-342900" algn="r" rtl="1">
              <a:spcBef>
                <a:spcPts val="640"/>
              </a:spcBef>
              <a:spcAft>
                <a:spcPts val="0"/>
              </a:spcAft>
              <a:buClr>
                <a:schemeClr val="dk1"/>
              </a:buClr>
              <a:buSzPts val="3200"/>
              <a:buChar char="•"/>
            </a:pPr>
            <a:r>
              <a:rPr lang="ar-IQ"/>
              <a:t>التغاير عن طريق الضغط البيئي . </a:t>
            </a:r>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b="1"/>
              <a:t>الطفرة الوراثية Mutation</a:t>
            </a:r>
            <a:endParaRPr/>
          </a:p>
        </p:txBody>
      </p:sp>
      <p:sp>
        <p:nvSpPr>
          <p:cNvPr id="110" name="Google Shape;110;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just" rtl="1">
              <a:spcBef>
                <a:spcPts val="0"/>
              </a:spcBef>
              <a:spcAft>
                <a:spcPts val="0"/>
              </a:spcAft>
              <a:buClr>
                <a:schemeClr val="dk1"/>
              </a:buClr>
              <a:buSzPct val="100000"/>
              <a:buChar char="•"/>
            </a:pPr>
            <a:r>
              <a:rPr lang="ar-IQ"/>
              <a:t>يمكن تعريف الطفرة بانها تغير </a:t>
            </a:r>
            <a:r>
              <a:rPr lang="ar-IQ" b="1">
                <a:solidFill>
                  <a:srgbClr val="FF0000"/>
                </a:solidFill>
              </a:rPr>
              <a:t>فجائي ومتوارث </a:t>
            </a:r>
            <a:r>
              <a:rPr lang="ar-IQ"/>
              <a:t>في المادة الوراثية و الفرد الذي تظهر علية الطفرة نطلق علية الطافر Mutant ,ويمكن اعتبار الطفرة المادة الخام لعملية التطور Evolution  لانة من دون حدوث طفرات لايمكن ان نجد اتحادات جديدة ويبقى للبيئة دور </a:t>
            </a:r>
            <a:r>
              <a:rPr lang="ar-IQ" b="1"/>
              <a:t>الانتخاب الطبيعي</a:t>
            </a:r>
            <a:r>
              <a:rPr lang="ar-IQ"/>
              <a:t> او للمربي دور </a:t>
            </a:r>
            <a:r>
              <a:rPr lang="ar-IQ" b="1"/>
              <a:t>الانتخاب الموجه</a:t>
            </a:r>
            <a:r>
              <a:rPr lang="ar-IQ"/>
              <a:t> واحيانا تكون </a:t>
            </a:r>
            <a:r>
              <a:rPr lang="ar-IQ" b="1"/>
              <a:t>الطفرة نقطية</a:t>
            </a:r>
            <a:r>
              <a:rPr lang="ar-IQ"/>
              <a:t> اذا شملت تغير قاعدة واحدة ( زوج واحد من القواعد النتروجنية لكون DNA شريط مزدوج ). </a:t>
            </a:r>
            <a:r>
              <a:rPr lang="ar-IQ" b="1"/>
              <a:t>فالطفرة النقطية point mutation  </a:t>
            </a:r>
            <a:r>
              <a:rPr lang="ar-IQ"/>
              <a:t>  ربما تكون بتجاة الايجابي او الاتجاة غير الملائم للعيش في البيئة فسرعان ما يختفي نتجة ضغط البيئة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تقسيم الطفرة</a:t>
            </a:r>
            <a:endParaRPr/>
          </a:p>
        </p:txBody>
      </p:sp>
      <p:sp>
        <p:nvSpPr>
          <p:cNvPr id="116" name="Google Shape;116;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r" rtl="1">
              <a:spcBef>
                <a:spcPts val="0"/>
              </a:spcBef>
              <a:spcAft>
                <a:spcPts val="0"/>
              </a:spcAft>
              <a:buClr>
                <a:schemeClr val="dk1"/>
              </a:buClr>
              <a:buSzPts val="1600"/>
              <a:buChar char="•"/>
            </a:pPr>
            <a:r>
              <a:rPr lang="ar-IQ" sz="1600"/>
              <a:t> </a:t>
            </a:r>
            <a:r>
              <a:rPr lang="ar-IQ" sz="2000"/>
              <a:t>يمكن تقسيم الطفرات على ضوء طبيعة حدوثها الى </a:t>
            </a:r>
            <a:r>
              <a:rPr lang="ar-IQ" sz="1600"/>
              <a:t>:</a:t>
            </a:r>
            <a:endParaRPr sz="2400"/>
          </a:p>
          <a:p>
            <a:pPr marL="342900" lvl="0" indent="-342900" algn="r" rtl="1">
              <a:spcBef>
                <a:spcPts val="480"/>
              </a:spcBef>
              <a:spcAft>
                <a:spcPts val="0"/>
              </a:spcAft>
              <a:buClr>
                <a:schemeClr val="dk1"/>
              </a:buClr>
              <a:buSzPts val="2400"/>
              <a:buChar char="•"/>
            </a:pPr>
            <a:r>
              <a:rPr lang="ar-IQ" sz="2400" b="1"/>
              <a:t>الطفرات الذاتية Spontaneous Mutation   </a:t>
            </a:r>
            <a:endParaRPr sz="2400"/>
          </a:p>
          <a:p>
            <a:pPr marL="342900" lvl="0" indent="-342900" algn="r" rtl="1">
              <a:spcBef>
                <a:spcPts val="320"/>
              </a:spcBef>
              <a:spcAft>
                <a:spcPts val="0"/>
              </a:spcAft>
              <a:buClr>
                <a:schemeClr val="dk1"/>
              </a:buClr>
              <a:buSzPts val="1600"/>
              <a:buChar char="•"/>
            </a:pPr>
            <a:r>
              <a:rPr lang="ar-IQ" sz="1600"/>
              <a:t>هي الطفرات التي تحصل دون سبب معروف وقد تكون ذاتية حقيقية نشأت من مستوى واطى و متوارث من الاخطاء الايضية , اي خطا خلال عملية تكرار DNA او تكون ناشئة من عامل مطفر في البيئة .</a:t>
            </a:r>
            <a:endParaRPr sz="1600"/>
          </a:p>
          <a:p>
            <a:pPr marL="342900" lvl="0" indent="-342900" algn="r" rtl="1">
              <a:spcBef>
                <a:spcPts val="480"/>
              </a:spcBef>
              <a:spcAft>
                <a:spcPts val="0"/>
              </a:spcAft>
              <a:buClr>
                <a:schemeClr val="dk1"/>
              </a:buClr>
              <a:buSzPts val="2400"/>
              <a:buChar char="•"/>
            </a:pPr>
            <a:r>
              <a:rPr lang="ar-IQ" sz="2400" b="1"/>
              <a:t>الطفرات الاصطناعية Induced Mutation  </a:t>
            </a:r>
            <a:endParaRPr sz="2400"/>
          </a:p>
          <a:p>
            <a:pPr marL="342900" lvl="0" indent="-342900" algn="r" rtl="1">
              <a:spcBef>
                <a:spcPts val="320"/>
              </a:spcBef>
              <a:spcAft>
                <a:spcPts val="0"/>
              </a:spcAft>
              <a:buClr>
                <a:schemeClr val="dk1"/>
              </a:buClr>
              <a:buSzPts val="1600"/>
              <a:buChar char="•"/>
            </a:pPr>
            <a:r>
              <a:rPr lang="ar-IQ" sz="1600" b="1"/>
              <a:t>هي </a:t>
            </a:r>
            <a:r>
              <a:rPr lang="ar-IQ" sz="1600"/>
              <a:t>الطفرات الناجمة لتعرض الكائن الي الى المواد المطفرة كالاشعة المؤينة او المواد الكيمياوية والتي تتفاعل مع الحامض النووي DNA  او RNA  في الفايروسات .</a:t>
            </a:r>
            <a:endParaRPr/>
          </a:p>
          <a:p>
            <a:pPr marL="342900" lvl="0" indent="-241300" algn="r" rtl="1">
              <a:spcBef>
                <a:spcPts val="320"/>
              </a:spcBef>
              <a:spcAft>
                <a:spcPts val="0"/>
              </a:spcAft>
              <a:buClr>
                <a:schemeClr val="dk1"/>
              </a:buClr>
              <a:buSzPts val="1600"/>
              <a:buNone/>
            </a:pPr>
            <a:endParaRPr sz="1600"/>
          </a:p>
          <a:p>
            <a:pPr marL="342900" lvl="0" indent="-342900" algn="r" rtl="1">
              <a:spcBef>
                <a:spcPts val="320"/>
              </a:spcBef>
              <a:spcAft>
                <a:spcPts val="0"/>
              </a:spcAft>
              <a:buClr>
                <a:schemeClr val="dk1"/>
              </a:buClr>
              <a:buSzPts val="1600"/>
              <a:buChar char="•"/>
            </a:pPr>
            <a:r>
              <a:rPr lang="ar-IQ" sz="1600"/>
              <a:t>             التغير هنا منخفض التاثيرجدا    التاثير هنا في القواعد متوسط  التغير     هنا يؤدي الى تغير كبير</a:t>
            </a:r>
            <a:endParaRPr/>
          </a:p>
          <a:p>
            <a:pPr marL="342900" lvl="0" indent="-241300" algn="r" rtl="1">
              <a:spcBef>
                <a:spcPts val="320"/>
              </a:spcBef>
              <a:spcAft>
                <a:spcPts val="0"/>
              </a:spcAft>
              <a:buClr>
                <a:schemeClr val="dk1"/>
              </a:buClr>
              <a:buSzPts val="1600"/>
              <a:buNone/>
            </a:pPr>
            <a:endParaRPr sz="1600"/>
          </a:p>
          <a:p>
            <a:pPr marL="342900" lvl="0" indent="-342900" algn="r" rtl="1">
              <a:spcBef>
                <a:spcPts val="320"/>
              </a:spcBef>
              <a:spcAft>
                <a:spcPts val="0"/>
              </a:spcAft>
              <a:buClr>
                <a:schemeClr val="dk1"/>
              </a:buClr>
              <a:buSzPts val="1600"/>
              <a:buChar char="•"/>
            </a:pPr>
            <a:r>
              <a:rPr lang="ar-IQ" sz="1600"/>
              <a:t>                                                                   	</a:t>
            </a:r>
            <a:endParaRPr sz="1600"/>
          </a:p>
          <a:p>
            <a:pPr marL="342900" lvl="0" indent="-342900" algn="r" rtl="1">
              <a:spcBef>
                <a:spcPts val="320"/>
              </a:spcBef>
              <a:spcAft>
                <a:spcPts val="0"/>
              </a:spcAft>
              <a:buClr>
                <a:schemeClr val="dk1"/>
              </a:buClr>
              <a:buSzPts val="1600"/>
              <a:buChar char="•"/>
            </a:pPr>
            <a:r>
              <a:rPr lang="ar-IQ" sz="1600"/>
              <a:t>                 --------------------------------------------------------------------------------------  DNA</a:t>
            </a:r>
            <a:endParaRPr/>
          </a:p>
          <a:p>
            <a:pPr marL="342900" lvl="0" indent="-342900" algn="r" rtl="1">
              <a:spcBef>
                <a:spcPts val="320"/>
              </a:spcBef>
              <a:spcAft>
                <a:spcPts val="0"/>
              </a:spcAft>
              <a:buClr>
                <a:schemeClr val="dk1"/>
              </a:buClr>
              <a:buSzPts val="1600"/>
              <a:buChar char="•"/>
            </a:pPr>
            <a:r>
              <a:rPr lang="ar-IQ" sz="1600" b="1"/>
              <a:t>	</a:t>
            </a:r>
            <a:endParaRPr sz="1600"/>
          </a:p>
        </p:txBody>
      </p:sp>
      <p:sp>
        <p:nvSpPr>
          <p:cNvPr id="117" name="Google Shape;117;p18"/>
          <p:cNvSpPr/>
          <p:nvPr/>
        </p:nvSpPr>
        <p:spPr>
          <a:xfrm>
            <a:off x="6858016" y="4500570"/>
            <a:ext cx="285752" cy="642942"/>
          </a:xfrm>
          <a:prstGeom prst="downArrow">
            <a:avLst>
              <a:gd name="adj1" fmla="val 50000"/>
              <a:gd name="adj2" fmla="val 50000"/>
            </a:avLst>
          </a:prstGeom>
          <a:solidFill>
            <a:srgbClr val="FF0000"/>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18"/>
          <p:cNvSpPr/>
          <p:nvPr/>
        </p:nvSpPr>
        <p:spPr>
          <a:xfrm>
            <a:off x="4429124" y="4500570"/>
            <a:ext cx="357190" cy="714380"/>
          </a:xfrm>
          <a:prstGeom prst="downArrow">
            <a:avLst>
              <a:gd name="adj1" fmla="val 50000"/>
              <a:gd name="adj2" fmla="val 50000"/>
            </a:avLst>
          </a:prstGeom>
          <a:solidFill>
            <a:srgbClr val="FF0000"/>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rgbClr val="FF0000"/>
              </a:solidFill>
              <a:latin typeface="Calibri"/>
              <a:ea typeface="Calibri"/>
              <a:cs typeface="Calibri"/>
              <a:sym typeface="Calibri"/>
            </a:endParaRPr>
          </a:p>
        </p:txBody>
      </p:sp>
      <p:sp>
        <p:nvSpPr>
          <p:cNvPr id="119" name="Google Shape;119;p18"/>
          <p:cNvSpPr/>
          <p:nvPr/>
        </p:nvSpPr>
        <p:spPr>
          <a:xfrm>
            <a:off x="2071670" y="4500570"/>
            <a:ext cx="285752" cy="714380"/>
          </a:xfrm>
          <a:prstGeom prst="downArrow">
            <a:avLst>
              <a:gd name="adj1" fmla="val 50000"/>
              <a:gd name="adj2" fmla="val 50000"/>
            </a:avLst>
          </a:prstGeom>
          <a:solidFill>
            <a:srgbClr val="FF0000"/>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الطفرة Mutation</a:t>
            </a:r>
            <a:endParaRPr/>
          </a:p>
        </p:txBody>
      </p:sp>
      <p:sp>
        <p:nvSpPr>
          <p:cNvPr id="125" name="Google Shape;125;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just" rtl="1">
              <a:spcBef>
                <a:spcPts val="0"/>
              </a:spcBef>
              <a:spcAft>
                <a:spcPts val="0"/>
              </a:spcAft>
              <a:buClr>
                <a:schemeClr val="dk1"/>
              </a:buClr>
              <a:buSzPct val="100000"/>
              <a:buChar char="•"/>
            </a:pPr>
            <a:r>
              <a:rPr lang="ar-IQ" b="1"/>
              <a:t>ملاحظة : احيانا يكون التغير غير ذي تاثير للاسباب :</a:t>
            </a:r>
            <a:endParaRPr/>
          </a:p>
          <a:p>
            <a:pPr marL="596646" lvl="0" indent="-514350" algn="just" rtl="1">
              <a:spcBef>
                <a:spcPts val="544"/>
              </a:spcBef>
              <a:spcAft>
                <a:spcPts val="0"/>
              </a:spcAft>
              <a:buClr>
                <a:srgbClr val="FF0000"/>
              </a:buClr>
              <a:buSzPct val="100000"/>
              <a:buFont typeface="Calibri"/>
              <a:buAutoNum type="arabicPeriod"/>
            </a:pPr>
            <a:r>
              <a:rPr lang="ar-IQ" b="1">
                <a:solidFill>
                  <a:srgbClr val="FF0000"/>
                </a:solidFill>
              </a:rPr>
              <a:t>1-</a:t>
            </a:r>
            <a:r>
              <a:rPr lang="ar-IQ"/>
              <a:t> استبدال القاعدة (زوج من النيوكليوتيدات ) لايؤدي الى تغير في Codon</a:t>
            </a:r>
            <a:r>
              <a:rPr lang="ar-IQ">
                <a:solidFill>
                  <a:srgbClr val="FF0000"/>
                </a:solidFill>
              </a:rPr>
              <a:t>  الحامض الاميني </a:t>
            </a:r>
            <a:r>
              <a:rPr lang="ar-IQ"/>
              <a:t>لان هناك حوامض امينية لها اكثر من Codon واحد .</a:t>
            </a:r>
            <a:endParaRPr/>
          </a:p>
          <a:p>
            <a:pPr marL="342900" lvl="0" indent="-342900" algn="just" rtl="1">
              <a:spcBef>
                <a:spcPts val="544"/>
              </a:spcBef>
              <a:spcAft>
                <a:spcPts val="0"/>
              </a:spcAft>
              <a:buClr>
                <a:srgbClr val="FF0000"/>
              </a:buClr>
              <a:buSzPct val="100000"/>
              <a:buChar char="•"/>
            </a:pPr>
            <a:r>
              <a:rPr lang="ar-IQ" b="1">
                <a:solidFill>
                  <a:srgbClr val="FF0000"/>
                </a:solidFill>
              </a:rPr>
              <a:t>2 - </a:t>
            </a:r>
            <a:r>
              <a:rPr lang="ar-IQ"/>
              <a:t>احيانا تكون الطفرة النقطية محدودة التأثير لانها تكون في </a:t>
            </a:r>
            <a:r>
              <a:rPr lang="ar-IQ">
                <a:solidFill>
                  <a:srgbClr val="FF0000"/>
                </a:solidFill>
              </a:rPr>
              <a:t>جينات التعبير </a:t>
            </a:r>
            <a:r>
              <a:rPr lang="ar-IQ"/>
              <a:t>لها بسيط .</a:t>
            </a:r>
            <a:endParaRPr/>
          </a:p>
          <a:p>
            <a:pPr marL="342900" lvl="0" indent="-342900" algn="just" rtl="1">
              <a:spcBef>
                <a:spcPts val="544"/>
              </a:spcBef>
              <a:spcAft>
                <a:spcPts val="0"/>
              </a:spcAft>
              <a:buClr>
                <a:srgbClr val="FF0000"/>
              </a:buClr>
              <a:buSzPct val="100000"/>
              <a:buChar char="•"/>
            </a:pPr>
            <a:r>
              <a:rPr lang="ar-IQ" b="1">
                <a:solidFill>
                  <a:srgbClr val="FF0000"/>
                </a:solidFill>
              </a:rPr>
              <a:t>3-</a:t>
            </a:r>
            <a:r>
              <a:rPr lang="ar-IQ"/>
              <a:t> احيانا يتلافى الكائن الحي التغير النقطي بتكوين ايضا اوفعاليات كيمياوية يسيطر فيها على التغير الحاصل.</a:t>
            </a:r>
            <a:endParaRPr/>
          </a:p>
          <a:p>
            <a:pPr marL="342900" lvl="0" indent="-342900" algn="just" rtl="1">
              <a:spcBef>
                <a:spcPts val="544"/>
              </a:spcBef>
              <a:spcAft>
                <a:spcPts val="0"/>
              </a:spcAft>
              <a:buClr>
                <a:srgbClr val="FF0000"/>
              </a:buClr>
              <a:buSzPct val="100000"/>
              <a:buChar char="•"/>
            </a:pPr>
            <a:r>
              <a:rPr lang="ar-IQ" b="1">
                <a:solidFill>
                  <a:srgbClr val="FF0000"/>
                </a:solidFill>
              </a:rPr>
              <a:t>4</a:t>
            </a:r>
            <a:r>
              <a:rPr lang="ar-IQ"/>
              <a:t>- احيانا </a:t>
            </a:r>
            <a:r>
              <a:rPr lang="ar-IQ">
                <a:solidFill>
                  <a:srgbClr val="FF0000"/>
                </a:solidFill>
              </a:rPr>
              <a:t>الطافر يموت ويختفي </a:t>
            </a:r>
            <a:r>
              <a:rPr lang="ar-IQ"/>
              <a:t>من المجتمع و لايتكاثر وبالتالي يهمل من الدراسة.</a:t>
            </a:r>
            <a:endParaRPr/>
          </a:p>
          <a:p>
            <a:pPr marL="342900" lvl="0" indent="-342900" algn="just" rtl="1">
              <a:spcBef>
                <a:spcPts val="544"/>
              </a:spcBef>
              <a:spcAft>
                <a:spcPts val="0"/>
              </a:spcAft>
              <a:buClr>
                <a:srgbClr val="FF0000"/>
              </a:buClr>
              <a:buSzPct val="100000"/>
              <a:buChar char="•"/>
            </a:pPr>
            <a:r>
              <a:rPr lang="ar-IQ" b="1">
                <a:solidFill>
                  <a:srgbClr val="FF0000"/>
                </a:solidFill>
              </a:rPr>
              <a:t>5-</a:t>
            </a:r>
            <a:r>
              <a:rPr lang="ar-IQ"/>
              <a:t> اذا حدثت في الاليلات المتنحية في </a:t>
            </a:r>
            <a:r>
              <a:rPr lang="ar-IQ">
                <a:solidFill>
                  <a:srgbClr val="FF0000"/>
                </a:solidFill>
              </a:rPr>
              <a:t>الافراد خلطية الموقع </a:t>
            </a:r>
            <a:r>
              <a:rPr lang="ar-IQ"/>
              <a:t>الجيني .</a:t>
            </a:r>
            <a:endParaRPr/>
          </a:p>
          <a:p>
            <a:pPr marL="342900" lvl="0" indent="-170180" algn="just" rtl="1">
              <a:spcBef>
                <a:spcPts val="544"/>
              </a:spcBef>
              <a:spcAft>
                <a:spcPts val="0"/>
              </a:spcAft>
              <a:buClr>
                <a:schemeClr val="dk1"/>
              </a:buClr>
              <a:buSzPct val="100000"/>
              <a:buNone/>
            </a:pPr>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4400"/>
              <a:buFont typeface="Calibri"/>
              <a:buNone/>
            </a:pPr>
            <a:r>
              <a:rPr lang="ar-IQ"/>
              <a:t>الطفرة Mutation</a:t>
            </a:r>
            <a:endParaRPr/>
          </a:p>
        </p:txBody>
      </p:sp>
      <p:sp>
        <p:nvSpPr>
          <p:cNvPr id="131" name="Google Shape;131;p20"/>
          <p:cNvSpPr txBox="1">
            <a:spLocks noGrp="1"/>
          </p:cNvSpPr>
          <p:nvPr>
            <p:ph type="body" idx="1"/>
          </p:nvPr>
        </p:nvSpPr>
        <p:spPr>
          <a:xfrm>
            <a:off x="457200" y="1600200"/>
            <a:ext cx="8229600" cy="4525963"/>
          </a:xfrm>
          <a:prstGeom prst="rect">
            <a:avLst/>
          </a:prstGeom>
          <a:gradFill>
            <a:gsLst>
              <a:gs pos="0">
                <a:srgbClr val="BABABA"/>
              </a:gs>
              <a:gs pos="35000">
                <a:srgbClr val="CFCFCF"/>
              </a:gs>
              <a:gs pos="100000">
                <a:srgbClr val="EDEDED"/>
              </a:gs>
            </a:gsLst>
            <a:lin ang="16200000" scaled="0"/>
          </a:grad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85000" lnSpcReduction="20000"/>
          </a:bodyPr>
          <a:lstStyle/>
          <a:p>
            <a:pPr marL="342900" lvl="0" indent="-342900" algn="just" rtl="1">
              <a:spcBef>
                <a:spcPts val="0"/>
              </a:spcBef>
              <a:spcAft>
                <a:spcPts val="0"/>
              </a:spcAft>
              <a:buClr>
                <a:schemeClr val="dk1"/>
              </a:buClr>
              <a:buSzPct val="100000"/>
              <a:buChar char="•"/>
            </a:pPr>
            <a:r>
              <a:rPr lang="ar-IQ" b="1">
                <a:solidFill>
                  <a:schemeClr val="dk1"/>
                </a:solidFill>
                <a:latin typeface="Calibri"/>
                <a:ea typeface="Calibri"/>
                <a:cs typeface="Calibri"/>
                <a:sym typeface="Calibri"/>
              </a:rPr>
              <a:t>تكون الطفرة ذات تاثير كبير جدا اذا :</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1- </a:t>
            </a:r>
            <a:r>
              <a:rPr lang="ar-IQ">
                <a:solidFill>
                  <a:schemeClr val="dk1"/>
                </a:solidFill>
                <a:latin typeface="Calibri"/>
                <a:ea typeface="Calibri"/>
                <a:cs typeface="Calibri"/>
                <a:sym typeface="Calibri"/>
              </a:rPr>
              <a:t>حدثت في الخلايا التي تنتج </a:t>
            </a:r>
            <a:r>
              <a:rPr lang="ar-IQ">
                <a:solidFill>
                  <a:srgbClr val="FF0000"/>
                </a:solidFill>
                <a:latin typeface="Calibri"/>
                <a:ea typeface="Calibri"/>
                <a:cs typeface="Calibri"/>
                <a:sym typeface="Calibri"/>
              </a:rPr>
              <a:t>الجراثيم التناسلية </a:t>
            </a:r>
            <a:r>
              <a:rPr lang="ar-IQ">
                <a:solidFill>
                  <a:schemeClr val="dk1"/>
                </a:solidFill>
                <a:latin typeface="Calibri"/>
                <a:ea typeface="Calibri"/>
                <a:cs typeface="Calibri"/>
                <a:sym typeface="Calibri"/>
              </a:rPr>
              <a:t>, وبالتالي يكون الجراثيم حاوية على الطفرة وبالتالي تنتج افردا طافرة على عكس الطفرة الحادثة في الجراثيم التي </a:t>
            </a:r>
            <a:r>
              <a:rPr lang="ar-IQ">
                <a:solidFill>
                  <a:srgbClr val="FF0000"/>
                </a:solidFill>
                <a:latin typeface="Calibri"/>
                <a:ea typeface="Calibri"/>
                <a:cs typeface="Calibri"/>
                <a:sym typeface="Calibri"/>
              </a:rPr>
              <a:t>تكون نسبتها منخفضة </a:t>
            </a:r>
            <a:r>
              <a:rPr lang="ar-IQ">
                <a:solidFill>
                  <a:schemeClr val="dk1"/>
                </a:solidFill>
                <a:latin typeface="Calibri"/>
                <a:ea typeface="Calibri"/>
                <a:cs typeface="Calibri"/>
                <a:sym typeface="Calibri"/>
              </a:rPr>
              <a:t>وتتكرر لجيل واحد لان فرصة ظهورها مثل فرصة التقاء هذة الجراثيم بالبويضة لانتاج فرد طافر.</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2 - </a:t>
            </a:r>
            <a:r>
              <a:rPr lang="ar-IQ">
                <a:solidFill>
                  <a:schemeClr val="dk1"/>
                </a:solidFill>
                <a:latin typeface="Calibri"/>
                <a:ea typeface="Calibri"/>
                <a:cs typeface="Calibri"/>
                <a:sym typeface="Calibri"/>
              </a:rPr>
              <a:t>اذا حدثت في الاليلات السائدة .</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3</a:t>
            </a:r>
            <a:r>
              <a:rPr lang="ar-IQ">
                <a:solidFill>
                  <a:schemeClr val="dk1"/>
                </a:solidFill>
                <a:latin typeface="Calibri"/>
                <a:ea typeface="Calibri"/>
                <a:cs typeface="Calibri"/>
                <a:sym typeface="Calibri"/>
              </a:rPr>
              <a:t>- اذا حدثت في مرحلة Haploid (1n)  بالنسبة لافراد Diploid (2n)</a:t>
            </a:r>
            <a:r>
              <a:rPr lang="ar-IQ" b="1">
                <a:solidFill>
                  <a:schemeClr val="dk1"/>
                </a:solidFill>
                <a:latin typeface="Calibri"/>
                <a:ea typeface="Calibri"/>
                <a:cs typeface="Calibri"/>
                <a:sym typeface="Calibri"/>
              </a:rPr>
              <a:t> , </a:t>
            </a:r>
            <a:r>
              <a:rPr lang="ar-IQ">
                <a:solidFill>
                  <a:schemeClr val="dk1"/>
                </a:solidFill>
                <a:latin typeface="Calibri"/>
                <a:ea typeface="Calibri"/>
                <a:cs typeface="Calibri"/>
                <a:sym typeface="Calibri"/>
              </a:rPr>
              <a:t>خاصا في الزراعة النسيجية .</a:t>
            </a:r>
            <a:endParaRPr/>
          </a:p>
          <a:p>
            <a:pPr marL="342900" lvl="0" indent="-342900" algn="just" rtl="1">
              <a:spcBef>
                <a:spcPts val="544"/>
              </a:spcBef>
              <a:spcAft>
                <a:spcPts val="0"/>
              </a:spcAft>
              <a:buClr>
                <a:srgbClr val="FF0000"/>
              </a:buClr>
              <a:buSzPct val="100000"/>
              <a:buChar char="•"/>
            </a:pPr>
            <a:r>
              <a:rPr lang="ar-IQ" b="1">
                <a:solidFill>
                  <a:srgbClr val="FF0000"/>
                </a:solidFill>
                <a:latin typeface="Calibri"/>
                <a:ea typeface="Calibri"/>
                <a:cs typeface="Calibri"/>
                <a:sym typeface="Calibri"/>
              </a:rPr>
              <a:t>4-</a:t>
            </a:r>
            <a:r>
              <a:rPr lang="ar-IQ">
                <a:solidFill>
                  <a:schemeClr val="dk1"/>
                </a:solidFill>
                <a:latin typeface="Calibri"/>
                <a:ea typeface="Calibri"/>
                <a:cs typeface="Calibri"/>
                <a:sym typeface="Calibri"/>
              </a:rPr>
              <a:t> احيانا تكون الطفرة للامام اذا حدثت في </a:t>
            </a:r>
            <a:r>
              <a:rPr lang="ar-IQ" b="1">
                <a:solidFill>
                  <a:srgbClr val="FF0000"/>
                </a:solidFill>
                <a:latin typeface="Calibri"/>
                <a:ea typeface="Calibri"/>
                <a:cs typeface="Calibri"/>
                <a:sym typeface="Calibri"/>
              </a:rPr>
              <a:t>الاطوار البرية </a:t>
            </a:r>
            <a:r>
              <a:rPr lang="ar-IQ">
                <a:solidFill>
                  <a:schemeClr val="dk1"/>
                </a:solidFill>
                <a:latin typeface="Calibri"/>
                <a:ea typeface="Calibri"/>
                <a:cs typeface="Calibri"/>
                <a:sym typeface="Calibri"/>
              </a:rPr>
              <a:t>فتنتج افرادا ذات صفات جيدة مستأنسة واحيانا تحدث الطفرة في الافرد المستأنسة فتقود الى افراد البرية فنطلق عليها طافرات مرتدة reverse mutation او  back-mutation  طفرة رجعية .</a:t>
            </a:r>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1">
              <a:spcBef>
                <a:spcPts val="0"/>
              </a:spcBef>
              <a:spcAft>
                <a:spcPts val="0"/>
              </a:spcAft>
              <a:buClr>
                <a:schemeClr val="dk1"/>
              </a:buClr>
              <a:buSzPct val="100000"/>
              <a:buFont typeface="Calibri"/>
              <a:buNone/>
            </a:pPr>
            <a:r>
              <a:rPr lang="ar-IQ" b="1"/>
              <a:t>علم وراثة الاحياء المجهريه </a:t>
            </a:r>
            <a:r>
              <a:rPr lang="ar-IQ"/>
              <a:t/>
            </a:r>
            <a:br>
              <a:rPr lang="ar-IQ"/>
            </a:br>
            <a:endParaRPr/>
          </a:p>
        </p:txBody>
      </p:sp>
      <p:sp>
        <p:nvSpPr>
          <p:cNvPr id="137" name="Google Shape;137;p21"/>
          <p:cNvSpPr txBox="1">
            <a:spLocks noGrp="1"/>
          </p:cNvSpPr>
          <p:nvPr>
            <p:ph type="body" idx="1"/>
          </p:nvPr>
        </p:nvSpPr>
        <p:spPr>
          <a:xfrm>
            <a:off x="457200" y="1600200"/>
            <a:ext cx="8229600" cy="4525963"/>
          </a:xfrm>
          <a:prstGeom prst="rect">
            <a:avLst/>
          </a:prstGeom>
          <a:gradFill>
            <a:gsLst>
              <a:gs pos="0">
                <a:srgbClr val="BABABA"/>
              </a:gs>
              <a:gs pos="35000">
                <a:srgbClr val="CFCFCF"/>
              </a:gs>
              <a:gs pos="100000">
                <a:srgbClr val="EDEDED"/>
              </a:gs>
            </a:gsLst>
            <a:lin ang="16200000" scaled="0"/>
          </a:gradFill>
          <a:ln w="9525"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92500" lnSpcReduction="10000"/>
          </a:bodyPr>
          <a:lstStyle/>
          <a:p>
            <a:pPr marL="342900" lvl="0" indent="-342900" algn="just" rtl="1">
              <a:spcBef>
                <a:spcPts val="0"/>
              </a:spcBef>
              <a:spcAft>
                <a:spcPts val="0"/>
              </a:spcAft>
              <a:buClr>
                <a:schemeClr val="dk1"/>
              </a:buClr>
              <a:buSzPct val="100000"/>
              <a:buChar char="•"/>
            </a:pPr>
            <a:r>
              <a:rPr lang="ar-IQ" b="1">
                <a:solidFill>
                  <a:schemeClr val="dk1"/>
                </a:solidFill>
                <a:latin typeface="Calibri"/>
                <a:ea typeface="Calibri"/>
                <a:cs typeface="Calibri"/>
                <a:sym typeface="Calibri"/>
              </a:rPr>
              <a:t>الطفرات الكروموسوميه Chromosomal mutations </a:t>
            </a:r>
            <a:endParaRPr/>
          </a:p>
          <a:p>
            <a:pPr marL="342900" lvl="0" indent="-342900" algn="just" rtl="1">
              <a:spcBef>
                <a:spcPts val="592"/>
              </a:spcBef>
              <a:spcAft>
                <a:spcPts val="0"/>
              </a:spcAft>
              <a:buClr>
                <a:schemeClr val="dk1"/>
              </a:buClr>
              <a:buSzPct val="100000"/>
              <a:buChar char="•"/>
            </a:pPr>
            <a:r>
              <a:rPr lang="ar-IQ" b="1">
                <a:solidFill>
                  <a:schemeClr val="dk1"/>
                </a:solidFill>
                <a:latin typeface="Calibri"/>
                <a:ea typeface="Calibri"/>
                <a:cs typeface="Calibri"/>
                <a:sym typeface="Calibri"/>
              </a:rPr>
              <a:t>مقدمه : </a:t>
            </a:r>
            <a:r>
              <a:rPr lang="ar-IQ">
                <a:solidFill>
                  <a:schemeClr val="dk1"/>
                </a:solidFill>
                <a:latin typeface="Calibri"/>
                <a:ea typeface="Calibri"/>
                <a:cs typeface="Calibri"/>
                <a:sym typeface="Calibri"/>
              </a:rPr>
              <a:t>الطفرات الكروموسوميه هي تغيرات كبيره تحصل في تركيب الكروموسوم  وتشمل الطفرات الكميه (العدديه) وهي  التغيرات التي تطرا على العدد الكروموسومي او جزء من الكروموسوم الواحد اي انها تؤثر من الناحيه الكميه وليس على موقع او الترتيب الجيني على الكروموسوم مثل التعدد الكروموسومي  وتشمل ايضا الطفرات النوعيه (التركيبيه) وهي تغيرات التي تطرا على الكروموسوم وتؤثر على مواقع الجينات وترتيبها على الكروموسوم مثل النقص والانتقال والانقلاب وغيرها من التغيرات .</a:t>
            </a:r>
            <a:endParaRPr/>
          </a:p>
        </p:txBody>
      </p:sp>
    </p:spTree>
  </p:cSld>
  <p:clrMapOvr>
    <a:masterClrMapping/>
  </p:clrMapOvr>
  <p:transition>
    <p:fade thruBlk="1"/>
  </p:transition>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1681</Words>
  <Application>Microsoft Office PowerPoint</Application>
  <PresentationFormat>On-screen Show (4:3)</PresentationFormat>
  <Paragraphs>136</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PowerPoint Presentation</vt:lpstr>
      <vt:lpstr>علم الوراثة Genetics د.مجيد حميد</vt:lpstr>
      <vt:lpstr>التغاير الوراثي و مصادره</vt:lpstr>
      <vt:lpstr>التغاير الوراثي و مصادره</vt:lpstr>
      <vt:lpstr>الطفرة الوراثية Mutation</vt:lpstr>
      <vt:lpstr>تقسيم الطفرة</vt:lpstr>
      <vt:lpstr>الطفرة Mutation</vt:lpstr>
      <vt:lpstr>الطفرة Mutation</vt:lpstr>
      <vt:lpstr>علم وراثة الاحياء المجهريه  </vt:lpstr>
      <vt:lpstr>الطفرات الكروموسوميه Chromosomal mutations </vt:lpstr>
      <vt:lpstr>التغيرات النوعيه </vt:lpstr>
      <vt:lpstr>التغيرات النوعيه</vt:lpstr>
      <vt:lpstr>3-الاضافه او التكرار Duplication or addition </vt:lpstr>
      <vt:lpstr>4-الانتقال translocation </vt:lpstr>
      <vt:lpstr>انواع الانتقال</vt:lpstr>
      <vt:lpstr>5- الانقلاب Inversion </vt:lpstr>
      <vt:lpstr>التغيرات الكمية</vt:lpstr>
      <vt:lpstr>التغيرات الكمية</vt:lpstr>
      <vt:lpstr>فائدة الكائنات احادية المجموعه الكروموسوميه من الناحيه الوراثيه والتضريبيه  </vt:lpstr>
      <vt:lpstr>التعدد الكروموسومي polyploidy   </vt:lpstr>
      <vt:lpstr>التعدد الكرموسومي poly ploidy</vt:lpstr>
      <vt:lpstr>تصنيف التغيرات الكروموسوميه العدديه  </vt:lpstr>
      <vt:lpstr>تصنيف التغيرات الكروموسوميه العدديه  </vt:lpstr>
      <vt:lpstr>التضاعف المجموعي غير الحقيقي</vt:lpstr>
      <vt:lpstr>امثله على التغيرات في المجموعه الكروموسوميه  متلازمة داون (المنغوليا) Down s syndrome  )</vt:lpstr>
      <vt:lpstr>امثله على التغيرات في المجموعه الكروموسوميه  متلازمة داون (المنغوليا)</vt:lpstr>
      <vt:lpstr>متلازمة تيرنر Turner s syndrome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hp</cp:lastModifiedBy>
  <cp:revision>1</cp:revision>
  <dcterms:modified xsi:type="dcterms:W3CDTF">2023-10-21T16:46:07Z</dcterms:modified>
</cp:coreProperties>
</file>