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308" r:id="rId2"/>
    <p:sldId id="258" r:id="rId3"/>
    <p:sldId id="299" r:id="rId4"/>
    <p:sldId id="268" r:id="rId5"/>
    <p:sldId id="267" r:id="rId6"/>
    <p:sldId id="269" r:id="rId7"/>
    <p:sldId id="270" r:id="rId8"/>
    <p:sldId id="271" r:id="rId9"/>
    <p:sldId id="309" r:id="rId10"/>
    <p:sldId id="310" r:id="rId11"/>
    <p:sldId id="311" r:id="rId12"/>
    <p:sldId id="280" r:id="rId13"/>
    <p:sldId id="273" r:id="rId14"/>
    <p:sldId id="274" r:id="rId15"/>
    <p:sldId id="276" r:id="rId16"/>
    <p:sldId id="277" r:id="rId17"/>
    <p:sldId id="278" r:id="rId18"/>
    <p:sldId id="279" r:id="rId19"/>
    <p:sldId id="282" r:id="rId20"/>
    <p:sldId id="283" r:id="rId21"/>
    <p:sldId id="312" r:id="rId22"/>
    <p:sldId id="285" r:id="rId23"/>
    <p:sldId id="286" r:id="rId24"/>
    <p:sldId id="314" r:id="rId25"/>
    <p:sldId id="288" r:id="rId26"/>
    <p:sldId id="289" r:id="rId27"/>
    <p:sldId id="290" r:id="rId28"/>
    <p:sldId id="303" r:id="rId29"/>
    <p:sldId id="313" r:id="rId30"/>
    <p:sldId id="300" r:id="rId31"/>
    <p:sldId id="301" r:id="rId32"/>
    <p:sldId id="302" r:id="rId33"/>
    <p:sldId id="292" r:id="rId34"/>
    <p:sldId id="305" r:id="rId35"/>
    <p:sldId id="293" r:id="rId36"/>
    <p:sldId id="294" r:id="rId37"/>
    <p:sldId id="306" r:id="rId38"/>
    <p:sldId id="307" r:id="rId39"/>
    <p:sldId id="29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CBB4AA-B7AF-499D-BB15-892D16FC74A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C66414-5784-4320-A554-A2C726A5F6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02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B4AA-B7AF-499D-BB15-892D16FC74A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6414-5784-4320-A554-A2C726A5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2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B4AA-B7AF-499D-BB15-892D16FC74A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6414-5784-4320-A554-A2C726A5F6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585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B4AA-B7AF-499D-BB15-892D16FC74A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6414-5784-4320-A554-A2C726A5F66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731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B4AA-B7AF-499D-BB15-892D16FC74A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6414-5784-4320-A554-A2C726A5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60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B4AA-B7AF-499D-BB15-892D16FC74A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6414-5784-4320-A554-A2C726A5F6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067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B4AA-B7AF-499D-BB15-892D16FC74A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6414-5784-4320-A554-A2C726A5F6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149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B4AA-B7AF-499D-BB15-892D16FC74A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6414-5784-4320-A554-A2C726A5F6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77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B4AA-B7AF-499D-BB15-892D16FC74A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6414-5784-4320-A554-A2C726A5F6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63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B4AA-B7AF-499D-BB15-892D16FC74A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6414-5784-4320-A554-A2C726A5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1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B4AA-B7AF-499D-BB15-892D16FC74A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6414-5784-4320-A554-A2C726A5F6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72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B4AA-B7AF-499D-BB15-892D16FC74A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6414-5784-4320-A554-A2C726A5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4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B4AA-B7AF-499D-BB15-892D16FC74A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6414-5784-4320-A554-A2C726A5F66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2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B4AA-B7AF-499D-BB15-892D16FC74A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6414-5784-4320-A554-A2C726A5F6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88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B4AA-B7AF-499D-BB15-892D16FC74A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6414-5784-4320-A554-A2C726A5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6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B4AA-B7AF-499D-BB15-892D16FC74A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6414-5784-4320-A554-A2C726A5F6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3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B4AA-B7AF-499D-BB15-892D16FC74A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6414-5784-4320-A554-A2C726A5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2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CBB4AA-B7AF-499D-BB15-892D16FC74A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C66414-5784-4320-A554-A2C726A5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1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292" y="2644170"/>
            <a:ext cx="79054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aramond" panose="02020404030301010803"/>
                <a:ea typeface="+mn-ea"/>
                <a:cs typeface="Andalus" panose="02020603050405020304" pitchFamily="18" charset="-78"/>
              </a:rPr>
              <a:t>Differential White Blood Cell Count test</a:t>
            </a:r>
          </a:p>
        </p:txBody>
      </p:sp>
    </p:spTree>
    <p:extLst>
      <p:ext uri="{BB962C8B-B14F-4D97-AF65-F5344CB8AC3E}">
        <p14:creationId xmlns:p14="http://schemas.microsoft.com/office/powerpoint/2010/main" val="406466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1"/>
    </mc:Choice>
    <mc:Fallback xmlns="">
      <p:transition spd="slow" advTm="752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Normal peripheral blood smear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911" y="2488557"/>
            <a:ext cx="5324355" cy="36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30"/>
    </mc:Choice>
    <mc:Fallback xmlns="">
      <p:transition spd="slow" advTm="4403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997" y="63000"/>
            <a:ext cx="7920006" cy="67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18"/>
    </mc:Choice>
    <mc:Fallback xmlns="">
      <p:transition spd="slow" advTm="4051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809" y="45000"/>
            <a:ext cx="8952382" cy="6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04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White blood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latin typeface="Andalus" panose="02020603050405020304" pitchFamily="18" charset="-78"/>
                <a:cs typeface="Andalus" panose="02020603050405020304" pitchFamily="18" charset="-78"/>
              </a:rPr>
              <a:t>Are named according to their appearance in stained preparation</a:t>
            </a:r>
            <a:r>
              <a:rPr 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Depended on presence or absence of granules in cytoplasm. </a:t>
            </a:r>
          </a:p>
          <a:p>
            <a:r>
              <a:rPr 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Affinity of granules for staining with </a:t>
            </a:r>
            <a:r>
              <a:rPr lang="en-US" sz="2600" b="1" dirty="0">
                <a:latin typeface="Andalus" panose="02020603050405020304" pitchFamily="18" charset="-78"/>
                <a:cs typeface="Andalus" panose="02020603050405020304" pitchFamily="18" charset="-78"/>
              </a:rPr>
              <a:t>Leishman's stain</a:t>
            </a:r>
            <a:r>
              <a:rPr 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. It consists of a mixture of </a:t>
            </a:r>
            <a:r>
              <a:rPr lang="en-US" sz="2600" b="1" dirty="0">
                <a:latin typeface="Andalus" panose="02020603050405020304" pitchFamily="18" charset="-78"/>
                <a:cs typeface="Andalus" panose="02020603050405020304" pitchFamily="18" charset="-78"/>
              </a:rPr>
              <a:t>eosin</a:t>
            </a:r>
            <a:r>
              <a:rPr 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 (an acidic stain), and </a:t>
            </a:r>
            <a:r>
              <a:rPr lang="en-US" sz="2600" b="1" dirty="0">
                <a:latin typeface="Andalus" panose="02020603050405020304" pitchFamily="18" charset="-78"/>
                <a:cs typeface="Andalus" panose="02020603050405020304" pitchFamily="18" charset="-78"/>
              </a:rPr>
              <a:t>methylene blue </a:t>
            </a:r>
            <a:r>
              <a:rPr 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(a basic stain) in alcohol and is usually diluted and buffered before use. It stains the different components of blood in a range of shades between red and blue.</a:t>
            </a:r>
          </a:p>
          <a:p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21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Neutrophils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60-70% </a:t>
            </a:r>
            <a:r>
              <a:rPr lang="en-US" dirty="0"/>
              <a:t>of all WBCs.</a:t>
            </a:r>
          </a:p>
          <a:p>
            <a:r>
              <a:rPr lang="el-GR" b="1" dirty="0"/>
              <a:t>10-12 μ</a:t>
            </a:r>
            <a:r>
              <a:rPr lang="en-US" b="1" dirty="0"/>
              <a:t>m</a:t>
            </a:r>
            <a:r>
              <a:rPr lang="en-US" dirty="0"/>
              <a:t> in diameter.</a:t>
            </a:r>
          </a:p>
          <a:p>
            <a:r>
              <a:rPr lang="en-US" b="1" dirty="0"/>
              <a:t>*</a:t>
            </a:r>
            <a:r>
              <a:rPr lang="en-US" dirty="0"/>
              <a:t> Nucleus with </a:t>
            </a:r>
            <a:r>
              <a:rPr lang="en-US" b="1" dirty="0"/>
              <a:t>2 to 5 lobes </a:t>
            </a:r>
            <a:r>
              <a:rPr lang="en-US" dirty="0"/>
              <a:t>connected by strands of chromatin, cytoplasm has very fine pale lilac granules. </a:t>
            </a:r>
          </a:p>
          <a:p>
            <a:r>
              <a:rPr lang="en-US" b="1" dirty="0"/>
              <a:t>* Function </a:t>
            </a:r>
            <a:r>
              <a:rPr lang="en-US" dirty="0"/>
              <a:t>:phagocytosis. Destruction of bacteria with </a:t>
            </a:r>
            <a:r>
              <a:rPr lang="en-US" b="1" dirty="0"/>
              <a:t>lysozyme</a:t>
            </a:r>
            <a:r>
              <a:rPr lang="en-US" dirty="0"/>
              <a:t>, and strong oxidant(free radical) such as superoxide anion(O</a:t>
            </a:r>
            <a:r>
              <a:rPr lang="en-US" baseline="30000" dirty="0">
                <a:sym typeface="Symbol" panose="05050102010706020507" pitchFamily="18" charset="2"/>
              </a:rPr>
              <a:t></a:t>
            </a:r>
            <a:r>
              <a:rPr lang="en-US" dirty="0"/>
              <a:t>) ,hydrogen peroxide(H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), hydroxyl radical(OH</a:t>
            </a:r>
            <a:r>
              <a:rPr lang="en-US" baseline="30000" dirty="0">
                <a:sym typeface="Symbol" panose="05050102010706020507" pitchFamily="18" charset="2"/>
              </a:rPr>
              <a:t>-</a:t>
            </a:r>
            <a:r>
              <a:rPr lang="en-US" dirty="0"/>
              <a:t>) and hypochlorite anion(</a:t>
            </a:r>
            <a:r>
              <a:rPr lang="en-US" dirty="0" err="1"/>
              <a:t>ClO</a:t>
            </a:r>
            <a:r>
              <a:rPr lang="en-US" baseline="30000" dirty="0"/>
              <a:t>-</a:t>
            </a:r>
            <a:r>
              <a:rPr lang="en-US" dirty="0"/>
              <a:t> 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865" y="798653"/>
            <a:ext cx="3576577" cy="276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7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Lymphoctes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20 to 40%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of all WBCs.</a:t>
            </a:r>
          </a:p>
          <a:p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Small lymphocytes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are 6-9 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μm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in diameter, </a:t>
            </a: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large lymphocytes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are 10-14 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μm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in diameter.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Nucleus is round ,cytoplasm forms rim around nucleus that looks sky blue , the larger the cell the more cytoplasm is visible.</a:t>
            </a:r>
          </a:p>
          <a:p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Function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:produces antibodies and other chemicals responsible for destroying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M.O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, regulation of immune system.</a:t>
            </a:r>
          </a:p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94072" y="711199"/>
            <a:ext cx="3338943" cy="22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1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Monocytes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2-8%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of all WBCs.</a:t>
            </a:r>
          </a:p>
          <a:p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12-20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μm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in diameter.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* Nucleus round, kidney -shaped ,or horseshoe-shaped;  contains more cytoplasm than does lymphocyte ; cytoplasm is blue –grey and appears foamy.</a:t>
            </a:r>
          </a:p>
          <a:p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Function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: phagocytic cell in the blood ; leaves the blood and becomes a macrophage, which phagocytizes bacteria, dead cell and other debris within tissues.</a:t>
            </a:r>
          </a:p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418" y="762000"/>
            <a:ext cx="3782291" cy="2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80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Eosinophils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2-4%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of all WBCs.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10-12 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μm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in diameter.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* Nucleus usually has 2 lobes connected by thick strand of chromatin, large , red-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orangr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granules fill cytoplasm. </a:t>
            </a:r>
          </a:p>
          <a:p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Function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: combat effects of histamine in allergic reactions and destroy certain parasitic worms.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382" y="831273"/>
            <a:ext cx="364374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00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Basophils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0.5-1%</a:t>
            </a: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 of all WBCs.</a:t>
            </a:r>
          </a:p>
          <a:p>
            <a:r>
              <a:rPr lang="en-US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8-10 </a:t>
            </a:r>
            <a:r>
              <a:rPr lang="el-GR" sz="2800" b="1" dirty="0">
                <a:solidFill>
                  <a:srgbClr val="FF0000"/>
                </a:solidFill>
                <a:cs typeface="Andalus" panose="02020603050405020304" pitchFamily="18" charset="-78"/>
              </a:rPr>
              <a:t>μ</a:t>
            </a:r>
            <a:r>
              <a:rPr lang="en-US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</a:t>
            </a: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 in diameter.</a:t>
            </a:r>
          </a:p>
          <a:p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* Nucleus has </a:t>
            </a:r>
            <a:r>
              <a:rPr lang="en-US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 lobes </a:t>
            </a: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, large cytoplasmic granules appear deep blue-purple . </a:t>
            </a:r>
          </a:p>
          <a:p>
            <a:r>
              <a:rPr lang="en-US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Function</a:t>
            </a: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: liberate heparin , histamine and serotonin in allergic reactions that intensify overall inflammatory response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873" y="775856"/>
            <a:ext cx="3643745" cy="28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50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Principle: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Correct preparation of the blood film.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Proper staining by  </a:t>
            </a:r>
            <a:r>
              <a:rPr lang="en-US" sz="36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Leishman's stain.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Accurate examination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5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and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Low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 A white blood cell (WBC) differential test, </a:t>
            </a: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measures the </a:t>
            </a:r>
            <a:r>
              <a:rPr 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number</a:t>
            </a: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 or </a:t>
            </a:r>
            <a:r>
              <a:rPr 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percentage</a:t>
            </a: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 of </a:t>
            </a:r>
            <a:r>
              <a:rPr 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each</a:t>
            </a: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 of the five types of white blood cells present in blood:</a:t>
            </a:r>
          </a:p>
          <a:p>
            <a:pPr algn="justLow"/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Neutrophils</a:t>
            </a:r>
          </a:p>
          <a:p>
            <a:pPr algn="justLow"/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Lymphocytes </a:t>
            </a:r>
          </a:p>
          <a:p>
            <a:pPr algn="justLow"/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Monocytes</a:t>
            </a:r>
          </a:p>
          <a:p>
            <a:pPr algn="justLow"/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Eosinophils</a:t>
            </a:r>
          </a:p>
          <a:p>
            <a:pPr algn="justLow"/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Basophils</a:t>
            </a:r>
          </a:p>
          <a:p>
            <a:pPr algn="justLow"/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1575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0182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Placing a drop of blood from blood sample on a clean glass slide.</a:t>
            </a:r>
          </a:p>
          <a:p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Spreader slide using another clean glass slide at </a:t>
            </a:r>
            <a:r>
              <a:rPr lang="en-US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30-40</a:t>
            </a: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 degree angle.</a:t>
            </a:r>
          </a:p>
          <a:p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Control thickness of the smear by changing the angle of spreader slide</a:t>
            </a:r>
          </a:p>
          <a:p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Allow the blood film to air-dry completely before staining. </a:t>
            </a:r>
          </a:p>
        </p:txBody>
      </p:sp>
    </p:spTree>
    <p:extLst>
      <p:ext uri="{BB962C8B-B14F-4D97-AF65-F5344CB8AC3E}">
        <p14:creationId xmlns:p14="http://schemas.microsoft.com/office/powerpoint/2010/main" val="445145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840" y="27000"/>
            <a:ext cx="10186320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6"/>
    </mc:Choice>
    <mc:Fallback xmlns="">
      <p:transition spd="slow" advTm="1052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764" y="969313"/>
            <a:ext cx="6622472" cy="49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93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Thickness of the film may be regulated by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Increasing or decreasing the angle between the slides.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 rate of spreading.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Adjusting the force of spreading.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Adjusting the amount of blood.</a:t>
            </a:r>
          </a:p>
          <a:p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Thick film 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results when the drop of blood is large, the angle greater than 45 degrees and spreading is fast.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76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4003" y="249890"/>
            <a:ext cx="8043995" cy="635822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65403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Characteristics of a good smear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body of the blood film should be 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smooth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.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smear should be 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thickest at the origin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and gradually thin out rather than having alternating thick and thin areas.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 good blood film should cover 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half to three – fourths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length of the 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slids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Thin end of the smear should have tongue like edge</a:t>
            </a:r>
          </a:p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7213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Slides should be made </a:t>
            </a:r>
            <a:r>
              <a:rPr lang="en-US" sz="3200">
                <a:latin typeface="Andalus" panose="02020603050405020304" pitchFamily="18" charset="-78"/>
                <a:cs typeface="Andalus" panose="02020603050405020304" pitchFamily="18" charset="-78"/>
              </a:rPr>
              <a:t>in one 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motion and immediately, drying of the drop will lead to uneven distribution of cells in the body of the film and the larger WBCS will accumulate at the end. </a:t>
            </a:r>
            <a:r>
              <a:rPr lang="en-US" sz="3200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rouleaux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 of RBCS and </a:t>
            </a:r>
            <a:r>
              <a:rPr lang="en-US" sz="32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clumping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 of the platelets.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58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Common causes of a poor blood smear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Drop of blood too large or too small.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smear is made too rapidly.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Angle of spreader not constant.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Spreader edge is uneven or dirty.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Blood film with vacuoles or bubbles result from the use of dirty slides or in some cases from an excess of fat in the specimen (specimen obtained after a fatty meal).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57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Spreader slide is pushed in a jerky manner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Failure to keep entire edge of spreader slide against the slide while making smear.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/>
              <a:t>Failure to push spreader slide completely across.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39268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843" y="81000"/>
            <a:ext cx="9080315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AIM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To differentiate the type of WBCs.</a:t>
            </a:r>
          </a:p>
        </p:txBody>
      </p:sp>
    </p:spTree>
    <p:extLst>
      <p:ext uri="{BB962C8B-B14F-4D97-AF65-F5344CB8AC3E}">
        <p14:creationId xmlns:p14="http://schemas.microsoft.com/office/powerpoint/2010/main" val="2560618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366" y="116732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unacceptable blood smears?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Blood film contain thick and thin area.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Blood film contain vacuoles or precipitate (due to the use of dirty slides).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Blood film not cover half to three – fourths the length of the slides.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Thin end of the smear not have tongue like edge</a:t>
            </a:r>
          </a:p>
        </p:txBody>
      </p:sp>
    </p:spTree>
    <p:extLst>
      <p:ext uri="{BB962C8B-B14F-4D97-AF65-F5344CB8AC3E}">
        <p14:creationId xmlns:p14="http://schemas.microsoft.com/office/powerpoint/2010/main" val="168999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Leishmans stain :</a:t>
            </a:r>
            <a:br>
              <a:rPr 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Leishmans stain powder   0.6 gm</a:t>
            </a:r>
            <a:b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Glycerin                            15 ml               </a:t>
            </a:r>
            <a:r>
              <a:rPr lang="en-US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Hot method</a:t>
            </a:r>
            <a:br>
              <a:rPr lang="en-US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Methanol q.s                      300 ml</a:t>
            </a:r>
          </a:p>
          <a:p>
            <a:pPr marL="0" indent="0">
              <a:buNone/>
            </a:pP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Low">
              <a:buFont typeface="Wingdings" panose="05000000000000000000" pitchFamily="2" charset="2"/>
              <a:buChar char="Ø"/>
            </a:pP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Methanol</a:t>
            </a: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, as fixing agent (fixation of cells on slide), denaturation of proteins, and as a solvent to dissolve the stain.</a:t>
            </a:r>
          </a:p>
        </p:txBody>
      </p:sp>
      <p:sp>
        <p:nvSpPr>
          <p:cNvPr id="4" name="Right Bracket 3"/>
          <p:cNvSpPr/>
          <p:nvPr/>
        </p:nvSpPr>
        <p:spPr>
          <a:xfrm>
            <a:off x="6805914" y="3009418"/>
            <a:ext cx="520861" cy="1203767"/>
          </a:xfrm>
          <a:prstGeom prst="righ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50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Staining Protocol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100" b="1" dirty="0">
                <a:latin typeface="Andalus" panose="02020603050405020304" pitchFamily="18" charset="-78"/>
                <a:cs typeface="Andalus" panose="02020603050405020304" pitchFamily="18" charset="-78"/>
              </a:rPr>
              <a:t> Blood staining according to Leishman (covering technique)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Use smears that are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as thin as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possible and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air-dried.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Fully cover the smears with Leishman’s Stain solution. Stain for </a:t>
            </a: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 minute </a:t>
            </a: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fixation at air dry for at least 5 min</a:t>
            </a: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+mj-lt"/>
              <a:buAutoNum type="arabicPeriod"/>
              <a:tabLst/>
              <a:defRPr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Add </a:t>
            </a: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same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amount of distilled water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 (Dilution)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. Incubate for at least </a:t>
            </a: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10-15 min.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Rinse thoroughly with distilled water or tap water.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Dry the slides using air-drying at room temperature.</a:t>
            </a:r>
          </a:p>
        </p:txBody>
      </p:sp>
    </p:spTree>
    <p:extLst>
      <p:ext uri="{BB962C8B-B14F-4D97-AF65-F5344CB8AC3E}">
        <p14:creationId xmlns:p14="http://schemas.microsoft.com/office/powerpoint/2010/main" val="3800986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Staining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Washed – out </a:t>
            </a:r>
            <a:r>
              <a:rPr lang="en-US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apperance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all the cell is caused by </a:t>
            </a:r>
            <a:r>
              <a:rPr lang="en-US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overwashing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, </a:t>
            </a:r>
            <a:r>
              <a:rPr lang="en-US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understaining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or </a:t>
            </a:r>
            <a:r>
              <a:rPr lang="en-US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underfixing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(air dry for at least 5 min to prevent) , leaving water on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slide or using improper stain. dirty slides, evaporation of stain solution, or uneven spread of stain </a:t>
            </a:r>
          </a:p>
          <a:p>
            <a:pPr algn="justLow"/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Large amounts of precipitated stain on the film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result from either improper washing  or using an old stain that has started to precipitate.</a:t>
            </a:r>
          </a:p>
          <a:p>
            <a:pPr algn="justLow"/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This may be corrected by ?</a:t>
            </a:r>
          </a:p>
          <a:p>
            <a:pPr algn="justLow"/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5669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3 characteristics of a well-stained blood smear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Stain is not too dark or too pale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 stain precipitate is present on the smear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RBCs are appropriate color of reddish pink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8436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Observing direction:</a:t>
            </a:r>
            <a:b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7615" y="1932430"/>
            <a:ext cx="7731889" cy="362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30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Observe one field and record the number of WBC according to  the different type then turn to another field in the snake-liked direction</a:t>
            </a:r>
          </a:p>
          <a:p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*Avoid repeat or miss some cells</a:t>
            </a:r>
          </a:p>
          <a:p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012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Describe the characteristics of leukocyte in a well-stained smear.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Lymphocyte:</a:t>
            </a:r>
            <a:r>
              <a:rPr lang="en-US" dirty="0"/>
              <a:t> dark purple nuclei</a:t>
            </a:r>
          </a:p>
          <a:p>
            <a:r>
              <a:rPr lang="en-US" dirty="0"/>
              <a:t>varying shades of blue cytoplasm.</a:t>
            </a:r>
          </a:p>
          <a:p>
            <a:r>
              <a:rPr lang="en-US" b="1" dirty="0">
                <a:solidFill>
                  <a:srgbClr val="FF0000"/>
                </a:solidFill>
              </a:rPr>
              <a:t>Neutrophils: </a:t>
            </a:r>
            <a:r>
              <a:rPr lang="en-US" dirty="0">
                <a:solidFill>
                  <a:schemeClr val="tx1"/>
                </a:solidFill>
              </a:rPr>
              <a:t>dark purple nuclei</a:t>
            </a:r>
          </a:p>
          <a:p>
            <a:r>
              <a:rPr lang="en-US" dirty="0">
                <a:solidFill>
                  <a:schemeClr val="tx1"/>
                </a:solidFill>
              </a:rPr>
              <a:t>reddish, granular cytoplasm.</a:t>
            </a:r>
          </a:p>
          <a:p>
            <a:r>
              <a:rPr lang="en-US" b="1" dirty="0">
                <a:solidFill>
                  <a:srgbClr val="FF0000"/>
                </a:solidFill>
              </a:rPr>
              <a:t>Eosinophils:</a:t>
            </a:r>
            <a:r>
              <a:rPr lang="en-US" dirty="0">
                <a:solidFill>
                  <a:schemeClr val="tx1"/>
                </a:solidFill>
              </a:rPr>
              <a:t> bright red/orange granules</a:t>
            </a:r>
          </a:p>
          <a:p>
            <a:r>
              <a:rPr lang="en-US" b="1" dirty="0">
                <a:solidFill>
                  <a:srgbClr val="FF0000"/>
                </a:solidFill>
              </a:rPr>
              <a:t>Basophils:</a:t>
            </a:r>
            <a:r>
              <a:rPr lang="en-US" dirty="0">
                <a:solidFill>
                  <a:schemeClr val="tx1"/>
                </a:solidFill>
              </a:rPr>
              <a:t> dark purple nuclei</a:t>
            </a:r>
          </a:p>
          <a:p>
            <a:r>
              <a:rPr lang="en-US" dirty="0">
                <a:solidFill>
                  <a:schemeClr val="tx1"/>
                </a:solidFill>
              </a:rPr>
              <a:t>granules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48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Monocyte:</a:t>
            </a:r>
            <a:r>
              <a:rPr lang="en-US" dirty="0"/>
              <a:t> lighter purple nucleus</a:t>
            </a:r>
          </a:p>
          <a:p>
            <a:r>
              <a:rPr lang="en-US" dirty="0"/>
              <a:t>gray/blue cytoplasm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79461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410" y="639502"/>
            <a:ext cx="10799180" cy="557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2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of these types is affected in a different way depending on the type of condition or disease that is affecting WBC counts</a:t>
            </a:r>
          </a:p>
          <a:p>
            <a:r>
              <a:rPr lang="en-US" dirty="0"/>
              <a:t>Differential blood count is </a:t>
            </a:r>
            <a:r>
              <a:rPr lang="en-US" b="1" dirty="0"/>
              <a:t>not </a:t>
            </a:r>
            <a:r>
              <a:rPr lang="en-US" dirty="0"/>
              <a:t>a part of complete blood count (</a:t>
            </a:r>
            <a:r>
              <a:rPr lang="en-US" b="1" dirty="0"/>
              <a:t>CBC</a:t>
            </a:r>
            <a:r>
              <a:rPr lang="en-US" dirty="0"/>
              <a:t>) but is interpreted together with CBC to help support or exclude a suspected diagnosis. </a:t>
            </a:r>
            <a:r>
              <a:rPr lang="en-US" b="1" dirty="0"/>
              <a:t>For example</a:t>
            </a:r>
            <a:r>
              <a:rPr lang="en-US" dirty="0"/>
              <a:t>, the presence of anemia along with thrombocytopenia with a low or high white blood cell count may suggest bone marrow involvement by leukemia.. It’s also necessary if the results from your </a:t>
            </a:r>
            <a:r>
              <a:rPr lang="en-US" b="1" dirty="0"/>
              <a:t>CBC</a:t>
            </a:r>
            <a:r>
              <a:rPr lang="en-US" dirty="0"/>
              <a:t> are </a:t>
            </a:r>
            <a:r>
              <a:rPr lang="en-US" b="1" dirty="0"/>
              <a:t>not</a:t>
            </a:r>
            <a:r>
              <a:rPr lang="en-US" dirty="0"/>
              <a:t> within the </a:t>
            </a:r>
            <a:r>
              <a:rPr lang="en-US" b="1" dirty="0"/>
              <a:t>normal range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9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A differential count test can detect if there is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abnormal or immature cells or increase or decrease 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in one type to other type and can help to diagnose an infection, inflammation, leukemia, a bone marrow disorder or an immune system disorder. </a:t>
            </a:r>
          </a:p>
        </p:txBody>
      </p:sp>
    </p:spTree>
    <p:extLst>
      <p:ext uri="{BB962C8B-B14F-4D97-AF65-F5344CB8AC3E}">
        <p14:creationId xmlns:p14="http://schemas.microsoft.com/office/powerpoint/2010/main" val="271177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When is it ordered?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It is performed when an individual undergoes a routine health examination or pre-surgical workup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test may be done when someone has general signs and symptoms of an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infection and/or inflammation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such as: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Fever, chills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Body aches, pain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Headache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1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when there are signs and symptoms that may be related to a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blood disorder( as anemia or leukemia), autoimmune disorder, or an immune deficiency.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It may also have been ordered periodically for people who take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chemotherapy or radiation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for cancer treatment.( to monitor the effectiveness of treatment).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Your CBC are not within the normal range</a:t>
            </a:r>
          </a:p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913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Normal Results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Reference ranges for differential white blood cell count in normal adults is as follows::</a:t>
            </a:r>
          </a:p>
          <a:p>
            <a:endParaRPr lang="en-US" dirty="0"/>
          </a:p>
          <a:p>
            <a:r>
              <a:rPr lang="en-US" dirty="0"/>
              <a:t>Neutrophils: </a:t>
            </a:r>
            <a:r>
              <a:rPr lang="en-US" b="1" dirty="0"/>
              <a:t>60 to 70%</a:t>
            </a:r>
          </a:p>
          <a:p>
            <a:r>
              <a:rPr lang="en-US" dirty="0"/>
              <a:t>Lymphocytes: </a:t>
            </a:r>
            <a:r>
              <a:rPr lang="en-US" b="1" dirty="0"/>
              <a:t>20 to 40% or 20-25%</a:t>
            </a:r>
          </a:p>
          <a:p>
            <a:r>
              <a:rPr lang="en-US" dirty="0"/>
              <a:t>Monocytes: </a:t>
            </a:r>
            <a:r>
              <a:rPr lang="en-US" b="1" dirty="0"/>
              <a:t>2 to 8% </a:t>
            </a:r>
          </a:p>
          <a:p>
            <a:r>
              <a:rPr lang="en-US" dirty="0"/>
              <a:t>Eosinophils: </a:t>
            </a:r>
            <a:r>
              <a:rPr lang="en-US" b="1" dirty="0"/>
              <a:t>1 to 4%</a:t>
            </a:r>
          </a:p>
          <a:p>
            <a:r>
              <a:rPr lang="en-US" dirty="0"/>
              <a:t>Basophils: </a:t>
            </a:r>
            <a:r>
              <a:rPr lang="en-US" b="1" dirty="0"/>
              <a:t>0.5 to 1%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2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07" y="441000"/>
            <a:ext cx="11716186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567"/>
    </mc:Choice>
    <mc:Fallback xmlns="">
      <p:transition spd="slow" advTm="168567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18102</TotalTime>
  <Words>1460</Words>
  <Application>Microsoft Office PowerPoint</Application>
  <PresentationFormat>Widescreen</PresentationFormat>
  <Paragraphs>129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Organic</vt:lpstr>
      <vt:lpstr>PowerPoint Presentation</vt:lpstr>
      <vt:lpstr>Definition and Aim</vt:lpstr>
      <vt:lpstr>AIM </vt:lpstr>
      <vt:lpstr>PowerPoint Presentation</vt:lpstr>
      <vt:lpstr>PowerPoint Presentation</vt:lpstr>
      <vt:lpstr>When is it ordered?</vt:lpstr>
      <vt:lpstr>PowerPoint Presentation</vt:lpstr>
      <vt:lpstr>Normal Results </vt:lpstr>
      <vt:lpstr>PowerPoint Presentation</vt:lpstr>
      <vt:lpstr>Normal peripheral blood smear</vt:lpstr>
      <vt:lpstr>PowerPoint Presentation</vt:lpstr>
      <vt:lpstr>PowerPoint Presentation</vt:lpstr>
      <vt:lpstr>White blood cell</vt:lpstr>
      <vt:lpstr>Neutrophils</vt:lpstr>
      <vt:lpstr>Lymphoctes</vt:lpstr>
      <vt:lpstr>Monocytes</vt:lpstr>
      <vt:lpstr>Eosinophils</vt:lpstr>
      <vt:lpstr>Basophils</vt:lpstr>
      <vt:lpstr>Principle:</vt:lpstr>
      <vt:lpstr>Procedure</vt:lpstr>
      <vt:lpstr>PowerPoint Presentation</vt:lpstr>
      <vt:lpstr>PowerPoint Presentation</vt:lpstr>
      <vt:lpstr>Thickness of the film may be regulated by :</vt:lpstr>
      <vt:lpstr>PowerPoint Presentation</vt:lpstr>
      <vt:lpstr>Characteristics of a good smear</vt:lpstr>
      <vt:lpstr>PowerPoint Presentation</vt:lpstr>
      <vt:lpstr>Common causes of a poor blood smear</vt:lpstr>
      <vt:lpstr>PowerPoint Presentation</vt:lpstr>
      <vt:lpstr>PowerPoint Presentation</vt:lpstr>
      <vt:lpstr>Examples of unacceptable blood smears?  </vt:lpstr>
      <vt:lpstr>PowerPoint Presentation</vt:lpstr>
      <vt:lpstr>Staining Protocol </vt:lpstr>
      <vt:lpstr>Staining error</vt:lpstr>
      <vt:lpstr> 3 characteristics of a well-stained blood smear</vt:lpstr>
      <vt:lpstr>Observing direction: </vt:lpstr>
      <vt:lpstr>PowerPoint Presentation</vt:lpstr>
      <vt:lpstr>Describe the characteristics of leukocyte in a well-stained smear.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DR.safa mustafa</dc:creator>
  <cp:lastModifiedBy>alinizinermeen7@gmail.com</cp:lastModifiedBy>
  <cp:revision>106</cp:revision>
  <dcterms:created xsi:type="dcterms:W3CDTF">2016-03-16T19:47:33Z</dcterms:created>
  <dcterms:modified xsi:type="dcterms:W3CDTF">2024-01-28T16:49:40Z</dcterms:modified>
</cp:coreProperties>
</file>