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5" r:id="rId3"/>
    <p:sldId id="257" r:id="rId4"/>
    <p:sldId id="258" r:id="rId5"/>
    <p:sldId id="260" r:id="rId6"/>
    <p:sldId id="286" r:id="rId7"/>
    <p:sldId id="261" r:id="rId8"/>
    <p:sldId id="262" r:id="rId9"/>
    <p:sldId id="263" r:id="rId10"/>
    <p:sldId id="280" r:id="rId11"/>
    <p:sldId id="264" r:id="rId12"/>
    <p:sldId id="265" r:id="rId13"/>
    <p:sldId id="290" r:id="rId14"/>
    <p:sldId id="266" r:id="rId15"/>
    <p:sldId id="267" r:id="rId16"/>
    <p:sldId id="268" r:id="rId17"/>
    <p:sldId id="269" r:id="rId18"/>
    <p:sldId id="291" r:id="rId19"/>
    <p:sldId id="270" r:id="rId20"/>
    <p:sldId id="271" r:id="rId21"/>
    <p:sldId id="294" r:id="rId22"/>
    <p:sldId id="272" r:id="rId23"/>
    <p:sldId id="273" r:id="rId24"/>
    <p:sldId id="274" r:id="rId25"/>
    <p:sldId id="287" r:id="rId26"/>
    <p:sldId id="279" r:id="rId27"/>
    <p:sldId id="282" r:id="rId28"/>
    <p:sldId id="283" r:id="rId29"/>
    <p:sldId id="275" r:id="rId30"/>
    <p:sldId id="276" r:id="rId31"/>
    <p:sldId id="277" r:id="rId32"/>
    <p:sldId id="278"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E7E7E7"/>
    <a:srgbClr val="CBCBCB"/>
    <a:srgbClr val="D6A300"/>
    <a:srgbClr val="FFF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7" d="100"/>
          <a:sy n="77" d="100"/>
        </p:scale>
        <p:origin x="72" y="2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9E83C19-B787-40FA-9995-957817F60EB5}" type="datetimeFigureOut">
              <a:rPr lang="en-US" smtClean="0"/>
              <a:t>1/28/2024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4E57FF6-5FC0-4D36-8FC1-09FBF88A89D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010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83C19-B787-40FA-9995-957817F60EB5}"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57FF6-5FC0-4D36-8FC1-09FBF88A89D0}" type="slidenum">
              <a:rPr lang="en-US" smtClean="0"/>
              <a:t>‹#›</a:t>
            </a:fld>
            <a:endParaRPr lang="en-US"/>
          </a:p>
        </p:txBody>
      </p:sp>
    </p:spTree>
    <p:extLst>
      <p:ext uri="{BB962C8B-B14F-4D97-AF65-F5344CB8AC3E}">
        <p14:creationId xmlns:p14="http://schemas.microsoft.com/office/powerpoint/2010/main" val="322443171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83C19-B787-40FA-9995-957817F60EB5}"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57FF6-5FC0-4D36-8FC1-09FBF88A89D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342276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83C19-B787-40FA-9995-957817F60EB5}"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57FF6-5FC0-4D36-8FC1-09FBF88A89D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32355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83C19-B787-40FA-9995-957817F60EB5}"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57FF6-5FC0-4D36-8FC1-09FBF88A89D0}" type="slidenum">
              <a:rPr lang="en-US" smtClean="0"/>
              <a:t>‹#›</a:t>
            </a:fld>
            <a:endParaRPr lang="en-US"/>
          </a:p>
        </p:txBody>
      </p:sp>
    </p:spTree>
    <p:extLst>
      <p:ext uri="{BB962C8B-B14F-4D97-AF65-F5344CB8AC3E}">
        <p14:creationId xmlns:p14="http://schemas.microsoft.com/office/powerpoint/2010/main" val="1660985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83C19-B787-40FA-9995-957817F60EB5}"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57FF6-5FC0-4D36-8FC1-09FBF88A89D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43929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83C19-B787-40FA-9995-957817F60EB5}"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57FF6-5FC0-4D36-8FC1-09FBF88A89D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63267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83C19-B787-40FA-9995-957817F60EB5}"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57FF6-5FC0-4D36-8FC1-09FBF88A89D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58699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83C19-B787-40FA-9995-957817F60EB5}"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57FF6-5FC0-4D36-8FC1-09FBF88A89D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95220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83C19-B787-40FA-9995-957817F60EB5}"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57FF6-5FC0-4D36-8FC1-09FBF88A89D0}" type="slidenum">
              <a:rPr lang="en-US" smtClean="0"/>
              <a:t>‹#›</a:t>
            </a:fld>
            <a:endParaRPr lang="en-US"/>
          </a:p>
        </p:txBody>
      </p:sp>
    </p:spTree>
    <p:extLst>
      <p:ext uri="{BB962C8B-B14F-4D97-AF65-F5344CB8AC3E}">
        <p14:creationId xmlns:p14="http://schemas.microsoft.com/office/powerpoint/2010/main" val="185495176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83C19-B787-40FA-9995-957817F60EB5}" type="datetimeFigureOut">
              <a:rPr lang="en-US" smtClean="0"/>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57FF6-5FC0-4D36-8FC1-09FBF88A89D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73845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83C19-B787-40FA-9995-957817F60EB5}"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57FF6-5FC0-4D36-8FC1-09FBF88A89D0}" type="slidenum">
              <a:rPr lang="en-US" smtClean="0"/>
              <a:t>‹#›</a:t>
            </a:fld>
            <a:endParaRPr lang="en-US"/>
          </a:p>
        </p:txBody>
      </p:sp>
    </p:spTree>
    <p:extLst>
      <p:ext uri="{BB962C8B-B14F-4D97-AF65-F5344CB8AC3E}">
        <p14:creationId xmlns:p14="http://schemas.microsoft.com/office/powerpoint/2010/main" val="12074967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83C19-B787-40FA-9995-957817F60EB5}" type="datetimeFigureOut">
              <a:rPr lang="en-US" smtClean="0"/>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57FF6-5FC0-4D36-8FC1-09FBF88A89D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937096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E83C19-B787-40FA-9995-957817F60EB5}" type="datetimeFigureOut">
              <a:rPr lang="en-US" smtClean="0"/>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57FF6-5FC0-4D36-8FC1-09FBF88A89D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500495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83C19-B787-40FA-9995-957817F60EB5}" type="datetimeFigureOut">
              <a:rPr lang="en-US" smtClean="0"/>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57FF6-5FC0-4D36-8FC1-09FBF88A89D0}" type="slidenum">
              <a:rPr lang="en-US" smtClean="0"/>
              <a:t>‹#›</a:t>
            </a:fld>
            <a:endParaRPr lang="en-US"/>
          </a:p>
        </p:txBody>
      </p:sp>
    </p:spTree>
    <p:extLst>
      <p:ext uri="{BB962C8B-B14F-4D97-AF65-F5344CB8AC3E}">
        <p14:creationId xmlns:p14="http://schemas.microsoft.com/office/powerpoint/2010/main" val="361766124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83C19-B787-40FA-9995-957817F60EB5}"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57FF6-5FC0-4D36-8FC1-09FBF88A89D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54553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83C19-B787-40FA-9995-957817F60EB5}" type="datetimeFigureOut">
              <a:rPr lang="en-US" smtClean="0"/>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57FF6-5FC0-4D36-8FC1-09FBF88A89D0}" type="slidenum">
              <a:rPr lang="en-US" smtClean="0"/>
              <a:t>‹#›</a:t>
            </a:fld>
            <a:endParaRPr lang="en-US"/>
          </a:p>
        </p:txBody>
      </p:sp>
    </p:spTree>
    <p:extLst>
      <p:ext uri="{BB962C8B-B14F-4D97-AF65-F5344CB8AC3E}">
        <p14:creationId xmlns:p14="http://schemas.microsoft.com/office/powerpoint/2010/main" val="1469688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E83C19-B787-40FA-9995-957817F60EB5}" type="datetimeFigureOut">
              <a:rPr lang="en-US" smtClean="0"/>
              <a:t>1/28/2024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E57FF6-5FC0-4D36-8FC1-09FBF88A89D0}" type="slidenum">
              <a:rPr lang="en-US" smtClean="0"/>
              <a:t>‹#›</a:t>
            </a:fld>
            <a:endParaRPr lang="en-US"/>
          </a:p>
        </p:txBody>
      </p:sp>
    </p:spTree>
    <p:extLst>
      <p:ext uri="{BB962C8B-B14F-4D97-AF65-F5344CB8AC3E}">
        <p14:creationId xmlns:p14="http://schemas.microsoft.com/office/powerpoint/2010/main" val="6394202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slow" p14:dur="5000"/>
    </mc:Choice>
    <mc:Fallback xmlns="">
      <p:transition spd="slow"/>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image" Target="../media/image12.jp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62253"/>
            <a:ext cx="6815669" cy="2470050"/>
          </a:xfrm>
        </p:spPr>
        <p:txBody>
          <a:bodyPr/>
          <a:lstStyle/>
          <a:p>
            <a:r>
              <a:rPr lang="en-US" b="1" dirty="0">
                <a:effectLst>
                  <a:outerShdw blurRad="38100" dist="38100" dir="2700000" algn="tl">
                    <a:srgbClr val="000000">
                      <a:alpha val="43137"/>
                    </a:srgbClr>
                  </a:outerShdw>
                  <a:reflection blurRad="6350" stA="55000" endA="300" endPos="45500" dir="5400000" sy="-100000" algn="bl" rotWithShape="0"/>
                </a:effectLst>
                <a:cs typeface="Akhbar MT" pitchFamily="2" charset="-78"/>
              </a:rPr>
              <a:t>Total Erythrocytes (RBC) Count Test</a:t>
            </a:r>
          </a:p>
        </p:txBody>
      </p:sp>
    </p:spTree>
    <p:extLst>
      <p:ext uri="{BB962C8B-B14F-4D97-AF65-F5344CB8AC3E}">
        <p14:creationId xmlns:p14="http://schemas.microsoft.com/office/powerpoint/2010/main" val="239089636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25452"/>
            <a:ext cx="9601200" cy="5374133"/>
          </a:xfrm>
        </p:spPr>
        <p:txBody>
          <a:bodyPr>
            <a:noAutofit/>
          </a:bodyPr>
          <a:lstStyle/>
          <a:p>
            <a:pPr algn="justLow">
              <a:buFont typeface="Wingdings" panose="05000000000000000000" pitchFamily="2" charset="2"/>
              <a:buChar char="v"/>
            </a:pPr>
            <a:r>
              <a:rPr kumimoji="0" lang="en-US" sz="2800" b="1" i="0" u="none" strike="noStrike" kern="1200" cap="none" spc="0" normalizeH="0" baseline="0" noProof="0" dirty="0">
                <a:ln w="3175" cmpd="sng">
                  <a:noFill/>
                </a:ln>
                <a:solidFill>
                  <a:prstClr val="black">
                    <a:lumMod val="85000"/>
                    <a:lumOff val="15000"/>
                  </a:prstClr>
                </a:solidFill>
                <a:effectLst/>
                <a:uLnTx/>
                <a:uFillTx/>
                <a:ea typeface="+mj-ea"/>
                <a:cs typeface="Andalus" panose="02020603050405020304" pitchFamily="18" charset="-78"/>
              </a:rPr>
              <a:t> Lower-than-normal numbers of RBCs may be due to:</a:t>
            </a:r>
            <a:endParaRPr lang="en-US" sz="2800" dirty="0">
              <a:solidFill>
                <a:schemeClr val="tx1"/>
              </a:solidFill>
              <a:cs typeface="Andalus" panose="02020603050405020304" pitchFamily="18" charset="-78"/>
            </a:endParaRPr>
          </a:p>
          <a:p>
            <a:pPr algn="justLow">
              <a:spcBef>
                <a:spcPts val="0"/>
              </a:spcBef>
              <a:spcAft>
                <a:spcPts val="300"/>
              </a:spcAft>
            </a:pPr>
            <a:r>
              <a:rPr lang="en-US" sz="2200" dirty="0">
                <a:solidFill>
                  <a:schemeClr val="tx1"/>
                </a:solidFill>
                <a:cs typeface="Andalus" panose="02020603050405020304" pitchFamily="18" charset="-78"/>
              </a:rPr>
              <a:t>Anemia.</a:t>
            </a:r>
          </a:p>
          <a:p>
            <a:pPr algn="justLow">
              <a:spcBef>
                <a:spcPts val="0"/>
              </a:spcBef>
              <a:spcAft>
                <a:spcPts val="300"/>
              </a:spcAft>
            </a:pPr>
            <a:r>
              <a:rPr lang="en-US" sz="2200" dirty="0">
                <a:solidFill>
                  <a:schemeClr val="tx1"/>
                </a:solidFill>
                <a:cs typeface="Andalus" panose="02020603050405020304" pitchFamily="18" charset="-78"/>
              </a:rPr>
              <a:t>Bleeding.</a:t>
            </a:r>
          </a:p>
          <a:p>
            <a:pPr algn="justLow">
              <a:spcBef>
                <a:spcPts val="0"/>
              </a:spcBef>
              <a:spcAft>
                <a:spcPts val="300"/>
              </a:spcAft>
            </a:pPr>
            <a:r>
              <a:rPr lang="en-US" sz="2200" dirty="0">
                <a:solidFill>
                  <a:schemeClr val="tx1"/>
                </a:solidFill>
                <a:cs typeface="Andalus" panose="02020603050405020304" pitchFamily="18" charset="-78"/>
              </a:rPr>
              <a:t>Bone marrow failure (for example, from radiation, toxins, or tumor).</a:t>
            </a:r>
          </a:p>
          <a:p>
            <a:pPr algn="justLow">
              <a:spcBef>
                <a:spcPts val="0"/>
              </a:spcBef>
              <a:spcAft>
                <a:spcPts val="300"/>
              </a:spcAft>
            </a:pPr>
            <a:r>
              <a:rPr lang="en-US" sz="2200" dirty="0">
                <a:solidFill>
                  <a:schemeClr val="tx1"/>
                </a:solidFill>
                <a:cs typeface="Andalus" panose="02020603050405020304" pitchFamily="18" charset="-78"/>
              </a:rPr>
              <a:t>Deficiency of a hormone called erythropoietin (caused by kidney disease).</a:t>
            </a:r>
          </a:p>
          <a:p>
            <a:pPr algn="justLow">
              <a:spcBef>
                <a:spcPts val="0"/>
              </a:spcBef>
              <a:spcAft>
                <a:spcPts val="300"/>
              </a:spcAft>
            </a:pPr>
            <a:r>
              <a:rPr lang="en-US" sz="2200" dirty="0">
                <a:solidFill>
                  <a:schemeClr val="tx1"/>
                </a:solidFill>
                <a:cs typeface="Andalus" panose="02020603050405020304" pitchFamily="18" charset="-78"/>
              </a:rPr>
              <a:t>RBC destruction (hemolysis) due to transfusion, blood vessel injury.</a:t>
            </a:r>
          </a:p>
          <a:p>
            <a:pPr algn="justLow">
              <a:spcBef>
                <a:spcPts val="0"/>
              </a:spcBef>
              <a:spcAft>
                <a:spcPts val="300"/>
              </a:spcAft>
            </a:pPr>
            <a:r>
              <a:rPr lang="en-US" sz="2200" dirty="0">
                <a:solidFill>
                  <a:schemeClr val="tx1"/>
                </a:solidFill>
                <a:cs typeface="Andalus" panose="02020603050405020304" pitchFamily="18" charset="-78"/>
              </a:rPr>
              <a:t>Leukemia.</a:t>
            </a:r>
          </a:p>
          <a:p>
            <a:pPr algn="justLow">
              <a:spcBef>
                <a:spcPts val="0"/>
              </a:spcBef>
              <a:spcAft>
                <a:spcPts val="300"/>
              </a:spcAft>
            </a:pPr>
            <a:r>
              <a:rPr lang="en-US" sz="2200" dirty="0">
                <a:solidFill>
                  <a:schemeClr val="tx1"/>
                </a:solidFill>
                <a:cs typeface="Andalus" panose="02020603050405020304" pitchFamily="18" charset="-78"/>
              </a:rPr>
              <a:t>Malnutrition or nutrition deficiencies of (iron, copper, folic acid, vitamin B6, or vitamin B12).</a:t>
            </a:r>
          </a:p>
          <a:p>
            <a:pPr algn="justLow">
              <a:spcBef>
                <a:spcPts val="0"/>
              </a:spcBef>
              <a:spcAft>
                <a:spcPts val="300"/>
              </a:spcAft>
            </a:pPr>
            <a:r>
              <a:rPr lang="en-US" sz="2200" dirty="0">
                <a:solidFill>
                  <a:schemeClr val="tx1"/>
                </a:solidFill>
                <a:cs typeface="Andalus" panose="02020603050405020304" pitchFamily="18" charset="-78"/>
              </a:rPr>
              <a:t>Multiple myeloma (bone marrow cancer).</a:t>
            </a:r>
          </a:p>
          <a:p>
            <a:pPr marL="285750" marR="0" lvl="0" indent="-285750" algn="justLow" defTabSz="457200" rtl="0" eaLnBrk="1" fontAlgn="auto" latinLnBrk="0" hangingPunct="1">
              <a:lnSpc>
                <a:spcPct val="100000"/>
              </a:lnSpc>
              <a:spcBef>
                <a:spcPts val="0"/>
              </a:spcBef>
              <a:spcAft>
                <a:spcPts val="300"/>
              </a:spcAft>
              <a:buClr>
                <a:srgbClr val="83992A"/>
              </a:buClr>
              <a:buSzPct val="115000"/>
              <a:buFont typeface="Arial"/>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Andalus" panose="02020603050405020304" pitchFamily="18" charset="-78"/>
                <a:ea typeface="+mn-ea"/>
                <a:cs typeface="Andalus" panose="02020603050405020304" pitchFamily="18" charset="-78"/>
              </a:rPr>
              <a:t>Overhydration</a:t>
            </a:r>
          </a:p>
          <a:p>
            <a:pPr marL="285750" marR="0" lvl="0" indent="-285750" algn="justLow" defTabSz="457200" rtl="0" eaLnBrk="1" fontAlgn="auto" latinLnBrk="0" hangingPunct="1">
              <a:lnSpc>
                <a:spcPct val="100000"/>
              </a:lnSpc>
              <a:spcBef>
                <a:spcPts val="0"/>
              </a:spcBef>
              <a:spcAft>
                <a:spcPts val="300"/>
              </a:spcAft>
              <a:buClr>
                <a:srgbClr val="83992A"/>
              </a:buClr>
              <a:buSzPct val="115000"/>
              <a:buFont typeface="Arial"/>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Andalus" panose="02020603050405020304" pitchFamily="18" charset="-78"/>
                <a:ea typeface="+mn-ea"/>
                <a:cs typeface="Andalus" panose="02020603050405020304" pitchFamily="18" charset="-78"/>
              </a:rPr>
              <a:t>Pregnancy</a:t>
            </a:r>
          </a:p>
          <a:p>
            <a:pPr marL="285750" marR="0" lvl="0" indent="-285750" algn="justLow" defTabSz="457200" rtl="0" eaLnBrk="1" fontAlgn="auto" latinLnBrk="0" hangingPunct="1">
              <a:lnSpc>
                <a:spcPct val="100000"/>
              </a:lnSpc>
              <a:spcBef>
                <a:spcPts val="0"/>
              </a:spcBef>
              <a:spcAft>
                <a:spcPts val="300"/>
              </a:spcAft>
              <a:buClr>
                <a:srgbClr val="83992A"/>
              </a:buClr>
              <a:buSzPct val="115000"/>
              <a:buFont typeface="Arial"/>
              <a:buChar char="•"/>
              <a:tabLst/>
              <a:defRPr/>
            </a:pPr>
            <a:r>
              <a:rPr kumimoji="0" lang="en-US" sz="2200" b="0" i="0" u="none" strike="noStrike" kern="1200" cap="none" spc="0" normalizeH="0" baseline="0" noProof="0" dirty="0">
                <a:ln>
                  <a:noFill/>
                </a:ln>
                <a:solidFill>
                  <a:prstClr val="black">
                    <a:lumMod val="85000"/>
                    <a:lumOff val="15000"/>
                  </a:prstClr>
                </a:solidFill>
                <a:effectLst/>
                <a:uLnTx/>
                <a:uFillTx/>
                <a:latin typeface="Andalus" panose="02020603050405020304" pitchFamily="18" charset="-78"/>
                <a:ea typeface="+mn-ea"/>
                <a:cs typeface="Andalus" panose="02020603050405020304" pitchFamily="18" charset="-78"/>
              </a:rPr>
              <a:t>Drugs that can decrease the RBC count as example: Chemotherapy drugs, Chloramphenicol, and Quinidine.</a:t>
            </a:r>
          </a:p>
          <a:p>
            <a:pPr algn="justLow">
              <a:spcAft>
                <a:spcPts val="0"/>
              </a:spcAft>
            </a:pPr>
            <a:endParaRPr lang="en-US" sz="2200" dirty="0">
              <a:solidFill>
                <a:schemeClr val="tx1"/>
              </a:solidFill>
              <a:cs typeface="Andalus" panose="02020603050405020304" pitchFamily="18" charset="-78"/>
            </a:endParaRPr>
          </a:p>
        </p:txBody>
      </p:sp>
      <p:sp>
        <p:nvSpPr>
          <p:cNvPr id="7" name="Title 1">
            <a:extLst>
              <a:ext uri="{FF2B5EF4-FFF2-40B4-BE49-F238E27FC236}">
                <a16:creationId xmlns:a16="http://schemas.microsoft.com/office/drawing/2014/main" id="{C1869376-3EAA-47EC-B8D4-5C3D0168BEE7}"/>
              </a:ext>
            </a:extLst>
          </p:cNvPr>
          <p:cNvSpPr>
            <a:spLocks noGrp="1"/>
          </p:cNvSpPr>
          <p:nvPr>
            <p:ph type="title"/>
          </p:nvPr>
        </p:nvSpPr>
        <p:spPr>
          <a:xfrm>
            <a:off x="1295402" y="306274"/>
            <a:ext cx="9601196" cy="792000"/>
          </a:xfrm>
        </p:spPr>
        <p:txBody>
          <a:bodyPr>
            <a:normAutofit/>
          </a:bodyPr>
          <a:lstStyle/>
          <a:p>
            <a:r>
              <a:rPr lang="en-US" b="1" dirty="0">
                <a:effectLst>
                  <a:outerShdw blurRad="38100" dist="38100" dir="2700000" algn="tl">
                    <a:srgbClr val="000000">
                      <a:alpha val="43137"/>
                    </a:srgbClr>
                  </a:outerShdw>
                </a:effectLst>
                <a:cs typeface="Andalus" panose="02020603050405020304" pitchFamily="18" charset="-78"/>
              </a:rPr>
              <a:t>Abnormal results</a:t>
            </a:r>
          </a:p>
        </p:txBody>
      </p:sp>
    </p:spTree>
    <p:extLst>
      <p:ext uri="{BB962C8B-B14F-4D97-AF65-F5344CB8AC3E}">
        <p14:creationId xmlns:p14="http://schemas.microsoft.com/office/powerpoint/2010/main" val="285565906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16822"/>
            <a:ext cx="9601196" cy="1303867"/>
          </a:xfrm>
        </p:spPr>
        <p:txBody>
          <a:bodyPr>
            <a:normAutofit/>
          </a:bodyPr>
          <a:lstStyle/>
          <a:p>
            <a:r>
              <a:rPr lang="en-US" b="1" dirty="0">
                <a:effectLst>
                  <a:outerShdw blurRad="38100" dist="38100" dir="2700000" algn="tl">
                    <a:srgbClr val="000000">
                      <a:alpha val="43137"/>
                    </a:srgbClr>
                  </a:outerShdw>
                </a:effectLst>
                <a:cs typeface="Andalus" panose="02020603050405020304" pitchFamily="18" charset="-78"/>
              </a:rPr>
              <a:t>Principle</a:t>
            </a:r>
          </a:p>
        </p:txBody>
      </p:sp>
      <p:sp>
        <p:nvSpPr>
          <p:cNvPr id="3" name="Content Placeholder 2"/>
          <p:cNvSpPr>
            <a:spLocks noGrp="1"/>
          </p:cNvSpPr>
          <p:nvPr>
            <p:ph idx="1"/>
          </p:nvPr>
        </p:nvSpPr>
        <p:spPr>
          <a:xfrm>
            <a:off x="1295401" y="1761801"/>
            <a:ext cx="9601196" cy="4420337"/>
          </a:xfrm>
        </p:spPr>
        <p:txBody>
          <a:bodyPr>
            <a:noAutofit/>
          </a:bodyPr>
          <a:lstStyle/>
          <a:p>
            <a:pPr algn="justLow">
              <a:buFont typeface="Wingdings" panose="05000000000000000000" pitchFamily="2" charset="2"/>
              <a:buChar char="Ø"/>
            </a:pPr>
            <a:r>
              <a:rPr lang="en-US" sz="2800" dirty="0">
                <a:solidFill>
                  <a:schemeClr val="tx1"/>
                </a:solidFill>
                <a:cs typeface="Andalus" panose="02020603050405020304" pitchFamily="18" charset="-78"/>
              </a:rPr>
              <a:t>It consists of an accurate dilution of a measured quantity of blood with a fluid which is </a:t>
            </a:r>
            <a:r>
              <a:rPr lang="en-US" sz="2800" b="1" dirty="0">
                <a:solidFill>
                  <a:schemeClr val="tx1"/>
                </a:solidFill>
                <a:cs typeface="Andalus" panose="02020603050405020304" pitchFamily="18" charset="-78"/>
              </a:rPr>
              <a:t>Isotonic</a:t>
            </a:r>
            <a:r>
              <a:rPr lang="en-US" sz="2800" dirty="0">
                <a:solidFill>
                  <a:schemeClr val="tx1"/>
                </a:solidFill>
                <a:cs typeface="Andalus" panose="02020603050405020304" pitchFamily="18" charset="-78"/>
              </a:rPr>
              <a:t> with the blood and prevents coagulation.</a:t>
            </a:r>
          </a:p>
          <a:p>
            <a:pPr algn="justLow">
              <a:buSzPct val="125000"/>
              <a:buFont typeface="Wingdings" panose="05000000000000000000" pitchFamily="2" charset="2"/>
              <a:buChar char="Ø"/>
            </a:pPr>
            <a:r>
              <a:rPr lang="en-US" sz="2800" dirty="0">
                <a:solidFill>
                  <a:schemeClr val="tx1"/>
                </a:solidFill>
                <a:cs typeface="Andalus" panose="02020603050405020304" pitchFamily="18" charset="-78"/>
              </a:rPr>
              <a:t>Haemocytometer apparatus includes:</a:t>
            </a:r>
          </a:p>
          <a:p>
            <a:pPr marL="514350" indent="-514350" algn="justLow">
              <a:spcAft>
                <a:spcPts val="300"/>
              </a:spcAft>
              <a:buFont typeface="+mj-lt"/>
              <a:buAutoNum type="arabicPeriod"/>
            </a:pPr>
            <a:r>
              <a:rPr lang="en-US" sz="2800" dirty="0">
                <a:solidFill>
                  <a:schemeClr val="tx1"/>
                </a:solidFill>
                <a:cs typeface="Andalus" panose="02020603050405020304" pitchFamily="18" charset="-78"/>
              </a:rPr>
              <a:t>Neubauer’s slide</a:t>
            </a:r>
          </a:p>
          <a:p>
            <a:pPr marL="514350" indent="-514350" algn="justLow">
              <a:spcAft>
                <a:spcPts val="300"/>
              </a:spcAft>
              <a:buFont typeface="+mj-lt"/>
              <a:buAutoNum type="arabicPeriod"/>
            </a:pPr>
            <a:r>
              <a:rPr lang="en-US" sz="2800" dirty="0">
                <a:solidFill>
                  <a:schemeClr val="tx1"/>
                </a:solidFill>
                <a:cs typeface="Andalus" panose="02020603050405020304" pitchFamily="18" charset="-78"/>
              </a:rPr>
              <a:t>Cover slip</a:t>
            </a:r>
          </a:p>
          <a:p>
            <a:pPr marL="514350" indent="-514350" algn="justLow">
              <a:spcAft>
                <a:spcPts val="300"/>
              </a:spcAft>
              <a:buFont typeface="+mj-lt"/>
              <a:buAutoNum type="arabicPeriod"/>
            </a:pPr>
            <a:r>
              <a:rPr lang="en-US" sz="2800" dirty="0">
                <a:solidFill>
                  <a:schemeClr val="tx1"/>
                </a:solidFill>
                <a:cs typeface="Andalus" panose="02020603050405020304" pitchFamily="18" charset="-78"/>
              </a:rPr>
              <a:t>RBC pipette</a:t>
            </a:r>
          </a:p>
          <a:p>
            <a:pPr marL="514350" indent="-514350" algn="justLow">
              <a:spcAft>
                <a:spcPts val="300"/>
              </a:spcAft>
              <a:buFont typeface="+mj-lt"/>
              <a:buAutoNum type="arabicPeriod"/>
            </a:pPr>
            <a:r>
              <a:rPr lang="en-US" sz="2800" dirty="0">
                <a:solidFill>
                  <a:schemeClr val="tx1"/>
                </a:solidFill>
                <a:cs typeface="Andalus" panose="02020603050405020304" pitchFamily="18" charset="-78"/>
              </a:rPr>
              <a:t>WBC pipette</a:t>
            </a:r>
          </a:p>
          <a:p>
            <a:pPr algn="justLow"/>
            <a:endParaRPr lang="en-US" sz="2800" dirty="0">
              <a:solidFill>
                <a:schemeClr val="tx1"/>
              </a:solidFill>
            </a:endParaRPr>
          </a:p>
          <a:p>
            <a:pPr algn="justLow"/>
            <a:endParaRPr lang="en-US" sz="2800" dirty="0">
              <a:solidFill>
                <a:schemeClr val="tx1"/>
              </a:solidFill>
            </a:endParaRPr>
          </a:p>
        </p:txBody>
      </p:sp>
    </p:spTree>
    <p:extLst>
      <p:ext uri="{BB962C8B-B14F-4D97-AF65-F5344CB8AC3E}">
        <p14:creationId xmlns:p14="http://schemas.microsoft.com/office/powerpoint/2010/main" val="177292709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09600" y="598488"/>
            <a:ext cx="10972800" cy="5661025"/>
          </a:xfrm>
          <a:prstGeom prst="rect">
            <a:avLst/>
          </a:prstGeom>
        </p:spPr>
      </p:pic>
    </p:spTree>
    <p:extLst>
      <p:ext uri="{BB962C8B-B14F-4D97-AF65-F5344CB8AC3E}">
        <p14:creationId xmlns:p14="http://schemas.microsoft.com/office/powerpoint/2010/main" val="71277273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265425" y="1575000"/>
            <a:ext cx="7661151" cy="3708000"/>
          </a:xfrm>
          <a:prstGeom prst="rect">
            <a:avLst/>
          </a:prstGeom>
        </p:spPr>
      </p:pic>
    </p:spTree>
    <p:extLst>
      <p:ext uri="{BB962C8B-B14F-4D97-AF65-F5344CB8AC3E}">
        <p14:creationId xmlns:p14="http://schemas.microsoft.com/office/powerpoint/2010/main" val="172018383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06880"/>
            <a:ext cx="9601196" cy="1303867"/>
          </a:xfrm>
        </p:spPr>
        <p:txBody>
          <a:bodyPr>
            <a:noAutofit/>
          </a:bodyPr>
          <a:lstStyle/>
          <a:p>
            <a:r>
              <a:rPr lang="en-US" sz="3600" b="1" dirty="0">
                <a:effectLst>
                  <a:outerShdw blurRad="38100" dist="38100" dir="2700000" algn="tl">
                    <a:srgbClr val="000000">
                      <a:alpha val="43137"/>
                    </a:srgbClr>
                  </a:outerShdw>
                </a:effectLst>
                <a:cs typeface="Andalus" panose="02020603050405020304" pitchFamily="18" charset="-78"/>
              </a:rPr>
              <a:t>Differences between RBC and WBC pipettes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4698720"/>
              </p:ext>
            </p:extLst>
          </p:nvPr>
        </p:nvGraphicFramePr>
        <p:xfrm>
          <a:off x="1380000" y="1754155"/>
          <a:ext cx="9432000" cy="4320000"/>
        </p:xfrm>
        <a:graphic>
          <a:graphicData uri="http://schemas.openxmlformats.org/drawingml/2006/table">
            <a:tbl>
              <a:tblPr firstRow="1" bandRow="1">
                <a:tableStyleId>{073A0DAA-6AF3-43AB-8588-CEC1D06C72B9}</a:tableStyleId>
              </a:tblPr>
              <a:tblGrid>
                <a:gridCol w="4716000">
                  <a:extLst>
                    <a:ext uri="{9D8B030D-6E8A-4147-A177-3AD203B41FA5}">
                      <a16:colId xmlns:a16="http://schemas.microsoft.com/office/drawing/2014/main" val="20000"/>
                    </a:ext>
                  </a:extLst>
                </a:gridCol>
                <a:gridCol w="4716000">
                  <a:extLst>
                    <a:ext uri="{9D8B030D-6E8A-4147-A177-3AD203B41FA5}">
                      <a16:colId xmlns:a16="http://schemas.microsoft.com/office/drawing/2014/main" val="20002"/>
                    </a:ext>
                  </a:extLst>
                </a:gridCol>
              </a:tblGrid>
              <a:tr h="1080000">
                <a:tc>
                  <a:txBody>
                    <a:bodyPr/>
                    <a:lstStyle/>
                    <a:p>
                      <a:pPr algn="ctr"/>
                      <a:r>
                        <a:rPr lang="en-US" sz="3200" dirty="0">
                          <a:solidFill>
                            <a:sysClr val="windowText" lastClr="000000"/>
                          </a:solidFill>
                        </a:rPr>
                        <a:t>RBC pipette</a:t>
                      </a:r>
                      <a:endParaRPr lang="en-US" sz="3200" dirty="0">
                        <a:solidFill>
                          <a:sysClr val="windowText" lastClr="000000"/>
                        </a:solidFill>
                        <a:latin typeface="+mn-lt"/>
                        <a:cs typeface="Andalus" panose="02020603050405020304" pitchFamily="18" charset="-78"/>
                      </a:endParaRPr>
                    </a:p>
                  </a:txBody>
                  <a:tcPr marL="83488" marR="83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tc>
                  <a:txBody>
                    <a:bodyPr/>
                    <a:lstStyle/>
                    <a:p>
                      <a:pPr algn="ctr"/>
                      <a:r>
                        <a:rPr lang="en-US" sz="3200" dirty="0">
                          <a:solidFill>
                            <a:sysClr val="windowText" lastClr="000000"/>
                          </a:solidFill>
                        </a:rPr>
                        <a:t>WBC pipette</a:t>
                      </a:r>
                      <a:endParaRPr lang="en-US" sz="3200" dirty="0">
                        <a:solidFill>
                          <a:sysClr val="windowText" lastClr="000000"/>
                        </a:solidFill>
                        <a:latin typeface="+mn-lt"/>
                        <a:cs typeface="Andalus" panose="02020603050405020304" pitchFamily="18" charset="-78"/>
                      </a:endParaRPr>
                    </a:p>
                  </a:txBody>
                  <a:tcPr marL="83488" marR="83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CBCB"/>
                    </a:solidFill>
                  </a:tcPr>
                </a:tc>
                <a:extLst>
                  <a:ext uri="{0D108BD9-81ED-4DB2-BD59-A6C34878D82A}">
                    <a16:rowId xmlns:a16="http://schemas.microsoft.com/office/drawing/2014/main" val="10000"/>
                  </a:ext>
                </a:extLst>
              </a:tr>
              <a:tr h="1080000">
                <a:tc>
                  <a:txBody>
                    <a:bodyPr/>
                    <a:lstStyle/>
                    <a:p>
                      <a:pPr algn="l"/>
                      <a:r>
                        <a:rPr lang="en-US" sz="2800" dirty="0"/>
                        <a:t>1-It has a red bead. </a:t>
                      </a:r>
                      <a:endParaRPr lang="en-US" sz="2800" dirty="0">
                        <a:latin typeface="+mn-lt"/>
                        <a:cs typeface="Andalus" panose="02020603050405020304" pitchFamily="18" charset="-78"/>
                      </a:endParaRPr>
                    </a:p>
                  </a:txBody>
                  <a:tcPr marL="83488" marR="83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algn="l"/>
                      <a:r>
                        <a:rPr lang="en-US" sz="2800" dirty="0"/>
                        <a:t>1-It has a white bead. </a:t>
                      </a:r>
                      <a:endParaRPr lang="en-US" sz="2800" dirty="0">
                        <a:latin typeface="+mn-lt"/>
                        <a:cs typeface="Andalus" panose="02020603050405020304" pitchFamily="18" charset="-78"/>
                      </a:endParaRPr>
                    </a:p>
                  </a:txBody>
                  <a:tcPr marL="83488" marR="83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extLst>
                  <a:ext uri="{0D108BD9-81ED-4DB2-BD59-A6C34878D82A}">
                    <a16:rowId xmlns:a16="http://schemas.microsoft.com/office/drawing/2014/main" val="10001"/>
                  </a:ext>
                </a:extLst>
              </a:tr>
              <a:tr h="1080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rPr>
                        <a:t>2-It has graduations up to mark 101.</a:t>
                      </a:r>
                      <a:endParaRPr kumimoji="0" lang="en-US" sz="28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endParaRPr>
                    </a:p>
                  </a:txBody>
                  <a:tcPr marL="83488" marR="83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rPr>
                        <a:t>2-It has graduations up to mark 11. </a:t>
                      </a:r>
                      <a:endParaRPr kumimoji="0" lang="en-US" sz="28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endParaRPr>
                    </a:p>
                  </a:txBody>
                  <a:tcPr marL="83488" marR="83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0392075"/>
                  </a:ext>
                </a:extLst>
              </a:tr>
              <a:tr h="1080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rPr>
                        <a:t>3-Size of bulb is larger </a:t>
                      </a:r>
                      <a:endParaRPr kumimoji="0" lang="en-US" sz="28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endParaRPr>
                    </a:p>
                  </a:txBody>
                  <a:tcPr marL="83488" marR="83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prstClr val="black"/>
                          </a:solidFill>
                          <a:effectLst/>
                          <a:uLnTx/>
                          <a:uFillTx/>
                        </a:rPr>
                        <a:t>3-Size of bulb is smaller. </a:t>
                      </a:r>
                      <a:endParaRPr kumimoji="0" lang="en-US" sz="28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endParaRPr>
                    </a:p>
                  </a:txBody>
                  <a:tcPr marL="83488" marR="834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ECEC"/>
                    </a:solidFill>
                  </a:tcPr>
                </a:tc>
                <a:extLst>
                  <a:ext uri="{0D108BD9-81ED-4DB2-BD59-A6C34878D82A}">
                    <a16:rowId xmlns:a16="http://schemas.microsoft.com/office/drawing/2014/main" val="3981713722"/>
                  </a:ext>
                </a:extLst>
              </a:tr>
            </a:tbl>
          </a:graphicData>
        </a:graphic>
      </p:graphicFrame>
    </p:spTree>
    <p:extLst>
      <p:ext uri="{BB962C8B-B14F-4D97-AF65-F5344CB8AC3E}">
        <p14:creationId xmlns:p14="http://schemas.microsoft.com/office/powerpoint/2010/main" val="414514758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373313" y="639763"/>
            <a:ext cx="7445375" cy="5578475"/>
          </a:xfrm>
          <a:prstGeom prst="rect">
            <a:avLst/>
          </a:prstGeom>
        </p:spPr>
      </p:pic>
    </p:spTree>
    <p:extLst>
      <p:ext uri="{BB962C8B-B14F-4D97-AF65-F5344CB8AC3E}">
        <p14:creationId xmlns:p14="http://schemas.microsoft.com/office/powerpoint/2010/main" val="69697086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1822" y="686914"/>
            <a:ext cx="3189804" cy="540000"/>
          </a:xfrm>
        </p:spPr>
        <p:txBody>
          <a:bodyPr>
            <a:noAutofit/>
          </a:bodyPr>
          <a:lstStyle/>
          <a:p>
            <a:pPr marL="457200" indent="-457200" algn="l">
              <a:buClr>
                <a:srgbClr val="C00000"/>
              </a:buClr>
              <a:buFont typeface="Wingdings" panose="05000000000000000000" pitchFamily="2" charset="2"/>
              <a:buChar char="Ø"/>
            </a:pPr>
            <a:r>
              <a:rPr lang="en-US" sz="3000" b="1" dirty="0">
                <a:ln w="3175" cmpd="sng">
                  <a:solidFill>
                    <a:schemeClr val="tx1"/>
                  </a:solidFill>
                </a:ln>
                <a:solidFill>
                  <a:srgbClr val="FF0000"/>
                </a:solidFill>
                <a:effectLst>
                  <a:outerShdw blurRad="38100" dist="38100" dir="2700000" algn="tl">
                    <a:srgbClr val="000000">
                      <a:alpha val="43137"/>
                    </a:srgbClr>
                  </a:outerShdw>
                </a:effectLst>
                <a:latin typeface="Arial Rounded MT Bold" panose="020F0704030504030204" pitchFamily="34" charset="0"/>
                <a:cs typeface="Andalus" panose="02020603050405020304" pitchFamily="18" charset="-78"/>
              </a:rPr>
              <a:t>RBC PIPETTE</a:t>
            </a:r>
            <a:endParaRPr lang="en-US" sz="3000" dirty="0">
              <a:ln w="3175" cmpd="sng">
                <a:solidFill>
                  <a:schemeClr val="tx1"/>
                </a:solidFill>
              </a:ln>
              <a:effectLst>
                <a:outerShdw blurRad="38100" dist="38100" dir="2700000" algn="tl">
                  <a:srgbClr val="000000">
                    <a:alpha val="43137"/>
                  </a:srgbClr>
                </a:outerShdw>
              </a:effectLst>
              <a:latin typeface="Arial Rounded MT Bold" panose="020F0704030504030204" pitchFamily="34" charset="0"/>
            </a:endParaRPr>
          </a:p>
        </p:txBody>
      </p:sp>
      <p:pic>
        <p:nvPicPr>
          <p:cNvPr id="4" name="Content Placeholder 3"/>
          <p:cNvPicPr>
            <a:picLocks noGrp="1" noChangeAspect="1"/>
          </p:cNvPicPr>
          <p:nvPr>
            <p:ph idx="4294967295"/>
          </p:nvPr>
        </p:nvPicPr>
        <p:blipFill>
          <a:blip r:embed="rId2"/>
          <a:stretch>
            <a:fillRect/>
          </a:stretch>
        </p:blipFill>
        <p:spPr>
          <a:xfrm>
            <a:off x="2039144" y="1233488"/>
            <a:ext cx="8113713" cy="2192337"/>
          </a:xfrm>
          <a:prstGeom prst="rect">
            <a:avLst/>
          </a:prstGeom>
          <a:effectLst/>
        </p:spPr>
      </p:pic>
      <p:pic>
        <p:nvPicPr>
          <p:cNvPr id="6" name="Content Placeholder 4" descr="C:\Documents and Settings\ANEEQA\Desktop\Picture2.jpg"/>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038800" y="4080659"/>
            <a:ext cx="8114400" cy="2160000"/>
          </a:xfrm>
          <a:prstGeom prst="rect">
            <a:avLst/>
          </a:prstGeom>
          <a:ln w="19050">
            <a:solidFill>
              <a:schemeClr val="tx1"/>
            </a:solidFill>
          </a:ln>
          <a:effectLst/>
        </p:spPr>
      </p:pic>
      <p:sp>
        <p:nvSpPr>
          <p:cNvPr id="7" name="Title 1">
            <a:extLst>
              <a:ext uri="{FF2B5EF4-FFF2-40B4-BE49-F238E27FC236}">
                <a16:creationId xmlns:a16="http://schemas.microsoft.com/office/drawing/2014/main" id="{38D9526E-EA5F-4301-815B-429EE09FA767}"/>
              </a:ext>
            </a:extLst>
          </p:cNvPr>
          <p:cNvSpPr txBox="1">
            <a:spLocks/>
          </p:cNvSpPr>
          <p:nvPr/>
        </p:nvSpPr>
        <p:spPr>
          <a:xfrm>
            <a:off x="1667689" y="3537556"/>
            <a:ext cx="3312000" cy="540000"/>
          </a:xfrm>
          <a:prstGeom prst="rect">
            <a:avLst/>
          </a:prstGeom>
          <a:effectLst/>
        </p:spPr>
        <p:txBody>
          <a:bodyPr vert="horz" lIns="91440" tIns="45720" rIns="91440" bIns="45720" rtlCol="0" anchor="ctr">
            <a:noAutofit/>
          </a:bodyPr>
          <a:lstStyle>
            <a:lvl1pPr marL="457200" indent="-457200" defTabSz="457200">
              <a:spcBef>
                <a:spcPct val="0"/>
              </a:spcBef>
              <a:buClr>
                <a:srgbClr val="C00000"/>
              </a:buClr>
              <a:buFont typeface="Wingdings" panose="05000000000000000000" pitchFamily="2" charset="2"/>
              <a:buChar char="Ø"/>
              <a:defRPr sz="3000" b="1" cap="none">
                <a:ln w="3175" cmpd="sng">
                  <a:solidFill>
                    <a:schemeClr val="tx1"/>
                  </a:solidFill>
                </a:ln>
                <a:solidFill>
                  <a:srgbClr val="FF0000"/>
                </a:solidFill>
                <a:effectLst>
                  <a:outerShdw blurRad="38100" dist="38100" dir="2700000" algn="tl">
                    <a:srgbClr val="000000">
                      <a:alpha val="43137"/>
                    </a:srgbClr>
                  </a:outerShdw>
                </a:effectLst>
                <a:latin typeface="Arial Rounded MT Bold" panose="020F0704030504030204" pitchFamily="34" charset="0"/>
                <a:ea typeface="+mj-ea"/>
                <a:cs typeface="Andalus" panose="02020603050405020304" pitchFamily="18"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buClr>
                <a:srgbClr val="FFC000"/>
              </a:buClr>
            </a:pPr>
            <a:r>
              <a:rPr lang="en-US" dirty="0">
                <a:solidFill>
                  <a:srgbClr val="FFC000"/>
                </a:solidFill>
              </a:rPr>
              <a:t>WBC PIPETTE</a:t>
            </a:r>
          </a:p>
        </p:txBody>
      </p:sp>
    </p:spTree>
    <p:extLst>
      <p:ext uri="{BB962C8B-B14F-4D97-AF65-F5344CB8AC3E}">
        <p14:creationId xmlns:p14="http://schemas.microsoft.com/office/powerpoint/2010/main" val="58293680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593174"/>
            <a:ext cx="9601200" cy="612000"/>
          </a:xfrm>
        </p:spPr>
        <p:txBody>
          <a:bodyPr>
            <a:normAutofit fontScale="90000"/>
          </a:bodyPr>
          <a:lstStyle/>
          <a:p>
            <a:r>
              <a:rPr lang="en-US" b="1" u="sng"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Haemocytometer or improved Neubauer </a:t>
            </a:r>
            <a:endParaRPr lang="en-US" u="sng"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4294967295"/>
          </p:nvPr>
        </p:nvPicPr>
        <p:blipFill>
          <a:blip r:embed="rId2"/>
          <a:stretch>
            <a:fillRect/>
          </a:stretch>
        </p:blipFill>
        <p:spPr>
          <a:xfrm>
            <a:off x="1698625" y="1393825"/>
            <a:ext cx="8794750" cy="473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892860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CFBC0-D3F0-4B58-84D0-D124D8295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590" y="1179000"/>
            <a:ext cx="6880739" cy="4500000"/>
          </a:xfrm>
          <a:prstGeom prst="rect">
            <a:avLst/>
          </a:prstGeom>
        </p:spPr>
      </p:pic>
      <p:pic>
        <p:nvPicPr>
          <p:cNvPr id="7" name="Picture 6">
            <a:extLst>
              <a:ext uri="{FF2B5EF4-FFF2-40B4-BE49-F238E27FC236}">
                <a16:creationId xmlns:a16="http://schemas.microsoft.com/office/drawing/2014/main" id="{DD056600-108C-4D73-AF5C-3DB12AA69136}"/>
              </a:ext>
            </a:extLst>
          </p:cNvPr>
          <p:cNvPicPr>
            <a:picLocks noChangeAspect="1"/>
          </p:cNvPicPr>
          <p:nvPr/>
        </p:nvPicPr>
        <p:blipFill rotWithShape="1">
          <a:blip r:embed="rId3">
            <a:extLst>
              <a:ext uri="{28A0092B-C50C-407E-A947-70E740481C1C}">
                <a14:useLocalDpi xmlns:a14="http://schemas.microsoft.com/office/drawing/2010/main" val="0"/>
              </a:ext>
            </a:extLst>
          </a:blip>
          <a:srcRect l="1877" t="5566" r="68414" b="2653"/>
          <a:stretch/>
        </p:blipFill>
        <p:spPr>
          <a:xfrm>
            <a:off x="1305030" y="639000"/>
            <a:ext cx="2408301" cy="5580000"/>
          </a:xfrm>
          <a:prstGeom prst="rect">
            <a:avLst/>
          </a:prstGeom>
        </p:spPr>
      </p:pic>
    </p:spTree>
    <p:extLst>
      <p:ext uri="{BB962C8B-B14F-4D97-AF65-F5344CB8AC3E}">
        <p14:creationId xmlns:p14="http://schemas.microsoft.com/office/powerpoint/2010/main" val="289646065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40401" y="693000"/>
            <a:ext cx="9311199" cy="5472000"/>
          </a:xfrm>
          <a:prstGeom prst="rect">
            <a:avLst/>
          </a:prstGeom>
        </p:spPr>
      </p:pic>
    </p:spTree>
    <p:extLst>
      <p:ext uri="{BB962C8B-B14F-4D97-AF65-F5344CB8AC3E}">
        <p14:creationId xmlns:p14="http://schemas.microsoft.com/office/powerpoint/2010/main" val="315830078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98780"/>
            <a:ext cx="9601196" cy="1303867"/>
          </a:xfrm>
        </p:spPr>
        <p:txBody>
          <a:bodyPr/>
          <a:lstStyle/>
          <a:p>
            <a:r>
              <a:rPr lang="en-US" b="1" dirty="0">
                <a:ln w="3175" cmpd="sng">
                  <a:solidFill>
                    <a:schemeClr val="tx1"/>
                  </a:solidFill>
                </a:ln>
                <a:solidFill>
                  <a:schemeClr val="accent4"/>
                </a:solidFill>
                <a:effectLst>
                  <a:outerShdw blurRad="38100" dist="38100" dir="2700000" algn="tl">
                    <a:srgbClr val="000000">
                      <a:alpha val="43137"/>
                    </a:srgbClr>
                  </a:outerShdw>
                </a:effectLst>
                <a:cs typeface="Akhbar MT" pitchFamily="2" charset="-78"/>
              </a:rPr>
              <a:t>RBC Count Test</a:t>
            </a:r>
            <a:endParaRPr lang="en-US" dirty="0">
              <a:ln w="3175" cmpd="sng">
                <a:solidFill>
                  <a:schemeClr val="tx1"/>
                </a:solidFill>
              </a:ln>
              <a:solidFill>
                <a:schemeClr val="accent4"/>
              </a:solidFill>
            </a:endParaRPr>
          </a:p>
        </p:txBody>
      </p:sp>
      <p:sp>
        <p:nvSpPr>
          <p:cNvPr id="3" name="Content Placeholder 2"/>
          <p:cNvSpPr>
            <a:spLocks noGrp="1"/>
          </p:cNvSpPr>
          <p:nvPr>
            <p:ph idx="1"/>
          </p:nvPr>
        </p:nvSpPr>
        <p:spPr>
          <a:xfrm>
            <a:off x="1295401" y="1685964"/>
            <a:ext cx="9601196" cy="4599243"/>
          </a:xfrm>
        </p:spPr>
        <p:txBody>
          <a:bodyPr>
            <a:noAutofit/>
          </a:bodyPr>
          <a:lstStyle/>
          <a:p>
            <a:pPr algn="justLow">
              <a:buFont typeface="Wingdings" panose="05000000000000000000" pitchFamily="2" charset="2"/>
              <a:buChar char="Ø"/>
            </a:pPr>
            <a:r>
              <a:rPr lang="en-US" sz="2800" b="1" dirty="0">
                <a:cs typeface="Andalus" panose="02020603050405020304" pitchFamily="18" charset="-78"/>
              </a:rPr>
              <a:t>This test is almost always a part of a complete blood count (CBC) test. A CBC test measures the number of all types of components in the blood, including:</a:t>
            </a:r>
          </a:p>
          <a:p>
            <a:pPr algn="justLow"/>
            <a:r>
              <a:rPr lang="en-US" sz="2800" dirty="0">
                <a:cs typeface="Andalus" panose="02020603050405020304" pitchFamily="18" charset="-78"/>
              </a:rPr>
              <a:t>Red blood cells</a:t>
            </a:r>
          </a:p>
          <a:p>
            <a:pPr algn="justLow"/>
            <a:r>
              <a:rPr lang="en-US" sz="2800" dirty="0">
                <a:cs typeface="Andalus" panose="02020603050405020304" pitchFamily="18" charset="-78"/>
              </a:rPr>
              <a:t>White blood cells</a:t>
            </a:r>
          </a:p>
          <a:p>
            <a:pPr algn="justLow"/>
            <a:r>
              <a:rPr lang="en-US" sz="2800" dirty="0">
                <a:cs typeface="Andalus" panose="02020603050405020304" pitchFamily="18" charset="-78"/>
              </a:rPr>
              <a:t>Hemoglobin</a:t>
            </a:r>
          </a:p>
          <a:p>
            <a:pPr algn="justLow"/>
            <a:r>
              <a:rPr lang="en-US" sz="2800" dirty="0">
                <a:cs typeface="Andalus" panose="02020603050405020304" pitchFamily="18" charset="-78"/>
              </a:rPr>
              <a:t>Hematocrit</a:t>
            </a:r>
          </a:p>
          <a:p>
            <a:pPr algn="justLow"/>
            <a:r>
              <a:rPr lang="en-US" sz="2800" dirty="0">
                <a:cs typeface="Andalus" panose="02020603050405020304" pitchFamily="18" charset="-78"/>
              </a:rPr>
              <a:t>Platelets</a:t>
            </a:r>
          </a:p>
          <a:p>
            <a:pPr algn="justLow"/>
            <a:endParaRPr lang="en-US" sz="2800" dirty="0"/>
          </a:p>
        </p:txBody>
      </p:sp>
    </p:spTree>
    <p:extLst>
      <p:ext uri="{BB962C8B-B14F-4D97-AF65-F5344CB8AC3E}">
        <p14:creationId xmlns:p14="http://schemas.microsoft.com/office/powerpoint/2010/main" val="334177581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448072" y="657000"/>
            <a:ext cx="7295856" cy="5544000"/>
          </a:xfrm>
          <a:prstGeom prst="rect">
            <a:avLst/>
          </a:prstGeom>
        </p:spPr>
      </p:pic>
    </p:spTree>
    <p:extLst>
      <p:ext uri="{BB962C8B-B14F-4D97-AF65-F5344CB8AC3E}">
        <p14:creationId xmlns:p14="http://schemas.microsoft.com/office/powerpoint/2010/main" val="170878498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2"/>
          <a:stretch>
            <a:fillRect/>
          </a:stretch>
        </p:blipFill>
        <p:spPr>
          <a:xfrm>
            <a:off x="2020504" y="801000"/>
            <a:ext cx="9661730" cy="5256000"/>
          </a:xfrm>
          <a:prstGeom prst="rect">
            <a:avLst/>
          </a:prstGeom>
        </p:spPr>
      </p:pic>
    </p:spTree>
    <p:extLst>
      <p:ext uri="{BB962C8B-B14F-4D97-AF65-F5344CB8AC3E}">
        <p14:creationId xmlns:p14="http://schemas.microsoft.com/office/powerpoint/2010/main" val="17605013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16819"/>
            <a:ext cx="9601196" cy="1303867"/>
          </a:xfrm>
        </p:spPr>
        <p:txBody>
          <a:bodyPr>
            <a:normAutofit/>
          </a:bodyPr>
          <a:lstStyle/>
          <a:p>
            <a:r>
              <a:rPr lang="en-US" b="1" dirty="0">
                <a:effectLst>
                  <a:outerShdw blurRad="38100" dist="38100" dir="2700000" algn="tl">
                    <a:srgbClr val="000000">
                      <a:alpha val="43137"/>
                    </a:srgbClr>
                  </a:outerShdw>
                </a:effectLst>
                <a:cs typeface="Andalus" panose="02020603050405020304" pitchFamily="18" charset="-78"/>
              </a:rPr>
              <a:t>RBC Diluting Fluids</a:t>
            </a:r>
          </a:p>
        </p:txBody>
      </p:sp>
      <p:sp>
        <p:nvSpPr>
          <p:cNvPr id="3" name="Content Placeholder 2"/>
          <p:cNvSpPr>
            <a:spLocks noGrp="1"/>
          </p:cNvSpPr>
          <p:nvPr>
            <p:ph idx="1"/>
          </p:nvPr>
        </p:nvSpPr>
        <p:spPr>
          <a:xfrm>
            <a:off x="1295401" y="1761803"/>
            <a:ext cx="9601196" cy="4400458"/>
          </a:xfrm>
        </p:spPr>
        <p:txBody>
          <a:bodyPr>
            <a:noAutofit/>
          </a:bodyPr>
          <a:lstStyle/>
          <a:p>
            <a:pPr marL="0" indent="0" algn="justLow">
              <a:buNone/>
            </a:pPr>
            <a:r>
              <a:rPr lang="en-US" sz="2800" b="1" dirty="0">
                <a:cs typeface="Andalus" panose="02020603050405020304" pitchFamily="18" charset="-78"/>
              </a:rPr>
              <a:t>1- Hayem's Solution:  (HgCl</a:t>
            </a:r>
            <a:r>
              <a:rPr lang="en-US" sz="2800" b="1" baseline="-25000" dirty="0">
                <a:cs typeface="Andalus" panose="02020603050405020304" pitchFamily="18" charset="-78"/>
              </a:rPr>
              <a:t>2</a:t>
            </a:r>
            <a:r>
              <a:rPr lang="en-US" sz="2800" b="1" dirty="0">
                <a:cs typeface="Andalus" panose="02020603050405020304" pitchFamily="18" charset="-78"/>
              </a:rPr>
              <a:t>, NaCl, Na</a:t>
            </a:r>
            <a:r>
              <a:rPr lang="en-US" sz="2800" b="1" baseline="-25000" dirty="0">
                <a:cs typeface="Andalus" panose="02020603050405020304" pitchFamily="18" charset="-78"/>
              </a:rPr>
              <a:t>2</a:t>
            </a:r>
            <a:r>
              <a:rPr lang="en-US" sz="2800" b="1" dirty="0">
                <a:cs typeface="Andalus" panose="02020603050405020304" pitchFamily="18" charset="-78"/>
              </a:rPr>
              <a:t>SO</a:t>
            </a:r>
            <a:r>
              <a:rPr lang="en-US" sz="2800" b="1" baseline="-25000" dirty="0">
                <a:cs typeface="Andalus" panose="02020603050405020304" pitchFamily="18" charset="-78"/>
              </a:rPr>
              <a:t>4</a:t>
            </a:r>
            <a:r>
              <a:rPr lang="en-US" sz="2800" b="1" dirty="0">
                <a:cs typeface="Andalus" panose="02020603050405020304" pitchFamily="18" charset="-78"/>
              </a:rPr>
              <a:t>, H</a:t>
            </a:r>
            <a:r>
              <a:rPr lang="en-US" sz="2800" b="1" baseline="-25000" dirty="0">
                <a:cs typeface="Andalus" panose="02020603050405020304" pitchFamily="18" charset="-78"/>
              </a:rPr>
              <a:t>2</a:t>
            </a:r>
            <a:r>
              <a:rPr lang="en-US" sz="2800" b="1" dirty="0">
                <a:cs typeface="Andalus" panose="02020603050405020304" pitchFamily="18" charset="-78"/>
              </a:rPr>
              <a:t>O)</a:t>
            </a:r>
          </a:p>
          <a:p>
            <a:pPr algn="justLow"/>
            <a:r>
              <a:rPr lang="en-US" sz="2800" dirty="0">
                <a:cs typeface="Akhbar MT" pitchFamily="2" charset="-78"/>
              </a:rPr>
              <a:t>Sodium sulphate (Na</a:t>
            </a:r>
            <a:r>
              <a:rPr lang="en-US" sz="2800" baseline="-25000" dirty="0">
                <a:cs typeface="Akhbar MT" pitchFamily="2" charset="-78"/>
              </a:rPr>
              <a:t>2</a:t>
            </a:r>
            <a:r>
              <a:rPr lang="en-US" sz="2800" dirty="0">
                <a:cs typeface="Akhbar MT" pitchFamily="2" charset="-78"/>
              </a:rPr>
              <a:t>SO</a:t>
            </a:r>
            <a:r>
              <a:rPr lang="en-US" sz="2800" baseline="-25000" dirty="0">
                <a:cs typeface="Akhbar MT" pitchFamily="2" charset="-78"/>
              </a:rPr>
              <a:t>4</a:t>
            </a:r>
            <a:r>
              <a:rPr lang="en-US" sz="2800" dirty="0">
                <a:cs typeface="Akhbar MT" pitchFamily="2" charset="-78"/>
              </a:rPr>
              <a:t>)     </a:t>
            </a:r>
            <a:r>
              <a:rPr lang="en-US" sz="2800" b="1" dirty="0">
                <a:cs typeface="Akhbar MT" pitchFamily="2" charset="-78"/>
              </a:rPr>
              <a:t>2.5</a:t>
            </a:r>
            <a:r>
              <a:rPr lang="en-US" sz="2800" dirty="0">
                <a:cs typeface="Akhbar MT" pitchFamily="2" charset="-78"/>
              </a:rPr>
              <a:t> g</a:t>
            </a:r>
          </a:p>
          <a:p>
            <a:pPr algn="justLow"/>
            <a:r>
              <a:rPr lang="en-US" sz="2800" dirty="0">
                <a:cs typeface="Akhbar MT" pitchFamily="2" charset="-78"/>
              </a:rPr>
              <a:t>Sodium chloride  (NaCl )       </a:t>
            </a:r>
            <a:r>
              <a:rPr lang="en-US" sz="2800" b="1" dirty="0">
                <a:cs typeface="Akhbar MT" pitchFamily="2" charset="-78"/>
              </a:rPr>
              <a:t>0.5</a:t>
            </a:r>
            <a:r>
              <a:rPr lang="en-US" sz="2800" dirty="0">
                <a:cs typeface="Akhbar MT" pitchFamily="2" charset="-78"/>
              </a:rPr>
              <a:t> g</a:t>
            </a:r>
          </a:p>
          <a:p>
            <a:pPr algn="justLow"/>
            <a:r>
              <a:rPr lang="en-US" sz="2800" dirty="0">
                <a:cs typeface="Akhbar MT" pitchFamily="2" charset="-78"/>
              </a:rPr>
              <a:t>Mercuric chloride (HgCl</a:t>
            </a:r>
            <a:r>
              <a:rPr lang="en-US" sz="2800" baseline="-25000" dirty="0">
                <a:cs typeface="Akhbar MT" pitchFamily="2" charset="-78"/>
              </a:rPr>
              <a:t>2</a:t>
            </a:r>
            <a:r>
              <a:rPr lang="en-US" sz="2800" dirty="0">
                <a:cs typeface="Akhbar MT" pitchFamily="2" charset="-78"/>
              </a:rPr>
              <a:t>)     </a:t>
            </a:r>
            <a:r>
              <a:rPr lang="en-US" sz="2800" b="1" dirty="0">
                <a:cs typeface="Akhbar MT" pitchFamily="2" charset="-78"/>
              </a:rPr>
              <a:t>0.25</a:t>
            </a:r>
            <a:r>
              <a:rPr lang="en-US" sz="2800" dirty="0">
                <a:cs typeface="Akhbar MT" pitchFamily="2" charset="-78"/>
              </a:rPr>
              <a:t> g</a:t>
            </a:r>
          </a:p>
          <a:p>
            <a:pPr algn="justLow"/>
            <a:r>
              <a:rPr lang="en-US" sz="2800" dirty="0">
                <a:cs typeface="Akhbar MT" pitchFamily="2" charset="-78"/>
              </a:rPr>
              <a:t>Distilled water (H</a:t>
            </a:r>
            <a:r>
              <a:rPr lang="en-US" sz="2800" baseline="-25000" dirty="0">
                <a:cs typeface="Akhbar MT" pitchFamily="2" charset="-78"/>
              </a:rPr>
              <a:t>2</a:t>
            </a:r>
            <a:r>
              <a:rPr lang="en-US" sz="2800" dirty="0">
                <a:cs typeface="Akhbar MT" pitchFamily="2" charset="-78"/>
              </a:rPr>
              <a:t>O)           </a:t>
            </a:r>
            <a:r>
              <a:rPr lang="en-US" sz="2800" b="1" dirty="0">
                <a:cs typeface="Akhbar MT" pitchFamily="2" charset="-78"/>
              </a:rPr>
              <a:t>100</a:t>
            </a:r>
            <a:r>
              <a:rPr lang="en-US" sz="2800" dirty="0">
                <a:cs typeface="Akhbar MT" pitchFamily="2" charset="-78"/>
              </a:rPr>
              <a:t> ml</a:t>
            </a:r>
          </a:p>
          <a:p>
            <a:pPr algn="justLow"/>
            <a:endParaRPr lang="en-US" sz="2800" dirty="0">
              <a:cs typeface="Akhbar MT" pitchFamily="2" charset="-78"/>
            </a:endParaRPr>
          </a:p>
          <a:p>
            <a:pPr marL="0" indent="0" algn="justLow">
              <a:buNone/>
            </a:pPr>
            <a:r>
              <a:rPr lang="en-US" sz="2800" b="1" dirty="0">
                <a:cs typeface="Andalus" panose="02020603050405020304" pitchFamily="18" charset="-78"/>
              </a:rPr>
              <a:t>2-Gower's Solution:  (Na</a:t>
            </a:r>
            <a:r>
              <a:rPr lang="en-US" sz="2800" b="1" baseline="-25000" dirty="0">
                <a:cs typeface="Andalus" panose="02020603050405020304" pitchFamily="18" charset="-78"/>
              </a:rPr>
              <a:t>2</a:t>
            </a:r>
            <a:r>
              <a:rPr lang="en-US" sz="2800" b="1" dirty="0">
                <a:cs typeface="Andalus" panose="02020603050405020304" pitchFamily="18" charset="-78"/>
              </a:rPr>
              <a:t>SO</a:t>
            </a:r>
            <a:r>
              <a:rPr lang="en-US" sz="2800" b="1" baseline="-25000" dirty="0">
                <a:cs typeface="Andalus" panose="02020603050405020304" pitchFamily="18" charset="-78"/>
              </a:rPr>
              <a:t>4</a:t>
            </a:r>
            <a:r>
              <a:rPr lang="en-US" sz="2800" b="1" dirty="0">
                <a:cs typeface="Andalus" panose="02020603050405020304" pitchFamily="18" charset="-78"/>
              </a:rPr>
              <a:t>, Acetic Acid, and H</a:t>
            </a:r>
            <a:r>
              <a:rPr lang="en-US" sz="2800" b="1" baseline="-25000" dirty="0">
                <a:cs typeface="Andalus" panose="02020603050405020304" pitchFamily="18" charset="-78"/>
              </a:rPr>
              <a:t>2</a:t>
            </a:r>
            <a:r>
              <a:rPr lang="en-US" sz="2800" b="1" dirty="0">
                <a:cs typeface="Andalus" panose="02020603050405020304" pitchFamily="18" charset="-78"/>
              </a:rPr>
              <a:t>O) </a:t>
            </a:r>
          </a:p>
          <a:p>
            <a:pPr algn="justLow"/>
            <a:endParaRPr lang="en-US" sz="2800" dirty="0"/>
          </a:p>
        </p:txBody>
      </p:sp>
    </p:spTree>
    <p:extLst>
      <p:ext uri="{BB962C8B-B14F-4D97-AF65-F5344CB8AC3E}">
        <p14:creationId xmlns:p14="http://schemas.microsoft.com/office/powerpoint/2010/main" val="288703985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95400" y="1803287"/>
            <a:ext cx="9601200" cy="3251426"/>
          </a:xfrm>
        </p:spPr>
        <p:txBody>
          <a:bodyPr>
            <a:normAutofit/>
          </a:bodyPr>
          <a:lstStyle/>
          <a:p>
            <a:pPr algn="justLow">
              <a:spcAft>
                <a:spcPts val="1200"/>
              </a:spcAft>
              <a:buFont typeface="Wingdings" panose="05000000000000000000" pitchFamily="2" charset="2"/>
              <a:buChar char="Ø"/>
            </a:pPr>
            <a:r>
              <a:rPr lang="en-US" sz="3200" dirty="0">
                <a:latin typeface="Andalus" panose="02020603050405020304" pitchFamily="18" charset="-78"/>
                <a:cs typeface="Andalus" panose="02020603050405020304" pitchFamily="18" charset="-78"/>
              </a:rPr>
              <a:t> Sodium chloride and sodium sulphate together keeps the </a:t>
            </a:r>
            <a:r>
              <a:rPr lang="en-US" sz="3200" b="1" dirty="0">
                <a:latin typeface="Andalus" panose="02020603050405020304" pitchFamily="18" charset="-78"/>
                <a:cs typeface="Andalus" panose="02020603050405020304" pitchFamily="18" charset="-78"/>
              </a:rPr>
              <a:t>isotonicity of fluid. </a:t>
            </a:r>
          </a:p>
          <a:p>
            <a:pPr algn="justLow">
              <a:spcAft>
                <a:spcPts val="1200"/>
              </a:spcAft>
              <a:buFont typeface="Wingdings" panose="05000000000000000000" pitchFamily="2" charset="2"/>
              <a:buChar char="Ø"/>
            </a:pPr>
            <a:r>
              <a:rPr lang="en-US" sz="3200" dirty="0">
                <a:latin typeface="Andalus" panose="02020603050405020304" pitchFamily="18" charset="-78"/>
                <a:cs typeface="Andalus" panose="02020603050405020304" pitchFamily="18" charset="-78"/>
              </a:rPr>
              <a:t> Sodium sulphate also </a:t>
            </a:r>
            <a:r>
              <a:rPr lang="en-US" sz="3200" b="1" dirty="0">
                <a:latin typeface="Andalus" panose="02020603050405020304" pitchFamily="18" charset="-78"/>
                <a:cs typeface="Andalus" panose="02020603050405020304" pitchFamily="18" charset="-78"/>
              </a:rPr>
              <a:t>prevents clumping of red cells</a:t>
            </a:r>
            <a:r>
              <a:rPr lang="en-US" sz="3200" dirty="0">
                <a:latin typeface="Andalus" panose="02020603050405020304" pitchFamily="18" charset="-78"/>
                <a:cs typeface="Andalus" panose="02020603050405020304" pitchFamily="18" charset="-78"/>
              </a:rPr>
              <a:t>. </a:t>
            </a:r>
          </a:p>
          <a:p>
            <a:pPr algn="justLow">
              <a:spcAft>
                <a:spcPts val="1200"/>
              </a:spcAft>
              <a:buFont typeface="Wingdings" panose="05000000000000000000" pitchFamily="2" charset="2"/>
              <a:buChar char="Ø"/>
            </a:pPr>
            <a:r>
              <a:rPr lang="en-US" sz="3200" dirty="0">
                <a:latin typeface="Andalus" panose="02020603050405020304" pitchFamily="18" charset="-78"/>
                <a:cs typeface="Andalus" panose="02020603050405020304" pitchFamily="18" charset="-78"/>
              </a:rPr>
              <a:t> Mercuric chloride </a:t>
            </a:r>
            <a:r>
              <a:rPr lang="en-US" sz="3200" b="1" dirty="0">
                <a:latin typeface="Andalus" panose="02020603050405020304" pitchFamily="18" charset="-78"/>
                <a:cs typeface="Andalus" panose="02020603050405020304" pitchFamily="18" charset="-78"/>
              </a:rPr>
              <a:t>fixes the cells and acts as a preservative</a:t>
            </a:r>
            <a:r>
              <a:rPr lang="en-US" sz="3200" dirty="0">
                <a:latin typeface="Andalus" panose="02020603050405020304" pitchFamily="18" charset="-78"/>
                <a:cs typeface="Andalus" panose="02020603050405020304" pitchFamily="18" charset="-78"/>
              </a:rPr>
              <a:t>.</a:t>
            </a:r>
          </a:p>
          <a:p>
            <a:pPr algn="justLow">
              <a:spcAft>
                <a:spcPts val="1200"/>
              </a:spcAft>
            </a:pPr>
            <a:endParaRPr lang="en-US" sz="3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05126705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326151"/>
            <a:ext cx="9601196" cy="1064382"/>
          </a:xfrm>
        </p:spPr>
        <p:txBody>
          <a:bodyPr>
            <a:normAutofit/>
          </a:bodyPr>
          <a:lstStyle/>
          <a:p>
            <a:r>
              <a:rPr lang="en-US" b="1" dirty="0">
                <a:effectLst>
                  <a:outerShdw blurRad="38100" dist="38100" dir="2700000" algn="tl">
                    <a:srgbClr val="000000">
                      <a:alpha val="43137"/>
                    </a:srgbClr>
                  </a:outerShdw>
                </a:effectLst>
                <a:cs typeface="Andalus" panose="02020603050405020304" pitchFamily="18" charset="-78"/>
              </a:rPr>
              <a:t>Procedure and Precautions</a:t>
            </a:r>
          </a:p>
        </p:txBody>
      </p:sp>
      <p:sp>
        <p:nvSpPr>
          <p:cNvPr id="3" name="Content Placeholder 2"/>
          <p:cNvSpPr>
            <a:spLocks noGrp="1"/>
          </p:cNvSpPr>
          <p:nvPr>
            <p:ph idx="1"/>
          </p:nvPr>
        </p:nvSpPr>
        <p:spPr>
          <a:xfrm>
            <a:off x="838200" y="1755602"/>
            <a:ext cx="10515600" cy="4416598"/>
          </a:xfrm>
        </p:spPr>
        <p:txBody>
          <a:bodyPr>
            <a:normAutofit/>
          </a:bodyPr>
          <a:lstStyle/>
          <a:p>
            <a:pPr marL="457200" indent="-457200" algn="justLow">
              <a:buClr>
                <a:schemeClr val="accent4">
                  <a:lumMod val="75000"/>
                </a:schemeClr>
              </a:buClr>
              <a:buFont typeface="+mj-lt"/>
              <a:buAutoNum type="arabicPeriod"/>
            </a:pPr>
            <a:r>
              <a:rPr lang="en-US" sz="2800" dirty="0">
                <a:solidFill>
                  <a:schemeClr val="tx1"/>
                </a:solidFill>
                <a:cs typeface="Andalus" panose="02020603050405020304" pitchFamily="18" charset="-78"/>
              </a:rPr>
              <a:t>Counting chamber and pipette should be clean and dry.</a:t>
            </a:r>
          </a:p>
          <a:p>
            <a:pPr marL="457200" indent="-457200" algn="justLow">
              <a:buClr>
                <a:schemeClr val="accent4">
                  <a:lumMod val="75000"/>
                </a:schemeClr>
              </a:buClr>
              <a:buFont typeface="+mj-lt"/>
              <a:buAutoNum type="arabicPeriod"/>
            </a:pPr>
            <a:r>
              <a:rPr lang="en-US" sz="2800" dirty="0">
                <a:solidFill>
                  <a:schemeClr val="tx1"/>
                </a:solidFill>
                <a:cs typeface="Andalus" panose="02020603050405020304" pitchFamily="18" charset="-78"/>
              </a:rPr>
              <a:t>Fingertip and pricking lancet should be sterile.</a:t>
            </a:r>
          </a:p>
          <a:p>
            <a:pPr marL="457200" indent="-457200" algn="justLow">
              <a:buClr>
                <a:schemeClr val="accent4">
                  <a:lumMod val="75000"/>
                </a:schemeClr>
              </a:buClr>
              <a:buFont typeface="+mj-lt"/>
              <a:buAutoNum type="arabicPeriod"/>
            </a:pPr>
            <a:r>
              <a:rPr lang="en-US" sz="2800" dirty="0">
                <a:solidFill>
                  <a:schemeClr val="tx1"/>
                </a:solidFill>
                <a:cs typeface="Andalus" panose="02020603050405020304" pitchFamily="18" charset="-78"/>
              </a:rPr>
              <a:t>Blood should freely come out without squeezing.</a:t>
            </a:r>
          </a:p>
          <a:p>
            <a:pPr marL="457200" indent="-457200" algn="justLow">
              <a:buClr>
                <a:schemeClr val="accent4">
                  <a:lumMod val="75000"/>
                </a:schemeClr>
              </a:buClr>
              <a:buFont typeface="+mj-lt"/>
              <a:buAutoNum type="arabicPeriod"/>
            </a:pPr>
            <a:r>
              <a:rPr lang="en-US" sz="2800" dirty="0">
                <a:solidFill>
                  <a:schemeClr val="tx1"/>
                </a:solidFill>
                <a:cs typeface="Andalus" panose="02020603050405020304" pitchFamily="18" charset="-78"/>
              </a:rPr>
              <a:t>Be careful to prevent clotting of blood inside the pipette.</a:t>
            </a:r>
          </a:p>
          <a:p>
            <a:pPr marL="457200" indent="-457200" algn="justLow">
              <a:buClr>
                <a:schemeClr val="accent4">
                  <a:lumMod val="75000"/>
                </a:schemeClr>
              </a:buClr>
              <a:buFont typeface="+mj-lt"/>
              <a:buAutoNum type="arabicPeriod"/>
            </a:pPr>
            <a:r>
              <a:rPr lang="en-US" sz="2800" dirty="0">
                <a:solidFill>
                  <a:schemeClr val="tx1"/>
                </a:solidFill>
                <a:cs typeface="Andalus" panose="02020603050405020304" pitchFamily="18" charset="-78"/>
              </a:rPr>
              <a:t>While filling the pipette and charging the counting chamber, no air bubble should enter.</a:t>
            </a:r>
          </a:p>
          <a:p>
            <a:pPr marL="457200" indent="-457200" algn="justLow">
              <a:buClr>
                <a:schemeClr val="accent4">
                  <a:lumMod val="75000"/>
                </a:schemeClr>
              </a:buClr>
              <a:buFont typeface="+mj-lt"/>
              <a:buAutoNum type="arabicPeriod"/>
            </a:pPr>
            <a:r>
              <a:rPr lang="en-US" sz="2800" b="1" dirty="0">
                <a:solidFill>
                  <a:schemeClr val="accent4"/>
                </a:solidFill>
                <a:cs typeface="Andalus" panose="02020603050405020304" pitchFamily="18" charset="-78"/>
              </a:rPr>
              <a:t>Blood</a:t>
            </a:r>
            <a:r>
              <a:rPr lang="en-US" sz="2800" b="1" dirty="0">
                <a:solidFill>
                  <a:schemeClr val="tx1"/>
                </a:solidFill>
                <a:cs typeface="Andalus" panose="02020603050405020304" pitchFamily="18" charset="-78"/>
              </a:rPr>
              <a:t> </a:t>
            </a:r>
            <a:r>
              <a:rPr lang="en-US" sz="2800" dirty="0">
                <a:solidFill>
                  <a:schemeClr val="tx1"/>
                </a:solidFill>
                <a:cs typeface="Andalus" panose="02020603050405020304" pitchFamily="18" charset="-78"/>
              </a:rPr>
              <a:t>should be taken only up to the </a:t>
            </a:r>
            <a:r>
              <a:rPr lang="en-US" sz="2800" b="1" dirty="0">
                <a:solidFill>
                  <a:schemeClr val="accent4"/>
                </a:solidFill>
                <a:cs typeface="Andalus" panose="02020603050405020304" pitchFamily="18" charset="-78"/>
              </a:rPr>
              <a:t>0.5 mark </a:t>
            </a:r>
            <a:r>
              <a:rPr lang="en-US" sz="2800" dirty="0">
                <a:solidFill>
                  <a:schemeClr val="tx1"/>
                </a:solidFill>
                <a:cs typeface="Andalus" panose="02020603050405020304" pitchFamily="18" charset="-78"/>
              </a:rPr>
              <a:t>and </a:t>
            </a:r>
            <a:r>
              <a:rPr lang="en-US" sz="2800" b="1" dirty="0">
                <a:solidFill>
                  <a:schemeClr val="accent3">
                    <a:lumMod val="75000"/>
                  </a:schemeClr>
                </a:solidFill>
                <a:cs typeface="Andalus" panose="02020603050405020304" pitchFamily="18" charset="-78"/>
              </a:rPr>
              <a:t>diluting fluid </a:t>
            </a:r>
            <a:r>
              <a:rPr lang="en-US" sz="2800" dirty="0">
                <a:solidFill>
                  <a:schemeClr val="tx1"/>
                </a:solidFill>
                <a:cs typeface="Andalus" panose="02020603050405020304" pitchFamily="18" charset="-78"/>
              </a:rPr>
              <a:t>sucked only up to </a:t>
            </a:r>
            <a:r>
              <a:rPr lang="en-US" sz="2800" b="1" dirty="0">
                <a:solidFill>
                  <a:schemeClr val="accent3">
                    <a:lumMod val="75000"/>
                  </a:schemeClr>
                </a:solidFill>
                <a:cs typeface="Andalus" panose="02020603050405020304" pitchFamily="18" charset="-78"/>
              </a:rPr>
              <a:t>101 mark</a:t>
            </a:r>
            <a:r>
              <a:rPr lang="en-US" sz="2800" dirty="0">
                <a:solidFill>
                  <a:schemeClr val="tx1"/>
                </a:solidFill>
                <a:cs typeface="Andalus" panose="02020603050405020304" pitchFamily="18" charset="-78"/>
              </a:rPr>
              <a:t>.</a:t>
            </a:r>
          </a:p>
          <a:p>
            <a:pPr marL="0" indent="0" algn="justLow">
              <a:buNone/>
            </a:pPr>
            <a:endParaRPr lang="en-US" sz="2800" dirty="0">
              <a:solidFill>
                <a:schemeClr val="tx1"/>
              </a:solidFill>
              <a:cs typeface="Andalus" panose="02020603050405020304" pitchFamily="18" charset="-78"/>
            </a:endParaRPr>
          </a:p>
          <a:p>
            <a:pPr algn="justLow"/>
            <a:endParaRPr lang="en-US" sz="2800" dirty="0">
              <a:solidFill>
                <a:schemeClr val="tx1"/>
              </a:solidFill>
              <a:cs typeface="Andalus" panose="02020603050405020304" pitchFamily="18" charset="-78"/>
            </a:endParaRPr>
          </a:p>
        </p:txBody>
      </p:sp>
    </p:spTree>
    <p:extLst>
      <p:ext uri="{BB962C8B-B14F-4D97-AF65-F5344CB8AC3E}">
        <p14:creationId xmlns:p14="http://schemas.microsoft.com/office/powerpoint/2010/main" val="202754591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95400" y="1762511"/>
            <a:ext cx="9601200" cy="4479261"/>
          </a:xfrm>
        </p:spPr>
        <p:txBody>
          <a:bodyPr>
            <a:normAutofit/>
          </a:bodyPr>
          <a:lstStyle/>
          <a:p>
            <a:pPr marL="457200" indent="-457200" algn="justLow">
              <a:buClr>
                <a:schemeClr val="accent4">
                  <a:lumMod val="75000"/>
                </a:schemeClr>
              </a:buClr>
              <a:buFont typeface="+mj-lt"/>
              <a:buAutoNum type="arabicPeriod" startAt="7"/>
            </a:pPr>
            <a:r>
              <a:rPr lang="en-US" sz="2800" dirty="0">
                <a:solidFill>
                  <a:schemeClr val="tx1"/>
                </a:solidFill>
              </a:rPr>
              <a:t>Blood should be properly mixed with the diluting fluid.</a:t>
            </a:r>
          </a:p>
          <a:p>
            <a:pPr marL="457200" indent="-457200" algn="justLow">
              <a:buClr>
                <a:schemeClr val="accent4">
                  <a:lumMod val="75000"/>
                </a:schemeClr>
              </a:buClr>
              <a:buFont typeface="+mj-lt"/>
              <a:buAutoNum type="arabicPeriod" startAt="7"/>
            </a:pPr>
            <a:r>
              <a:rPr lang="en-US" sz="2800" dirty="0">
                <a:solidFill>
                  <a:schemeClr val="tx1"/>
                </a:solidFill>
              </a:rPr>
              <a:t>Discard first few drops before charging because it will not contain RBCs.</a:t>
            </a:r>
          </a:p>
          <a:p>
            <a:pPr marL="457200" marR="0" lvl="0" indent="-457200" algn="justLow" defTabSz="457200" rtl="0" eaLnBrk="1" fontAlgn="auto" latinLnBrk="0" hangingPunct="1">
              <a:lnSpc>
                <a:spcPct val="100000"/>
              </a:lnSpc>
              <a:spcBef>
                <a:spcPct val="20000"/>
              </a:spcBef>
              <a:spcAft>
                <a:spcPts val="600"/>
              </a:spcAft>
              <a:buClr>
                <a:schemeClr val="accent4">
                  <a:lumMod val="75000"/>
                </a:schemeClr>
              </a:buClr>
              <a:buSzPct val="115000"/>
              <a:buFont typeface="+mj-lt"/>
              <a:buAutoNum type="arabicPeriod" startAt="7"/>
              <a:tabLst/>
              <a:defRPr/>
            </a:pPr>
            <a:r>
              <a:rPr kumimoji="0" lang="en-US" sz="2800" b="0" i="0" u="none" strike="noStrike" kern="1200" cap="none" spc="0" normalizeH="0" baseline="0" noProof="0" dirty="0">
                <a:ln>
                  <a:noFill/>
                </a:ln>
                <a:solidFill>
                  <a:schemeClr val="tx1"/>
                </a:solidFill>
                <a:effectLst/>
                <a:uLnTx/>
                <a:uFillTx/>
                <a:latin typeface="Garamond" panose="02020404030301010803"/>
                <a:ea typeface="+mn-ea"/>
                <a:cs typeface="+mn-cs"/>
              </a:rPr>
              <a:t>While charging the counting chamber, no air bubble should enter and </a:t>
            </a:r>
            <a:r>
              <a:rPr lang="en-US" sz="2800" dirty="0">
                <a:solidFill>
                  <a:schemeClr val="tx1"/>
                </a:solidFill>
              </a:rPr>
              <a:t>over filling should be avoided.</a:t>
            </a:r>
          </a:p>
          <a:p>
            <a:pPr marL="457200" indent="-457200" algn="justLow">
              <a:buClr>
                <a:schemeClr val="accent4">
                  <a:lumMod val="75000"/>
                </a:schemeClr>
              </a:buClr>
              <a:buFont typeface="+mj-lt"/>
              <a:buAutoNum type="arabicPeriod" startAt="7"/>
            </a:pPr>
            <a:r>
              <a:rPr lang="en-US" sz="2800" dirty="0">
                <a:solidFill>
                  <a:schemeClr val="tx1"/>
                </a:solidFill>
              </a:rPr>
              <a:t>Cells should be settled down and more or less evenly distributed before counting.</a:t>
            </a:r>
          </a:p>
          <a:p>
            <a:pPr marL="457200" indent="-457200" algn="justLow">
              <a:buClr>
                <a:schemeClr val="accent4">
                  <a:lumMod val="75000"/>
                </a:schemeClr>
              </a:buClr>
              <a:buFont typeface="+mj-lt"/>
              <a:buAutoNum type="arabicPeriod" startAt="7"/>
            </a:pPr>
            <a:r>
              <a:rPr lang="en-US" sz="2800" dirty="0">
                <a:solidFill>
                  <a:schemeClr val="tx1"/>
                </a:solidFill>
              </a:rPr>
              <a:t>Count from Left to Right and avoid counting of the same cell.</a:t>
            </a:r>
          </a:p>
        </p:txBody>
      </p:sp>
    </p:spTree>
    <p:extLst>
      <p:ext uri="{BB962C8B-B14F-4D97-AF65-F5344CB8AC3E}">
        <p14:creationId xmlns:p14="http://schemas.microsoft.com/office/powerpoint/2010/main" val="115141997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16820"/>
            <a:ext cx="9601196" cy="1303867"/>
          </a:xfrm>
        </p:spPr>
        <p:txBody>
          <a:bodyPr/>
          <a:lstStyle/>
          <a:p>
            <a:pPr algn="ctr"/>
            <a:r>
              <a:rPr lang="en-US" b="1" dirty="0">
                <a:effectLst>
                  <a:outerShdw blurRad="38100" dist="38100" dir="2700000" algn="tl">
                    <a:srgbClr val="000000">
                      <a:alpha val="43137"/>
                    </a:srgbClr>
                  </a:outerShdw>
                </a:effectLst>
              </a:rPr>
              <a:t>Counting Rule</a:t>
            </a:r>
          </a:p>
        </p:txBody>
      </p:sp>
      <p:sp>
        <p:nvSpPr>
          <p:cNvPr id="3" name="Content Placeholder 2"/>
          <p:cNvSpPr>
            <a:spLocks noGrp="1"/>
          </p:cNvSpPr>
          <p:nvPr>
            <p:ph idx="1"/>
          </p:nvPr>
        </p:nvSpPr>
        <p:spPr>
          <a:xfrm>
            <a:off x="1295401" y="2069914"/>
            <a:ext cx="5006008" cy="3318936"/>
          </a:xfrm>
        </p:spPr>
        <p:txBody>
          <a:bodyPr>
            <a:normAutofit/>
          </a:bodyPr>
          <a:lstStyle/>
          <a:p>
            <a:pPr>
              <a:buFont typeface="Wingdings" panose="05000000000000000000" pitchFamily="2" charset="2"/>
              <a:buChar char="q"/>
            </a:pPr>
            <a:r>
              <a:rPr lang="en-US" sz="2800" b="1" dirty="0">
                <a:cs typeface="Andalus" panose="02020603050405020304" pitchFamily="18" charset="-78"/>
              </a:rPr>
              <a:t>Do not count cells touching:</a:t>
            </a:r>
          </a:p>
          <a:p>
            <a:r>
              <a:rPr lang="en-US" sz="2800" b="1" dirty="0">
                <a:cs typeface="Andalus" panose="02020603050405020304" pitchFamily="18" charset="-78"/>
              </a:rPr>
              <a:t>Bottom or upper line</a:t>
            </a:r>
          </a:p>
          <a:p>
            <a:r>
              <a:rPr lang="en-US" sz="2800" b="1" dirty="0">
                <a:cs typeface="Andalus" panose="02020603050405020304" pitchFamily="18" charset="-78"/>
              </a:rPr>
              <a:t>Right or left line</a:t>
            </a:r>
          </a:p>
          <a:p>
            <a:pPr>
              <a:spcBef>
                <a:spcPts val="1200"/>
              </a:spcBef>
              <a:buFont typeface="Wingdings" panose="05000000000000000000" pitchFamily="2" charset="2"/>
              <a:buChar char="Ø"/>
            </a:pPr>
            <a:r>
              <a:rPr lang="en-US" sz="2800" b="1" dirty="0">
                <a:cs typeface="Andalus" panose="02020603050405020304" pitchFamily="18" charset="-78"/>
              </a:rPr>
              <a:t>  This is to avoid double counting.</a:t>
            </a:r>
          </a:p>
          <a:p>
            <a:endParaRPr lang="en-US" sz="2800" b="1" dirty="0">
              <a:cs typeface="Andalus" panose="02020603050405020304" pitchFamily="18" charset="-78"/>
            </a:endParaRPr>
          </a:p>
        </p:txBody>
      </p:sp>
      <p:pic>
        <p:nvPicPr>
          <p:cNvPr id="4" name="Picture 4" descr="bewegung.GIF                                                   00000010&#10;Med Tech C207                  ABA7815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02164" y="2065071"/>
            <a:ext cx="4289371" cy="403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76489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36699"/>
            <a:ext cx="9601196" cy="1303867"/>
          </a:xfrm>
        </p:spPr>
        <p:txBody>
          <a:bodyPr/>
          <a:lstStyle/>
          <a:p>
            <a:pPr algn="l"/>
            <a:r>
              <a:rPr lang="en-US" b="1" dirty="0">
                <a:effectLst>
                  <a:outerShdw blurRad="38100" dist="38100" dir="2700000" algn="tl">
                    <a:srgbClr val="000000">
                      <a:alpha val="43137"/>
                    </a:srgbClr>
                  </a:outerShdw>
                </a:effectLst>
                <a:cs typeface="Andalus" panose="02020603050405020304" pitchFamily="18" charset="-78"/>
              </a:rPr>
              <a:t>FOCUSING</a:t>
            </a:r>
          </a:p>
        </p:txBody>
      </p:sp>
      <p:sp>
        <p:nvSpPr>
          <p:cNvPr id="3" name="Content Placeholder 2"/>
          <p:cNvSpPr>
            <a:spLocks noGrp="1"/>
          </p:cNvSpPr>
          <p:nvPr>
            <p:ph idx="1"/>
          </p:nvPr>
        </p:nvSpPr>
        <p:spPr>
          <a:xfrm>
            <a:off x="1295401" y="1841313"/>
            <a:ext cx="5493025" cy="3318936"/>
          </a:xfrm>
        </p:spPr>
        <p:txBody>
          <a:bodyPr>
            <a:normAutofit/>
          </a:bodyPr>
          <a:lstStyle/>
          <a:p>
            <a:pPr>
              <a:spcAft>
                <a:spcPts val="1200"/>
              </a:spcAft>
            </a:pPr>
            <a:r>
              <a:rPr lang="en-US" sz="2800" b="1" dirty="0">
                <a:ln>
                  <a:solidFill>
                    <a:schemeClr val="tx1"/>
                  </a:solidFill>
                </a:ln>
                <a:solidFill>
                  <a:srgbClr val="0070C0"/>
                </a:solidFill>
                <a:cs typeface="Andalus" panose="02020603050405020304" pitchFamily="18" charset="-78"/>
              </a:rPr>
              <a:t>4X</a:t>
            </a:r>
            <a:r>
              <a:rPr lang="en-US" sz="2800" dirty="0">
                <a:cs typeface="Andalus" panose="02020603050405020304" pitchFamily="18" charset="-78"/>
              </a:rPr>
              <a:t> to see the general formation of  slide.</a:t>
            </a:r>
          </a:p>
          <a:p>
            <a:pPr>
              <a:spcAft>
                <a:spcPts val="1200"/>
              </a:spcAft>
            </a:pPr>
            <a:r>
              <a:rPr lang="en-US" sz="2800" b="1" dirty="0">
                <a:ln>
                  <a:solidFill>
                    <a:schemeClr val="tx1"/>
                  </a:solidFill>
                </a:ln>
                <a:solidFill>
                  <a:srgbClr val="FFC000"/>
                </a:solidFill>
                <a:cs typeface="Andalus" panose="02020603050405020304" pitchFamily="18" charset="-78"/>
              </a:rPr>
              <a:t>10X</a:t>
            </a:r>
            <a:r>
              <a:rPr lang="en-US" sz="2800" b="1" dirty="0">
                <a:cs typeface="Andalus" panose="02020603050405020304" pitchFamily="18" charset="-78"/>
              </a:rPr>
              <a:t> </a:t>
            </a:r>
            <a:r>
              <a:rPr lang="en-US" sz="2800" dirty="0">
                <a:cs typeface="Andalus" panose="02020603050405020304" pitchFamily="18" charset="-78"/>
              </a:rPr>
              <a:t>for WBC counting</a:t>
            </a:r>
          </a:p>
          <a:p>
            <a:pPr>
              <a:spcAft>
                <a:spcPts val="1200"/>
              </a:spcAft>
            </a:pPr>
            <a:r>
              <a:rPr lang="en-US" sz="2800" b="1" dirty="0">
                <a:ln>
                  <a:solidFill>
                    <a:schemeClr val="tx1"/>
                  </a:solidFill>
                </a:ln>
                <a:solidFill>
                  <a:srgbClr val="C00000"/>
                </a:solidFill>
                <a:cs typeface="Andalus" panose="02020603050405020304" pitchFamily="18" charset="-78"/>
              </a:rPr>
              <a:t>40X</a:t>
            </a:r>
            <a:r>
              <a:rPr lang="en-US" sz="2800" dirty="0">
                <a:cs typeface="Andalus" panose="02020603050405020304" pitchFamily="18" charset="-78"/>
              </a:rPr>
              <a:t> for RBC counting</a:t>
            </a:r>
          </a:p>
          <a:p>
            <a:endParaRPr lang="en-US" sz="2800" dirty="0">
              <a:cs typeface="Andalus" panose="02020603050405020304" pitchFamily="18" charset="-78"/>
            </a:endParaRPr>
          </a:p>
        </p:txBody>
      </p:sp>
      <p:pic>
        <p:nvPicPr>
          <p:cNvPr id="4" name="Picture 4" descr=" Scope.jpg                                                      0005C536&#10;Med Tech C207                  ABA7815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3696" y="758832"/>
            <a:ext cx="3671156" cy="532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65371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501237"/>
            <a:ext cx="9601200" cy="756000"/>
          </a:xfrm>
        </p:spPr>
        <p:txBody>
          <a:bodyPr>
            <a:normAutofit fontScale="90000"/>
          </a:bodyPr>
          <a:lstStyle/>
          <a:p>
            <a:pPr algn="ctr"/>
            <a:r>
              <a:rPr lang="en-US" b="1" dirty="0">
                <a:cs typeface="Andalus" panose="02020603050405020304" pitchFamily="18" charset="-78"/>
              </a:rPr>
              <a:t>10x magnification</a:t>
            </a:r>
          </a:p>
        </p:txBody>
      </p:sp>
      <p:pic>
        <p:nvPicPr>
          <p:cNvPr id="4" name="Content Placeholder 3"/>
          <p:cNvPicPr>
            <a:picLocks noGrp="1" noChangeAspect="1"/>
          </p:cNvPicPr>
          <p:nvPr>
            <p:ph idx="4294967295"/>
          </p:nvPr>
        </p:nvPicPr>
        <p:blipFill>
          <a:blip r:embed="rId2"/>
          <a:stretch>
            <a:fillRect/>
          </a:stretch>
        </p:blipFill>
        <p:spPr>
          <a:xfrm>
            <a:off x="2786158" y="1498614"/>
            <a:ext cx="6619684" cy="4968000"/>
          </a:xfrm>
          <a:prstGeom prst="rect">
            <a:avLst/>
          </a:prstGeom>
        </p:spPr>
      </p:pic>
      <p:cxnSp>
        <p:nvCxnSpPr>
          <p:cNvPr id="5" name="Straight Connector 4">
            <a:extLst>
              <a:ext uri="{FF2B5EF4-FFF2-40B4-BE49-F238E27FC236}">
                <a16:creationId xmlns:a16="http://schemas.microsoft.com/office/drawing/2014/main" id="{CA1F4233-C4AC-41D6-9D5E-9B5690F8B7A9}"/>
              </a:ext>
            </a:extLst>
          </p:cNvPr>
          <p:cNvCxnSpPr>
            <a:cxnSpLocks/>
          </p:cNvCxnSpPr>
          <p:nvPr/>
        </p:nvCxnSpPr>
        <p:spPr>
          <a:xfrm>
            <a:off x="2784000" y="1272783"/>
            <a:ext cx="66240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6412495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479625"/>
            <a:ext cx="9601200" cy="792000"/>
          </a:xfrm>
        </p:spPr>
        <p:txBody>
          <a:bodyPr>
            <a:normAutofit/>
          </a:bodyPr>
          <a:lstStyle/>
          <a:p>
            <a:pPr algn="ctr"/>
            <a:r>
              <a:rPr lang="en-US" b="1" dirty="0">
                <a:effectLst>
                  <a:outerShdw blurRad="38100" dist="38100" dir="2700000" algn="tl">
                    <a:srgbClr val="000000">
                      <a:alpha val="43137"/>
                    </a:srgbClr>
                  </a:outerShdw>
                </a:effectLst>
                <a:cs typeface="Akhbar MT" pitchFamily="2" charset="-78"/>
              </a:rPr>
              <a:t>Calculations </a:t>
            </a: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295400" y="1838739"/>
                <a:ext cx="9601200" cy="4412974"/>
              </a:xfrm>
            </p:spPr>
            <p:txBody>
              <a:bodyPr>
                <a:normAutofit/>
              </a:bodyPr>
              <a:lstStyle/>
              <a:p>
                <a:pPr>
                  <a:buFont typeface="Wingdings" panose="05000000000000000000" pitchFamily="2" charset="2"/>
                  <a:buChar char="Ø"/>
                </a:pPr>
                <a14:m>
                  <m:oMath xmlns:m="http://schemas.openxmlformats.org/officeDocument/2006/math">
                    <m:r>
                      <a:rPr lang="en-US" b="1" i="1" smtClean="0">
                        <a:solidFill>
                          <a:schemeClr val="accent1">
                            <a:lumMod val="75000"/>
                          </a:schemeClr>
                        </a:solidFill>
                        <a:effectLst>
                          <a:outerShdw blurRad="38100" dist="38100" dir="2700000" algn="tl">
                            <a:srgbClr val="000000">
                              <a:alpha val="43137"/>
                            </a:srgbClr>
                          </a:outerShdw>
                        </a:effectLst>
                        <a:latin typeface="Cambria Math" panose="02040503050406030204" pitchFamily="18" charset="0"/>
                        <a:cs typeface="Andalus" panose="02020603050405020304" pitchFamily="18" charset="-78"/>
                      </a:rPr>
                      <m:t>𝑫𝒊𝒍𝒖𝒕𝒊𝒐𝒏</m:t>
                    </m:r>
                    <m:r>
                      <a:rPr lang="en-US" b="1" i="1" smtClean="0">
                        <a:solidFill>
                          <a:schemeClr val="accent1">
                            <a:lumMod val="75000"/>
                          </a:schemeClr>
                        </a:solidFill>
                        <a:effectLst>
                          <a:outerShdw blurRad="38100" dist="38100" dir="2700000" algn="tl">
                            <a:srgbClr val="000000">
                              <a:alpha val="43137"/>
                            </a:srgbClr>
                          </a:outerShdw>
                        </a:effectLst>
                        <a:latin typeface="Cambria Math" panose="02040503050406030204" pitchFamily="18" charset="0"/>
                        <a:cs typeface="Andalus" panose="02020603050405020304" pitchFamily="18" charset="-78"/>
                      </a:rPr>
                      <m:t> </m:t>
                    </m:r>
                    <m:r>
                      <a:rPr lang="en-US" b="1" i="1" smtClean="0">
                        <a:solidFill>
                          <a:schemeClr val="accent1">
                            <a:lumMod val="75000"/>
                          </a:schemeClr>
                        </a:solidFill>
                        <a:effectLst>
                          <a:outerShdw blurRad="38100" dist="38100" dir="2700000" algn="tl">
                            <a:srgbClr val="000000">
                              <a:alpha val="43137"/>
                            </a:srgbClr>
                          </a:outerShdw>
                        </a:effectLst>
                        <a:latin typeface="Cambria Math" panose="02040503050406030204" pitchFamily="18" charset="0"/>
                        <a:cs typeface="Andalus" panose="02020603050405020304" pitchFamily="18" charset="-78"/>
                      </a:rPr>
                      <m:t>𝒇𝒂𝒄𝒕𝒐𝒓</m:t>
                    </m:r>
                    <m:r>
                      <a:rPr lang="en-US" b="1" i="1" smtClean="0">
                        <a:solidFill>
                          <a:schemeClr val="accent1">
                            <a:lumMod val="75000"/>
                          </a:schemeClr>
                        </a:solidFill>
                        <a:latin typeface="Cambria Math" panose="02040503050406030204" pitchFamily="18" charset="0"/>
                        <a:ea typeface="Cambria Math" panose="02040503050406030204" pitchFamily="18" charset="0"/>
                        <a:cs typeface="Andalus" panose="02020603050405020304" pitchFamily="18" charset="-78"/>
                      </a:rPr>
                      <m:t>=</m:t>
                    </m:r>
                    <m:f>
                      <m:fPr>
                        <m:ctrlPr>
                          <a:rPr lang="en-US" b="1" i="1" smtClean="0">
                            <a:solidFill>
                              <a:schemeClr val="accent1">
                                <a:lumMod val="75000"/>
                              </a:schemeClr>
                            </a:solidFill>
                            <a:latin typeface="Cambria Math" panose="02040503050406030204" pitchFamily="18" charset="0"/>
                            <a:ea typeface="Cambria Math" panose="02040503050406030204" pitchFamily="18" charset="0"/>
                            <a:cs typeface="Andalus" panose="02020603050405020304" pitchFamily="18" charset="-78"/>
                          </a:rPr>
                        </m:ctrlPr>
                      </m:fPr>
                      <m:num>
                        <m:r>
                          <a:rPr lang="en-US" b="1" i="1" smtClean="0">
                            <a:solidFill>
                              <a:schemeClr val="accent1">
                                <a:lumMod val="75000"/>
                              </a:schemeClr>
                            </a:solidFill>
                            <a:latin typeface="Cambria Math" panose="02040503050406030204" pitchFamily="18" charset="0"/>
                            <a:ea typeface="Cambria Math" panose="02040503050406030204" pitchFamily="18" charset="0"/>
                            <a:cs typeface="Andalus" panose="02020603050405020304" pitchFamily="18" charset="-78"/>
                          </a:rPr>
                          <m:t>𝑭𝒊𝒏𝒂𝒍</m:t>
                        </m:r>
                        <m:r>
                          <a:rPr lang="en-US" b="1" i="1" smtClean="0">
                            <a:solidFill>
                              <a:schemeClr val="accent1">
                                <a:lumMod val="75000"/>
                              </a:schemeClr>
                            </a:solidFill>
                            <a:latin typeface="Cambria Math" panose="02040503050406030204" pitchFamily="18" charset="0"/>
                            <a:ea typeface="Cambria Math" panose="02040503050406030204" pitchFamily="18" charset="0"/>
                            <a:cs typeface="Andalus" panose="02020603050405020304" pitchFamily="18" charset="-78"/>
                          </a:rPr>
                          <m:t> </m:t>
                        </m:r>
                        <m:r>
                          <a:rPr lang="en-US" b="1" i="1" smtClean="0">
                            <a:solidFill>
                              <a:schemeClr val="accent1">
                                <a:lumMod val="75000"/>
                              </a:schemeClr>
                            </a:solidFill>
                            <a:latin typeface="Cambria Math" panose="02040503050406030204" pitchFamily="18" charset="0"/>
                            <a:ea typeface="Cambria Math" panose="02040503050406030204" pitchFamily="18" charset="0"/>
                            <a:cs typeface="Andalus" panose="02020603050405020304" pitchFamily="18" charset="-78"/>
                          </a:rPr>
                          <m:t>𝒗𝒐𝒍𝒖𝒎𝒆</m:t>
                        </m:r>
                      </m:num>
                      <m:den>
                        <m:r>
                          <a:rPr lang="en-US" b="1" i="1" smtClean="0">
                            <a:solidFill>
                              <a:schemeClr val="accent1">
                                <a:lumMod val="75000"/>
                              </a:schemeClr>
                            </a:solidFill>
                            <a:latin typeface="Cambria Math" panose="02040503050406030204" pitchFamily="18" charset="0"/>
                            <a:ea typeface="Cambria Math" panose="02040503050406030204" pitchFamily="18" charset="0"/>
                            <a:cs typeface="Andalus" panose="02020603050405020304" pitchFamily="18" charset="-78"/>
                          </a:rPr>
                          <m:t>𝑰𝒏𝒊𝒕𝒊𝒂𝒍</m:t>
                        </m:r>
                        <m:r>
                          <a:rPr lang="en-US" b="1" i="1" smtClean="0">
                            <a:solidFill>
                              <a:schemeClr val="accent1">
                                <a:lumMod val="75000"/>
                              </a:schemeClr>
                            </a:solidFill>
                            <a:latin typeface="Cambria Math" panose="02040503050406030204" pitchFamily="18" charset="0"/>
                            <a:ea typeface="Cambria Math" panose="02040503050406030204" pitchFamily="18" charset="0"/>
                            <a:cs typeface="Andalus" panose="02020603050405020304" pitchFamily="18" charset="-78"/>
                          </a:rPr>
                          <m:t> </m:t>
                        </m:r>
                        <m:r>
                          <a:rPr lang="en-US" b="1" i="1" smtClean="0">
                            <a:solidFill>
                              <a:schemeClr val="accent1">
                                <a:lumMod val="75000"/>
                              </a:schemeClr>
                            </a:solidFill>
                            <a:latin typeface="Cambria Math" panose="02040503050406030204" pitchFamily="18" charset="0"/>
                            <a:ea typeface="Cambria Math" panose="02040503050406030204" pitchFamily="18" charset="0"/>
                            <a:cs typeface="Andalus" panose="02020603050405020304" pitchFamily="18" charset="-78"/>
                          </a:rPr>
                          <m:t>𝒗𝒐𝒍𝒖𝒎𝒆</m:t>
                        </m:r>
                      </m:den>
                    </m:f>
                  </m:oMath>
                </a14:m>
                <a:endParaRPr lang="en-US" b="1" dirty="0">
                  <a:solidFill>
                    <a:schemeClr val="tx1"/>
                  </a:solidFill>
                  <a:cs typeface="Andalus" panose="02020603050405020304" pitchFamily="18" charset="-78"/>
                </a:endParaRPr>
              </a:p>
              <a:p>
                <a:pPr marL="0" indent="0">
                  <a:buNone/>
                </a:pPr>
                <a:r>
                  <a:rPr lang="en-US" b="1" dirty="0">
                    <a:solidFill>
                      <a:schemeClr val="tx1"/>
                    </a:solidFill>
                    <a:cs typeface="Andalus" panose="02020603050405020304" pitchFamily="18" charset="-78"/>
                  </a:rPr>
                  <a:t>                                     </a:t>
                </a:r>
                <a14:m>
                  <m:oMath xmlns:m="http://schemas.openxmlformats.org/officeDocument/2006/math">
                    <m:r>
                      <a:rPr lang="en-US" b="1" i="1" smtClean="0">
                        <a:solidFill>
                          <a:schemeClr val="tx1"/>
                        </a:solidFill>
                        <a:latin typeface="Cambria Math" panose="02040503050406030204" pitchFamily="18" charset="0"/>
                        <a:ea typeface="Cambria Math" panose="02040503050406030204" pitchFamily="18" charset="0"/>
                        <a:cs typeface="Andalus" panose="02020603050405020304" pitchFamily="18" charset="-78"/>
                      </a:rPr>
                      <m:t>=</m:t>
                    </m:r>
                    <m:f>
                      <m:fPr>
                        <m:ctrlPr>
                          <a:rPr lang="en-US" b="1" i="1" smtClean="0">
                            <a:solidFill>
                              <a:schemeClr val="tx1"/>
                            </a:solidFill>
                            <a:latin typeface="Cambria Math" panose="02040503050406030204" pitchFamily="18" charset="0"/>
                            <a:ea typeface="Cambria Math" panose="02040503050406030204" pitchFamily="18" charset="0"/>
                            <a:cs typeface="Andalus" panose="02020603050405020304" pitchFamily="18" charset="-78"/>
                          </a:rPr>
                        </m:ctrlPr>
                      </m:fPr>
                      <m:num>
                        <m:r>
                          <a:rPr lang="en-US" b="1" i="1" smtClean="0">
                            <a:solidFill>
                              <a:schemeClr val="tx1"/>
                            </a:solidFill>
                            <a:latin typeface="Cambria Math" panose="02040503050406030204" pitchFamily="18" charset="0"/>
                            <a:ea typeface="Cambria Math" panose="02040503050406030204" pitchFamily="18" charset="0"/>
                            <a:cs typeface="Andalus" panose="02020603050405020304" pitchFamily="18" charset="-78"/>
                          </a:rPr>
                          <m:t>𝟏𝟎𝟏</m:t>
                        </m:r>
                        <m:r>
                          <a:rPr lang="en-US" b="1" i="1" smtClean="0">
                            <a:solidFill>
                              <a:schemeClr val="tx1"/>
                            </a:solidFill>
                            <a:latin typeface="Cambria Math" panose="02040503050406030204" pitchFamily="18" charset="0"/>
                            <a:ea typeface="Cambria Math" panose="02040503050406030204" pitchFamily="18" charset="0"/>
                            <a:cs typeface="Andalus" panose="02020603050405020304" pitchFamily="18" charset="-78"/>
                          </a:rPr>
                          <m:t>−</m:t>
                        </m:r>
                        <m:r>
                          <a:rPr lang="en-US" b="1" i="1" smtClean="0">
                            <a:solidFill>
                              <a:schemeClr val="tx1"/>
                            </a:solidFill>
                            <a:latin typeface="Cambria Math" panose="02040503050406030204" pitchFamily="18" charset="0"/>
                            <a:ea typeface="Cambria Math" panose="02040503050406030204" pitchFamily="18" charset="0"/>
                            <a:cs typeface="Andalus" panose="02020603050405020304" pitchFamily="18" charset="-78"/>
                          </a:rPr>
                          <m:t>𝟏</m:t>
                        </m:r>
                      </m:num>
                      <m:den>
                        <m:r>
                          <a:rPr lang="en-US" b="1" i="1" smtClean="0">
                            <a:solidFill>
                              <a:schemeClr val="tx1"/>
                            </a:solidFill>
                            <a:latin typeface="Cambria Math" panose="02040503050406030204" pitchFamily="18" charset="0"/>
                            <a:ea typeface="Cambria Math" panose="02040503050406030204" pitchFamily="18" charset="0"/>
                            <a:cs typeface="Andalus" panose="02020603050405020304" pitchFamily="18" charset="-78"/>
                          </a:rPr>
                          <m:t>𝟎</m:t>
                        </m:r>
                        <m:r>
                          <a:rPr lang="en-US" b="1" i="1" smtClean="0">
                            <a:solidFill>
                              <a:schemeClr val="tx1"/>
                            </a:solidFill>
                            <a:latin typeface="Cambria Math" panose="02040503050406030204" pitchFamily="18" charset="0"/>
                            <a:ea typeface="Cambria Math" panose="02040503050406030204" pitchFamily="18" charset="0"/>
                            <a:cs typeface="Andalus" panose="02020603050405020304" pitchFamily="18" charset="-78"/>
                          </a:rPr>
                          <m:t>.</m:t>
                        </m:r>
                        <m:r>
                          <a:rPr lang="en-US" b="1" i="1" smtClean="0">
                            <a:solidFill>
                              <a:schemeClr val="tx1"/>
                            </a:solidFill>
                            <a:latin typeface="Cambria Math" panose="02040503050406030204" pitchFamily="18" charset="0"/>
                            <a:ea typeface="Cambria Math" panose="02040503050406030204" pitchFamily="18" charset="0"/>
                            <a:cs typeface="Andalus" panose="02020603050405020304" pitchFamily="18" charset="-78"/>
                          </a:rPr>
                          <m:t>𝟓</m:t>
                        </m:r>
                      </m:den>
                    </m:f>
                    <m:r>
                      <a:rPr lang="en-US" b="1" i="1" smtClean="0">
                        <a:solidFill>
                          <a:schemeClr val="tx1"/>
                        </a:solidFill>
                        <a:latin typeface="Cambria Math" panose="02040503050406030204" pitchFamily="18" charset="0"/>
                        <a:ea typeface="Cambria Math" panose="02040503050406030204" pitchFamily="18" charset="0"/>
                        <a:cs typeface="Andalus" panose="02020603050405020304" pitchFamily="18" charset="-78"/>
                      </a:rPr>
                      <m:t>=</m:t>
                    </m:r>
                    <m:r>
                      <a:rPr lang="en-US" b="1" i="1" smtClean="0">
                        <a:solidFill>
                          <a:schemeClr val="tx1"/>
                        </a:solidFill>
                        <a:latin typeface="Cambria Math" panose="02040503050406030204" pitchFamily="18" charset="0"/>
                        <a:ea typeface="Cambria Math" panose="02040503050406030204" pitchFamily="18" charset="0"/>
                        <a:cs typeface="Andalus" panose="02020603050405020304" pitchFamily="18" charset="-78"/>
                      </a:rPr>
                      <m:t>𝟐𝟎𝟎</m:t>
                    </m:r>
                  </m:oMath>
                </a14:m>
                <a:endParaRPr lang="en-US" b="1" dirty="0">
                  <a:solidFill>
                    <a:schemeClr val="tx1"/>
                  </a:solidFill>
                  <a:cs typeface="Andalus" panose="02020603050405020304" pitchFamily="18" charset="-78"/>
                </a:endParaRPr>
              </a:p>
              <a:p>
                <a:pPr>
                  <a:buClr>
                    <a:schemeClr val="accent5">
                      <a:lumMod val="75000"/>
                    </a:schemeClr>
                  </a:buClr>
                  <a:buFont typeface="Wingdings" panose="05000000000000000000" pitchFamily="2" charset="2"/>
                  <a:buChar char="Ø"/>
                </a:pPr>
                <a:r>
                  <a:rPr lang="en-US" b="1" dirty="0">
                    <a:solidFill>
                      <a:schemeClr val="accent5">
                        <a:lumMod val="75000"/>
                      </a:schemeClr>
                    </a:solidFill>
                    <a:cs typeface="Andalus" panose="02020603050405020304" pitchFamily="18" charset="-78"/>
                  </a:rPr>
                  <a:t>Determine the </a:t>
                </a:r>
                <a:r>
                  <a:rPr lang="en-US" b="1" dirty="0">
                    <a:solidFill>
                      <a:schemeClr val="accent5">
                        <a:lumMod val="75000"/>
                      </a:schemeClr>
                    </a:solidFill>
                    <a:effectLst>
                      <a:outerShdw blurRad="38100" dist="38100" dir="2700000" algn="tl">
                        <a:srgbClr val="000000">
                          <a:alpha val="43137"/>
                        </a:srgbClr>
                      </a:outerShdw>
                    </a:effectLst>
                    <a:cs typeface="Andalus" panose="02020603050405020304" pitchFamily="18" charset="-78"/>
                  </a:rPr>
                  <a:t>chamber factor </a:t>
                </a:r>
                <a:r>
                  <a:rPr lang="en-US" b="1" dirty="0">
                    <a:solidFill>
                      <a:schemeClr val="accent5">
                        <a:lumMod val="75000"/>
                      </a:schemeClr>
                    </a:solidFill>
                    <a:cs typeface="Andalus" panose="02020603050405020304" pitchFamily="18" charset="-78"/>
                  </a:rPr>
                  <a:t>:</a:t>
                </a: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295400" y="1838739"/>
                <a:ext cx="9601200" cy="4412974"/>
              </a:xfrm>
              <a:blipFill>
                <a:blip r:embed="rId2"/>
                <a:stretch>
                  <a:fillRect l="-1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B44A8C9A-0C36-46E4-87DC-A127C6157F0B}"/>
                  </a:ext>
                </a:extLst>
              </p:cNvPr>
              <p:cNvGraphicFramePr>
                <a:graphicFrameLocks noGrp="1"/>
              </p:cNvGraphicFramePr>
              <p:nvPr>
                <p:extLst>
                  <p:ext uri="{D42A27DB-BD31-4B8C-83A1-F6EECF244321}">
                    <p14:modId xmlns:p14="http://schemas.microsoft.com/office/powerpoint/2010/main" val="637348055"/>
                  </p:ext>
                </p:extLst>
              </p:nvPr>
            </p:nvGraphicFramePr>
            <p:xfrm>
              <a:off x="1162878" y="3880383"/>
              <a:ext cx="10903226" cy="2281874"/>
            </p:xfrm>
            <a:graphic>
              <a:graphicData uri="http://schemas.openxmlformats.org/drawingml/2006/table">
                <a:tbl>
                  <a:tblPr firstRow="1" bandRow="1">
                    <a:tableStyleId>{5C22544A-7EE6-4342-B048-85BDC9FD1C3A}</a:tableStyleId>
                  </a:tblPr>
                  <a:tblGrid>
                    <a:gridCol w="468957">
                      <a:extLst>
                        <a:ext uri="{9D8B030D-6E8A-4147-A177-3AD203B41FA5}">
                          <a16:colId xmlns:a16="http://schemas.microsoft.com/office/drawing/2014/main" val="950456239"/>
                        </a:ext>
                      </a:extLst>
                    </a:gridCol>
                    <a:gridCol w="10434269">
                      <a:extLst>
                        <a:ext uri="{9D8B030D-6E8A-4147-A177-3AD203B41FA5}">
                          <a16:colId xmlns:a16="http://schemas.microsoft.com/office/drawing/2014/main" val="1612504588"/>
                        </a:ext>
                      </a:extLst>
                    </a:gridCol>
                  </a:tblGrid>
                  <a:tr h="489924">
                    <a:tc>
                      <a:txBody>
                        <a:bodyPr/>
                        <a:lstStyle/>
                        <a:p>
                          <a:r>
                            <a:rPr lang="en-US" sz="2000" b="1" dirty="0">
                              <a:solidFill>
                                <a:schemeClr val="accent5">
                                  <a:lumMod val="50000"/>
                                </a:schemeClr>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14:m>
                            <m:oMathPara xmlns:m="http://schemas.openxmlformats.org/officeDocument/2006/math">
                              <m:oMathParaPr>
                                <m:jc m:val="centerGroup"/>
                              </m:oMathParaPr>
                              <m:oMath xmlns:m="http://schemas.openxmlformats.org/officeDocument/2006/math">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𝑨𝒓𝒆𝒂</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 </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𝒐𝒇</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 </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𝟏</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 </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𝑹𝑩𝑪</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 </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𝒔𝒒𝒖𝒂𝒓𝒆</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𝑫𝒆𝒑𝒕𝒉</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𝑽𝒐𝒍𝒖𝒎𝒆</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 </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𝒐𝒇</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 </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𝟏</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 </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𝑹𝑩𝑪</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 </m:t>
                                </m:r>
                                <m:r>
                                  <a:rPr kumimoji="0" lang="en-US" sz="20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𝒔𝒒𝒖𝒂𝒓𝒆</m:t>
                                </m:r>
                              </m:oMath>
                            </m:oMathPara>
                          </a14:m>
                          <a:endParaRPr kumimoji="0" lang="en-US" sz="2000" b="1" i="0" u="none" strike="noStrike" kern="1200" cap="none" spc="0" normalizeH="0" baseline="0" noProof="0" dirty="0">
                            <a:ln>
                              <a:noFill/>
                            </a:ln>
                            <a:solidFill>
                              <a:schemeClr val="tx1"/>
                            </a:solidFill>
                            <a:effectLst/>
                            <a:uLnTx/>
                            <a:uFillTx/>
                            <a:latin typeface="+mn-lt"/>
                            <a:ea typeface="Cambria Math" panose="02040503050406030204" pitchFamily="18" charset="0"/>
                            <a:cs typeface="Andalus" panose="02020603050405020304" pitchFamily="18" charset="-7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3956594"/>
                      </a:ext>
                    </a:extLst>
                  </a:tr>
                  <a:tr h="634649">
                    <a:tc gridSpan="2">
                      <a:txBody>
                        <a:bodyPr/>
                        <a:lstStyle/>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0.04 mm</a:t>
                          </a:r>
                          <a:r>
                            <a:rPr kumimoji="0" lang="en-US" sz="2000" b="0"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2</a:t>
                          </a:r>
                          <a:r>
                            <a:rPr kumimoji="0" lang="en-US" sz="20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a:t>
                          </a:r>
                          <a14:m>
                            <m:oMath xmlns:m="http://schemas.openxmlformats.org/officeDocument/2006/math">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ndalus" panose="02020603050405020304" pitchFamily="18" charset="-78"/>
                                </a:rPr>
                                <m:t>×</m:t>
                              </m:r>
                            </m:oMath>
                          </a14:m>
                          <a:r>
                            <a:rPr kumimoji="0" lang="en-US" sz="20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0.1 mm </a:t>
                          </a:r>
                          <a14:m>
                            <m:oMath xmlns:m="http://schemas.openxmlformats.org/officeDocument/2006/math">
                              <m:r>
                                <a:rPr kumimoji="0" lang="en-US" sz="2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ndalus" panose="02020603050405020304" pitchFamily="18" charset="-78"/>
                                </a:rPr>
                                <m:t>=</m:t>
                              </m:r>
                            </m:oMath>
                          </a14:m>
                          <a:r>
                            <a:rPr kumimoji="0" lang="en-US" sz="20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0.004 mm</a:t>
                          </a:r>
                          <a:r>
                            <a:rPr kumimoji="0" lang="en-US" sz="2000" b="0"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0.04 mm</a:t>
                          </a:r>
                          <a:r>
                            <a:rPr kumimoji="0" lang="en-US" sz="1800" b="1"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2</a:t>
                          </a:r>
                          <a:r>
                            <a:rPr kumimoji="0" lang="en-US" sz="1800" b="1"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a:t>
                          </a:r>
                          <a14:m>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ndalus" panose="02020603050405020304" pitchFamily="18" charset="-78"/>
                                </a:rPr>
                                <m:t>×</m:t>
                              </m:r>
                            </m:oMath>
                          </a14:m>
                          <a:r>
                            <a:rPr kumimoji="0" lang="en-US" sz="1800" b="1"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0.1 mm </a:t>
                          </a:r>
                          <a14:m>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ndalus" panose="02020603050405020304" pitchFamily="18" charset="-78"/>
                                </a:rPr>
                                <m:t>=</m:t>
                              </m:r>
                            </m:oMath>
                          </a14:m>
                          <a:r>
                            <a:rPr kumimoji="0" lang="en-US" sz="1800" b="1"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0.004 mm</a:t>
                          </a:r>
                          <a:r>
                            <a:rPr kumimoji="0" lang="en-US" sz="1800" b="1"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879258984"/>
                      </a:ext>
                    </a:extLst>
                  </a:tr>
                  <a:tr h="522652">
                    <a:tc>
                      <a:txBody>
                        <a:bodyPr/>
                        <a:lstStyle/>
                        <a:p>
                          <a:r>
                            <a:rPr lang="en-US" sz="2000" b="1" dirty="0">
                              <a:solidFill>
                                <a:schemeClr val="accent5">
                                  <a:lumMod val="50000"/>
                                </a:schemeClr>
                              </a:solidFill>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14:m>
                            <m:oMathPara xmlns:m="http://schemas.openxmlformats.org/officeDocument/2006/math">
                              <m:oMathParaPr>
                                <m:jc m:val="centerGroup"/>
                              </m:oMathParaPr>
                              <m:oMath xmlns:m="http://schemas.openxmlformats.org/officeDocument/2006/math">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𝑽𝒐𝒍𝒖𝒎𝒆</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 </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𝒐𝒇</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 </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𝟏</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 </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𝑹𝑩𝑪</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 </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Andalus" panose="02020603050405020304" pitchFamily="18" charset="-78"/>
                                  </a:rPr>
                                  <m:t>𝒔𝒒𝒖𝒂𝒓𝒆</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𝑵𝒖𝒎𝒃𝒆𝒓</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 </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𝒐𝒇</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 </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𝑹𝑩𝑪</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 </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𝒔𝒒𝒖𝒂𝒓𝒆𝒔</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𝑽𝒐𝒍𝒖𝒎𝒆</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 </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𝒐𝒇</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 </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𝒂𝒍𝒍</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 </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𝒔𝒒𝒖𝒂𝒓𝒆𝒔</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 </m:t>
                                </m:r>
                                <m:r>
                                  <a:rPr kumimoji="0" lang="en-US" sz="19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Andalus" panose="02020603050405020304" pitchFamily="18" charset="-78"/>
                                  </a:rPr>
                                  <m:t>𝒄𝒐𝒖𝒏𝒕𝒆𝒅</m:t>
                                </m:r>
                              </m:oMath>
                            </m:oMathPara>
                          </a14:m>
                          <a:endParaRPr kumimoji="0" lang="en-US" sz="1900" b="1" i="0" u="none" strike="noStrike" kern="1200" cap="none" spc="0" normalizeH="0" baseline="0" noProof="0" dirty="0">
                            <a:ln>
                              <a:noFill/>
                            </a:ln>
                            <a:solidFill>
                              <a:schemeClr val="tx1"/>
                            </a:solidFill>
                            <a:effectLst/>
                            <a:uLnTx/>
                            <a:uFillTx/>
                            <a:latin typeface="+mn-lt"/>
                            <a:ea typeface="+mn-ea"/>
                            <a:cs typeface="Andalus" panose="02020603050405020304" pitchFamily="18" charset="-7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3332840"/>
                      </a:ext>
                    </a:extLst>
                  </a:tr>
                  <a:tr h="634649">
                    <a:tc gridSpan="2">
                      <a:txBody>
                        <a:bodyPr/>
                        <a:lstStyle/>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0.004 mm</a:t>
                          </a:r>
                          <a:r>
                            <a:rPr kumimoji="0" lang="en-US" sz="2000" b="0"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3</a:t>
                          </a:r>
                          <a:r>
                            <a:rPr kumimoji="0" lang="en-US" sz="20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x 5 = 0.02 mm</a:t>
                          </a:r>
                          <a:r>
                            <a:rPr kumimoji="0" lang="en-US" sz="2000" b="0"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0.004 mm</a:t>
                          </a:r>
                          <a:r>
                            <a:rPr kumimoji="0" lang="en-US" sz="1800" b="0"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3</a:t>
                          </a:r>
                          <a:r>
                            <a:rPr kumimoji="0" lang="en-US" sz="18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x 5 = 0.02 mm</a:t>
                          </a:r>
                          <a:r>
                            <a:rPr kumimoji="0" lang="en-US" sz="1800" b="0"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7301206"/>
                      </a:ext>
                    </a:extLst>
                  </a:tr>
                </a:tbl>
              </a:graphicData>
            </a:graphic>
          </p:graphicFrame>
        </mc:Choice>
        <mc:Fallback xmlns="">
          <p:graphicFrame>
            <p:nvGraphicFramePr>
              <p:cNvPr id="8" name="Table 8">
                <a:extLst>
                  <a:ext uri="{FF2B5EF4-FFF2-40B4-BE49-F238E27FC236}">
                    <a16:creationId xmlns:a16="http://schemas.microsoft.com/office/drawing/2014/main" id="{B44A8C9A-0C36-46E4-87DC-A127C6157F0B}"/>
                  </a:ext>
                </a:extLst>
              </p:cNvPr>
              <p:cNvGraphicFramePr>
                <a:graphicFrameLocks noGrp="1"/>
              </p:cNvGraphicFramePr>
              <p:nvPr>
                <p:extLst>
                  <p:ext uri="{D42A27DB-BD31-4B8C-83A1-F6EECF244321}">
                    <p14:modId xmlns:p14="http://schemas.microsoft.com/office/powerpoint/2010/main" val="637348055"/>
                  </p:ext>
                </p:extLst>
              </p:nvPr>
            </p:nvGraphicFramePr>
            <p:xfrm>
              <a:off x="1162878" y="3880383"/>
              <a:ext cx="10903226" cy="2281874"/>
            </p:xfrm>
            <a:graphic>
              <a:graphicData uri="http://schemas.openxmlformats.org/drawingml/2006/table">
                <a:tbl>
                  <a:tblPr firstRow="1" bandRow="1">
                    <a:tableStyleId>{5C22544A-7EE6-4342-B048-85BDC9FD1C3A}</a:tableStyleId>
                  </a:tblPr>
                  <a:tblGrid>
                    <a:gridCol w="468957">
                      <a:extLst>
                        <a:ext uri="{9D8B030D-6E8A-4147-A177-3AD203B41FA5}">
                          <a16:colId xmlns:a16="http://schemas.microsoft.com/office/drawing/2014/main" val="950456239"/>
                        </a:ext>
                      </a:extLst>
                    </a:gridCol>
                    <a:gridCol w="10434269">
                      <a:extLst>
                        <a:ext uri="{9D8B030D-6E8A-4147-A177-3AD203B41FA5}">
                          <a16:colId xmlns:a16="http://schemas.microsoft.com/office/drawing/2014/main" val="1612504588"/>
                        </a:ext>
                      </a:extLst>
                    </a:gridCol>
                  </a:tblGrid>
                  <a:tr h="489924">
                    <a:tc>
                      <a:txBody>
                        <a:bodyPr/>
                        <a:lstStyle/>
                        <a:p>
                          <a:r>
                            <a:rPr lang="en-US" sz="2000" b="1" dirty="0">
                              <a:solidFill>
                                <a:schemeClr val="accent5">
                                  <a:lumMod val="50000"/>
                                </a:schemeClr>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4495" t="-6173" b="-362963"/>
                          </a:stretch>
                        </a:blipFill>
                      </a:tcPr>
                    </a:tc>
                    <a:extLst>
                      <a:ext uri="{0D108BD9-81ED-4DB2-BD59-A6C34878D82A}">
                        <a16:rowId xmlns:a16="http://schemas.microsoft.com/office/drawing/2014/main" val="1033956594"/>
                      </a:ext>
                    </a:extLst>
                  </a:tr>
                  <a:tr h="634649">
                    <a:tc gridSpan="2">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t="-82692" b="-182692"/>
                          </a:stretch>
                        </a:blipFill>
                      </a:tcPr>
                    </a:tc>
                    <a:tc hMerge="1">
                      <a:txBody>
                        <a:bodyPr/>
                        <a:lstStyle/>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0.04 mm</a:t>
                          </a:r>
                          <a:r>
                            <a:rPr kumimoji="0" lang="en-US" sz="1800" b="1"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2</a:t>
                          </a:r>
                          <a:r>
                            <a:rPr kumimoji="0" lang="en-US" sz="1800" b="1"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a:t>
                          </a:r>
                          <a14:m xmlns:a14="http://schemas.microsoft.com/office/drawing/2010/main">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ndalus" panose="02020603050405020304" pitchFamily="18" charset="-78"/>
                                </a:rPr>
                                <m:t>×</m:t>
                              </m:r>
                            </m:oMath>
                          </a14:m>
                          <a:r>
                            <a:rPr kumimoji="0" lang="en-US" sz="1800" b="1"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0.1 mm </a:t>
                          </a:r>
                          <a14:m xmlns:a14="http://schemas.microsoft.com/office/drawing/2010/main">
                            <m:oMath xmlns:m="http://schemas.openxmlformats.org/officeDocument/2006/math">
                              <m:r>
                                <a:rPr kumimoji="0" lang="en-US" sz="1800" b="1"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Andalus" panose="02020603050405020304" pitchFamily="18" charset="-78"/>
                                </a:rPr>
                                <m:t>=</m:t>
                              </m:r>
                            </m:oMath>
                          </a14:m>
                          <a:r>
                            <a:rPr kumimoji="0" lang="en-US" sz="1800" b="1"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0.004 mm</a:t>
                          </a:r>
                          <a:r>
                            <a:rPr kumimoji="0" lang="en-US" sz="1800" b="1"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879258984"/>
                      </a:ext>
                    </a:extLst>
                  </a:tr>
                  <a:tr h="522652">
                    <a:tc>
                      <a:txBody>
                        <a:bodyPr/>
                        <a:lstStyle/>
                        <a:p>
                          <a:r>
                            <a:rPr lang="en-US" sz="2000" b="1" dirty="0">
                              <a:solidFill>
                                <a:schemeClr val="accent5">
                                  <a:lumMod val="50000"/>
                                </a:schemeClr>
                              </a:solidFill>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4495" t="-220930" b="-120930"/>
                          </a:stretch>
                        </a:blipFill>
                      </a:tcPr>
                    </a:tc>
                    <a:extLst>
                      <a:ext uri="{0D108BD9-81ED-4DB2-BD59-A6C34878D82A}">
                        <a16:rowId xmlns:a16="http://schemas.microsoft.com/office/drawing/2014/main" val="3703332840"/>
                      </a:ext>
                    </a:extLst>
                  </a:tr>
                  <a:tr h="634649">
                    <a:tc gridSpan="2">
                      <a:txBody>
                        <a:bodyPr/>
                        <a:lstStyle/>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0.004 mm</a:t>
                          </a:r>
                          <a:r>
                            <a:rPr kumimoji="0" lang="en-US" sz="2000" b="0"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3</a:t>
                          </a:r>
                          <a:r>
                            <a:rPr kumimoji="0" lang="en-US" sz="20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x 5 = 0.02 mm</a:t>
                          </a:r>
                          <a:r>
                            <a:rPr kumimoji="0" lang="en-US" sz="2000" b="0"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lvl="0" indent="0" algn="ctr" defTabSz="457200" rtl="0" eaLnBrk="1" fontAlgn="auto" latinLnBrk="0" hangingPunct="1">
                            <a:lnSpc>
                              <a:spcPct val="100000"/>
                            </a:lnSpc>
                            <a:spcBef>
                              <a:spcPct val="20000"/>
                            </a:spcBef>
                            <a:spcAft>
                              <a:spcPts val="600"/>
                            </a:spcAft>
                            <a:buClr>
                              <a:srgbClr val="83992A"/>
                            </a:buClr>
                            <a:buSzPct val="115000"/>
                            <a:buFont typeface="Arial"/>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0.004 mm</a:t>
                          </a:r>
                          <a:r>
                            <a:rPr kumimoji="0" lang="en-US" sz="1800" b="0"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3</a:t>
                          </a:r>
                          <a:r>
                            <a:rPr kumimoji="0" lang="en-US" sz="1800" b="0" i="0" u="none" strike="noStrike" kern="1200" cap="none" spc="0" normalizeH="0" baseline="0" noProof="0" dirty="0">
                              <a:ln>
                                <a:noFill/>
                              </a:ln>
                              <a:solidFill>
                                <a:prstClr val="black"/>
                              </a:solidFill>
                              <a:effectLst/>
                              <a:uLnTx/>
                              <a:uFillTx/>
                              <a:latin typeface="+mn-lt"/>
                              <a:ea typeface="+mn-ea"/>
                              <a:cs typeface="Andalus" panose="02020603050405020304" pitchFamily="18" charset="-78"/>
                            </a:rPr>
                            <a:t> x 5 = 0.02 mm</a:t>
                          </a:r>
                          <a:r>
                            <a:rPr kumimoji="0" lang="en-US" sz="1800" b="0" i="0" u="none" strike="noStrike" kern="1200" cap="none" spc="0" normalizeH="0" baseline="30000" noProof="0" dirty="0">
                              <a:ln>
                                <a:noFill/>
                              </a:ln>
                              <a:solidFill>
                                <a:prstClr val="black"/>
                              </a:solidFill>
                              <a:effectLst/>
                              <a:uLnTx/>
                              <a:uFillTx/>
                              <a:latin typeface="+mn-lt"/>
                              <a:ea typeface="+mn-ea"/>
                              <a:cs typeface="Andalus" panose="02020603050405020304" pitchFamily="18" charset="-78"/>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7301206"/>
                      </a:ext>
                    </a:extLst>
                  </a:tr>
                </a:tbl>
              </a:graphicData>
            </a:graphic>
          </p:graphicFrame>
        </mc:Fallback>
      </mc:AlternateContent>
      <p:cxnSp>
        <p:nvCxnSpPr>
          <p:cNvPr id="11" name="Straight Connector 10">
            <a:extLst>
              <a:ext uri="{FF2B5EF4-FFF2-40B4-BE49-F238E27FC236}">
                <a16:creationId xmlns:a16="http://schemas.microsoft.com/office/drawing/2014/main" id="{126C3377-0B26-41CF-A6D0-F8067AECE27F}"/>
              </a:ext>
            </a:extLst>
          </p:cNvPr>
          <p:cNvCxnSpPr/>
          <p:nvPr/>
        </p:nvCxnSpPr>
        <p:spPr>
          <a:xfrm>
            <a:off x="1295400" y="1253686"/>
            <a:ext cx="9601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04678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76456"/>
            <a:ext cx="9601196" cy="1303867"/>
          </a:xfrm>
        </p:spPr>
        <p:txBody>
          <a:bodyPr/>
          <a:lstStyle/>
          <a:p>
            <a:r>
              <a:rPr lang="en-US"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Definition and Aim</a:t>
            </a:r>
          </a:p>
        </p:txBody>
      </p:sp>
      <p:sp>
        <p:nvSpPr>
          <p:cNvPr id="3" name="Content Placeholder 2"/>
          <p:cNvSpPr>
            <a:spLocks noGrp="1"/>
          </p:cNvSpPr>
          <p:nvPr>
            <p:ph idx="1"/>
          </p:nvPr>
        </p:nvSpPr>
        <p:spPr>
          <a:xfrm>
            <a:off x="1295401" y="1761797"/>
            <a:ext cx="9601196" cy="3318936"/>
          </a:xfrm>
        </p:spPr>
        <p:txBody>
          <a:bodyPr>
            <a:normAutofit/>
          </a:bodyPr>
          <a:lstStyle/>
          <a:p>
            <a:pPr algn="justLow"/>
            <a:r>
              <a:rPr lang="en-US" sz="2800" b="1" dirty="0">
                <a:cs typeface="Akhbar MT" pitchFamily="2" charset="-78"/>
              </a:rPr>
              <a:t>A red blood cell count: </a:t>
            </a:r>
            <a:r>
              <a:rPr lang="en-US" sz="2800" dirty="0">
                <a:cs typeface="Akhbar MT" pitchFamily="2" charset="-78"/>
              </a:rPr>
              <a:t>is a blood test that used to find out how many red blood cells (RBCs) in blood. It’s also known as an erythrocyte count.</a:t>
            </a:r>
          </a:p>
          <a:p>
            <a:pPr algn="justLow"/>
            <a:r>
              <a:rPr lang="en-US" sz="2800" b="1" dirty="0">
                <a:cs typeface="Akhbar MT" pitchFamily="2" charset="-78"/>
              </a:rPr>
              <a:t>Aim: </a:t>
            </a:r>
            <a:r>
              <a:rPr lang="en-US" sz="2800" dirty="0">
                <a:cs typeface="Akhbar MT" pitchFamily="2" charset="-78"/>
              </a:rPr>
              <a:t>To measure or find out the number of red blood cells in one cubic millimeter of blood.</a:t>
            </a:r>
          </a:p>
          <a:p>
            <a:pPr algn="justLow"/>
            <a:endParaRPr lang="en-US" sz="2800" dirty="0">
              <a:cs typeface="Akhbar MT" pitchFamily="2" charset="-78"/>
            </a:endParaRPr>
          </a:p>
        </p:txBody>
      </p:sp>
    </p:spTree>
    <p:extLst>
      <p:ext uri="{BB962C8B-B14F-4D97-AF65-F5344CB8AC3E}">
        <p14:creationId xmlns:p14="http://schemas.microsoft.com/office/powerpoint/2010/main" val="321495036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732000" y="784225"/>
                <a:ext cx="10728000" cy="5392738"/>
              </a:xfrm>
            </p:spPr>
            <p:txBody>
              <a:bodyPr/>
              <a:lstStyle/>
              <a:p>
                <a:pPr marL="0" indent="0">
                  <a:buNone/>
                </a:pPr>
                <a:r>
                  <a:rPr lang="en-US" b="1" dirty="0">
                    <a:solidFill>
                      <a:schemeClr val="accent4"/>
                    </a:solidFill>
                  </a:rPr>
                  <a:t>3) </a:t>
                </a:r>
                <a:r>
                  <a:rPr lang="en-US" b="1" dirty="0">
                    <a:solidFill>
                      <a:schemeClr val="tx1"/>
                    </a:solidFill>
                  </a:rPr>
                  <a:t>V</a:t>
                </a:r>
                <a:r>
                  <a:rPr lang="en-US" b="1" dirty="0"/>
                  <a:t>olume desired/Volume counted = Chamber factor</a:t>
                </a:r>
              </a:p>
              <a:p>
                <a:pPr marL="0" indent="0">
                  <a:buNone/>
                </a:pPr>
                <a:r>
                  <a:rPr lang="en-US" dirty="0"/>
                  <a:t>                                                  1/ 0.02= 50</a:t>
                </a:r>
              </a:p>
              <a:p>
                <a:pPr marL="0" indent="0">
                  <a:buNone/>
                </a:pPr>
                <a:endParaRPr lang="en-US" b="1" dirty="0"/>
              </a:p>
              <a:p>
                <a:pPr marL="0" indent="0">
                  <a:buNone/>
                </a:pPr>
                <a:r>
                  <a:rPr lang="en-US" b="1" dirty="0">
                    <a:solidFill>
                      <a:schemeClr val="accent5">
                        <a:lumMod val="75000"/>
                      </a:schemeClr>
                    </a:solidFill>
                  </a:rPr>
                  <a:t>4) </a:t>
                </a:r>
                <a:r>
                  <a:rPr lang="en-US" b="1" dirty="0"/>
                  <a:t>Chamber factor </a:t>
                </a:r>
                <a14:m>
                  <m:oMath xmlns:m="http://schemas.openxmlformats.org/officeDocument/2006/math">
                    <m:r>
                      <a:rPr lang="en-US" b="1" i="1" dirty="0" smtClean="0">
                        <a:latin typeface="Cambria Math" panose="02040503050406030204" pitchFamily="18" charset="0"/>
                        <a:ea typeface="Cambria Math" panose="02040503050406030204" pitchFamily="18" charset="0"/>
                      </a:rPr>
                      <m:t>×</m:t>
                    </m:r>
                  </m:oMath>
                </a14:m>
                <a:r>
                  <a:rPr lang="en-US" b="1" dirty="0"/>
                  <a:t> Dilution factor = RBC factor</a:t>
                </a:r>
              </a:p>
              <a:p>
                <a:pPr marL="0" indent="0">
                  <a:buNone/>
                </a:pPr>
                <a:r>
                  <a:rPr lang="en-US" dirty="0"/>
                  <a:t>                                               50 </a:t>
                </a:r>
                <a14:m>
                  <m:oMath xmlns:m="http://schemas.openxmlformats.org/officeDocument/2006/math">
                    <m:r>
                      <a:rPr kumimoji="0" lang="en-US" sz="2400" b="1" i="1" u="none" strike="noStrike" kern="1200" cap="none" spc="0" normalizeH="0" baseline="0" noProof="0" dirty="0" smtClean="0">
                        <a:ln>
                          <a:noFill/>
                        </a:ln>
                        <a:solidFill>
                          <a:prstClr val="black">
                            <a:lumMod val="85000"/>
                            <a:lumOff val="15000"/>
                          </a:prstClr>
                        </a:solidFill>
                        <a:effectLst/>
                        <a:uLnTx/>
                        <a:uFillTx/>
                        <a:latin typeface="Cambria Math" panose="02040503050406030204" pitchFamily="18" charset="0"/>
                        <a:ea typeface="Cambria Math" panose="02040503050406030204" pitchFamily="18" charset="0"/>
                        <a:cs typeface="+mn-cs"/>
                      </a:rPr>
                      <m:t>× </m:t>
                    </m:r>
                  </m:oMath>
                </a14:m>
                <a:r>
                  <a:rPr lang="en-US" dirty="0"/>
                  <a:t>200 </a:t>
                </a:r>
                <a:r>
                  <a:rPr lang="en-US" dirty="0">
                    <a:solidFill>
                      <a:prstClr val="black">
                        <a:lumMod val="85000"/>
                        <a:lumOff val="15000"/>
                      </a:prstClr>
                    </a:solidFill>
                  </a:rPr>
                  <a:t>=</a:t>
                </a:r>
                <a:r>
                  <a:rPr lang="en-US" b="1" dirty="0">
                    <a:solidFill>
                      <a:prstClr val="black">
                        <a:lumMod val="85000"/>
                        <a:lumOff val="15000"/>
                      </a:prstClr>
                    </a:solidFill>
                  </a:rPr>
                  <a:t> </a:t>
                </a:r>
                <a:r>
                  <a:rPr lang="en-US" dirty="0"/>
                  <a:t>10000</a:t>
                </a:r>
              </a:p>
              <a:p>
                <a:pPr marL="0" indent="0">
                  <a:buNone/>
                </a:pPr>
                <a:endParaRPr lang="en-US" dirty="0"/>
              </a:p>
              <a:p>
                <a:pPr marL="0" indent="0">
                  <a:buNone/>
                </a:pPr>
                <a:r>
                  <a:rPr lang="en-US" b="1" dirty="0">
                    <a:solidFill>
                      <a:schemeClr val="accent5">
                        <a:lumMod val="75000"/>
                      </a:schemeClr>
                    </a:solidFill>
                  </a:rPr>
                  <a:t>5) </a:t>
                </a:r>
                <a:r>
                  <a:rPr lang="en-US" b="1" dirty="0"/>
                  <a:t>Numbers of RBC counted in 5 squares </a:t>
                </a:r>
                <a14:m>
                  <m:oMath xmlns:m="http://schemas.openxmlformats.org/officeDocument/2006/math">
                    <m:r>
                      <a:rPr lang="en-US" b="1" i="1" dirty="0" smtClean="0">
                        <a:latin typeface="Cambria Math" panose="02040503050406030204" pitchFamily="18" charset="0"/>
                        <a:ea typeface="Cambria Math" panose="02040503050406030204" pitchFamily="18" charset="0"/>
                      </a:rPr>
                      <m:t>×</m:t>
                    </m:r>
                  </m:oMath>
                </a14:m>
                <a:r>
                  <a:rPr lang="en-US" b="1" dirty="0"/>
                  <a:t> RBC factor = number of RBCs/mm</a:t>
                </a:r>
                <a:r>
                  <a:rPr lang="en-US" b="1" baseline="30000" dirty="0"/>
                  <a:t>3</a:t>
                </a:r>
              </a:p>
              <a:p>
                <a:pPr marL="0" indent="0">
                  <a:buNone/>
                </a:pPr>
                <a:endParaRPr lang="en-US" dirty="0"/>
              </a:p>
              <a:p>
                <a:pPr>
                  <a:buClr>
                    <a:schemeClr val="accent5">
                      <a:lumMod val="75000"/>
                    </a:schemeClr>
                  </a:buClr>
                  <a:buFont typeface="Wingdings" panose="05000000000000000000" pitchFamily="2" charset="2"/>
                  <a:buChar char="Ø"/>
                </a:pPr>
                <a:r>
                  <a:rPr lang="en-US" dirty="0"/>
                  <a:t> Examples :  500 </a:t>
                </a:r>
                <a14:m>
                  <m:oMath xmlns:m="http://schemas.openxmlformats.org/officeDocument/2006/math">
                    <m:r>
                      <a:rPr kumimoji="0" lang="en-US" sz="2400" b="1" i="1" u="none" strike="noStrike" kern="1200" cap="none" spc="0" normalizeH="0" baseline="0" noProof="0" dirty="0" smtClean="0">
                        <a:ln>
                          <a:noFill/>
                        </a:ln>
                        <a:solidFill>
                          <a:prstClr val="black">
                            <a:lumMod val="85000"/>
                            <a:lumOff val="15000"/>
                          </a:prstClr>
                        </a:solidFill>
                        <a:effectLst/>
                        <a:uLnTx/>
                        <a:uFillTx/>
                        <a:latin typeface="Cambria Math" panose="02040503050406030204" pitchFamily="18" charset="0"/>
                        <a:ea typeface="Cambria Math" panose="02040503050406030204" pitchFamily="18" charset="0"/>
                        <a:cs typeface="+mn-cs"/>
                      </a:rPr>
                      <m:t>× </m:t>
                    </m:r>
                  </m:oMath>
                </a14:m>
                <a:r>
                  <a:rPr lang="en-US" dirty="0"/>
                  <a:t>10000 = 5000000 RBCs/mm</a:t>
                </a:r>
                <a:r>
                  <a:rPr lang="en-US" baseline="30000" dirty="0"/>
                  <a:t>3</a:t>
                </a:r>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732000" y="784225"/>
                <a:ext cx="10728000" cy="5392738"/>
              </a:xfrm>
              <a:blipFill>
                <a:blip r:embed="rId2"/>
                <a:stretch>
                  <a:fillRect l="-966" t="-905" r="-170"/>
                </a:stretch>
              </a:blipFill>
            </p:spPr>
            <p:txBody>
              <a:bodyPr/>
              <a:lstStyle/>
              <a:p>
                <a:r>
                  <a:rPr lang="en-US">
                    <a:noFill/>
                  </a:rPr>
                  <a:t> </a:t>
                </a:r>
              </a:p>
            </p:txBody>
          </p:sp>
        </mc:Fallback>
      </mc:AlternateContent>
    </p:spTree>
    <p:extLst>
      <p:ext uri="{BB962C8B-B14F-4D97-AF65-F5344CB8AC3E}">
        <p14:creationId xmlns:p14="http://schemas.microsoft.com/office/powerpoint/2010/main" val="44422150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95400" y="575161"/>
            <a:ext cx="9601200" cy="576000"/>
          </a:xfrm>
        </p:spPr>
        <p:txBody>
          <a:bodyPr>
            <a:normAutofit fontScale="90000"/>
          </a:bodyPr>
          <a:lstStyle/>
          <a:p>
            <a:r>
              <a:rPr lang="en-US" b="1" dirty="0">
                <a:effectLst>
                  <a:outerShdw blurRad="38100" dist="38100" dir="2700000" algn="tl">
                    <a:srgbClr val="000000">
                      <a:alpha val="43137"/>
                    </a:srgbClr>
                  </a:outerShdw>
                </a:effectLst>
                <a:cs typeface="Andalus" panose="02020603050405020304" pitchFamily="18" charset="-78"/>
              </a:rPr>
              <a:t>Calculations</a:t>
            </a:r>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295400" y="1802855"/>
                <a:ext cx="9601200" cy="4392000"/>
              </a:xfrm>
            </p:spPr>
            <p:txBody>
              <a:bodyPr>
                <a:normAutofit lnSpcReduction="10000"/>
              </a:bodyPr>
              <a:lstStyle/>
              <a:p>
                <a:pPr marL="0" indent="0" algn="ctr">
                  <a:buNone/>
                </a:pPr>
                <a:r>
                  <a:rPr lang="en-US" sz="2800" b="1" dirty="0">
                    <a:cs typeface="Andalus" panose="02020603050405020304" pitchFamily="18" charset="-78"/>
                  </a:rPr>
                  <a:t>Cell count (/l) = N </a:t>
                </a:r>
                <a14:m>
                  <m:oMath xmlns:m="http://schemas.openxmlformats.org/officeDocument/2006/math">
                    <m:r>
                      <a:rPr lang="en-US" sz="2800" b="1" i="1" dirty="0" smtClean="0">
                        <a:latin typeface="Cambria Math" panose="02040503050406030204" pitchFamily="18" charset="0"/>
                        <a:ea typeface="Cambria Math" panose="02040503050406030204" pitchFamily="18" charset="0"/>
                        <a:cs typeface="Andalus" panose="02020603050405020304" pitchFamily="18" charset="-78"/>
                      </a:rPr>
                      <m:t>×</m:t>
                    </m:r>
                  </m:oMath>
                </a14:m>
                <a:r>
                  <a:rPr lang="en-US" sz="2800" b="1" dirty="0">
                    <a:cs typeface="Andalus" panose="02020603050405020304" pitchFamily="18" charset="-78"/>
                  </a:rPr>
                  <a:t> (D/A) </a:t>
                </a:r>
                <a14:m>
                  <m:oMath xmlns:m="http://schemas.openxmlformats.org/officeDocument/2006/math">
                    <m:r>
                      <a:rPr lang="en-US" sz="2800" b="1" i="1" dirty="0">
                        <a:solidFill>
                          <a:prstClr val="black">
                            <a:lumMod val="85000"/>
                            <a:lumOff val="15000"/>
                          </a:prstClr>
                        </a:solidFill>
                        <a:latin typeface="Cambria Math" panose="02040503050406030204" pitchFamily="18" charset="0"/>
                        <a:ea typeface="Cambria Math" panose="02040503050406030204" pitchFamily="18" charset="0"/>
                        <a:cs typeface="Andalus" panose="02020603050405020304" pitchFamily="18" charset="-78"/>
                      </a:rPr>
                      <m:t>× </m:t>
                    </m:r>
                  </m:oMath>
                </a14:m>
                <a:r>
                  <a:rPr lang="en-US" sz="2800" b="1" dirty="0">
                    <a:cs typeface="Andalus" panose="02020603050405020304" pitchFamily="18" charset="-78"/>
                  </a:rPr>
                  <a:t>10 </a:t>
                </a:r>
                <a14:m>
                  <m:oMath xmlns:m="http://schemas.openxmlformats.org/officeDocument/2006/math">
                    <m:r>
                      <a:rPr lang="en-US" sz="2800" b="1" i="1" dirty="0">
                        <a:solidFill>
                          <a:prstClr val="black">
                            <a:lumMod val="85000"/>
                            <a:lumOff val="15000"/>
                          </a:prstClr>
                        </a:solidFill>
                        <a:latin typeface="Cambria Math" panose="02040503050406030204" pitchFamily="18" charset="0"/>
                        <a:ea typeface="Cambria Math" panose="02040503050406030204" pitchFamily="18" charset="0"/>
                        <a:cs typeface="Andalus" panose="02020603050405020304" pitchFamily="18" charset="-78"/>
                      </a:rPr>
                      <m:t>×</m:t>
                    </m:r>
                  </m:oMath>
                </a14:m>
                <a:r>
                  <a:rPr lang="en-US" sz="2800" b="1" dirty="0">
                    <a:cs typeface="Andalus" panose="02020603050405020304" pitchFamily="18" charset="-78"/>
                  </a:rPr>
                  <a:t> 10</a:t>
                </a:r>
                <a:r>
                  <a:rPr lang="en-US" sz="2800" b="1" baseline="30000" dirty="0">
                    <a:cs typeface="Andalus" panose="02020603050405020304" pitchFamily="18" charset="-78"/>
                  </a:rPr>
                  <a:t>6</a:t>
                </a:r>
              </a:p>
              <a:p>
                <a:pPr algn="justLow">
                  <a:buClr>
                    <a:schemeClr val="bg1"/>
                  </a:buClr>
                </a:pPr>
                <a:r>
                  <a:rPr lang="en-US" dirty="0">
                    <a:cs typeface="Andalus" panose="02020603050405020304" pitchFamily="18" charset="-78"/>
                  </a:rPr>
                  <a:t>Where: </a:t>
                </a:r>
                <a:r>
                  <a:rPr lang="en-US" b="1" dirty="0">
                    <a:cs typeface="Andalus" panose="02020603050405020304" pitchFamily="18" charset="-78"/>
                  </a:rPr>
                  <a:t>N =</a:t>
                </a:r>
                <a:r>
                  <a:rPr lang="en-US" dirty="0">
                    <a:cs typeface="Andalus" panose="02020603050405020304" pitchFamily="18" charset="-78"/>
                  </a:rPr>
                  <a:t> total number of cells counted, </a:t>
                </a:r>
                <a:r>
                  <a:rPr lang="en-US" b="1" dirty="0">
                    <a:cs typeface="Andalus" panose="02020603050405020304" pitchFamily="18" charset="-78"/>
                  </a:rPr>
                  <a:t>D =</a:t>
                </a:r>
                <a:r>
                  <a:rPr lang="en-US" dirty="0">
                    <a:cs typeface="Andalus" panose="02020603050405020304" pitchFamily="18" charset="-78"/>
                  </a:rPr>
                  <a:t> dilution of blood, </a:t>
                </a:r>
                <a:r>
                  <a:rPr lang="en-US" b="1" dirty="0">
                    <a:cs typeface="Andalus" panose="02020603050405020304" pitchFamily="18" charset="-78"/>
                  </a:rPr>
                  <a:t>A =</a:t>
                </a:r>
                <a:r>
                  <a:rPr lang="en-US" dirty="0">
                    <a:cs typeface="Andalus" panose="02020603050405020304" pitchFamily="18" charset="-78"/>
                  </a:rPr>
                  <a:t> total area counted (in mm</a:t>
                </a:r>
                <a:r>
                  <a:rPr lang="en-US" baseline="30000" dirty="0">
                    <a:cs typeface="Andalus" panose="02020603050405020304" pitchFamily="18" charset="-78"/>
                  </a:rPr>
                  <a:t>2</a:t>
                </a:r>
                <a:r>
                  <a:rPr lang="en-US" dirty="0">
                    <a:cs typeface="Andalus" panose="02020603050405020304" pitchFamily="18" charset="-78"/>
                  </a:rPr>
                  <a:t>), </a:t>
                </a:r>
                <a:r>
                  <a:rPr lang="en-US" b="1" dirty="0">
                    <a:cs typeface="Andalus" panose="02020603050405020304" pitchFamily="18" charset="-78"/>
                  </a:rPr>
                  <a:t>10 =</a:t>
                </a:r>
                <a:r>
                  <a:rPr lang="en-US" dirty="0">
                    <a:cs typeface="Andalus" panose="02020603050405020304" pitchFamily="18" charset="-78"/>
                  </a:rPr>
                  <a:t> factor to convert area to volume (in µl), assuming a chamber of 0.1 mm depth, and </a:t>
                </a:r>
                <a:r>
                  <a:rPr lang="en-US" b="1" dirty="0">
                    <a:cs typeface="Andalus" panose="02020603050405020304" pitchFamily="18" charset="-78"/>
                  </a:rPr>
                  <a:t>10</a:t>
                </a:r>
                <a:r>
                  <a:rPr lang="en-US" b="1" baseline="30000" dirty="0">
                    <a:cs typeface="Andalus" panose="02020603050405020304" pitchFamily="18" charset="-78"/>
                  </a:rPr>
                  <a:t>6</a:t>
                </a:r>
                <a:r>
                  <a:rPr lang="en-US" b="1" dirty="0">
                    <a:cs typeface="Andalus" panose="02020603050405020304" pitchFamily="18" charset="-78"/>
                  </a:rPr>
                  <a:t> =</a:t>
                </a:r>
                <a:r>
                  <a:rPr lang="en-US" dirty="0">
                    <a:cs typeface="Andalus" panose="02020603050405020304" pitchFamily="18" charset="-78"/>
                  </a:rPr>
                  <a:t> factor to convert count per µl to count per litre.</a:t>
                </a:r>
              </a:p>
              <a:p>
                <a:pPr algn="justLow">
                  <a:buClr>
                    <a:schemeClr val="bg1"/>
                  </a:buClr>
                </a:pPr>
                <a:endParaRPr lang="en-US" sz="800" dirty="0">
                  <a:cs typeface="Andalus" panose="02020603050405020304" pitchFamily="18" charset="-78"/>
                </a:endParaRPr>
              </a:p>
              <a:p>
                <a:pPr algn="justLow">
                  <a:buFont typeface="Wingdings" panose="05000000000000000000" pitchFamily="2" charset="2"/>
                  <a:buChar char="Ø"/>
                </a:pPr>
                <a:r>
                  <a:rPr lang="en-US" dirty="0">
                    <a:cs typeface="Andalus" panose="02020603050405020304" pitchFamily="18" charset="-78"/>
                  </a:rPr>
                  <a:t> Example</a:t>
                </a:r>
              </a:p>
              <a:p>
                <a:pPr algn="justLow"/>
                <a:r>
                  <a:rPr lang="en-US" dirty="0">
                    <a:cs typeface="Andalus" panose="02020603050405020304" pitchFamily="18" charset="-78"/>
                  </a:rPr>
                  <a:t>If </a:t>
                </a:r>
                <a:r>
                  <a:rPr lang="en-US" b="1" dirty="0">
                    <a:cs typeface="Andalus" panose="02020603050405020304" pitchFamily="18" charset="-78"/>
                  </a:rPr>
                  <a:t>2500</a:t>
                </a:r>
                <a:r>
                  <a:rPr lang="en-US" dirty="0">
                    <a:cs typeface="Andalus" panose="02020603050405020304" pitchFamily="18" charset="-78"/>
                  </a:rPr>
                  <a:t> cells were seen in the central area (= 1 mm2 ),</a:t>
                </a:r>
              </a:p>
              <a:p>
                <a:pPr marL="0" indent="0" algn="justLow">
                  <a:buNone/>
                </a:pPr>
                <a:r>
                  <a:rPr lang="en-US" dirty="0">
                    <a:cs typeface="Andalus" panose="02020603050405020304" pitchFamily="18" charset="-78"/>
                  </a:rPr>
                  <a:t>    RBC </a:t>
                </a:r>
                <a:r>
                  <a:rPr lang="en-US" b="1" dirty="0">
                    <a:cs typeface="Andalus" panose="02020603050405020304" pitchFamily="18" charset="-78"/>
                  </a:rPr>
                  <a:t>= 2500 x (200/1) x 10 x 10</a:t>
                </a:r>
                <a:r>
                  <a:rPr lang="en-US" b="1" baseline="30000" dirty="0">
                    <a:cs typeface="Andalus" panose="02020603050405020304" pitchFamily="18" charset="-78"/>
                  </a:rPr>
                  <a:t>6</a:t>
                </a:r>
                <a:r>
                  <a:rPr lang="en-US" b="1" dirty="0">
                    <a:cs typeface="Andalus" panose="02020603050405020304" pitchFamily="18" charset="-78"/>
                  </a:rPr>
                  <a:t> </a:t>
                </a:r>
              </a:p>
              <a:p>
                <a:pPr marL="0" indent="0" algn="justLow">
                  <a:buNone/>
                </a:pPr>
                <a:r>
                  <a:rPr lang="en-US" b="1" dirty="0">
                    <a:cs typeface="Andalus" panose="02020603050405020304" pitchFamily="18" charset="-78"/>
                  </a:rPr>
                  <a:t>            = 500 000 x 10 x 10</a:t>
                </a:r>
                <a:r>
                  <a:rPr lang="en-US" b="1" baseline="30000" dirty="0">
                    <a:cs typeface="Andalus" panose="02020603050405020304" pitchFamily="18" charset="-78"/>
                  </a:rPr>
                  <a:t>6</a:t>
                </a:r>
                <a:r>
                  <a:rPr lang="en-US" b="1" dirty="0">
                    <a:cs typeface="Andalus" panose="02020603050405020304" pitchFamily="18" charset="-78"/>
                  </a:rPr>
                  <a:t> = 5.00 x 10</a:t>
                </a:r>
                <a:r>
                  <a:rPr lang="en-US" b="1" baseline="30000" dirty="0">
                    <a:cs typeface="Andalus" panose="02020603050405020304" pitchFamily="18" charset="-78"/>
                  </a:rPr>
                  <a:t>12</a:t>
                </a:r>
                <a:r>
                  <a:rPr lang="en-US" b="1" dirty="0">
                    <a:cs typeface="Andalus" panose="02020603050405020304" pitchFamily="18" charset="-78"/>
                  </a:rPr>
                  <a:t>/l.</a:t>
                </a:r>
              </a:p>
              <a:p>
                <a:pPr algn="justLow"/>
                <a:endParaRPr lang="en-US" dirty="0">
                  <a:cs typeface="Andalus" panose="02020603050405020304" pitchFamily="18"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295400" y="1802855"/>
                <a:ext cx="9601200" cy="4392000"/>
              </a:xfrm>
              <a:blipFill>
                <a:blip r:embed="rId2"/>
                <a:stretch>
                  <a:fillRect l="-1143" t="-2500" r="-1778"/>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8AA4A07C-3910-4A1D-B02C-112C6F6D413C}"/>
              </a:ext>
            </a:extLst>
          </p:cNvPr>
          <p:cNvCxnSpPr/>
          <p:nvPr/>
        </p:nvCxnSpPr>
        <p:spPr>
          <a:xfrm>
            <a:off x="1295400" y="1203985"/>
            <a:ext cx="9601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42518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Low"/>
            <a:r>
              <a:rPr lang="en-US" b="1" dirty="0">
                <a:cs typeface="Andalus" panose="02020603050405020304" pitchFamily="18" charset="-78"/>
              </a:rPr>
              <a:t>Errors in hemocytometry most frequently arise as a result of: </a:t>
            </a:r>
          </a:p>
        </p:txBody>
      </p:sp>
      <p:sp>
        <p:nvSpPr>
          <p:cNvPr id="3" name="Content Placeholder 2"/>
          <p:cNvSpPr>
            <a:spLocks noGrp="1"/>
          </p:cNvSpPr>
          <p:nvPr>
            <p:ph idx="1"/>
          </p:nvPr>
        </p:nvSpPr>
        <p:spPr/>
        <p:txBody>
          <a:bodyPr/>
          <a:lstStyle/>
          <a:p>
            <a:pPr marL="742950" indent="-742950">
              <a:buFont typeface="+mj-lt"/>
              <a:buAutoNum type="arabicPeriod"/>
            </a:pPr>
            <a:r>
              <a:rPr lang="fr-FR" sz="3600" dirty="0">
                <a:cs typeface="Andalus" panose="02020603050405020304" pitchFamily="18" charset="-78"/>
              </a:rPr>
              <a:t>Apparatus</a:t>
            </a:r>
          </a:p>
          <a:p>
            <a:pPr marL="742950" indent="-742950">
              <a:buFont typeface="+mj-lt"/>
              <a:buAutoNum type="arabicPeriod"/>
            </a:pPr>
            <a:r>
              <a:rPr lang="fr-FR" sz="3600" dirty="0" err="1">
                <a:cs typeface="Andalus" panose="02020603050405020304" pitchFamily="18" charset="-78"/>
              </a:rPr>
              <a:t>Personal</a:t>
            </a:r>
            <a:r>
              <a:rPr lang="fr-FR" sz="3600" dirty="0">
                <a:cs typeface="Andalus" panose="02020603050405020304" pitchFamily="18" charset="-78"/>
              </a:rPr>
              <a:t> technique</a:t>
            </a:r>
          </a:p>
          <a:p>
            <a:endParaRPr lang="en-US" dirty="0"/>
          </a:p>
        </p:txBody>
      </p:sp>
    </p:spTree>
    <p:extLst>
      <p:ext uri="{BB962C8B-B14F-4D97-AF65-F5344CB8AC3E}">
        <p14:creationId xmlns:p14="http://schemas.microsoft.com/office/powerpoint/2010/main" val="261698774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Home Work</a:t>
            </a:r>
          </a:p>
        </p:txBody>
      </p:sp>
      <p:sp>
        <p:nvSpPr>
          <p:cNvPr id="3" name="Content Placeholder 2"/>
          <p:cNvSpPr>
            <a:spLocks noGrp="1"/>
          </p:cNvSpPr>
          <p:nvPr>
            <p:ph idx="1"/>
          </p:nvPr>
        </p:nvSpPr>
        <p:spPr/>
        <p:txBody>
          <a:bodyPr>
            <a:normAutofit lnSpcReduction="10000"/>
          </a:bodyPr>
          <a:lstStyle/>
          <a:p>
            <a:pPr algn="justLow"/>
            <a:r>
              <a:rPr lang="en-US" sz="3200" dirty="0">
                <a:cs typeface="Andalus" panose="02020603050405020304" pitchFamily="18" charset="-78"/>
              </a:rPr>
              <a:t>What is erythropoietin , where is produced , what causes it to produced , and what effect does it have on red blood cell production? ( </a:t>
            </a:r>
            <a:r>
              <a:rPr lang="en-US" sz="3200" b="1" dirty="0">
                <a:cs typeface="Andalus" panose="02020603050405020304" pitchFamily="18" charset="-78"/>
              </a:rPr>
              <a:t>H.W</a:t>
            </a:r>
            <a:r>
              <a:rPr lang="en-US" sz="3200" dirty="0">
                <a:cs typeface="Andalus" panose="02020603050405020304" pitchFamily="18" charset="-78"/>
              </a:rPr>
              <a:t>)</a:t>
            </a:r>
          </a:p>
          <a:p>
            <a:pPr algn="justLow"/>
            <a:r>
              <a:rPr lang="en-US" sz="3200" dirty="0">
                <a:cs typeface="Andalus" panose="02020603050405020304" pitchFamily="18" charset="-78"/>
              </a:rPr>
              <a:t>Anemia (nutritional , renal , aplastic , hemolytic, megloblastic anemia) ( H.W)</a:t>
            </a:r>
          </a:p>
          <a:p>
            <a:pPr algn="justLow"/>
            <a:r>
              <a:rPr lang="en-US" sz="3200" dirty="0">
                <a:cs typeface="Andalus" panose="02020603050405020304" pitchFamily="18" charset="-78"/>
              </a:rPr>
              <a:t>Polycythemia ( H.W)</a:t>
            </a:r>
          </a:p>
          <a:p>
            <a:pPr algn="justLow"/>
            <a:endParaRPr lang="en-US" sz="3200" dirty="0">
              <a:cs typeface="Andalus" panose="02020603050405020304" pitchFamily="18" charset="-78"/>
            </a:endParaRPr>
          </a:p>
          <a:p>
            <a:pPr algn="justLow"/>
            <a:endParaRPr lang="en-US" sz="3200" dirty="0">
              <a:cs typeface="Andalus" panose="02020603050405020304" pitchFamily="18" charset="-78"/>
            </a:endParaRPr>
          </a:p>
          <a:p>
            <a:pPr algn="justLow"/>
            <a:endParaRPr lang="en-US" sz="3200" dirty="0">
              <a:cs typeface="Andalus" panose="02020603050405020304" pitchFamily="18" charset="-78"/>
            </a:endParaRPr>
          </a:p>
        </p:txBody>
      </p:sp>
    </p:spTree>
    <p:extLst>
      <p:ext uri="{BB962C8B-B14F-4D97-AF65-F5344CB8AC3E}">
        <p14:creationId xmlns:p14="http://schemas.microsoft.com/office/powerpoint/2010/main" val="263115042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95400" y="2512096"/>
            <a:ext cx="9601200" cy="1833809"/>
          </a:xfrm>
        </p:spPr>
        <p:txBody>
          <a:bodyPr>
            <a:normAutofit/>
          </a:bodyPr>
          <a:lstStyle/>
          <a:p>
            <a:pPr algn="justLow"/>
            <a:r>
              <a:rPr lang="en-US" sz="2800" dirty="0">
                <a:cs typeface="Akhbar MT" pitchFamily="2" charset="-78"/>
              </a:rPr>
              <a:t>This test is </a:t>
            </a:r>
            <a:r>
              <a:rPr lang="en-US" sz="2800" b="1" dirty="0">
                <a:cs typeface="Akhbar MT" pitchFamily="2" charset="-78"/>
              </a:rPr>
              <a:t>important</a:t>
            </a:r>
            <a:r>
              <a:rPr lang="en-US" sz="2800" dirty="0">
                <a:cs typeface="Akhbar MT" pitchFamily="2" charset="-78"/>
              </a:rPr>
              <a:t> because RBCs contain hemoglobin, which carries oxygen to body’s tissues. The number of RBCs in blood can affect how much oxygen the tissues received, because tissues need oxygen to function effectively.</a:t>
            </a:r>
          </a:p>
        </p:txBody>
      </p:sp>
    </p:spTree>
    <p:extLst>
      <p:ext uri="{BB962C8B-B14F-4D97-AF65-F5344CB8AC3E}">
        <p14:creationId xmlns:p14="http://schemas.microsoft.com/office/powerpoint/2010/main" val="215370937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16819"/>
            <a:ext cx="9601196" cy="1303867"/>
          </a:xfrm>
        </p:spPr>
        <p:txBody>
          <a:bodyPr/>
          <a:lstStyle/>
          <a:p>
            <a:r>
              <a:rPr lang="en-US" b="1" dirty="0">
                <a:effectLst>
                  <a:outerShdw blurRad="38100" dist="38100" dir="2700000" algn="tl">
                    <a:srgbClr val="000000">
                      <a:alpha val="43137"/>
                    </a:srgbClr>
                  </a:outerShdw>
                </a:effectLst>
                <a:cs typeface="Andalus" panose="02020603050405020304" pitchFamily="18" charset="-78"/>
              </a:rPr>
              <a:t>When is it ordered?</a:t>
            </a:r>
          </a:p>
        </p:txBody>
      </p:sp>
      <p:sp>
        <p:nvSpPr>
          <p:cNvPr id="3" name="Content Placeholder 2"/>
          <p:cNvSpPr>
            <a:spLocks noGrp="1"/>
          </p:cNvSpPr>
          <p:nvPr>
            <p:ph idx="1"/>
          </p:nvPr>
        </p:nvSpPr>
        <p:spPr>
          <a:xfrm>
            <a:off x="1295401" y="1760170"/>
            <a:ext cx="9601196" cy="4431907"/>
          </a:xfrm>
        </p:spPr>
        <p:txBody>
          <a:bodyPr>
            <a:noAutofit/>
          </a:bodyPr>
          <a:lstStyle/>
          <a:p>
            <a:pPr algn="justLow">
              <a:buFont typeface="Wingdings" panose="05000000000000000000" pitchFamily="2" charset="2"/>
              <a:buChar char="ü"/>
            </a:pPr>
            <a:r>
              <a:rPr lang="en-US" sz="2800" b="1" dirty="0">
                <a:cs typeface="Andalus" panose="02020603050405020304" pitchFamily="18" charset="-78"/>
              </a:rPr>
              <a:t>As part of a routine physical examination or as part of a pre-surgical workup. </a:t>
            </a:r>
          </a:p>
          <a:p>
            <a:pPr algn="justLow">
              <a:buFont typeface="Wingdings" panose="05000000000000000000" pitchFamily="2" charset="2"/>
              <a:buChar char="ü"/>
            </a:pPr>
            <a:r>
              <a:rPr lang="en-US" sz="2800" b="1" dirty="0">
                <a:cs typeface="Andalus" panose="02020603050405020304" pitchFamily="18" charset="-78"/>
              </a:rPr>
              <a:t>When someone has signs and symptoms that associated with low RBS count, which can be seen in (anemia ), include:</a:t>
            </a:r>
          </a:p>
          <a:p>
            <a:pPr marL="285750" marR="0" lvl="0" indent="-285750" algn="justLow"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400" i="0" u="none" strike="noStrike" kern="1200" cap="none" spc="0" normalizeH="0" baseline="0" noProof="0" dirty="0">
                <a:ln>
                  <a:noFill/>
                </a:ln>
                <a:solidFill>
                  <a:prstClr val="black">
                    <a:lumMod val="85000"/>
                    <a:lumOff val="15000"/>
                  </a:prstClr>
                </a:solidFill>
                <a:effectLst/>
                <a:uLnTx/>
                <a:uFillTx/>
                <a:ea typeface="+mn-ea"/>
                <a:cs typeface="Andalus" panose="02020603050405020304" pitchFamily="18" charset="-78"/>
              </a:rPr>
              <a:t>Weakness or fatigue</a:t>
            </a:r>
          </a:p>
          <a:p>
            <a:pPr marL="285750" marR="0" lvl="0" indent="-285750" algn="justLow"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400" i="0" u="none" strike="noStrike" kern="1200" cap="none" spc="0" normalizeH="0" baseline="0" noProof="0" dirty="0">
                <a:ln>
                  <a:noFill/>
                </a:ln>
                <a:solidFill>
                  <a:prstClr val="black">
                    <a:lumMod val="85000"/>
                    <a:lumOff val="15000"/>
                  </a:prstClr>
                </a:solidFill>
                <a:effectLst/>
                <a:uLnTx/>
                <a:uFillTx/>
                <a:ea typeface="+mn-ea"/>
                <a:cs typeface="Andalus" panose="02020603050405020304" pitchFamily="18" charset="-78"/>
              </a:rPr>
              <a:t>Lack of energy</a:t>
            </a:r>
          </a:p>
          <a:p>
            <a:pPr marL="285750" marR="0" lvl="0" indent="-285750" algn="justLow"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en-US" sz="2400" i="0" u="none" strike="noStrike" kern="1200" cap="none" spc="0" normalizeH="0" baseline="0" noProof="0" dirty="0">
                <a:ln>
                  <a:noFill/>
                </a:ln>
                <a:solidFill>
                  <a:prstClr val="black">
                    <a:lumMod val="85000"/>
                    <a:lumOff val="15000"/>
                  </a:prstClr>
                </a:solidFill>
                <a:effectLst/>
                <a:uLnTx/>
                <a:uFillTx/>
                <a:ea typeface="+mn-ea"/>
                <a:cs typeface="Andalus" panose="02020603050405020304" pitchFamily="18" charset="-78"/>
              </a:rPr>
              <a:t>Paleness</a:t>
            </a:r>
          </a:p>
          <a:p>
            <a:pPr algn="justLow"/>
            <a:endParaRPr lang="en-US" sz="2800" b="1" dirty="0">
              <a:cs typeface="Andalus" panose="02020603050405020304" pitchFamily="18" charset="-78"/>
            </a:endParaRPr>
          </a:p>
        </p:txBody>
      </p:sp>
    </p:spTree>
    <p:extLst>
      <p:ext uri="{BB962C8B-B14F-4D97-AF65-F5344CB8AC3E}">
        <p14:creationId xmlns:p14="http://schemas.microsoft.com/office/powerpoint/2010/main" val="24289442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95400" y="1759702"/>
            <a:ext cx="9601200" cy="3744000"/>
          </a:xfrm>
        </p:spPr>
        <p:txBody>
          <a:bodyPr>
            <a:normAutofit/>
          </a:bodyPr>
          <a:lstStyle/>
          <a:p>
            <a:pPr algn="justLow">
              <a:buFont typeface="Wingdings" panose="05000000000000000000" pitchFamily="2" charset="2"/>
              <a:buChar char="ü"/>
            </a:pPr>
            <a:r>
              <a:rPr lang="en-US" sz="2800" b="1" dirty="0">
                <a:cs typeface="Andalus" panose="02020603050405020304" pitchFamily="18" charset="-78"/>
              </a:rPr>
              <a:t>Some signs and symptoms that may associated with a high RBC count (erythrocytosis) can be seen in (Polycythemia) include:</a:t>
            </a:r>
          </a:p>
          <a:p>
            <a:pPr algn="justLow"/>
            <a:r>
              <a:rPr lang="en-US" dirty="0">
                <a:cs typeface="Andalus" panose="02020603050405020304" pitchFamily="18" charset="-78"/>
              </a:rPr>
              <a:t>Disturbed vision</a:t>
            </a:r>
          </a:p>
          <a:p>
            <a:pPr algn="justLow"/>
            <a:r>
              <a:rPr lang="en-US" dirty="0">
                <a:cs typeface="Andalus" panose="02020603050405020304" pitchFamily="18" charset="-78"/>
              </a:rPr>
              <a:t>Headache, dizziness</a:t>
            </a:r>
          </a:p>
          <a:p>
            <a:pPr algn="justLow"/>
            <a:r>
              <a:rPr lang="en-US" dirty="0">
                <a:cs typeface="Andalus" panose="02020603050405020304" pitchFamily="18" charset="-78"/>
              </a:rPr>
              <a:t>Flushing</a:t>
            </a:r>
          </a:p>
          <a:p>
            <a:pPr algn="justLow"/>
            <a:r>
              <a:rPr lang="en-US" dirty="0">
                <a:cs typeface="Andalus" panose="02020603050405020304" pitchFamily="18" charset="-78"/>
              </a:rPr>
              <a:t>Enlarged spleen</a:t>
            </a:r>
          </a:p>
          <a:p>
            <a:pPr algn="justLow"/>
            <a:endParaRPr lang="en-US" dirty="0"/>
          </a:p>
        </p:txBody>
      </p:sp>
    </p:spTree>
    <p:extLst>
      <p:ext uri="{BB962C8B-B14F-4D97-AF65-F5344CB8AC3E}">
        <p14:creationId xmlns:p14="http://schemas.microsoft.com/office/powerpoint/2010/main" val="92847711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95400" y="1754370"/>
            <a:ext cx="9601200" cy="3841357"/>
          </a:xfrm>
        </p:spPr>
        <p:txBody>
          <a:bodyPr>
            <a:normAutofit lnSpcReduction="10000"/>
          </a:bodyPr>
          <a:lstStyle/>
          <a:p>
            <a:pPr algn="justLow">
              <a:buFont typeface="Wingdings" panose="05000000000000000000" pitchFamily="2" charset="2"/>
              <a:buChar char="ü"/>
            </a:pPr>
            <a:r>
              <a:rPr lang="en-US" sz="2800" b="1" dirty="0">
                <a:cs typeface="Andalus" panose="02020603050405020304" pitchFamily="18" charset="-78"/>
              </a:rPr>
              <a:t>This test may also be performed on a regular basis to monitor people who have been diagnosed with conditions such as:</a:t>
            </a:r>
          </a:p>
          <a:p>
            <a:pPr marL="457200" indent="-457200" algn="justLow">
              <a:buFont typeface="+mj-lt"/>
              <a:buAutoNum type="arabicPeriod"/>
            </a:pPr>
            <a:r>
              <a:rPr lang="en-US" dirty="0">
                <a:solidFill>
                  <a:schemeClr val="tx1"/>
                </a:solidFill>
                <a:cs typeface="Andalus" panose="02020603050405020304" pitchFamily="18" charset="-78"/>
              </a:rPr>
              <a:t>Blood disorders (chronic anemia, and polycythemia.) , Kidney disease, and  bleeding problems. </a:t>
            </a:r>
          </a:p>
          <a:p>
            <a:pPr marL="457200" indent="-457200" algn="justLow">
              <a:buFont typeface="+mj-lt"/>
              <a:buAutoNum type="arabicPeriod"/>
            </a:pPr>
            <a:r>
              <a:rPr lang="en-US" dirty="0">
                <a:solidFill>
                  <a:schemeClr val="tx1"/>
                </a:solidFill>
                <a:cs typeface="Andalus" panose="02020603050405020304" pitchFamily="18" charset="-78"/>
              </a:rPr>
              <a:t>Chemotherapy or radiation therapy often decreases bone marrow production of all the blood cells. Thus, a CBC is typically ordered at regular intervals when monitoring people who are undergoing treatment for cancer</a:t>
            </a:r>
            <a:r>
              <a:rPr lang="en-US" dirty="0">
                <a:solidFill>
                  <a:schemeClr val="tx1"/>
                </a:solidFill>
              </a:rPr>
              <a:t>.</a:t>
            </a:r>
          </a:p>
        </p:txBody>
      </p:sp>
    </p:spTree>
    <p:extLst>
      <p:ext uri="{BB962C8B-B14F-4D97-AF65-F5344CB8AC3E}">
        <p14:creationId xmlns:p14="http://schemas.microsoft.com/office/powerpoint/2010/main" val="263887965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87004"/>
            <a:ext cx="9601196" cy="1303867"/>
          </a:xfrm>
        </p:spPr>
        <p:txBody>
          <a:bodyPr>
            <a:normAutofit/>
          </a:bodyPr>
          <a:lstStyle/>
          <a:p>
            <a:pPr marL="457200" marR="0" lvl="0" indent="-457200" algn="l" defTabSz="457200" rtl="0" eaLnBrk="1" fontAlgn="auto" latinLnBrk="0" hangingPunct="1">
              <a:lnSpc>
                <a:spcPct val="100000"/>
              </a:lnSpc>
              <a:spcBef>
                <a:spcPct val="20000"/>
              </a:spcBef>
              <a:spcAft>
                <a:spcPts val="600"/>
              </a:spcAft>
              <a:buClr>
                <a:schemeClr val="accent1"/>
              </a:buClr>
              <a:buFont typeface="Wingdings" panose="05000000000000000000" pitchFamily="2" charset="2"/>
              <a:buChar char="Ø"/>
              <a:tabLst/>
              <a:defRPr/>
            </a:pPr>
            <a:r>
              <a:rPr kumimoji="0" lang="en-US" sz="3600" b="1"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ea typeface="+mn-ea"/>
                <a:cs typeface="Andalus" panose="02020603050405020304" pitchFamily="18" charset="-78"/>
              </a:rPr>
              <a:t>Normal range for RBCs Count are as follows:</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95401" y="1761802"/>
            <a:ext cx="9601196" cy="3318936"/>
          </a:xfrm>
        </p:spPr>
        <p:txBody>
          <a:bodyPr>
            <a:normAutofit/>
          </a:bodyPr>
          <a:lstStyle/>
          <a:p>
            <a:pPr algn="justLow"/>
            <a:r>
              <a:rPr lang="en-US" sz="2800" dirty="0">
                <a:cs typeface="Andalus" panose="02020603050405020304" pitchFamily="18" charset="-78"/>
              </a:rPr>
              <a:t>Women:     </a:t>
            </a:r>
            <a:r>
              <a:rPr lang="en-US" sz="2800" b="1" dirty="0">
                <a:cs typeface="Andalus" panose="02020603050405020304" pitchFamily="18" charset="-78"/>
              </a:rPr>
              <a:t>4.0-5.5</a:t>
            </a:r>
            <a:r>
              <a:rPr lang="en-US" sz="2800" dirty="0">
                <a:cs typeface="Andalus" panose="02020603050405020304" pitchFamily="18" charset="-78"/>
              </a:rPr>
              <a:t> million/mm</a:t>
            </a:r>
            <a:r>
              <a:rPr lang="en-US" sz="2800" baseline="30000" dirty="0">
                <a:cs typeface="Andalus" panose="02020603050405020304" pitchFamily="18" charset="-78"/>
              </a:rPr>
              <a:t>3</a:t>
            </a:r>
          </a:p>
          <a:p>
            <a:pPr algn="justLow"/>
            <a:r>
              <a:rPr lang="en-US" sz="2800" dirty="0">
                <a:cs typeface="Andalus" panose="02020603050405020304" pitchFamily="18" charset="-78"/>
              </a:rPr>
              <a:t>Men:          </a:t>
            </a:r>
            <a:r>
              <a:rPr lang="en-US" sz="2800" b="1" dirty="0">
                <a:cs typeface="Andalus" panose="02020603050405020304" pitchFamily="18" charset="-78"/>
              </a:rPr>
              <a:t>4.5-6.0 </a:t>
            </a:r>
            <a:r>
              <a:rPr lang="en-US" sz="2800" dirty="0">
                <a:cs typeface="Andalus" panose="02020603050405020304" pitchFamily="18" charset="-78"/>
              </a:rPr>
              <a:t>million/mm</a:t>
            </a:r>
            <a:r>
              <a:rPr lang="en-US" sz="2800" baseline="30000" dirty="0">
                <a:cs typeface="Andalus" panose="02020603050405020304" pitchFamily="18" charset="-78"/>
              </a:rPr>
              <a:t>3</a:t>
            </a:r>
          </a:p>
          <a:p>
            <a:pPr algn="justLow"/>
            <a:r>
              <a:rPr lang="en-US" sz="2800" dirty="0">
                <a:cs typeface="Andalus" panose="02020603050405020304" pitchFamily="18" charset="-78"/>
              </a:rPr>
              <a:t>Newborn:  </a:t>
            </a:r>
            <a:r>
              <a:rPr lang="en-US" sz="2800" b="1" dirty="0">
                <a:cs typeface="Andalus" panose="02020603050405020304" pitchFamily="18" charset="-78"/>
              </a:rPr>
              <a:t>5.0-6.5</a:t>
            </a:r>
            <a:r>
              <a:rPr lang="en-US" sz="2800" dirty="0">
                <a:cs typeface="Andalus" panose="02020603050405020304" pitchFamily="18" charset="-78"/>
              </a:rPr>
              <a:t> million/mm</a:t>
            </a:r>
            <a:r>
              <a:rPr lang="en-US" sz="2800" baseline="30000" dirty="0">
                <a:cs typeface="Andalus" panose="02020603050405020304" pitchFamily="18" charset="-78"/>
              </a:rPr>
              <a:t>3</a:t>
            </a:r>
          </a:p>
          <a:p>
            <a:pPr algn="justLow"/>
            <a:r>
              <a:rPr lang="en-US" sz="2800" dirty="0">
                <a:cs typeface="Andalus" panose="02020603050405020304" pitchFamily="18" charset="-78"/>
              </a:rPr>
              <a:t>Pregnancy: Slightly lower than normal adult values</a:t>
            </a:r>
          </a:p>
          <a:p>
            <a:pPr marL="285750" marR="0" lvl="0" indent="-285750" algn="justLow"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lang="en-US" sz="2800" dirty="0">
                <a:cs typeface="Andalus" panose="02020603050405020304" pitchFamily="18" charset="-78"/>
              </a:rPr>
              <a:t>Children:    </a:t>
            </a:r>
            <a:r>
              <a:rPr lang="en-US" sz="2800" b="1" dirty="0">
                <a:cs typeface="Andalus" panose="02020603050405020304" pitchFamily="18" charset="-78"/>
              </a:rPr>
              <a:t>3.8 – 5.5 million</a:t>
            </a:r>
            <a:r>
              <a:rPr kumimoji="0" lang="en-US" sz="2800" b="0" i="0" u="none" strike="noStrike" kern="1200" cap="none" spc="0" normalizeH="0" baseline="0" noProof="0" dirty="0">
                <a:ln>
                  <a:noFill/>
                </a:ln>
                <a:solidFill>
                  <a:prstClr val="black">
                    <a:lumMod val="85000"/>
                    <a:lumOff val="15000"/>
                  </a:prstClr>
                </a:solidFill>
                <a:effectLst/>
                <a:uLnTx/>
                <a:uFillTx/>
                <a:ea typeface="+mn-ea"/>
                <a:cs typeface="Andalus" panose="02020603050405020304" pitchFamily="18" charset="-78"/>
              </a:rPr>
              <a:t>/mm</a:t>
            </a:r>
            <a:r>
              <a:rPr kumimoji="0" lang="en-US" sz="2800" b="0" i="0" u="none" strike="noStrike" kern="1200" cap="none" spc="0" normalizeH="0" baseline="30000" noProof="0" dirty="0">
                <a:ln>
                  <a:noFill/>
                </a:ln>
                <a:solidFill>
                  <a:prstClr val="black">
                    <a:lumMod val="85000"/>
                    <a:lumOff val="15000"/>
                  </a:prstClr>
                </a:solidFill>
                <a:effectLst/>
                <a:uLnTx/>
                <a:uFillTx/>
                <a:ea typeface="+mn-ea"/>
                <a:cs typeface="Andalus" panose="02020603050405020304" pitchFamily="18" charset="-78"/>
              </a:rPr>
              <a:t>3</a:t>
            </a:r>
            <a:endParaRPr lang="en-US" sz="2800" b="1" dirty="0">
              <a:cs typeface="Andalus" panose="02020603050405020304" pitchFamily="18" charset="-78"/>
            </a:endParaRPr>
          </a:p>
          <a:p>
            <a:pPr algn="justLow"/>
            <a:endParaRPr lang="en-US" sz="2800" dirty="0">
              <a:cs typeface="Andalus" panose="02020603050405020304" pitchFamily="18" charset="-78"/>
            </a:endParaRPr>
          </a:p>
        </p:txBody>
      </p:sp>
    </p:spTree>
    <p:extLst>
      <p:ext uri="{BB962C8B-B14F-4D97-AF65-F5344CB8AC3E}">
        <p14:creationId xmlns:p14="http://schemas.microsoft.com/office/powerpoint/2010/main" val="209479053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85181"/>
            <a:ext cx="9601196" cy="792000"/>
          </a:xfrm>
        </p:spPr>
        <p:txBody>
          <a:bodyPr>
            <a:normAutofit/>
          </a:bodyPr>
          <a:lstStyle/>
          <a:p>
            <a:r>
              <a:rPr lang="en-US" b="1" dirty="0">
                <a:effectLst>
                  <a:outerShdw blurRad="38100" dist="38100" dir="2700000" algn="tl">
                    <a:srgbClr val="000000">
                      <a:alpha val="43137"/>
                    </a:srgbClr>
                  </a:outerShdw>
                </a:effectLst>
                <a:cs typeface="Andalus" panose="02020603050405020304" pitchFamily="18" charset="-78"/>
              </a:rPr>
              <a:t>Abnormal results</a:t>
            </a:r>
          </a:p>
        </p:txBody>
      </p:sp>
      <p:sp>
        <p:nvSpPr>
          <p:cNvPr id="3" name="Content Placeholder 2"/>
          <p:cNvSpPr>
            <a:spLocks noGrp="1"/>
          </p:cNvSpPr>
          <p:nvPr>
            <p:ph idx="1"/>
          </p:nvPr>
        </p:nvSpPr>
        <p:spPr>
          <a:xfrm>
            <a:off x="1295401" y="1689127"/>
            <a:ext cx="9601196" cy="4473133"/>
          </a:xfrm>
        </p:spPr>
        <p:txBody>
          <a:bodyPr>
            <a:noAutofit/>
          </a:bodyPr>
          <a:lstStyle/>
          <a:p>
            <a:pPr algn="justLow">
              <a:buFont typeface="Wingdings" panose="05000000000000000000" pitchFamily="2" charset="2"/>
              <a:buChar char="v"/>
            </a:pPr>
            <a:r>
              <a:rPr kumimoji="0" lang="en-US" sz="2800" b="1" i="0" u="none" strike="noStrike" kern="1200" cap="none" spc="0" normalizeH="0" baseline="0" noProof="0" dirty="0">
                <a:ln w="3175" cmpd="sng">
                  <a:noFill/>
                </a:ln>
                <a:solidFill>
                  <a:prstClr val="black">
                    <a:lumMod val="85000"/>
                    <a:lumOff val="15000"/>
                  </a:prstClr>
                </a:solidFill>
                <a:effectLst/>
                <a:uLnTx/>
                <a:uFillTx/>
                <a:ea typeface="+mj-ea"/>
                <a:cs typeface="Andalus" panose="02020603050405020304" pitchFamily="18" charset="-78"/>
              </a:rPr>
              <a:t> If RBC count is higher than normal, is due to:</a:t>
            </a:r>
            <a:endParaRPr lang="en-US" sz="2800" dirty="0">
              <a:cs typeface="Andalus" panose="02020603050405020304" pitchFamily="18" charset="-78"/>
            </a:endParaRPr>
          </a:p>
          <a:p>
            <a:pPr algn="justLow">
              <a:spcAft>
                <a:spcPts val="0"/>
              </a:spcAft>
            </a:pPr>
            <a:r>
              <a:rPr lang="en-US" sz="2200" dirty="0">
                <a:solidFill>
                  <a:schemeClr val="tx1"/>
                </a:solidFill>
                <a:cs typeface="Andalus" panose="02020603050405020304" pitchFamily="18" charset="-78"/>
              </a:rPr>
              <a:t>Cigarette smoking.</a:t>
            </a:r>
          </a:p>
          <a:p>
            <a:pPr algn="justLow">
              <a:spcAft>
                <a:spcPts val="0"/>
              </a:spcAft>
            </a:pPr>
            <a:r>
              <a:rPr lang="en-US" sz="2200" dirty="0">
                <a:solidFill>
                  <a:schemeClr val="tx1"/>
                </a:solidFill>
                <a:cs typeface="Andalus" panose="02020603050405020304" pitchFamily="18" charset="-78"/>
              </a:rPr>
              <a:t>Congenital heart disease.</a:t>
            </a:r>
          </a:p>
          <a:p>
            <a:pPr algn="justLow">
              <a:spcAft>
                <a:spcPts val="0"/>
              </a:spcAft>
            </a:pPr>
            <a:r>
              <a:rPr lang="en-US" sz="2200" dirty="0">
                <a:solidFill>
                  <a:schemeClr val="tx1"/>
                </a:solidFill>
                <a:cs typeface="Andalus" panose="02020603050405020304" pitchFamily="18" charset="-78"/>
              </a:rPr>
              <a:t>Dehydration.</a:t>
            </a:r>
          </a:p>
          <a:p>
            <a:pPr algn="justLow">
              <a:spcAft>
                <a:spcPts val="0"/>
              </a:spcAft>
            </a:pPr>
            <a:r>
              <a:rPr lang="en-US" sz="2200" dirty="0">
                <a:solidFill>
                  <a:schemeClr val="tx1"/>
                </a:solidFill>
                <a:cs typeface="Andalus" panose="02020603050405020304" pitchFamily="18" charset="-78"/>
              </a:rPr>
              <a:t>Renal cell carcinoma, which is a type of kidney cancer.</a:t>
            </a:r>
          </a:p>
          <a:p>
            <a:pPr algn="justLow">
              <a:spcAft>
                <a:spcPts val="0"/>
              </a:spcAft>
            </a:pPr>
            <a:r>
              <a:rPr lang="en-US" sz="2200" dirty="0">
                <a:solidFill>
                  <a:schemeClr val="tx1"/>
                </a:solidFill>
                <a:cs typeface="Andalus" panose="02020603050405020304" pitchFamily="18" charset="-78"/>
              </a:rPr>
              <a:t>Pulmonary fibrosis.</a:t>
            </a:r>
          </a:p>
          <a:p>
            <a:pPr algn="justLow">
              <a:spcAft>
                <a:spcPts val="0"/>
              </a:spcAft>
            </a:pPr>
            <a:r>
              <a:rPr lang="en-US" sz="2200" dirty="0">
                <a:solidFill>
                  <a:schemeClr val="tx1"/>
                </a:solidFill>
                <a:cs typeface="Andalus" panose="02020603050405020304" pitchFamily="18" charset="-78"/>
              </a:rPr>
              <a:t>Polycythemia vera, which is a bone marrow disease that causes overproduction of RBCS and is associated with a genetic mutation.</a:t>
            </a:r>
          </a:p>
          <a:p>
            <a:pPr algn="justLow">
              <a:spcAft>
                <a:spcPts val="0"/>
              </a:spcAft>
            </a:pPr>
            <a:r>
              <a:rPr lang="en-US" sz="2200" dirty="0">
                <a:solidFill>
                  <a:schemeClr val="tx1"/>
                </a:solidFill>
                <a:cs typeface="Andalus" panose="02020603050405020304" pitchFamily="18" charset="-78"/>
              </a:rPr>
              <a:t>Higher altitude, your RBC count may increase for several weeks because there’s less oxygen present in the air.</a:t>
            </a:r>
          </a:p>
          <a:p>
            <a:pPr algn="justLow">
              <a:spcAft>
                <a:spcPts val="0"/>
              </a:spcAft>
            </a:pPr>
            <a:r>
              <a:rPr lang="en-US" sz="2200" dirty="0">
                <a:solidFill>
                  <a:schemeClr val="tx1"/>
                </a:solidFill>
                <a:cs typeface="Andalus" panose="02020603050405020304" pitchFamily="18" charset="-78"/>
              </a:rPr>
              <a:t>Certain drugs, such as gentamicin and methyldopa, can also increase RBC count.</a:t>
            </a:r>
          </a:p>
        </p:txBody>
      </p:sp>
    </p:spTree>
    <p:extLst>
      <p:ext uri="{BB962C8B-B14F-4D97-AF65-F5344CB8AC3E}">
        <p14:creationId xmlns:p14="http://schemas.microsoft.com/office/powerpoint/2010/main" val="134130126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11177</TotalTime>
  <Words>1237</Words>
  <Application>Microsoft Office PowerPoint</Application>
  <PresentationFormat>Widescreen</PresentationFormat>
  <Paragraphs>142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Organic</vt:lpstr>
      <vt:lpstr>Total Erythrocytes (RBC) Count Test</vt:lpstr>
      <vt:lpstr>RBC Count Test</vt:lpstr>
      <vt:lpstr>Definition and Aim</vt:lpstr>
      <vt:lpstr>PowerPoint Presentation</vt:lpstr>
      <vt:lpstr>When is it ordered?</vt:lpstr>
      <vt:lpstr>PowerPoint Presentation</vt:lpstr>
      <vt:lpstr>PowerPoint Presentation</vt:lpstr>
      <vt:lpstr>Normal range for RBCs Count are as follows:</vt:lpstr>
      <vt:lpstr>Abnormal results</vt:lpstr>
      <vt:lpstr>Abnormal results</vt:lpstr>
      <vt:lpstr>Principle</vt:lpstr>
      <vt:lpstr>PowerPoint Presentation</vt:lpstr>
      <vt:lpstr>PowerPoint Presentation</vt:lpstr>
      <vt:lpstr>Differences between RBC and WBC pipettes </vt:lpstr>
      <vt:lpstr>PowerPoint Presentation</vt:lpstr>
      <vt:lpstr>RBC PIPETTE</vt:lpstr>
      <vt:lpstr>Haemocytometer or improved Neubauer </vt:lpstr>
      <vt:lpstr>PowerPoint Presentation</vt:lpstr>
      <vt:lpstr>PowerPoint Presentation</vt:lpstr>
      <vt:lpstr>PowerPoint Presentation</vt:lpstr>
      <vt:lpstr>PowerPoint Presentation</vt:lpstr>
      <vt:lpstr>RBC Diluting Fluids</vt:lpstr>
      <vt:lpstr>PowerPoint Presentation</vt:lpstr>
      <vt:lpstr>Procedure and Precautions</vt:lpstr>
      <vt:lpstr>PowerPoint Presentation</vt:lpstr>
      <vt:lpstr>Counting Rule</vt:lpstr>
      <vt:lpstr>FOCUSING</vt:lpstr>
      <vt:lpstr>10x magnification</vt:lpstr>
      <vt:lpstr>Calculations </vt:lpstr>
      <vt:lpstr>PowerPoint Presentation</vt:lpstr>
      <vt:lpstr>Calculations</vt:lpstr>
      <vt:lpstr>Errors in hemocytometry most frequently arise as a result of: </vt:lpstr>
      <vt:lpstr>Home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erythrocytes (RBC)count</dc:title>
  <dc:creator>DR.safa mustafa</dc:creator>
  <cp:lastModifiedBy>alinizinermeen7@gmail.com</cp:lastModifiedBy>
  <cp:revision>111</cp:revision>
  <dcterms:created xsi:type="dcterms:W3CDTF">2016-02-12T21:11:46Z</dcterms:created>
  <dcterms:modified xsi:type="dcterms:W3CDTF">2024-01-28T16:49:15Z</dcterms:modified>
</cp:coreProperties>
</file>