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7"/>
  </p:handoutMasterIdLst>
  <p:sldIdLst>
    <p:sldId id="256" r:id="rId2"/>
    <p:sldId id="257" r:id="rId3"/>
    <p:sldId id="260" r:id="rId4"/>
    <p:sldId id="263" r:id="rId5"/>
    <p:sldId id="264" r:id="rId6"/>
    <p:sldId id="259" r:id="rId7"/>
    <p:sldId id="261" r:id="rId8"/>
    <p:sldId id="262" r:id="rId9"/>
    <p:sldId id="265" r:id="rId10"/>
    <p:sldId id="266" r:id="rId11"/>
    <p:sldId id="267" r:id="rId12"/>
    <p:sldId id="268" r:id="rId13"/>
    <p:sldId id="292" r:id="rId14"/>
    <p:sldId id="269"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6" r:id="rId29"/>
    <p:sldId id="284" r:id="rId30"/>
    <p:sldId id="285" r:id="rId31"/>
    <p:sldId id="287" r:id="rId32"/>
    <p:sldId id="288" r:id="rId33"/>
    <p:sldId id="289" r:id="rId34"/>
    <p:sldId id="290" r:id="rId35"/>
    <p:sldId id="291" r:id="rId36"/>
  </p:sldIdLst>
  <p:sldSz cx="12192000" cy="6858000"/>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86" d="100"/>
          <a:sy n="86" d="100"/>
        </p:scale>
        <p:origin x="30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000"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9525" y="0"/>
            <a:ext cx="2921000" cy="495300"/>
          </a:xfrm>
          <a:prstGeom prst="rect">
            <a:avLst/>
          </a:prstGeom>
        </p:spPr>
        <p:txBody>
          <a:bodyPr vert="horz" lIns="91440" tIns="45720" rIns="91440" bIns="45720" rtlCol="0"/>
          <a:lstStyle>
            <a:lvl1pPr algn="r">
              <a:defRPr sz="1200"/>
            </a:lvl1pPr>
          </a:lstStyle>
          <a:p>
            <a:fld id="{1D2C1081-E722-4946-ACC1-399903A4226A}" type="datetimeFigureOut">
              <a:rPr lang="en-US" smtClean="0"/>
              <a:t>9/30/2025</a:t>
            </a:fld>
            <a:endParaRPr lang="en-US"/>
          </a:p>
        </p:txBody>
      </p:sp>
      <p:sp>
        <p:nvSpPr>
          <p:cNvPr id="4" name="Footer Placeholder 3"/>
          <p:cNvSpPr>
            <a:spLocks noGrp="1"/>
          </p:cNvSpPr>
          <p:nvPr>
            <p:ph type="ftr" sz="quarter" idx="2"/>
          </p:nvPr>
        </p:nvSpPr>
        <p:spPr>
          <a:xfrm>
            <a:off x="0" y="9377363"/>
            <a:ext cx="2921000" cy="4953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9525" y="9377363"/>
            <a:ext cx="2921000" cy="495300"/>
          </a:xfrm>
          <a:prstGeom prst="rect">
            <a:avLst/>
          </a:prstGeom>
        </p:spPr>
        <p:txBody>
          <a:bodyPr vert="horz" lIns="91440" tIns="45720" rIns="91440" bIns="45720" rtlCol="0" anchor="b"/>
          <a:lstStyle>
            <a:lvl1pPr algn="r">
              <a:defRPr sz="1200"/>
            </a:lvl1pPr>
          </a:lstStyle>
          <a:p>
            <a:fld id="{6E6D7883-58B4-4173-901C-DDC475F1068D}" type="slidenum">
              <a:rPr lang="en-US" smtClean="0"/>
              <a:t>‹#›</a:t>
            </a:fld>
            <a:endParaRPr lang="en-US"/>
          </a:p>
        </p:txBody>
      </p:sp>
    </p:spTree>
    <p:extLst>
      <p:ext uri="{BB962C8B-B14F-4D97-AF65-F5344CB8AC3E}">
        <p14:creationId xmlns:p14="http://schemas.microsoft.com/office/powerpoint/2010/main" val="26814419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0CDAFC5-519C-4EF1-A701-918C324943C7}" type="datetimeFigureOut">
              <a:rPr lang="en-US" smtClean="0"/>
              <a:t>9/30/2025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18C625B0-FC7E-4B74-82E0-EF871575536D}"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0225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CDAFC5-519C-4EF1-A701-918C324943C7}" type="datetimeFigureOut">
              <a:rPr lang="en-US" smtClean="0"/>
              <a:t>9/30/2025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C625B0-FC7E-4B74-82E0-EF871575536D}" type="slidenum">
              <a:rPr lang="en-US" smtClean="0"/>
              <a:t>‹#›</a:t>
            </a:fld>
            <a:endParaRPr lang="en-US"/>
          </a:p>
        </p:txBody>
      </p:sp>
    </p:spTree>
    <p:extLst>
      <p:ext uri="{BB962C8B-B14F-4D97-AF65-F5344CB8AC3E}">
        <p14:creationId xmlns:p14="http://schemas.microsoft.com/office/powerpoint/2010/main" val="247756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CDAFC5-519C-4EF1-A701-918C324943C7}" type="datetimeFigureOut">
              <a:rPr lang="en-US" smtClean="0"/>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C625B0-FC7E-4B74-82E0-EF871575536D}"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2525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CDAFC5-519C-4EF1-A701-918C324943C7}" type="datetimeFigureOut">
              <a:rPr lang="en-US" smtClean="0"/>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C625B0-FC7E-4B74-82E0-EF871575536D}"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7807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CDAFC5-519C-4EF1-A701-918C324943C7}" type="datetimeFigureOut">
              <a:rPr lang="en-US" smtClean="0"/>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C625B0-FC7E-4B74-82E0-EF871575536D}" type="slidenum">
              <a:rPr lang="en-US" smtClean="0"/>
              <a:t>‹#›</a:t>
            </a:fld>
            <a:endParaRPr lang="en-US"/>
          </a:p>
        </p:txBody>
      </p:sp>
    </p:spTree>
    <p:extLst>
      <p:ext uri="{BB962C8B-B14F-4D97-AF65-F5344CB8AC3E}">
        <p14:creationId xmlns:p14="http://schemas.microsoft.com/office/powerpoint/2010/main" val="3953421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CDAFC5-519C-4EF1-A701-918C324943C7}" type="datetimeFigureOut">
              <a:rPr lang="en-US" smtClean="0"/>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C625B0-FC7E-4B74-82E0-EF871575536D}"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91386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CDAFC5-519C-4EF1-A701-918C324943C7}" type="datetimeFigureOut">
              <a:rPr lang="en-US" smtClean="0"/>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C625B0-FC7E-4B74-82E0-EF871575536D}"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4302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CDAFC5-519C-4EF1-A701-918C324943C7}" type="datetimeFigureOut">
              <a:rPr lang="en-US" smtClean="0"/>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C625B0-FC7E-4B74-82E0-EF871575536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3019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CDAFC5-519C-4EF1-A701-918C324943C7}" type="datetimeFigureOut">
              <a:rPr lang="en-US" smtClean="0"/>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C625B0-FC7E-4B74-82E0-EF871575536D}"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5203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CDAFC5-519C-4EF1-A701-918C324943C7}" type="datetimeFigureOut">
              <a:rPr lang="en-US" smtClean="0"/>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C625B0-FC7E-4B74-82E0-EF871575536D}" type="slidenum">
              <a:rPr lang="en-US" smtClean="0"/>
              <a:t>‹#›</a:t>
            </a:fld>
            <a:endParaRPr lang="en-US"/>
          </a:p>
        </p:txBody>
      </p:sp>
    </p:spTree>
    <p:extLst>
      <p:ext uri="{BB962C8B-B14F-4D97-AF65-F5344CB8AC3E}">
        <p14:creationId xmlns:p14="http://schemas.microsoft.com/office/powerpoint/2010/main" val="2753921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CDAFC5-519C-4EF1-A701-918C324943C7}" type="datetimeFigureOut">
              <a:rPr lang="en-US" smtClean="0"/>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C625B0-FC7E-4B74-82E0-EF871575536D}"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3049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0CDAFC5-519C-4EF1-A701-918C324943C7}" type="datetimeFigureOut">
              <a:rPr lang="en-US" smtClean="0"/>
              <a:t>9/30/2025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C625B0-FC7E-4B74-82E0-EF871575536D}" type="slidenum">
              <a:rPr lang="en-US" smtClean="0"/>
              <a:t>‹#›</a:t>
            </a:fld>
            <a:endParaRPr lang="en-US"/>
          </a:p>
        </p:txBody>
      </p:sp>
    </p:spTree>
    <p:extLst>
      <p:ext uri="{BB962C8B-B14F-4D97-AF65-F5344CB8AC3E}">
        <p14:creationId xmlns:p14="http://schemas.microsoft.com/office/powerpoint/2010/main" val="3106138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0CDAFC5-519C-4EF1-A701-918C324943C7}" type="datetimeFigureOut">
              <a:rPr lang="en-US" smtClean="0"/>
              <a:t>9/30/2025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C625B0-FC7E-4B74-82E0-EF871575536D}"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1627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CDAFC5-519C-4EF1-A701-918C324943C7}" type="datetimeFigureOut">
              <a:rPr lang="en-US" smtClean="0"/>
              <a:t>9/30/2025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C625B0-FC7E-4B74-82E0-EF871575536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6523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CDAFC5-519C-4EF1-A701-918C324943C7}" type="datetimeFigureOut">
              <a:rPr lang="en-US" smtClean="0"/>
              <a:t>9/30/2025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C625B0-FC7E-4B74-82E0-EF871575536D}" type="slidenum">
              <a:rPr lang="en-US" smtClean="0"/>
              <a:t>‹#›</a:t>
            </a:fld>
            <a:endParaRPr lang="en-US"/>
          </a:p>
        </p:txBody>
      </p:sp>
    </p:spTree>
    <p:extLst>
      <p:ext uri="{BB962C8B-B14F-4D97-AF65-F5344CB8AC3E}">
        <p14:creationId xmlns:p14="http://schemas.microsoft.com/office/powerpoint/2010/main" val="2071752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CDAFC5-519C-4EF1-A701-918C324943C7}" type="datetimeFigureOut">
              <a:rPr lang="en-US" smtClean="0"/>
              <a:t>9/30/2025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C625B0-FC7E-4B74-82E0-EF871575536D}"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54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CDAFC5-519C-4EF1-A701-918C324943C7}" type="datetimeFigureOut">
              <a:rPr lang="en-US" smtClean="0"/>
              <a:t>9/30/2025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C625B0-FC7E-4B74-82E0-EF871575536D}" type="slidenum">
              <a:rPr lang="en-US" smtClean="0"/>
              <a:t>‹#›</a:t>
            </a:fld>
            <a:endParaRPr lang="en-US"/>
          </a:p>
        </p:txBody>
      </p:sp>
    </p:spTree>
    <p:extLst>
      <p:ext uri="{BB962C8B-B14F-4D97-AF65-F5344CB8AC3E}">
        <p14:creationId xmlns:p14="http://schemas.microsoft.com/office/powerpoint/2010/main" val="3337168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0CDAFC5-519C-4EF1-A701-918C324943C7}" type="datetimeFigureOut">
              <a:rPr lang="en-US" smtClean="0"/>
              <a:t>9/30/2025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8C625B0-FC7E-4B74-82E0-EF871575536D}" type="slidenum">
              <a:rPr lang="en-US" smtClean="0"/>
              <a:t>‹#›</a:t>
            </a:fld>
            <a:endParaRPr lang="en-US"/>
          </a:p>
        </p:txBody>
      </p:sp>
    </p:spTree>
    <p:extLst>
      <p:ext uri="{BB962C8B-B14F-4D97-AF65-F5344CB8AC3E}">
        <p14:creationId xmlns:p14="http://schemas.microsoft.com/office/powerpoint/2010/main" val="34533222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latin typeface="Andalus" panose="02020603050405020304" pitchFamily="18" charset="-78"/>
                <a:cs typeface="Andalus" panose="02020603050405020304" pitchFamily="18" charset="-78"/>
              </a:rPr>
              <a:t>Blood pressure</a:t>
            </a:r>
          </a:p>
        </p:txBody>
      </p:sp>
    </p:spTree>
    <p:extLst>
      <p:ext uri="{BB962C8B-B14F-4D97-AF65-F5344CB8AC3E}">
        <p14:creationId xmlns:p14="http://schemas.microsoft.com/office/powerpoint/2010/main" val="2955290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3200" dirty="0">
                <a:latin typeface="Andalus" panose="02020603050405020304" pitchFamily="18" charset="-78"/>
                <a:cs typeface="Andalus" panose="02020603050405020304" pitchFamily="18" charset="-78"/>
              </a:rPr>
              <a:t>The mean blood pressure is a functions of </a:t>
            </a:r>
            <a:r>
              <a:rPr lang="en-US" sz="3200" b="1" dirty="0">
                <a:latin typeface="Andalus" panose="02020603050405020304" pitchFamily="18" charset="-78"/>
                <a:cs typeface="Andalus" panose="02020603050405020304" pitchFamily="18" charset="-78"/>
              </a:rPr>
              <a:t>cardiac out put </a:t>
            </a:r>
            <a:r>
              <a:rPr lang="en-US" sz="3200" dirty="0">
                <a:latin typeface="Andalus" panose="02020603050405020304" pitchFamily="18" charset="-78"/>
                <a:cs typeface="Andalus" panose="02020603050405020304" pitchFamily="18" charset="-78"/>
              </a:rPr>
              <a:t>and </a:t>
            </a:r>
            <a:r>
              <a:rPr lang="en-US" sz="3200" b="1" dirty="0">
                <a:latin typeface="Andalus" panose="02020603050405020304" pitchFamily="18" charset="-78"/>
                <a:cs typeface="Andalus" panose="02020603050405020304" pitchFamily="18" charset="-78"/>
              </a:rPr>
              <a:t>total peripheral resistance.</a:t>
            </a:r>
          </a:p>
          <a:p>
            <a:r>
              <a:rPr lang="en-US" sz="3200" b="1" dirty="0">
                <a:latin typeface="Andalus" panose="02020603050405020304" pitchFamily="18" charset="-78"/>
                <a:cs typeface="Andalus" panose="02020603050405020304" pitchFamily="18" charset="-78"/>
              </a:rPr>
              <a:t>Mean blood pressure= cardiac out put X total peripheral resistance .</a:t>
            </a:r>
          </a:p>
          <a:p>
            <a:endParaRPr lang="en-US" sz="3200" b="1" dirty="0">
              <a:latin typeface="Andalus" panose="02020603050405020304" pitchFamily="18" charset="-78"/>
              <a:cs typeface="Andalus" panose="02020603050405020304" pitchFamily="18" charset="-78"/>
            </a:endParaRPr>
          </a:p>
          <a:p>
            <a:endParaRPr lang="en-US" sz="3200" b="1" dirty="0">
              <a:latin typeface="Andalus" panose="02020603050405020304" pitchFamily="18" charset="-78"/>
              <a:cs typeface="Andalus" panose="02020603050405020304" pitchFamily="18" charset="-78"/>
            </a:endParaRPr>
          </a:p>
          <a:p>
            <a:endParaRPr lang="en-US" dirty="0"/>
          </a:p>
          <a:p>
            <a:endParaRPr lang="en-US" dirty="0"/>
          </a:p>
        </p:txBody>
      </p:sp>
    </p:spTree>
    <p:extLst>
      <p:ext uri="{BB962C8B-B14F-4D97-AF65-F5344CB8AC3E}">
        <p14:creationId xmlns:p14="http://schemas.microsoft.com/office/powerpoint/2010/main" val="3754906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ndalus" panose="02020603050405020304" pitchFamily="18" charset="-78"/>
                <a:cs typeface="Andalus" panose="02020603050405020304" pitchFamily="18" charset="-78"/>
              </a:rPr>
              <a:t>Measurement of blood pressure:</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800" b="1" dirty="0">
                <a:latin typeface="Andalus" panose="02020603050405020304" pitchFamily="18" charset="-78"/>
                <a:cs typeface="Andalus" panose="02020603050405020304" pitchFamily="18" charset="-78"/>
              </a:rPr>
              <a:t>Blood pressure can be measured by several techniques :</a:t>
            </a:r>
          </a:p>
          <a:p>
            <a:r>
              <a:rPr lang="en-US" sz="2800" b="1" dirty="0">
                <a:latin typeface="Andalus" panose="02020603050405020304" pitchFamily="18" charset="-78"/>
                <a:cs typeface="Andalus" panose="02020603050405020304" pitchFamily="18" charset="-78"/>
              </a:rPr>
              <a:t>1-The direct method </a:t>
            </a:r>
            <a:r>
              <a:rPr lang="en-US" sz="2800" dirty="0">
                <a:latin typeface="Andalus" panose="02020603050405020304" pitchFamily="18" charset="-78"/>
                <a:cs typeface="Andalus" panose="02020603050405020304" pitchFamily="18" charset="-78"/>
              </a:rPr>
              <a:t>(refer to the diagram below) involves directly inserting a tube or catheter into a blood vessel.  The catheter is connected to a blood pressure transducer, which generates an electrical signal. </a:t>
            </a:r>
          </a:p>
          <a:p>
            <a:endParaRPr lang="en-US" sz="2800" dirty="0">
              <a:latin typeface="Andalus" panose="02020603050405020304" pitchFamily="18" charset="-78"/>
              <a:cs typeface="Andalus" panose="02020603050405020304" pitchFamily="18" charset="-78"/>
            </a:endParaRPr>
          </a:p>
        </p:txBody>
      </p:sp>
      <p:pic>
        <p:nvPicPr>
          <p:cNvPr id="4" name="Picture 3"/>
          <p:cNvPicPr>
            <a:picLocks noChangeAspect="1"/>
          </p:cNvPicPr>
          <p:nvPr/>
        </p:nvPicPr>
        <p:blipFill>
          <a:blip r:embed="rId2"/>
          <a:stretch>
            <a:fillRect/>
          </a:stretch>
        </p:blipFill>
        <p:spPr>
          <a:xfrm>
            <a:off x="8300851" y="4286991"/>
            <a:ext cx="3146961" cy="1859809"/>
          </a:xfrm>
          <a:prstGeom prst="rect">
            <a:avLst/>
          </a:prstGeom>
        </p:spPr>
      </p:pic>
    </p:spTree>
    <p:extLst>
      <p:ext uri="{BB962C8B-B14F-4D97-AF65-F5344CB8AC3E}">
        <p14:creationId xmlns:p14="http://schemas.microsoft.com/office/powerpoint/2010/main" val="4103581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800" b="1" dirty="0">
                <a:latin typeface="Andalus" panose="02020603050405020304" pitchFamily="18" charset="-78"/>
                <a:cs typeface="Andalus" panose="02020603050405020304" pitchFamily="18" charset="-78"/>
              </a:rPr>
              <a:t>2- indirect methods  involve:</a:t>
            </a:r>
          </a:p>
          <a:p>
            <a:r>
              <a:rPr lang="en-US" sz="2800" b="1" dirty="0">
                <a:latin typeface="Andalus" panose="02020603050405020304" pitchFamily="18" charset="-78"/>
                <a:cs typeface="Andalus" panose="02020603050405020304" pitchFamily="18" charset="-78"/>
              </a:rPr>
              <a:t>The first </a:t>
            </a:r>
            <a:r>
              <a:rPr lang="en-US" sz="2800" dirty="0">
                <a:latin typeface="Andalus" panose="02020603050405020304" pitchFamily="18" charset="-78"/>
                <a:cs typeface="Andalus" panose="02020603050405020304" pitchFamily="18" charset="-78"/>
              </a:rPr>
              <a:t>method uses the sense of touch:  it is thus called the </a:t>
            </a:r>
            <a:r>
              <a:rPr lang="en-US" sz="2800" b="1" dirty="0">
                <a:latin typeface="Andalus" panose="02020603050405020304" pitchFamily="18" charset="-78"/>
                <a:cs typeface="Andalus" panose="02020603050405020304" pitchFamily="18" charset="-78"/>
              </a:rPr>
              <a:t>palpatory</a:t>
            </a:r>
            <a:r>
              <a:rPr lang="en-US" sz="2800" dirty="0">
                <a:latin typeface="Andalus" panose="02020603050405020304" pitchFamily="18" charset="-78"/>
                <a:cs typeface="Andalus" panose="02020603050405020304" pitchFamily="18" charset="-78"/>
              </a:rPr>
              <a:t> method.</a:t>
            </a:r>
          </a:p>
          <a:p>
            <a:r>
              <a:rPr lang="en-US" sz="2800" b="1" dirty="0">
                <a:latin typeface="Andalus" panose="02020603050405020304" pitchFamily="18" charset="-78"/>
                <a:cs typeface="Andalus" panose="02020603050405020304" pitchFamily="18" charset="-78"/>
              </a:rPr>
              <a:t>The second </a:t>
            </a:r>
            <a:r>
              <a:rPr lang="en-US" sz="2800" dirty="0">
                <a:latin typeface="Andalus" panose="02020603050405020304" pitchFamily="18" charset="-78"/>
                <a:cs typeface="Andalus" panose="02020603050405020304" pitchFamily="18" charset="-78"/>
              </a:rPr>
              <a:t>method uses the sense of hearing: it is thus called the </a:t>
            </a:r>
            <a:r>
              <a:rPr lang="en-US" sz="2800" b="1" dirty="0">
                <a:latin typeface="Andalus" panose="02020603050405020304" pitchFamily="18" charset="-78"/>
                <a:cs typeface="Andalus" panose="02020603050405020304" pitchFamily="18" charset="-78"/>
              </a:rPr>
              <a:t>auscultatory</a:t>
            </a:r>
            <a:r>
              <a:rPr lang="en-US" sz="2800" dirty="0">
                <a:latin typeface="Andalus" panose="02020603050405020304" pitchFamily="18" charset="-78"/>
                <a:cs typeface="Andalus" panose="02020603050405020304" pitchFamily="18" charset="-78"/>
              </a:rPr>
              <a:t> method. </a:t>
            </a:r>
          </a:p>
          <a:p>
            <a:endParaRPr lang="en-US" dirty="0"/>
          </a:p>
        </p:txBody>
      </p:sp>
    </p:spTree>
    <p:extLst>
      <p:ext uri="{BB962C8B-B14F-4D97-AF65-F5344CB8AC3E}">
        <p14:creationId xmlns:p14="http://schemas.microsoft.com/office/powerpoint/2010/main" val="1649094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Andalus" panose="02020603050405020304" pitchFamily="18" charset="-78"/>
                <a:cs typeface="Andalus" panose="02020603050405020304" pitchFamily="18" charset="-78"/>
              </a:rPr>
              <a:t>Determining the palpated systolic pressure  and the maximum inflation level</a:t>
            </a:r>
          </a:p>
        </p:txBody>
      </p:sp>
      <p:sp>
        <p:nvSpPr>
          <p:cNvPr id="3" name="Content Placeholder 2"/>
          <p:cNvSpPr>
            <a:spLocks noGrp="1"/>
          </p:cNvSpPr>
          <p:nvPr>
            <p:ph idx="1"/>
          </p:nvPr>
        </p:nvSpPr>
        <p:spPr/>
        <p:txBody>
          <a:bodyPr/>
          <a:lstStyle/>
          <a:p>
            <a:r>
              <a:rPr lang="en-US" dirty="0">
                <a:latin typeface="Andalus" panose="02020603050405020304" pitchFamily="18" charset="-78"/>
                <a:cs typeface="Andalus" panose="02020603050405020304" pitchFamily="18" charset="-78"/>
              </a:rPr>
              <a:t>While palpating the radial pulse, inflate the cuff until you feel the radial pulse disappear.. </a:t>
            </a:r>
          </a:p>
          <a:p>
            <a:r>
              <a:rPr lang="en-US" dirty="0">
                <a:latin typeface="Andalus" panose="02020603050405020304" pitchFamily="18" charset="-78"/>
                <a:cs typeface="Andalus" panose="02020603050405020304" pitchFamily="18" charset="-78"/>
              </a:rPr>
              <a:t>Note the pressure on the manometer at this point and rapidly deflate the cuff.</a:t>
            </a:r>
          </a:p>
          <a:p>
            <a:endParaRPr lang="en-US" dirty="0"/>
          </a:p>
        </p:txBody>
      </p:sp>
      <p:pic>
        <p:nvPicPr>
          <p:cNvPr id="5" name="Picture 4"/>
          <p:cNvPicPr>
            <a:picLocks noChangeAspect="1"/>
          </p:cNvPicPr>
          <p:nvPr/>
        </p:nvPicPr>
        <p:blipFill>
          <a:blip r:embed="rId2"/>
          <a:stretch>
            <a:fillRect/>
          </a:stretch>
        </p:blipFill>
        <p:spPr>
          <a:xfrm>
            <a:off x="3681351" y="3942608"/>
            <a:ext cx="4987636" cy="2196935"/>
          </a:xfrm>
          <a:prstGeom prst="rect">
            <a:avLst/>
          </a:prstGeom>
        </p:spPr>
      </p:pic>
    </p:spTree>
    <p:extLst>
      <p:ext uri="{BB962C8B-B14F-4D97-AF65-F5344CB8AC3E}">
        <p14:creationId xmlns:p14="http://schemas.microsoft.com/office/powerpoint/2010/main" val="56150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sz="2800" dirty="0">
                <a:latin typeface="Andalus" panose="02020603050405020304" pitchFamily="18" charset="-78"/>
                <a:cs typeface="Andalus" panose="02020603050405020304" pitchFamily="18" charset="-78"/>
              </a:rPr>
              <a:t>Do not leave the cuff inflated for more than 2 minutes, because  it is uncomfortable and will cause a sustained increase in blood pressure.</a:t>
            </a:r>
          </a:p>
          <a:p>
            <a:r>
              <a:rPr lang="en-US" sz="2800" dirty="0">
                <a:latin typeface="Andalus" panose="02020603050405020304" pitchFamily="18" charset="-78"/>
                <a:cs typeface="Andalus" panose="02020603050405020304" pitchFamily="18" charset="-78"/>
              </a:rPr>
              <a:t>* The systolic </a:t>
            </a:r>
            <a:r>
              <a:rPr lang="en-US" sz="2800" dirty="0" err="1">
                <a:latin typeface="Andalus" panose="02020603050405020304" pitchFamily="18" charset="-78"/>
                <a:cs typeface="Andalus" panose="02020603050405020304" pitchFamily="18" charset="-78"/>
              </a:rPr>
              <a:t>Bp</a:t>
            </a:r>
            <a:r>
              <a:rPr lang="en-US" sz="2800" dirty="0">
                <a:latin typeface="Andalus" panose="02020603050405020304" pitchFamily="18" charset="-78"/>
                <a:cs typeface="Andalus" panose="02020603050405020304" pitchFamily="18" charset="-78"/>
              </a:rPr>
              <a:t> recorded by the palpatory method is usually around 5 </a:t>
            </a:r>
            <a:r>
              <a:rPr lang="en-US" sz="2800" dirty="0" err="1">
                <a:latin typeface="Andalus" panose="02020603050405020304" pitchFamily="18" charset="-78"/>
                <a:cs typeface="Andalus" panose="02020603050405020304" pitchFamily="18" charset="-78"/>
              </a:rPr>
              <a:t>mmhg</a:t>
            </a:r>
            <a:r>
              <a:rPr lang="en-US" sz="2800" dirty="0">
                <a:latin typeface="Andalus" panose="02020603050405020304" pitchFamily="18" charset="-78"/>
                <a:cs typeface="Andalus" panose="02020603050405020304" pitchFamily="18" charset="-78"/>
              </a:rPr>
              <a:t> lower than that obtained by the auscultatory method.</a:t>
            </a:r>
          </a:p>
          <a:p>
            <a:r>
              <a:rPr lang="en-US" sz="2800" dirty="0">
                <a:latin typeface="Andalus" panose="02020603050405020304" pitchFamily="18" charset="-78"/>
                <a:cs typeface="Andalus" panose="02020603050405020304" pitchFamily="18" charset="-78"/>
              </a:rPr>
              <a:t>* A major disadvantage of this method is that it can not measure the diastolic blood pressure.</a:t>
            </a:r>
          </a:p>
          <a:p>
            <a:endParaRPr lang="en-US" dirty="0"/>
          </a:p>
        </p:txBody>
      </p:sp>
    </p:spTree>
    <p:extLst>
      <p:ext uri="{BB962C8B-B14F-4D97-AF65-F5344CB8AC3E}">
        <p14:creationId xmlns:p14="http://schemas.microsoft.com/office/powerpoint/2010/main" val="565036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Autofit/>
          </a:bodyPr>
          <a:lstStyle/>
          <a:p>
            <a:pPr>
              <a:buFont typeface="Wingdings" panose="05000000000000000000" pitchFamily="2" charset="2"/>
              <a:buChar char="Ø"/>
            </a:pPr>
            <a:r>
              <a:rPr lang="en-US" sz="2800" b="1" dirty="0">
                <a:solidFill>
                  <a:srgbClr val="FF0000"/>
                </a:solidFill>
                <a:latin typeface="Andalus" panose="02020603050405020304" pitchFamily="18" charset="-78"/>
                <a:cs typeface="Andalus" panose="02020603050405020304" pitchFamily="18" charset="-78"/>
              </a:rPr>
              <a:t>A sphygmomanometer</a:t>
            </a:r>
            <a:r>
              <a:rPr lang="en-US" sz="2800" dirty="0">
                <a:latin typeface="Andalus" panose="02020603050405020304" pitchFamily="18" charset="-78"/>
                <a:cs typeface="Andalus" panose="02020603050405020304" pitchFamily="18" charset="-78"/>
              </a:rPr>
              <a:t>, an instrument that measures pressure, is needed in both methods. </a:t>
            </a:r>
          </a:p>
          <a:p>
            <a:pPr>
              <a:buFont typeface="Wingdings" panose="05000000000000000000" pitchFamily="2" charset="2"/>
              <a:buChar char="Ø"/>
            </a:pPr>
            <a:r>
              <a:rPr lang="en-US" sz="2800" dirty="0">
                <a:latin typeface="Andalus" panose="02020603050405020304" pitchFamily="18" charset="-78"/>
                <a:cs typeface="Andalus" panose="02020603050405020304" pitchFamily="18" charset="-78"/>
              </a:rPr>
              <a:t>Each sphygmomanometer consists of</a:t>
            </a:r>
          </a:p>
          <a:p>
            <a:r>
              <a:rPr lang="en-US" sz="2800" dirty="0">
                <a:latin typeface="Andalus" panose="02020603050405020304" pitchFamily="18" charset="-78"/>
                <a:cs typeface="Andalus" panose="02020603050405020304" pitchFamily="18" charset="-78"/>
              </a:rPr>
              <a:t> a cuff (containing a "bladder"),</a:t>
            </a:r>
          </a:p>
          <a:p>
            <a:r>
              <a:rPr lang="en-US" sz="2800" dirty="0">
                <a:latin typeface="Andalus" panose="02020603050405020304" pitchFamily="18" charset="-78"/>
                <a:cs typeface="Andalus" panose="02020603050405020304" pitchFamily="18" charset="-78"/>
              </a:rPr>
              <a:t> a rubber bulb for introducing air into the cuff </a:t>
            </a:r>
          </a:p>
          <a:p>
            <a:r>
              <a:rPr lang="en-US" sz="2800" dirty="0">
                <a:latin typeface="Andalus" panose="02020603050405020304" pitchFamily="18" charset="-78"/>
                <a:cs typeface="Andalus" panose="02020603050405020304" pitchFamily="18" charset="-78"/>
              </a:rPr>
              <a:t>and the mercury for measuring the pressure in the cuff and valve.</a:t>
            </a:r>
          </a:p>
          <a:p>
            <a:endParaRPr lang="en-US" sz="28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381628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latin typeface="Andalus" panose="02020603050405020304" pitchFamily="18" charset="-78"/>
                <a:cs typeface="Andalus" panose="02020603050405020304" pitchFamily="18" charset="-78"/>
              </a:rPr>
              <a:t>In addition, a stethoscope is needed for the auscultatory method.  </a:t>
            </a:r>
          </a:p>
          <a:p>
            <a:r>
              <a:rPr lang="en-US" dirty="0">
                <a:latin typeface="Andalus" panose="02020603050405020304" pitchFamily="18" charset="-78"/>
                <a:cs typeface="Andalus" panose="02020603050405020304" pitchFamily="18" charset="-78"/>
              </a:rPr>
              <a:t> Note that the </a:t>
            </a:r>
            <a:r>
              <a:rPr lang="en-US" dirty="0" err="1">
                <a:latin typeface="Andalus" panose="02020603050405020304" pitchFamily="18" charset="-78"/>
                <a:cs typeface="Andalus" panose="02020603050405020304" pitchFamily="18" charset="-78"/>
              </a:rPr>
              <a:t>chestpiece</a:t>
            </a:r>
            <a:r>
              <a:rPr lang="en-US" dirty="0">
                <a:latin typeface="Andalus" panose="02020603050405020304" pitchFamily="18" charset="-78"/>
                <a:cs typeface="Andalus" panose="02020603050405020304" pitchFamily="18" charset="-78"/>
              </a:rPr>
              <a:t> of the stethoscope has both a bell and a diaphragm. </a:t>
            </a:r>
          </a:p>
          <a:p>
            <a:endParaRPr lang="en-US" dirty="0">
              <a:latin typeface="Andalus" panose="02020603050405020304" pitchFamily="18" charset="-78"/>
              <a:cs typeface="Andalus" panose="02020603050405020304" pitchFamily="18" charset="-78"/>
            </a:endParaRPr>
          </a:p>
        </p:txBody>
      </p:sp>
      <p:pic>
        <p:nvPicPr>
          <p:cNvPr id="4" name="Picture 3"/>
          <p:cNvPicPr>
            <a:picLocks noChangeAspect="1"/>
          </p:cNvPicPr>
          <p:nvPr/>
        </p:nvPicPr>
        <p:blipFill>
          <a:blip r:embed="rId2"/>
          <a:stretch>
            <a:fillRect/>
          </a:stretch>
        </p:blipFill>
        <p:spPr>
          <a:xfrm>
            <a:off x="4821382" y="3610098"/>
            <a:ext cx="6075214" cy="2536703"/>
          </a:xfrm>
          <a:prstGeom prst="rect">
            <a:avLst/>
          </a:prstGeom>
        </p:spPr>
      </p:pic>
    </p:spTree>
    <p:extLst>
      <p:ext uri="{BB962C8B-B14F-4D97-AF65-F5344CB8AC3E}">
        <p14:creationId xmlns:p14="http://schemas.microsoft.com/office/powerpoint/2010/main" val="1528594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128156" y="748144"/>
            <a:ext cx="10367158" cy="5379523"/>
          </a:xfrm>
          <a:prstGeom prst="rect">
            <a:avLst/>
          </a:prstGeom>
        </p:spPr>
      </p:pic>
    </p:spTree>
    <p:extLst>
      <p:ext uri="{BB962C8B-B14F-4D97-AF65-F5344CB8AC3E}">
        <p14:creationId xmlns:p14="http://schemas.microsoft.com/office/powerpoint/2010/main" val="1105136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Andalus" panose="02020603050405020304" pitchFamily="18" charset="-78"/>
                <a:cs typeface="Andalus" panose="02020603050405020304" pitchFamily="18" charset="-78"/>
              </a:rPr>
              <a:t>Correct positioning of the cuff</a:t>
            </a:r>
            <a:br>
              <a:rPr lang="en-US" b="1" dirty="0">
                <a:latin typeface="Andalus" panose="02020603050405020304" pitchFamily="18" charset="-78"/>
                <a:cs typeface="Andalus" panose="02020603050405020304" pitchFamily="18" charset="-78"/>
              </a:rPr>
            </a:br>
            <a:endParaRPr lang="en-US" b="1" dirty="0">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p:txBody>
          <a:bodyPr>
            <a:normAutofit/>
          </a:bodyPr>
          <a:lstStyle/>
          <a:p>
            <a:r>
              <a:rPr lang="en-US" sz="2800" dirty="0">
                <a:latin typeface="Andalus" panose="02020603050405020304" pitchFamily="18" charset="-78"/>
                <a:cs typeface="Andalus" panose="02020603050405020304" pitchFamily="18" charset="-78"/>
              </a:rPr>
              <a:t>The center of the sphygmomanometer bladder should be placed over the brachial artery. Many cuffs have some sort of marking scheme so that placement over the brachial artery - under, or just medial to, the biceps tendon - is facilitated. </a:t>
            </a:r>
          </a:p>
          <a:p>
            <a:r>
              <a:rPr lang="en-US" sz="2800" dirty="0">
                <a:latin typeface="Andalus" panose="02020603050405020304" pitchFamily="18" charset="-78"/>
                <a:cs typeface="Andalus" panose="02020603050405020304" pitchFamily="18" charset="-78"/>
              </a:rPr>
              <a:t>   The lower border of the cuff should be ~2cm proximal to the antecubital fossa and the cuff should be firmly wrapped around the arm. </a:t>
            </a:r>
          </a:p>
          <a:p>
            <a:endParaRPr lang="en-US" sz="28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252439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Andalus" panose="02020603050405020304" pitchFamily="18" charset="-78"/>
                <a:cs typeface="Andalus" panose="02020603050405020304" pitchFamily="18" charset="-78"/>
              </a:rPr>
              <a:t>Several critical steps in measuring blood pressure</a:t>
            </a:r>
            <a:br>
              <a:rPr lang="en-US" b="1" dirty="0">
                <a:latin typeface="Andalus" panose="02020603050405020304" pitchFamily="18" charset="-78"/>
                <a:cs typeface="Andalus" panose="02020603050405020304" pitchFamily="18" charset="-78"/>
              </a:rPr>
            </a:br>
            <a:endParaRPr lang="en-US" b="1" dirty="0">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p:txBody>
          <a:bodyPr/>
          <a:lstStyle/>
          <a:p>
            <a:r>
              <a:rPr lang="en-US" sz="3200" dirty="0">
                <a:latin typeface="Andalus" panose="02020603050405020304" pitchFamily="18" charset="-78"/>
                <a:cs typeface="Andalus" panose="02020603050405020304" pitchFamily="18" charset="-78"/>
              </a:rPr>
              <a:t>Selection of an appropriately sized cuff.</a:t>
            </a:r>
          </a:p>
          <a:p>
            <a:r>
              <a:rPr lang="en-US" sz="3200" dirty="0">
                <a:latin typeface="Andalus" panose="02020603050405020304" pitchFamily="18" charset="-78"/>
                <a:cs typeface="Andalus" panose="02020603050405020304" pitchFamily="18" charset="-78"/>
              </a:rPr>
              <a:t> cuff placement.</a:t>
            </a:r>
          </a:p>
          <a:p>
            <a:r>
              <a:rPr lang="en-US" sz="3200" dirty="0">
                <a:latin typeface="Andalus" panose="02020603050405020304" pitchFamily="18" charset="-78"/>
                <a:cs typeface="Andalus" panose="02020603050405020304" pitchFamily="18" charset="-78"/>
              </a:rPr>
              <a:t>Proper placement of the stethoscope.</a:t>
            </a:r>
          </a:p>
          <a:p>
            <a:r>
              <a:rPr lang="en-US" sz="3200" dirty="0">
                <a:latin typeface="Andalus" panose="02020603050405020304" pitchFamily="18" charset="-78"/>
                <a:cs typeface="Andalus" panose="02020603050405020304" pitchFamily="18" charset="-78"/>
              </a:rPr>
              <a:t>Appropriate cuff deflation rate, and auscultation of appropriate Korotkoff sounds.</a:t>
            </a:r>
          </a:p>
          <a:p>
            <a:endParaRPr lang="en-US" dirty="0"/>
          </a:p>
        </p:txBody>
      </p:sp>
    </p:spTree>
    <p:extLst>
      <p:ext uri="{BB962C8B-B14F-4D97-AF65-F5344CB8AC3E}">
        <p14:creationId xmlns:p14="http://schemas.microsoft.com/office/powerpoint/2010/main" val="3863383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ndalus" panose="02020603050405020304" pitchFamily="18" charset="-78"/>
                <a:cs typeface="Andalus" panose="02020603050405020304" pitchFamily="18" charset="-78"/>
              </a:rPr>
              <a:t>Definition</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b="1" dirty="0">
                <a:latin typeface="Andalus" panose="02020603050405020304" pitchFamily="18" charset="-78"/>
                <a:cs typeface="Andalus" panose="02020603050405020304" pitchFamily="18" charset="-78"/>
              </a:rPr>
              <a:t>The pressure exerted by the blood against the inner walls of the blood vessels, especially the arteries. It varies with </a:t>
            </a:r>
          </a:p>
          <a:p>
            <a:r>
              <a:rPr lang="en-US" dirty="0">
                <a:latin typeface="Andalus" panose="02020603050405020304" pitchFamily="18" charset="-78"/>
                <a:cs typeface="Andalus" panose="02020603050405020304" pitchFamily="18" charset="-78"/>
              </a:rPr>
              <a:t>The strength of the heartbeat, </a:t>
            </a:r>
          </a:p>
          <a:p>
            <a:r>
              <a:rPr lang="en-US" dirty="0">
                <a:latin typeface="Andalus" panose="02020603050405020304" pitchFamily="18" charset="-78"/>
                <a:cs typeface="Andalus" panose="02020603050405020304" pitchFamily="18" charset="-78"/>
              </a:rPr>
              <a:t>The elasticity of the arterial walls, </a:t>
            </a:r>
          </a:p>
          <a:p>
            <a:r>
              <a:rPr lang="en-US" dirty="0">
                <a:latin typeface="Andalus" panose="02020603050405020304" pitchFamily="18" charset="-78"/>
                <a:cs typeface="Andalus" panose="02020603050405020304" pitchFamily="18" charset="-78"/>
              </a:rPr>
              <a:t>The volume and viscosity of the blood, </a:t>
            </a:r>
          </a:p>
          <a:p>
            <a:r>
              <a:rPr lang="en-US" dirty="0">
                <a:latin typeface="Andalus" panose="02020603050405020304" pitchFamily="18" charset="-78"/>
                <a:cs typeface="Andalus" panose="02020603050405020304" pitchFamily="18" charset="-78"/>
              </a:rPr>
              <a:t>and a person's health, age, sex and physical condition</a:t>
            </a:r>
            <a:r>
              <a:rPr lang="en-US" dirty="0"/>
              <a:t>.</a:t>
            </a:r>
          </a:p>
        </p:txBody>
      </p:sp>
    </p:spTree>
    <p:extLst>
      <p:ext uri="{BB962C8B-B14F-4D97-AF65-F5344CB8AC3E}">
        <p14:creationId xmlns:p14="http://schemas.microsoft.com/office/powerpoint/2010/main" val="2130969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Measurement of BP in the clinic</a:t>
            </a:r>
          </a:p>
        </p:txBody>
      </p:sp>
      <p:pic>
        <p:nvPicPr>
          <p:cNvPr id="4" name="Content Placeholder 3"/>
          <p:cNvPicPr>
            <a:picLocks noGrp="1" noChangeAspect="1"/>
          </p:cNvPicPr>
          <p:nvPr>
            <p:ph idx="1"/>
          </p:nvPr>
        </p:nvPicPr>
        <p:blipFill>
          <a:blip r:embed="rId2"/>
          <a:stretch>
            <a:fillRect/>
          </a:stretch>
        </p:blipFill>
        <p:spPr>
          <a:xfrm>
            <a:off x="2968831" y="2557463"/>
            <a:ext cx="6531429" cy="3558329"/>
          </a:xfrm>
          <a:prstGeom prst="rect">
            <a:avLst/>
          </a:prstGeom>
        </p:spPr>
      </p:pic>
    </p:spTree>
    <p:extLst>
      <p:ext uri="{BB962C8B-B14F-4D97-AF65-F5344CB8AC3E}">
        <p14:creationId xmlns:p14="http://schemas.microsoft.com/office/powerpoint/2010/main" val="1686737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ndalus" panose="02020603050405020304" pitchFamily="18" charset="-78"/>
                <a:cs typeface="Andalus" panose="02020603050405020304" pitchFamily="18" charset="-78"/>
              </a:rPr>
              <a:t>Explanatory Notes </a:t>
            </a:r>
          </a:p>
        </p:txBody>
      </p:sp>
      <p:sp>
        <p:nvSpPr>
          <p:cNvPr id="3" name="Content Placeholder 2"/>
          <p:cNvSpPr>
            <a:spLocks noGrp="1"/>
          </p:cNvSpPr>
          <p:nvPr>
            <p:ph idx="1"/>
          </p:nvPr>
        </p:nvSpPr>
        <p:spPr/>
        <p:txBody>
          <a:bodyPr/>
          <a:lstStyle/>
          <a:p>
            <a:r>
              <a:rPr lang="en-US" dirty="0">
                <a:latin typeface="Andalus" panose="02020603050405020304" pitchFamily="18" charset="-78"/>
                <a:cs typeface="Andalus" panose="02020603050405020304" pitchFamily="18" charset="-78"/>
              </a:rPr>
              <a:t>The laminar flow that normally occurs in arteries produces little vibration of the arterial wall and therefore no sounds.  However, when an artery is partially constricted, blood flow becomes turbulent, causing the artery to vibrate and produce sounds</a:t>
            </a:r>
            <a:r>
              <a:rPr lang="en-US" dirty="0"/>
              <a:t>.  </a:t>
            </a:r>
            <a:br>
              <a:rPr lang="en-US" dirty="0"/>
            </a:br>
            <a:endParaRPr lang="en-US" dirty="0"/>
          </a:p>
        </p:txBody>
      </p:sp>
      <p:pic>
        <p:nvPicPr>
          <p:cNvPr id="4" name="Picture 3"/>
          <p:cNvPicPr>
            <a:picLocks noChangeAspect="1"/>
          </p:cNvPicPr>
          <p:nvPr/>
        </p:nvPicPr>
        <p:blipFill>
          <a:blip r:embed="rId2"/>
          <a:stretch>
            <a:fillRect/>
          </a:stretch>
        </p:blipFill>
        <p:spPr>
          <a:xfrm>
            <a:off x="1603170" y="4263241"/>
            <a:ext cx="3586348" cy="1883560"/>
          </a:xfrm>
          <a:prstGeom prst="rect">
            <a:avLst/>
          </a:prstGeom>
        </p:spPr>
      </p:pic>
      <p:pic>
        <p:nvPicPr>
          <p:cNvPr id="5" name="Picture 4"/>
          <p:cNvPicPr>
            <a:picLocks noChangeAspect="1"/>
          </p:cNvPicPr>
          <p:nvPr/>
        </p:nvPicPr>
        <p:blipFill>
          <a:blip r:embed="rId3"/>
          <a:stretch>
            <a:fillRect/>
          </a:stretch>
        </p:blipFill>
        <p:spPr>
          <a:xfrm>
            <a:off x="6115793" y="4263241"/>
            <a:ext cx="3883230" cy="1748093"/>
          </a:xfrm>
          <a:prstGeom prst="rect">
            <a:avLst/>
          </a:prstGeom>
        </p:spPr>
      </p:pic>
    </p:spTree>
    <p:extLst>
      <p:ext uri="{BB962C8B-B14F-4D97-AF65-F5344CB8AC3E}">
        <p14:creationId xmlns:p14="http://schemas.microsoft.com/office/powerpoint/2010/main" val="129962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800" dirty="0">
                <a:latin typeface="Andalus" panose="02020603050405020304" pitchFamily="18" charset="-78"/>
                <a:cs typeface="Andalus" panose="02020603050405020304" pitchFamily="18" charset="-78"/>
              </a:rPr>
              <a:t>When measuring blood pressure using the auscultation method, turbulent blood flow will occur when the cuff pressure is lesser than systolic pressure and greater than the diastolic pressure.  The   "tapping" sounds associated with the turbulent flow are known as </a:t>
            </a:r>
            <a:r>
              <a:rPr lang="en-US" sz="2800" b="1" dirty="0">
                <a:solidFill>
                  <a:srgbClr val="FF0000"/>
                </a:solidFill>
                <a:latin typeface="Andalus" panose="02020603050405020304" pitchFamily="18" charset="-78"/>
                <a:cs typeface="Andalus" panose="02020603050405020304" pitchFamily="18" charset="-78"/>
              </a:rPr>
              <a:t>Korotkoff sounds</a:t>
            </a:r>
            <a:r>
              <a:rPr lang="en-US" sz="2800" dirty="0">
                <a:latin typeface="Andalus" panose="02020603050405020304" pitchFamily="18" charset="-78"/>
                <a:cs typeface="Andalus" panose="02020603050405020304" pitchFamily="18" charset="-78"/>
              </a:rPr>
              <a:t>. Remember that these sounds are not to be confused with the heart sounds produced by the opening and closing of the heart valves.</a:t>
            </a:r>
          </a:p>
          <a:p>
            <a:endParaRPr lang="en-US" sz="2800" dirty="0">
              <a:latin typeface="Andalus" panose="02020603050405020304" pitchFamily="18" charset="-78"/>
              <a:cs typeface="Andalus" panose="02020603050405020304" pitchFamily="18" charset="-78"/>
            </a:endParaRPr>
          </a:p>
          <a:p>
            <a:endParaRPr lang="en-US" dirty="0"/>
          </a:p>
        </p:txBody>
      </p:sp>
    </p:spTree>
    <p:extLst>
      <p:ext uri="{BB962C8B-B14F-4D97-AF65-F5344CB8AC3E}">
        <p14:creationId xmlns:p14="http://schemas.microsoft.com/office/powerpoint/2010/main" val="3662970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200" dirty="0">
                <a:latin typeface="Andalus" panose="02020603050405020304" pitchFamily="18" charset="-78"/>
                <a:cs typeface="Andalus" panose="02020603050405020304" pitchFamily="18" charset="-78"/>
              </a:rPr>
              <a:t>The sounds heard during measurement of blood pressure are not the same as the heart sounds '</a:t>
            </a:r>
            <a:r>
              <a:rPr lang="en-US" sz="3200" dirty="0" err="1">
                <a:latin typeface="Andalus" panose="02020603050405020304" pitchFamily="18" charset="-78"/>
                <a:cs typeface="Andalus" panose="02020603050405020304" pitchFamily="18" charset="-78"/>
              </a:rPr>
              <a:t>lub</a:t>
            </a:r>
            <a:r>
              <a:rPr lang="en-US" sz="3200" dirty="0">
                <a:latin typeface="Andalus" panose="02020603050405020304" pitchFamily="18" charset="-78"/>
                <a:cs typeface="Andalus" panose="02020603050405020304" pitchFamily="18" charset="-78"/>
              </a:rPr>
              <a:t>' and 'dub' that are due to closing of cardiac valves.</a:t>
            </a:r>
          </a:p>
          <a:p>
            <a:endParaRPr lang="en-US" sz="32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9704333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dirty="0">
                <a:latin typeface="Andalus" panose="02020603050405020304" pitchFamily="18" charset="-78"/>
                <a:cs typeface="Andalus" panose="02020603050405020304" pitchFamily="18" charset="-78"/>
              </a:rPr>
              <a:t>The blood pressure cuff was originally promoted as a tool to measure systolic blood pressure by the obliteration of the radial pulse. Palpation of the point at which the radial pulse was obliterated allowed for determination of the systolic blood pressure. In contrast, Korotkoff proposed listening for the appearance and disappearance of sounds to mark systolic and diastolic pressures.</a:t>
            </a:r>
          </a:p>
          <a:p>
            <a:endParaRPr lang="en-US" dirty="0"/>
          </a:p>
        </p:txBody>
      </p:sp>
    </p:spTree>
    <p:extLst>
      <p:ext uri="{BB962C8B-B14F-4D97-AF65-F5344CB8AC3E}">
        <p14:creationId xmlns:p14="http://schemas.microsoft.com/office/powerpoint/2010/main" val="4113479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ndalus" panose="02020603050405020304" pitchFamily="18" charset="-78"/>
                <a:cs typeface="Andalus" panose="02020603050405020304" pitchFamily="18" charset="-78"/>
              </a:rPr>
              <a:t>Summary of the auscultatory method</a:t>
            </a:r>
          </a:p>
        </p:txBody>
      </p:sp>
      <p:sp>
        <p:nvSpPr>
          <p:cNvPr id="3" name="Content Placeholder 2"/>
          <p:cNvSpPr>
            <a:spLocks noGrp="1"/>
          </p:cNvSpPr>
          <p:nvPr>
            <p:ph idx="1"/>
          </p:nvPr>
        </p:nvSpPr>
        <p:spPr/>
        <p:txBody>
          <a:bodyPr/>
          <a:lstStyle/>
          <a:p>
            <a:r>
              <a:rPr lang="en-US" dirty="0">
                <a:latin typeface="Andalus" panose="02020603050405020304" pitchFamily="18" charset="-78"/>
                <a:cs typeface="Andalus" panose="02020603050405020304" pitchFamily="18" charset="-78"/>
              </a:rPr>
              <a:t>Initially the cuff is inflated to a level higher than the systolic pressure.  Thus the artery is completely compressed, there is no blood flow, and no sounds are heard.  The cuff pressure is slowly decreased.  At the point where the systolic pressure exceeds the cuff pressure, the Korotkoff sounds are first heard and blood passes in turbulent flow through the partially constricted artery. Korotkoff sounds will continue to be heard as the cuff pressure is further lowered.  However,  when the cuff pressure reaches diastolic pressure, the sounds disappear.</a:t>
            </a:r>
          </a:p>
          <a:p>
            <a:endParaRPr lang="en-US" dirty="0"/>
          </a:p>
        </p:txBody>
      </p:sp>
    </p:spTree>
    <p:extLst>
      <p:ext uri="{BB962C8B-B14F-4D97-AF65-F5344CB8AC3E}">
        <p14:creationId xmlns:p14="http://schemas.microsoft.com/office/powerpoint/2010/main" val="951924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latin typeface="Andalus" panose="02020603050405020304" pitchFamily="18" charset="-78"/>
                <a:cs typeface="Andalus" panose="02020603050405020304" pitchFamily="18" charset="-78"/>
              </a:rPr>
              <a:t>Korotkoff</a:t>
            </a:r>
            <a:r>
              <a:rPr lang="en-US" b="1" dirty="0" err="1">
                <a:latin typeface="Andalus" panose="02020603050405020304" pitchFamily="18" charset="-78"/>
                <a:cs typeface="Andalus" panose="02020603050405020304" pitchFamily="18" charset="-78"/>
                <a:sym typeface="Symbol" panose="05050102010706020507" pitchFamily="18" charset="2"/>
              </a:rPr>
              <a:t></a:t>
            </a:r>
            <a:r>
              <a:rPr lang="en-US" b="1" dirty="0" err="1">
                <a:latin typeface="Andalus" panose="02020603050405020304" pitchFamily="18" charset="-78"/>
                <a:cs typeface="Andalus" panose="02020603050405020304" pitchFamily="18" charset="-78"/>
              </a:rPr>
              <a:t>s</a:t>
            </a:r>
            <a:r>
              <a:rPr lang="en-US" b="1" dirty="0">
                <a:latin typeface="Andalus" panose="02020603050405020304" pitchFamily="18" charset="-78"/>
                <a:cs typeface="Andalus" panose="02020603050405020304" pitchFamily="18" charset="-78"/>
              </a:rPr>
              <a:t> sounds</a:t>
            </a:r>
          </a:p>
        </p:txBody>
      </p:sp>
      <p:sp>
        <p:nvSpPr>
          <p:cNvPr id="3" name="Content Placeholder 2"/>
          <p:cNvSpPr>
            <a:spLocks noGrp="1"/>
          </p:cNvSpPr>
          <p:nvPr>
            <p:ph idx="1"/>
          </p:nvPr>
        </p:nvSpPr>
        <p:spPr/>
        <p:txBody>
          <a:bodyPr/>
          <a:lstStyle/>
          <a:p>
            <a:r>
              <a:rPr lang="en-US" sz="3200" dirty="0">
                <a:latin typeface="Andalus" panose="02020603050405020304" pitchFamily="18" charset="-78"/>
                <a:cs typeface="Andalus" panose="02020603050405020304" pitchFamily="18" charset="-78"/>
              </a:rPr>
              <a:t>Sounds </a:t>
            </a:r>
            <a:r>
              <a:rPr lang="en-US" sz="3200" dirty="0" err="1">
                <a:latin typeface="Andalus" panose="02020603050405020304" pitchFamily="18" charset="-78"/>
                <a:cs typeface="Andalus" panose="02020603050405020304" pitchFamily="18" charset="-78"/>
              </a:rPr>
              <a:t>heared</a:t>
            </a:r>
            <a:r>
              <a:rPr lang="en-US" sz="3200" dirty="0">
                <a:latin typeface="Andalus" panose="02020603050405020304" pitchFamily="18" charset="-78"/>
                <a:cs typeface="Andalus" panose="02020603050405020304" pitchFamily="18" charset="-78"/>
              </a:rPr>
              <a:t> during the taking of a blood pressure using stethoscope and sphygmomanometer , originated by blood passage causing vibrations in the walls of the blood vessels.</a:t>
            </a:r>
          </a:p>
          <a:p>
            <a:r>
              <a:rPr lang="en-US" sz="3200" dirty="0">
                <a:latin typeface="Andalus" panose="02020603050405020304" pitchFamily="18" charset="-78"/>
                <a:cs typeface="Andalus" panose="02020603050405020304" pitchFamily="18" charset="-78"/>
              </a:rPr>
              <a:t>No sounds; cuff pressure above systolic pressure artery completely occluded </a:t>
            </a:r>
          </a:p>
          <a:p>
            <a:endParaRPr lang="en-US" dirty="0"/>
          </a:p>
        </p:txBody>
      </p:sp>
    </p:spTree>
    <p:extLst>
      <p:ext uri="{BB962C8B-B14F-4D97-AF65-F5344CB8AC3E}">
        <p14:creationId xmlns:p14="http://schemas.microsoft.com/office/powerpoint/2010/main" val="1893680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latin typeface="Andalus" panose="02020603050405020304" pitchFamily="18" charset="-78"/>
                <a:cs typeface="Andalus" panose="02020603050405020304" pitchFamily="18" charset="-78"/>
              </a:rPr>
              <a:t>Phase 1 </a:t>
            </a:r>
            <a:r>
              <a:rPr lang="en-US" dirty="0">
                <a:latin typeface="Andalus" panose="02020603050405020304" pitchFamily="18" charset="-78"/>
                <a:cs typeface="Andalus" panose="02020603050405020304" pitchFamily="18" charset="-78"/>
              </a:rPr>
              <a:t>: appearance of fairly sharp thudding sound that increases in intensity during the next 10 </a:t>
            </a:r>
            <a:r>
              <a:rPr lang="en-US" dirty="0" err="1">
                <a:latin typeface="Andalus" panose="02020603050405020304" pitchFamily="18" charset="-78"/>
                <a:cs typeface="Andalus" panose="02020603050405020304" pitchFamily="18" charset="-78"/>
              </a:rPr>
              <a:t>mmhg</a:t>
            </a:r>
            <a:r>
              <a:rPr lang="en-US" dirty="0">
                <a:latin typeface="Andalus" panose="02020603050405020304" pitchFamily="18" charset="-78"/>
                <a:cs typeface="Andalus" panose="02020603050405020304" pitchFamily="18" charset="-78"/>
              </a:rPr>
              <a:t> of drop in </a:t>
            </a:r>
            <a:r>
              <a:rPr lang="en-US" dirty="0" err="1">
                <a:latin typeface="Andalus" panose="02020603050405020304" pitchFamily="18" charset="-78"/>
                <a:cs typeface="Andalus" panose="02020603050405020304" pitchFamily="18" charset="-78"/>
              </a:rPr>
              <a:t>presssure</a:t>
            </a:r>
            <a:r>
              <a:rPr lang="en-US" dirty="0">
                <a:latin typeface="Andalus" panose="02020603050405020304" pitchFamily="18" charset="-78"/>
                <a:cs typeface="Andalus" panose="02020603050405020304" pitchFamily="18" charset="-78"/>
              </a:rPr>
              <a:t>. the pressure when the first sound appears is the </a:t>
            </a:r>
            <a:r>
              <a:rPr lang="en-US" b="1" dirty="0">
                <a:latin typeface="Andalus" panose="02020603050405020304" pitchFamily="18" charset="-78"/>
                <a:cs typeface="Andalus" panose="02020603050405020304" pitchFamily="18" charset="-78"/>
              </a:rPr>
              <a:t>systolic pressure</a:t>
            </a:r>
            <a:r>
              <a:rPr lang="en-US" dirty="0">
                <a:latin typeface="Andalus" panose="02020603050405020304" pitchFamily="18" charset="-78"/>
                <a:cs typeface="Andalus" panose="02020603050405020304" pitchFamily="18" charset="-78"/>
              </a:rPr>
              <a:t>.</a:t>
            </a:r>
          </a:p>
          <a:p>
            <a:r>
              <a:rPr lang="en-US" b="1" dirty="0">
                <a:latin typeface="Andalus" panose="02020603050405020304" pitchFamily="18" charset="-78"/>
                <a:cs typeface="Andalus" panose="02020603050405020304" pitchFamily="18" charset="-78"/>
              </a:rPr>
              <a:t>Phase 2</a:t>
            </a:r>
            <a:r>
              <a:rPr lang="en-US" dirty="0">
                <a:latin typeface="Andalus" panose="02020603050405020304" pitchFamily="18" charset="-78"/>
                <a:cs typeface="Andalus" panose="02020603050405020304" pitchFamily="18" charset="-78"/>
              </a:rPr>
              <a:t>: the sounds become a softer murmur during the next 10-15mmhg  of drop in pressure.</a:t>
            </a:r>
          </a:p>
          <a:p>
            <a:r>
              <a:rPr lang="en-US" b="1" dirty="0">
                <a:latin typeface="Andalus" panose="02020603050405020304" pitchFamily="18" charset="-78"/>
                <a:cs typeface="Andalus" panose="02020603050405020304" pitchFamily="18" charset="-78"/>
              </a:rPr>
              <a:t>Phase 3</a:t>
            </a:r>
            <a:r>
              <a:rPr lang="en-US" dirty="0">
                <a:latin typeface="Andalus" panose="02020603050405020304" pitchFamily="18" charset="-78"/>
                <a:cs typeface="Andalus" panose="02020603050405020304" pitchFamily="18" charset="-78"/>
              </a:rPr>
              <a:t> : the  sounds become  louder again and a </a:t>
            </a:r>
            <a:r>
              <a:rPr lang="en-US" dirty="0" err="1">
                <a:latin typeface="Andalus" panose="02020603050405020304" pitchFamily="18" charset="-78"/>
                <a:cs typeface="Andalus" panose="02020603050405020304" pitchFamily="18" charset="-78"/>
              </a:rPr>
              <a:t>sharpper</a:t>
            </a:r>
            <a:r>
              <a:rPr lang="en-US" dirty="0">
                <a:latin typeface="Andalus" panose="02020603050405020304" pitchFamily="18" charset="-78"/>
                <a:cs typeface="Andalus" panose="02020603050405020304" pitchFamily="18" charset="-78"/>
              </a:rPr>
              <a:t>  thudding during the next 10-15 </a:t>
            </a:r>
            <a:r>
              <a:rPr lang="en-US" dirty="0" err="1">
                <a:latin typeface="Andalus" panose="02020603050405020304" pitchFamily="18" charset="-78"/>
                <a:cs typeface="Andalus" panose="02020603050405020304" pitchFamily="18" charset="-78"/>
              </a:rPr>
              <a:t>mmhg</a:t>
            </a:r>
            <a:r>
              <a:rPr lang="en-US" dirty="0">
                <a:latin typeface="Andalus" panose="02020603050405020304" pitchFamily="18" charset="-78"/>
                <a:cs typeface="Andalus" panose="02020603050405020304" pitchFamily="18" charset="-78"/>
              </a:rPr>
              <a:t> of drop in pressure.</a:t>
            </a:r>
          </a:p>
          <a:p>
            <a:endParaRPr lang="en-US"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4797383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Phase 4:</a:t>
            </a:r>
            <a:r>
              <a:rPr lang="en-US" dirty="0"/>
              <a:t> </a:t>
            </a:r>
            <a:r>
              <a:rPr lang="en-US" sz="2800" dirty="0">
                <a:latin typeface="Andalus" panose="02020603050405020304" pitchFamily="18" charset="-78"/>
                <a:cs typeface="Andalus" panose="02020603050405020304" pitchFamily="18" charset="-78"/>
              </a:rPr>
              <a:t>the sound suddenly become muffled and reduce in </a:t>
            </a:r>
            <a:r>
              <a:rPr lang="en-US" sz="2800" dirty="0" err="1">
                <a:latin typeface="Andalus" panose="02020603050405020304" pitchFamily="18" charset="-78"/>
                <a:cs typeface="Andalus" panose="02020603050405020304" pitchFamily="18" charset="-78"/>
              </a:rPr>
              <a:t>intesity</a:t>
            </a:r>
            <a:r>
              <a:rPr lang="en-US" sz="2800" dirty="0">
                <a:latin typeface="Andalus" panose="02020603050405020304" pitchFamily="18" charset="-78"/>
                <a:cs typeface="Andalus" panose="02020603050405020304" pitchFamily="18" charset="-78"/>
              </a:rPr>
              <a:t>.</a:t>
            </a:r>
          </a:p>
          <a:p>
            <a:r>
              <a:rPr lang="en-US" sz="2800" dirty="0">
                <a:latin typeface="Andalus" panose="02020603050405020304" pitchFamily="18" charset="-78"/>
                <a:cs typeface="Andalus" panose="02020603050405020304" pitchFamily="18" charset="-78"/>
              </a:rPr>
              <a:t>The pressure at this point is termed the diastolic pressure  this muffled sound continues for another drop in pressure of 5 </a:t>
            </a:r>
            <a:r>
              <a:rPr lang="en-US" sz="2800" dirty="0" err="1">
                <a:latin typeface="Andalus" panose="02020603050405020304" pitchFamily="18" charset="-78"/>
                <a:cs typeface="Andalus" panose="02020603050405020304" pitchFamily="18" charset="-78"/>
              </a:rPr>
              <a:t>mmhg</a:t>
            </a:r>
            <a:r>
              <a:rPr lang="en-US" sz="2800" dirty="0">
                <a:latin typeface="Andalus" panose="02020603050405020304" pitchFamily="18" charset="-78"/>
                <a:cs typeface="Andalus" panose="02020603050405020304" pitchFamily="18" charset="-78"/>
              </a:rPr>
              <a:t>. after which all sound disappears. The point where the sound ceases completely is called the end diastolic pressure.</a:t>
            </a:r>
          </a:p>
          <a:p>
            <a:endParaRPr lang="en-US" sz="28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7109943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1900051" y="855025"/>
            <a:ext cx="8383979" cy="5174694"/>
          </a:xfrm>
          <a:prstGeom prst="rect">
            <a:avLst/>
          </a:prstGeom>
        </p:spPr>
      </p:pic>
    </p:spTree>
    <p:extLst>
      <p:ext uri="{BB962C8B-B14F-4D97-AF65-F5344CB8AC3E}">
        <p14:creationId xmlns:p14="http://schemas.microsoft.com/office/powerpoint/2010/main" val="1469833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Andalus" panose="02020603050405020304" pitchFamily="18" charset="-78"/>
                <a:cs typeface="Andalus" panose="02020603050405020304" pitchFamily="18" charset="-78"/>
              </a:rPr>
              <a:t>Cardiac Output</a:t>
            </a:r>
            <a:br>
              <a:rPr lang="en-US" b="1" dirty="0">
                <a:latin typeface="Andalus" panose="02020603050405020304" pitchFamily="18" charset="-78"/>
                <a:cs typeface="Andalus" panose="02020603050405020304" pitchFamily="18" charset="-78"/>
              </a:rPr>
            </a:br>
            <a:endParaRPr lang="en-US" b="1" dirty="0">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p:txBody>
          <a:bodyPr>
            <a:normAutofit fontScale="25000" lnSpcReduction="20000"/>
          </a:bodyPr>
          <a:lstStyle/>
          <a:p>
            <a:endParaRPr lang="en-US" dirty="0"/>
          </a:p>
          <a:p>
            <a:pPr>
              <a:buFont typeface="Wingdings" panose="05000000000000000000" pitchFamily="2" charset="2"/>
              <a:buChar char="Ø"/>
            </a:pPr>
            <a:r>
              <a:rPr lang="en-US" sz="6200" b="1" dirty="0">
                <a:latin typeface="Andalus" panose="02020603050405020304" pitchFamily="18" charset="-78"/>
                <a:cs typeface="Andalus" panose="02020603050405020304" pitchFamily="18" charset="-78"/>
              </a:rPr>
              <a:t>Cardiac output </a:t>
            </a:r>
            <a:r>
              <a:rPr lang="en-US" sz="6200" dirty="0">
                <a:latin typeface="Andalus" panose="02020603050405020304" pitchFamily="18" charset="-78"/>
                <a:cs typeface="Andalus" panose="02020603050405020304" pitchFamily="18" charset="-78"/>
              </a:rPr>
              <a:t>is the volume of blood pumped by the heart per minute (mL blood/min). Cardiac output is a function of </a:t>
            </a:r>
            <a:r>
              <a:rPr lang="en-US" sz="6200" b="1" dirty="0">
                <a:latin typeface="Andalus" panose="02020603050405020304" pitchFamily="18" charset="-78"/>
                <a:cs typeface="Andalus" panose="02020603050405020304" pitchFamily="18" charset="-78"/>
              </a:rPr>
              <a:t>heart rate </a:t>
            </a:r>
            <a:r>
              <a:rPr lang="en-US" sz="6200" dirty="0">
                <a:latin typeface="Andalus" panose="02020603050405020304" pitchFamily="18" charset="-78"/>
                <a:cs typeface="Andalus" panose="02020603050405020304" pitchFamily="18" charset="-78"/>
              </a:rPr>
              <a:t>and </a:t>
            </a:r>
            <a:r>
              <a:rPr lang="en-US" sz="6200" b="1" dirty="0">
                <a:latin typeface="Andalus" panose="02020603050405020304" pitchFamily="18" charset="-78"/>
                <a:cs typeface="Andalus" panose="02020603050405020304" pitchFamily="18" charset="-78"/>
              </a:rPr>
              <a:t>stroke volume</a:t>
            </a:r>
            <a:r>
              <a:rPr lang="en-US" sz="6200" dirty="0">
                <a:latin typeface="Andalus" panose="02020603050405020304" pitchFamily="18" charset="-78"/>
                <a:cs typeface="Andalus" panose="02020603050405020304" pitchFamily="18" charset="-78"/>
              </a:rPr>
              <a:t>. </a:t>
            </a:r>
          </a:p>
          <a:p>
            <a:r>
              <a:rPr lang="en-US" sz="6200" b="1" dirty="0">
                <a:latin typeface="Andalus" panose="02020603050405020304" pitchFamily="18" charset="-78"/>
                <a:cs typeface="Andalus" panose="02020603050405020304" pitchFamily="18" charset="-78"/>
              </a:rPr>
              <a:t>The heart rate </a:t>
            </a:r>
            <a:r>
              <a:rPr lang="en-US" sz="6200" dirty="0">
                <a:latin typeface="Andalus" panose="02020603050405020304" pitchFamily="18" charset="-78"/>
                <a:cs typeface="Andalus" panose="02020603050405020304" pitchFamily="18" charset="-78"/>
              </a:rPr>
              <a:t>is simply the number of beats per minute. </a:t>
            </a:r>
          </a:p>
          <a:p>
            <a:r>
              <a:rPr lang="en-US" sz="6200" b="1" dirty="0">
                <a:latin typeface="Andalus" panose="02020603050405020304" pitchFamily="18" charset="-78"/>
                <a:cs typeface="Andalus" panose="02020603050405020304" pitchFamily="18" charset="-78"/>
              </a:rPr>
              <a:t>The stroke volume </a:t>
            </a:r>
            <a:r>
              <a:rPr lang="en-US" sz="6200" dirty="0">
                <a:latin typeface="Andalus" panose="02020603050405020304" pitchFamily="18" charset="-78"/>
                <a:cs typeface="Andalus" panose="02020603050405020304" pitchFamily="18" charset="-78"/>
              </a:rPr>
              <a:t>is the volume of blood, in milliliters (mL), pumped out of the heart with each beat. Increasing either heart rate or stroke volume increases cardiac output.</a:t>
            </a:r>
          </a:p>
          <a:p>
            <a:r>
              <a:rPr lang="en-US" sz="6200" dirty="0">
                <a:latin typeface="Andalus" panose="02020603050405020304" pitchFamily="18" charset="-78"/>
                <a:cs typeface="Andalus" panose="02020603050405020304" pitchFamily="18" charset="-78"/>
              </a:rPr>
              <a:t>Cardiac Output in mL/min = </a:t>
            </a:r>
            <a:r>
              <a:rPr lang="en-US" sz="6200" b="1" dirty="0">
                <a:latin typeface="Andalus" panose="02020603050405020304" pitchFamily="18" charset="-78"/>
                <a:cs typeface="Andalus" panose="02020603050405020304" pitchFamily="18" charset="-78"/>
              </a:rPr>
              <a:t>heart rate (beats/min) X stroke volume (mL/beat)</a:t>
            </a:r>
          </a:p>
          <a:p>
            <a:r>
              <a:rPr lang="en-US" sz="6200" dirty="0">
                <a:latin typeface="Andalus" panose="02020603050405020304" pitchFamily="18" charset="-78"/>
                <a:cs typeface="Andalus" panose="02020603050405020304" pitchFamily="18" charset="-78"/>
              </a:rPr>
              <a:t>An average person has a resting heart rate of </a:t>
            </a:r>
            <a:r>
              <a:rPr lang="en-US" sz="6200" b="1" dirty="0">
                <a:latin typeface="Andalus" panose="02020603050405020304" pitchFamily="18" charset="-78"/>
                <a:cs typeface="Andalus" panose="02020603050405020304" pitchFamily="18" charset="-78"/>
              </a:rPr>
              <a:t>70 beats/minute </a:t>
            </a:r>
            <a:r>
              <a:rPr lang="en-US" sz="6200" dirty="0">
                <a:latin typeface="Andalus" panose="02020603050405020304" pitchFamily="18" charset="-78"/>
                <a:cs typeface="Andalus" panose="02020603050405020304" pitchFamily="18" charset="-78"/>
              </a:rPr>
              <a:t>and a resting stroke volume of </a:t>
            </a:r>
            <a:r>
              <a:rPr lang="en-US" sz="6200" b="1" dirty="0">
                <a:latin typeface="Andalus" panose="02020603050405020304" pitchFamily="18" charset="-78"/>
                <a:cs typeface="Andalus" panose="02020603050405020304" pitchFamily="18" charset="-78"/>
              </a:rPr>
              <a:t>70 mL/beat</a:t>
            </a:r>
            <a:r>
              <a:rPr lang="en-US" sz="6200" dirty="0">
                <a:latin typeface="Andalus" panose="02020603050405020304" pitchFamily="18" charset="-78"/>
                <a:cs typeface="Andalus" panose="02020603050405020304" pitchFamily="18" charset="-78"/>
              </a:rPr>
              <a:t>. The cardiac output for this person at rest is:</a:t>
            </a:r>
          </a:p>
          <a:p>
            <a:r>
              <a:rPr lang="en-US" sz="6200" dirty="0">
                <a:latin typeface="Andalus" panose="02020603050405020304" pitchFamily="18" charset="-78"/>
                <a:cs typeface="Andalus" panose="02020603050405020304" pitchFamily="18" charset="-78"/>
              </a:rPr>
              <a:t>Cardiac Output = 70 (</a:t>
            </a:r>
            <a:r>
              <a:rPr lang="en-US" sz="6200" b="1" dirty="0">
                <a:latin typeface="Andalus" panose="02020603050405020304" pitchFamily="18" charset="-78"/>
                <a:cs typeface="Andalus" panose="02020603050405020304" pitchFamily="18" charset="-78"/>
              </a:rPr>
              <a:t>beats/min</a:t>
            </a:r>
            <a:r>
              <a:rPr lang="en-US" sz="6200" dirty="0">
                <a:latin typeface="Andalus" panose="02020603050405020304" pitchFamily="18" charset="-78"/>
                <a:cs typeface="Andalus" panose="02020603050405020304" pitchFamily="18" charset="-78"/>
              </a:rPr>
              <a:t>) X 70 (</a:t>
            </a:r>
            <a:r>
              <a:rPr lang="en-US" sz="6200" b="1" dirty="0">
                <a:latin typeface="Andalus" panose="02020603050405020304" pitchFamily="18" charset="-78"/>
                <a:cs typeface="Andalus" panose="02020603050405020304" pitchFamily="18" charset="-78"/>
              </a:rPr>
              <a:t>mL/beat</a:t>
            </a:r>
            <a:r>
              <a:rPr lang="en-US" sz="6200" dirty="0">
                <a:latin typeface="Andalus" panose="02020603050405020304" pitchFamily="18" charset="-78"/>
                <a:cs typeface="Andalus" panose="02020603050405020304" pitchFamily="18" charset="-78"/>
              </a:rPr>
              <a:t>) = 4900 </a:t>
            </a:r>
            <a:r>
              <a:rPr lang="en-US" sz="6200" b="1" dirty="0">
                <a:latin typeface="Andalus" panose="02020603050405020304" pitchFamily="18" charset="-78"/>
                <a:cs typeface="Andalus" panose="02020603050405020304" pitchFamily="18" charset="-78"/>
              </a:rPr>
              <a:t>mL/minute</a:t>
            </a:r>
            <a:r>
              <a:rPr lang="en-US" sz="6200" dirty="0">
                <a:latin typeface="Andalus" panose="02020603050405020304" pitchFamily="18" charset="-78"/>
                <a:cs typeface="Andalus" panose="02020603050405020304" pitchFamily="18" charset="-78"/>
              </a:rPr>
              <a:t>.</a:t>
            </a:r>
          </a:p>
          <a:p>
            <a:r>
              <a:rPr lang="en-US" sz="6200" dirty="0">
                <a:latin typeface="Andalus" panose="02020603050405020304" pitchFamily="18" charset="-78"/>
                <a:cs typeface="Andalus" panose="02020603050405020304" pitchFamily="18" charset="-78"/>
              </a:rPr>
              <a:t>The total volume of blood in the circulatory system of an average person is about </a:t>
            </a:r>
            <a:r>
              <a:rPr lang="en-US" sz="6200" b="1" dirty="0">
                <a:latin typeface="Andalus" panose="02020603050405020304" pitchFamily="18" charset="-78"/>
                <a:cs typeface="Andalus" panose="02020603050405020304" pitchFamily="18" charset="-78"/>
              </a:rPr>
              <a:t>5 liters (5000 mL)/min.</a:t>
            </a:r>
          </a:p>
        </p:txBody>
      </p:sp>
    </p:spTree>
    <p:extLst>
      <p:ext uri="{BB962C8B-B14F-4D97-AF65-F5344CB8AC3E}">
        <p14:creationId xmlns:p14="http://schemas.microsoft.com/office/powerpoint/2010/main" val="8933957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Andalus" panose="02020603050405020304" pitchFamily="18" charset="-78"/>
                <a:cs typeface="Andalus" panose="02020603050405020304" pitchFamily="18" charset="-78"/>
              </a:rPr>
              <a:t>Errors in blood pressure readings:</a:t>
            </a:r>
            <a:br>
              <a:rPr lang="en-US" b="1" dirty="0">
                <a:latin typeface="Andalus" panose="02020603050405020304" pitchFamily="18" charset="-78"/>
                <a:cs typeface="Andalus" panose="02020603050405020304" pitchFamily="18" charset="-78"/>
              </a:rPr>
            </a:br>
            <a:endParaRPr lang="en-US" b="1" dirty="0">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p:txBody>
          <a:bodyPr>
            <a:normAutofit fontScale="92500" lnSpcReduction="10000"/>
          </a:bodyPr>
          <a:lstStyle/>
          <a:p>
            <a:r>
              <a:rPr lang="en-US" dirty="0">
                <a:latin typeface="Andalus" panose="02020603050405020304" pitchFamily="18" charset="-78"/>
                <a:cs typeface="Andalus" panose="02020603050405020304" pitchFamily="18" charset="-78"/>
              </a:rPr>
              <a:t>The cuff is not of the proper size: if the cuff is too small the blood pressure readings may be </a:t>
            </a:r>
            <a:r>
              <a:rPr lang="en-US" dirty="0" err="1">
                <a:latin typeface="Andalus" panose="02020603050405020304" pitchFamily="18" charset="-78"/>
                <a:cs typeface="Andalus" panose="02020603050405020304" pitchFamily="18" charset="-78"/>
              </a:rPr>
              <a:t>artefactually</a:t>
            </a:r>
            <a:r>
              <a:rPr lang="en-US" dirty="0">
                <a:latin typeface="Andalus" panose="02020603050405020304" pitchFamily="18" charset="-78"/>
                <a:cs typeface="Andalus" panose="02020603050405020304" pitchFamily="18" charset="-78"/>
              </a:rPr>
              <a:t> high. If the cuff is too big, the readings may be </a:t>
            </a:r>
            <a:r>
              <a:rPr lang="en-US" dirty="0" err="1">
                <a:latin typeface="Andalus" panose="02020603050405020304" pitchFamily="18" charset="-78"/>
                <a:cs typeface="Andalus" panose="02020603050405020304" pitchFamily="18" charset="-78"/>
              </a:rPr>
              <a:t>artefactually</a:t>
            </a:r>
            <a:r>
              <a:rPr lang="en-US" dirty="0">
                <a:latin typeface="Andalus" panose="02020603050405020304" pitchFamily="18" charset="-78"/>
                <a:cs typeface="Andalus" panose="02020603050405020304" pitchFamily="18" charset="-78"/>
              </a:rPr>
              <a:t> low.</a:t>
            </a:r>
          </a:p>
          <a:p>
            <a:r>
              <a:rPr lang="en-US" dirty="0">
                <a:latin typeface="Andalus" panose="02020603050405020304" pitchFamily="18" charset="-78"/>
                <a:cs typeface="Andalus" panose="02020603050405020304" pitchFamily="18" charset="-78"/>
              </a:rPr>
              <a:t>The cuff is positioned too loosely: the blood pressure may be </a:t>
            </a:r>
            <a:r>
              <a:rPr lang="en-US" dirty="0" err="1">
                <a:latin typeface="Andalus" panose="02020603050405020304" pitchFamily="18" charset="-78"/>
                <a:cs typeface="Andalus" panose="02020603050405020304" pitchFamily="18" charset="-78"/>
              </a:rPr>
              <a:t>artefactually</a:t>
            </a:r>
            <a:r>
              <a:rPr lang="en-US" dirty="0">
                <a:latin typeface="Andalus" panose="02020603050405020304" pitchFamily="18" charset="-78"/>
                <a:cs typeface="Andalus" panose="02020603050405020304" pitchFamily="18" charset="-78"/>
              </a:rPr>
              <a:t> high.</a:t>
            </a:r>
            <a:br>
              <a:rPr lang="en-US" dirty="0">
                <a:latin typeface="Andalus" panose="02020603050405020304" pitchFamily="18" charset="-78"/>
                <a:cs typeface="Andalus" panose="02020603050405020304" pitchFamily="18" charset="-78"/>
              </a:rPr>
            </a:br>
            <a:r>
              <a:rPr lang="en-US" dirty="0">
                <a:latin typeface="Andalus" panose="02020603050405020304" pitchFamily="18" charset="-78"/>
                <a:cs typeface="Andalus" panose="02020603050405020304" pitchFamily="18" charset="-78"/>
              </a:rPr>
              <a:t>The </a:t>
            </a:r>
            <a:r>
              <a:rPr lang="en-US" dirty="0" err="1">
                <a:latin typeface="Andalus" panose="02020603050405020304" pitchFamily="18" charset="-78"/>
                <a:cs typeface="Andalus" panose="02020603050405020304" pitchFamily="18" charset="-78"/>
              </a:rPr>
              <a:t>centre</a:t>
            </a:r>
            <a:r>
              <a:rPr lang="en-US" dirty="0">
                <a:latin typeface="Andalus" panose="02020603050405020304" pitchFamily="18" charset="-78"/>
                <a:cs typeface="Andalus" panose="02020603050405020304" pitchFamily="18" charset="-78"/>
              </a:rPr>
              <a:t> of the cuff bladder is not positioned over the brachial artery.</a:t>
            </a:r>
          </a:p>
          <a:p>
            <a:r>
              <a:rPr lang="en-US" dirty="0">
                <a:latin typeface="Andalus" panose="02020603050405020304" pitchFamily="18" charset="-78"/>
                <a:cs typeface="Andalus" panose="02020603050405020304" pitchFamily="18" charset="-78"/>
              </a:rPr>
              <a:t>The cuff is inflated slowly: a slow inflation causes venous congestion, which in turn causes the Korotkoff sounds to be faint; this results in false readings with the systolic value being too low and the diastolic reading too high.</a:t>
            </a:r>
            <a:br>
              <a:rPr lang="en-US" dirty="0">
                <a:latin typeface="Andalus" panose="02020603050405020304" pitchFamily="18" charset="-78"/>
                <a:cs typeface="Andalus" panose="02020603050405020304" pitchFamily="18" charset="-78"/>
              </a:rPr>
            </a:br>
            <a:endParaRPr lang="en-US" dirty="0">
              <a:latin typeface="Andalus" panose="02020603050405020304" pitchFamily="18" charset="-78"/>
              <a:cs typeface="Andalus" panose="02020603050405020304" pitchFamily="18" charset="-78"/>
            </a:endParaRPr>
          </a:p>
          <a:p>
            <a:endParaRPr lang="en-US" dirty="0"/>
          </a:p>
        </p:txBody>
      </p:sp>
    </p:spTree>
    <p:extLst>
      <p:ext uri="{BB962C8B-B14F-4D97-AF65-F5344CB8AC3E}">
        <p14:creationId xmlns:p14="http://schemas.microsoft.com/office/powerpoint/2010/main" val="23381788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800" dirty="0">
                <a:latin typeface="Andalus" panose="02020603050405020304" pitchFamily="18" charset="-78"/>
                <a:cs typeface="Andalus" panose="02020603050405020304" pitchFamily="18" charset="-78"/>
              </a:rPr>
              <a:t>If the cuff is </a:t>
            </a:r>
            <a:r>
              <a:rPr lang="en-US" sz="2800" b="1" dirty="0">
                <a:latin typeface="Andalus" panose="02020603050405020304" pitchFamily="18" charset="-78"/>
                <a:cs typeface="Andalus" panose="02020603050405020304" pitchFamily="18" charset="-78"/>
              </a:rPr>
              <a:t>re-inflated</a:t>
            </a:r>
            <a:r>
              <a:rPr lang="en-US" sz="2800" dirty="0">
                <a:latin typeface="Andalus" panose="02020603050405020304" pitchFamily="18" charset="-78"/>
                <a:cs typeface="Andalus" panose="02020603050405020304" pitchFamily="18" charset="-78"/>
              </a:rPr>
              <a:t> immediately after an initial reading (trying to re-check the reading): a rapid re-inflation could cause venous distension, the Korotkoff sounds become more muffled. The initial Korotkoff sound may be missed so the systolic reading would be falsely low, and the diastolic reading would be falsely high because the last Korotkoff sounds could not be heard. </a:t>
            </a:r>
          </a:p>
          <a:p>
            <a:endParaRPr lang="en-US" dirty="0"/>
          </a:p>
        </p:txBody>
      </p:sp>
    </p:spTree>
    <p:extLst>
      <p:ext uri="{BB962C8B-B14F-4D97-AF65-F5344CB8AC3E}">
        <p14:creationId xmlns:p14="http://schemas.microsoft.com/office/powerpoint/2010/main" val="16841971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ndalus" panose="02020603050405020304" pitchFamily="18" charset="-78"/>
                <a:cs typeface="Andalus" panose="02020603050405020304" pitchFamily="18" charset="-78"/>
              </a:rPr>
              <a:t>Classification of blood pressure in adults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01068003"/>
              </p:ext>
            </p:extLst>
          </p:nvPr>
        </p:nvGraphicFramePr>
        <p:xfrm>
          <a:off x="1295400" y="2557460"/>
          <a:ext cx="9601200" cy="3659790"/>
        </p:xfrm>
        <a:graphic>
          <a:graphicData uri="http://schemas.openxmlformats.org/drawingml/2006/table">
            <a:tbl>
              <a:tblPr firstRow="1" bandRow="1">
                <a:tableStyleId>{5C22544A-7EE6-4342-B048-85BDC9FD1C3A}</a:tableStyleId>
              </a:tblPr>
              <a:tblGrid>
                <a:gridCol w="4800600">
                  <a:extLst>
                    <a:ext uri="{9D8B030D-6E8A-4147-A177-3AD203B41FA5}">
                      <a16:colId xmlns:a16="http://schemas.microsoft.com/office/drawing/2014/main" xmlns="" val="20000"/>
                    </a:ext>
                  </a:extLst>
                </a:gridCol>
                <a:gridCol w="4800600">
                  <a:extLst>
                    <a:ext uri="{9D8B030D-6E8A-4147-A177-3AD203B41FA5}">
                      <a16:colId xmlns:a16="http://schemas.microsoft.com/office/drawing/2014/main" xmlns="" val="20001"/>
                    </a:ext>
                  </a:extLst>
                </a:gridCol>
              </a:tblGrid>
              <a:tr h="671290">
                <a:tc>
                  <a:txBody>
                    <a:bodyPr/>
                    <a:lstStyle/>
                    <a:p>
                      <a:r>
                        <a:rPr lang="en-US" sz="2400" dirty="0">
                          <a:latin typeface="Andalus" panose="02020603050405020304" pitchFamily="18" charset="-78"/>
                          <a:cs typeface="Andalus" panose="02020603050405020304" pitchFamily="18" charset="-78"/>
                        </a:rPr>
                        <a:t>Classification</a:t>
                      </a:r>
                    </a:p>
                  </a:txBody>
                  <a:tcPr/>
                </a:tc>
                <a:tc>
                  <a:txBody>
                    <a:bodyPr/>
                    <a:lstStyle/>
                    <a:p>
                      <a:r>
                        <a:rPr lang="en-US" sz="2400" dirty="0" err="1">
                          <a:latin typeface="Andalus" panose="02020603050405020304" pitchFamily="18" charset="-78"/>
                          <a:cs typeface="Andalus" panose="02020603050405020304" pitchFamily="18" charset="-78"/>
                        </a:rPr>
                        <a:t>Bp</a:t>
                      </a:r>
                      <a:r>
                        <a:rPr lang="en-US" sz="2400" dirty="0">
                          <a:latin typeface="Andalus" panose="02020603050405020304" pitchFamily="18" charset="-78"/>
                          <a:cs typeface="Andalus" panose="02020603050405020304" pitchFamily="18" charset="-78"/>
                        </a:rPr>
                        <a:t> </a:t>
                      </a:r>
                      <a:r>
                        <a:rPr lang="en-US" sz="2400">
                          <a:latin typeface="Andalus" panose="02020603050405020304" pitchFamily="18" charset="-78"/>
                          <a:cs typeface="Andalus" panose="02020603050405020304" pitchFamily="18" charset="-78"/>
                        </a:rPr>
                        <a:t>(mmHg)</a:t>
                      </a:r>
                      <a:endParaRPr lang="en-US" sz="2400" dirty="0">
                        <a:latin typeface="Andalus" panose="02020603050405020304" pitchFamily="18" charset="-78"/>
                        <a:cs typeface="Andalus" panose="02020603050405020304" pitchFamily="18" charset="-78"/>
                      </a:endParaRPr>
                    </a:p>
                  </a:txBody>
                  <a:tcPr/>
                </a:tc>
                <a:extLst>
                  <a:ext uri="{0D108BD9-81ED-4DB2-BD59-A6C34878D82A}">
                    <a16:rowId xmlns:a16="http://schemas.microsoft.com/office/drawing/2014/main" xmlns="" val="10000"/>
                  </a:ext>
                </a:extLst>
              </a:tr>
              <a:tr h="671290">
                <a:tc>
                  <a:txBody>
                    <a:bodyPr/>
                    <a:lstStyle/>
                    <a:p>
                      <a:r>
                        <a:rPr lang="en-US" sz="2400" dirty="0">
                          <a:latin typeface="Andalus" panose="02020603050405020304" pitchFamily="18" charset="-78"/>
                          <a:cs typeface="Andalus" panose="02020603050405020304" pitchFamily="18" charset="-78"/>
                        </a:rPr>
                        <a:t>Normal</a:t>
                      </a:r>
                    </a:p>
                  </a:txBody>
                  <a:tcPr/>
                </a:tc>
                <a:tc>
                  <a:txBody>
                    <a:bodyPr/>
                    <a:lstStyle/>
                    <a:p>
                      <a:r>
                        <a:rPr lang="en-US" sz="2400" dirty="0">
                          <a:latin typeface="Andalus" panose="02020603050405020304" pitchFamily="18" charset="-78"/>
                          <a:cs typeface="Andalus" panose="02020603050405020304" pitchFamily="18" charset="-78"/>
                        </a:rPr>
                        <a:t>Systolic: less than 120/Diastolic:</a:t>
                      </a:r>
                      <a:r>
                        <a:rPr lang="en-US" sz="2400" baseline="0" dirty="0">
                          <a:latin typeface="Andalus" panose="02020603050405020304" pitchFamily="18" charset="-78"/>
                          <a:cs typeface="Andalus" panose="02020603050405020304" pitchFamily="18" charset="-78"/>
                        </a:rPr>
                        <a:t> less than 80</a:t>
                      </a:r>
                      <a:endParaRPr lang="en-US" sz="2400" dirty="0">
                        <a:latin typeface="Andalus" panose="02020603050405020304" pitchFamily="18" charset="-78"/>
                        <a:cs typeface="Andalus" panose="02020603050405020304" pitchFamily="18" charset="-78"/>
                      </a:endParaRPr>
                    </a:p>
                  </a:txBody>
                  <a:tcPr/>
                </a:tc>
                <a:extLst>
                  <a:ext uri="{0D108BD9-81ED-4DB2-BD59-A6C34878D82A}">
                    <a16:rowId xmlns:a16="http://schemas.microsoft.com/office/drawing/2014/main" xmlns="" val="10001"/>
                  </a:ext>
                </a:extLst>
              </a:tr>
              <a:tr h="671290">
                <a:tc>
                  <a:txBody>
                    <a:bodyPr/>
                    <a:lstStyle/>
                    <a:p>
                      <a:r>
                        <a:rPr lang="en-US" sz="2400" dirty="0">
                          <a:latin typeface="Andalus" panose="02020603050405020304" pitchFamily="18" charset="-78"/>
                          <a:cs typeface="Andalus" panose="02020603050405020304" pitchFamily="18" charset="-78"/>
                        </a:rPr>
                        <a:t>Prehypertension</a:t>
                      </a:r>
                    </a:p>
                  </a:txBody>
                  <a:tcPr/>
                </a:tc>
                <a:tc>
                  <a:txBody>
                    <a:bodyPr/>
                    <a:lstStyle/>
                    <a:p>
                      <a:r>
                        <a:rPr lang="en-US" sz="2400" dirty="0">
                          <a:latin typeface="Andalus" panose="02020603050405020304" pitchFamily="18" charset="-78"/>
                          <a:cs typeface="Andalus" panose="02020603050405020304" pitchFamily="18" charset="-78"/>
                        </a:rPr>
                        <a:t>120-139/80-89</a:t>
                      </a:r>
                    </a:p>
                  </a:txBody>
                  <a:tcPr/>
                </a:tc>
                <a:extLst>
                  <a:ext uri="{0D108BD9-81ED-4DB2-BD59-A6C34878D82A}">
                    <a16:rowId xmlns:a16="http://schemas.microsoft.com/office/drawing/2014/main" xmlns="" val="10002"/>
                  </a:ext>
                </a:extLst>
              </a:tr>
              <a:tr h="671290">
                <a:tc>
                  <a:txBody>
                    <a:bodyPr/>
                    <a:lstStyle/>
                    <a:p>
                      <a:r>
                        <a:rPr lang="en-US" sz="2400" dirty="0">
                          <a:latin typeface="Andalus" panose="02020603050405020304" pitchFamily="18" charset="-78"/>
                          <a:cs typeface="Andalus" panose="02020603050405020304" pitchFamily="18" charset="-78"/>
                        </a:rPr>
                        <a:t>Stage I hypertension</a:t>
                      </a:r>
                    </a:p>
                  </a:txBody>
                  <a:tcPr/>
                </a:tc>
                <a:tc>
                  <a:txBody>
                    <a:bodyPr/>
                    <a:lstStyle/>
                    <a:p>
                      <a:r>
                        <a:rPr lang="en-US" sz="2400" dirty="0">
                          <a:latin typeface="Andalus" panose="02020603050405020304" pitchFamily="18" charset="-78"/>
                          <a:cs typeface="Andalus" panose="02020603050405020304" pitchFamily="18" charset="-78"/>
                        </a:rPr>
                        <a:t>140-159/90-99</a:t>
                      </a:r>
                    </a:p>
                  </a:txBody>
                  <a:tcPr/>
                </a:tc>
                <a:extLst>
                  <a:ext uri="{0D108BD9-81ED-4DB2-BD59-A6C34878D82A}">
                    <a16:rowId xmlns:a16="http://schemas.microsoft.com/office/drawing/2014/main" xmlns="" val="10003"/>
                  </a:ext>
                </a:extLst>
              </a:tr>
              <a:tr h="671290">
                <a:tc>
                  <a:txBody>
                    <a:bodyPr/>
                    <a:lstStyle/>
                    <a:p>
                      <a:r>
                        <a:rPr lang="en-US" sz="2400" dirty="0">
                          <a:latin typeface="Andalus" panose="02020603050405020304" pitchFamily="18" charset="-78"/>
                          <a:cs typeface="Andalus" panose="02020603050405020304" pitchFamily="18" charset="-78"/>
                        </a:rPr>
                        <a:t>Stage II</a:t>
                      </a:r>
                      <a:r>
                        <a:rPr lang="en-US" sz="2400" baseline="0" dirty="0">
                          <a:latin typeface="Andalus" panose="02020603050405020304" pitchFamily="18" charset="-78"/>
                          <a:cs typeface="Andalus" panose="02020603050405020304" pitchFamily="18" charset="-78"/>
                        </a:rPr>
                        <a:t> hypertension</a:t>
                      </a:r>
                      <a:endParaRPr lang="en-US" sz="2400" dirty="0">
                        <a:latin typeface="Andalus" panose="02020603050405020304" pitchFamily="18" charset="-78"/>
                        <a:cs typeface="Andalus" panose="02020603050405020304" pitchFamily="18" charset="-78"/>
                      </a:endParaRPr>
                    </a:p>
                  </a:txBody>
                  <a:tcPr/>
                </a:tc>
                <a:tc>
                  <a:txBody>
                    <a:bodyPr/>
                    <a:lstStyle/>
                    <a:p>
                      <a:r>
                        <a:rPr lang="en-US" sz="2400" dirty="0">
                          <a:latin typeface="Andalus" panose="02020603050405020304" pitchFamily="18" charset="-78"/>
                          <a:cs typeface="Andalus" panose="02020603050405020304" pitchFamily="18" charset="-78"/>
                        </a:rPr>
                        <a:t>equal or more than 160/equal or more than 100</a:t>
                      </a:r>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493787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ndalus" panose="02020603050405020304" pitchFamily="18" charset="-78"/>
                <a:cs typeface="Andalus" panose="02020603050405020304" pitchFamily="18" charset="-78"/>
              </a:rPr>
              <a:t>Types of hypertension (H.W)</a:t>
            </a:r>
          </a:p>
        </p:txBody>
      </p:sp>
      <p:sp>
        <p:nvSpPr>
          <p:cNvPr id="3" name="Content Placeholder 2"/>
          <p:cNvSpPr>
            <a:spLocks noGrp="1"/>
          </p:cNvSpPr>
          <p:nvPr>
            <p:ph idx="1"/>
          </p:nvPr>
        </p:nvSpPr>
        <p:spPr/>
        <p:txBody>
          <a:bodyPr/>
          <a:lstStyle/>
          <a:p>
            <a:r>
              <a:rPr lang="en-US" dirty="0">
                <a:latin typeface="Andalus" panose="02020603050405020304" pitchFamily="18" charset="-78"/>
                <a:cs typeface="Andalus" panose="02020603050405020304" pitchFamily="18" charset="-78"/>
              </a:rPr>
              <a:t>Primary hypertension ?</a:t>
            </a:r>
          </a:p>
          <a:p>
            <a:r>
              <a:rPr lang="en-US" dirty="0">
                <a:latin typeface="Andalus" panose="02020603050405020304" pitchFamily="18" charset="-78"/>
                <a:cs typeface="Andalus" panose="02020603050405020304" pitchFamily="18" charset="-78"/>
              </a:rPr>
              <a:t>Secondary hypertension?</a:t>
            </a:r>
          </a:p>
          <a:p>
            <a:r>
              <a:rPr lang="en-US" dirty="0">
                <a:latin typeface="Andalus" panose="02020603050405020304" pitchFamily="18" charset="-78"/>
                <a:cs typeface="Andalus" panose="02020603050405020304" pitchFamily="18" charset="-78"/>
              </a:rPr>
              <a:t>Complication?</a:t>
            </a:r>
          </a:p>
          <a:p>
            <a:endParaRPr lang="en-US" dirty="0"/>
          </a:p>
        </p:txBody>
      </p:sp>
    </p:spTree>
    <p:extLst>
      <p:ext uri="{BB962C8B-B14F-4D97-AF65-F5344CB8AC3E}">
        <p14:creationId xmlns:p14="http://schemas.microsoft.com/office/powerpoint/2010/main" val="21857258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Andalus" panose="02020603050405020304" pitchFamily="18" charset="-78"/>
                <a:cs typeface="Andalus" panose="02020603050405020304" pitchFamily="18" charset="-78"/>
              </a:rPr>
              <a:t>Factors affecting blood pressure</a:t>
            </a:r>
            <a:br>
              <a:rPr lang="en-US" b="1" dirty="0">
                <a:latin typeface="Andalus" panose="02020603050405020304" pitchFamily="18" charset="-78"/>
                <a:cs typeface="Andalus" panose="02020603050405020304" pitchFamily="18" charset="-78"/>
              </a:rPr>
            </a:br>
            <a:r>
              <a:rPr lang="en-US" b="1" dirty="0">
                <a:latin typeface="Andalus" panose="02020603050405020304" pitchFamily="18" charset="-78"/>
                <a:cs typeface="Andalus" panose="02020603050405020304" pitchFamily="18" charset="-78"/>
              </a:rPr>
              <a:t>(H.W)</a:t>
            </a:r>
          </a:p>
        </p:txBody>
      </p:sp>
      <p:sp>
        <p:nvSpPr>
          <p:cNvPr id="3" name="Content Placeholder 2"/>
          <p:cNvSpPr>
            <a:spLocks noGrp="1"/>
          </p:cNvSpPr>
          <p:nvPr>
            <p:ph idx="1"/>
          </p:nvPr>
        </p:nvSpPr>
        <p:spPr/>
        <p:txBody>
          <a:bodyPr/>
          <a:lstStyle/>
          <a:p>
            <a:r>
              <a:rPr lang="en-US" dirty="0">
                <a:latin typeface="Andalus" panose="02020603050405020304" pitchFamily="18" charset="-78"/>
                <a:cs typeface="Andalus" panose="02020603050405020304" pitchFamily="18" charset="-78"/>
              </a:rPr>
              <a:t>1- age and sex</a:t>
            </a:r>
          </a:p>
          <a:p>
            <a:r>
              <a:rPr lang="en-US" dirty="0">
                <a:latin typeface="Andalus" panose="02020603050405020304" pitchFamily="18" charset="-78"/>
                <a:cs typeface="Andalus" panose="02020603050405020304" pitchFamily="18" charset="-78"/>
              </a:rPr>
              <a:t>2-habits</a:t>
            </a:r>
          </a:p>
          <a:p>
            <a:r>
              <a:rPr lang="en-US" dirty="0">
                <a:latin typeface="Andalus" panose="02020603050405020304" pitchFamily="18" charset="-78"/>
                <a:cs typeface="Andalus" panose="02020603050405020304" pitchFamily="18" charset="-78"/>
              </a:rPr>
              <a:t>3-exercise</a:t>
            </a:r>
          </a:p>
          <a:p>
            <a:r>
              <a:rPr lang="en-US" dirty="0">
                <a:latin typeface="Andalus" panose="02020603050405020304" pitchFamily="18" charset="-78"/>
                <a:cs typeface="Andalus" panose="02020603050405020304" pitchFamily="18" charset="-78"/>
              </a:rPr>
              <a:t>4-gravity</a:t>
            </a:r>
          </a:p>
          <a:p>
            <a:endParaRPr lang="en-US"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5291169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65018" y="593767"/>
            <a:ext cx="10901548" cy="5652654"/>
          </a:xfrm>
          <a:prstGeom prst="rect">
            <a:avLst/>
          </a:prstGeom>
        </p:spPr>
      </p:pic>
    </p:spTree>
    <p:extLst>
      <p:ext uri="{BB962C8B-B14F-4D97-AF65-F5344CB8AC3E}">
        <p14:creationId xmlns:p14="http://schemas.microsoft.com/office/powerpoint/2010/main" val="3578407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ndalus" panose="02020603050405020304" pitchFamily="18" charset="-78"/>
                <a:cs typeface="Andalus" panose="02020603050405020304" pitchFamily="18" charset="-78"/>
              </a:rPr>
              <a:t>Peripheral vascular resistance(PVR)</a:t>
            </a:r>
          </a:p>
        </p:txBody>
      </p:sp>
      <p:sp>
        <p:nvSpPr>
          <p:cNvPr id="3" name="Content Placeholder 2"/>
          <p:cNvSpPr>
            <a:spLocks noGrp="1"/>
          </p:cNvSpPr>
          <p:nvPr>
            <p:ph idx="1"/>
          </p:nvPr>
        </p:nvSpPr>
        <p:spPr/>
        <p:txBody>
          <a:bodyPr>
            <a:normAutofit/>
          </a:bodyPr>
          <a:lstStyle/>
          <a:p>
            <a:r>
              <a:rPr lang="en-US" dirty="0">
                <a:latin typeface="Andalus" panose="02020603050405020304" pitchFamily="18" charset="-78"/>
                <a:cs typeface="Andalus" panose="02020603050405020304" pitchFamily="18" charset="-78"/>
              </a:rPr>
              <a:t>refers to the resistance that produced by blood vessels and  must be overcome to push blood through the circulatory system and create flow. </a:t>
            </a:r>
          </a:p>
          <a:p>
            <a:r>
              <a:rPr lang="en-US" dirty="0">
                <a:latin typeface="Andalus" panose="02020603050405020304" pitchFamily="18" charset="-78"/>
                <a:cs typeface="Andalus" panose="02020603050405020304" pitchFamily="18" charset="-78"/>
              </a:rPr>
              <a:t>Systemic vascular resistance is used in calculations of </a:t>
            </a:r>
            <a:r>
              <a:rPr lang="en-US" b="1" dirty="0">
                <a:latin typeface="Andalus" panose="02020603050405020304" pitchFamily="18" charset="-78"/>
                <a:cs typeface="Andalus" panose="02020603050405020304" pitchFamily="18" charset="-78"/>
              </a:rPr>
              <a:t>blood pressure</a:t>
            </a:r>
            <a:r>
              <a:rPr lang="en-US" dirty="0">
                <a:latin typeface="Andalus" panose="02020603050405020304" pitchFamily="18" charset="-78"/>
                <a:cs typeface="Andalus" panose="02020603050405020304" pitchFamily="18" charset="-78"/>
              </a:rPr>
              <a:t>, </a:t>
            </a:r>
            <a:r>
              <a:rPr lang="en-US" b="1" dirty="0">
                <a:latin typeface="Andalus" panose="02020603050405020304" pitchFamily="18" charset="-78"/>
                <a:cs typeface="Andalus" panose="02020603050405020304" pitchFamily="18" charset="-78"/>
              </a:rPr>
              <a:t>blood flow, </a:t>
            </a:r>
            <a:r>
              <a:rPr lang="en-US" dirty="0">
                <a:latin typeface="Andalus" panose="02020603050405020304" pitchFamily="18" charset="-78"/>
                <a:cs typeface="Andalus" panose="02020603050405020304" pitchFamily="18" charset="-78"/>
              </a:rPr>
              <a:t>and </a:t>
            </a:r>
            <a:r>
              <a:rPr lang="en-US" b="1" dirty="0">
                <a:latin typeface="Andalus" panose="02020603050405020304" pitchFamily="18" charset="-78"/>
                <a:cs typeface="Andalus" panose="02020603050405020304" pitchFamily="18" charset="-78"/>
              </a:rPr>
              <a:t>cardiac function</a:t>
            </a:r>
            <a:r>
              <a:rPr lang="en-US" dirty="0">
                <a:latin typeface="Andalus" panose="02020603050405020304" pitchFamily="18" charset="-78"/>
                <a:cs typeface="Andalus" panose="02020603050405020304" pitchFamily="18" charset="-78"/>
              </a:rPr>
              <a:t>. </a:t>
            </a:r>
          </a:p>
        </p:txBody>
      </p:sp>
    </p:spTree>
    <p:extLst>
      <p:ext uri="{BB962C8B-B14F-4D97-AF65-F5344CB8AC3E}">
        <p14:creationId xmlns:p14="http://schemas.microsoft.com/office/powerpoint/2010/main" val="718910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sz="3200" dirty="0">
                <a:latin typeface="Andalus" panose="02020603050405020304" pitchFamily="18" charset="-78"/>
                <a:cs typeface="Andalus" panose="02020603050405020304" pitchFamily="18" charset="-78"/>
              </a:rPr>
              <a:t>Total peripheral resistance (TPR) determined by </a:t>
            </a:r>
            <a:r>
              <a:rPr lang="en-US" sz="3200" b="1" dirty="0">
                <a:latin typeface="Andalus" panose="02020603050405020304" pitchFamily="18" charset="-78"/>
                <a:cs typeface="Andalus" panose="02020603050405020304" pitchFamily="18" charset="-78"/>
              </a:rPr>
              <a:t>diameter of the blood vessels and viscosity of blood.</a:t>
            </a:r>
          </a:p>
          <a:p>
            <a:r>
              <a:rPr lang="en-US" sz="3200" b="1" dirty="0">
                <a:latin typeface="Andalus" panose="02020603050405020304" pitchFamily="18" charset="-78"/>
                <a:cs typeface="Andalus" panose="02020603050405020304" pitchFamily="18" charset="-78"/>
              </a:rPr>
              <a:t>Vasoconstriction </a:t>
            </a:r>
            <a:r>
              <a:rPr lang="en-US" sz="3200" dirty="0">
                <a:latin typeface="Andalus" panose="02020603050405020304" pitchFamily="18" charset="-78"/>
                <a:cs typeface="Andalus" panose="02020603050405020304" pitchFamily="18" charset="-78"/>
              </a:rPr>
              <a:t>(i.e., decrease in blood vessel diameter) increases SVR,</a:t>
            </a:r>
          </a:p>
          <a:p>
            <a:r>
              <a:rPr lang="en-US" sz="3200" b="1" dirty="0">
                <a:latin typeface="Andalus" panose="02020603050405020304" pitchFamily="18" charset="-78"/>
                <a:cs typeface="Andalus" panose="02020603050405020304" pitchFamily="18" charset="-78"/>
              </a:rPr>
              <a:t> Whereas vasodilation </a:t>
            </a:r>
            <a:r>
              <a:rPr lang="en-US" sz="3200" dirty="0">
                <a:latin typeface="Andalus" panose="02020603050405020304" pitchFamily="18" charset="-78"/>
                <a:cs typeface="Andalus" panose="02020603050405020304" pitchFamily="18" charset="-78"/>
              </a:rPr>
              <a:t>(increase in diameter) decreases SVR.</a:t>
            </a:r>
          </a:p>
          <a:p>
            <a:endParaRPr lang="en-US" sz="3200" dirty="0">
              <a:latin typeface="Andalus" panose="02020603050405020304" pitchFamily="18" charset="-78"/>
              <a:cs typeface="Andalus" panose="02020603050405020304" pitchFamily="18" charset="-78"/>
            </a:endParaRPr>
          </a:p>
          <a:p>
            <a:endParaRPr lang="en-US" b="1" dirty="0"/>
          </a:p>
        </p:txBody>
      </p:sp>
    </p:spTree>
    <p:extLst>
      <p:ext uri="{BB962C8B-B14F-4D97-AF65-F5344CB8AC3E}">
        <p14:creationId xmlns:p14="http://schemas.microsoft.com/office/powerpoint/2010/main" val="3446096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US" b="1" dirty="0">
                <a:latin typeface="Andalus" panose="02020603050405020304" pitchFamily="18" charset="-78"/>
                <a:cs typeface="Andalus" panose="02020603050405020304" pitchFamily="18" charset="-78"/>
              </a:rPr>
              <a:t>Systolic pressure </a:t>
            </a:r>
            <a:r>
              <a:rPr lang="en-US" dirty="0">
                <a:latin typeface="Andalus" panose="02020603050405020304" pitchFamily="18" charset="-78"/>
                <a:cs typeface="Andalus" panose="02020603050405020304" pitchFamily="18" charset="-78"/>
              </a:rPr>
              <a:t>- the blood pressure during the contraction of the left ventricle of the heart</a:t>
            </a:r>
          </a:p>
          <a:p>
            <a:r>
              <a:rPr lang="en-US" b="1" dirty="0">
                <a:latin typeface="Andalus" panose="02020603050405020304" pitchFamily="18" charset="-78"/>
                <a:cs typeface="Andalus" panose="02020603050405020304" pitchFamily="18" charset="-78"/>
              </a:rPr>
              <a:t>Diastolic pressure </a:t>
            </a:r>
            <a:r>
              <a:rPr lang="en-US" dirty="0">
                <a:latin typeface="Andalus" panose="02020603050405020304" pitchFamily="18" charset="-78"/>
                <a:cs typeface="Andalus" panose="02020603050405020304" pitchFamily="18" charset="-78"/>
              </a:rPr>
              <a:t>- the blood pressure after the contraction of the heart while the chambers of the heart refill with blood</a:t>
            </a:r>
          </a:p>
          <a:p>
            <a:r>
              <a:rPr lang="en-US" b="1" dirty="0">
                <a:latin typeface="Andalus" panose="02020603050405020304" pitchFamily="18" charset="-78"/>
                <a:cs typeface="Andalus" panose="02020603050405020304" pitchFamily="18" charset="-78"/>
              </a:rPr>
              <a:t>Arterial pressure </a:t>
            </a:r>
            <a:r>
              <a:rPr lang="en-US" dirty="0">
                <a:latin typeface="Andalus" panose="02020603050405020304" pitchFamily="18" charset="-78"/>
                <a:cs typeface="Andalus" panose="02020603050405020304" pitchFamily="18" charset="-78"/>
              </a:rPr>
              <a:t>- the pressure of the circulating blood on the arteries; "arterial pressure is the product of cardiac output and peripheral vascular resistance"</a:t>
            </a:r>
          </a:p>
          <a:p>
            <a:r>
              <a:rPr lang="en-US" b="1" dirty="0">
                <a:latin typeface="Andalus" panose="02020603050405020304" pitchFamily="18" charset="-78"/>
                <a:cs typeface="Andalus" panose="02020603050405020304" pitchFamily="18" charset="-78"/>
              </a:rPr>
              <a:t>Venous pressure </a:t>
            </a:r>
            <a:r>
              <a:rPr lang="en-US" dirty="0">
                <a:latin typeface="Andalus" panose="02020603050405020304" pitchFamily="18" charset="-78"/>
                <a:cs typeface="Andalus" panose="02020603050405020304" pitchFamily="18" charset="-78"/>
              </a:rPr>
              <a:t>- the pressure exerted on the walls of the veins by the circulating blood</a:t>
            </a:r>
          </a:p>
        </p:txBody>
      </p:sp>
    </p:spTree>
    <p:extLst>
      <p:ext uri="{BB962C8B-B14F-4D97-AF65-F5344CB8AC3E}">
        <p14:creationId xmlns:p14="http://schemas.microsoft.com/office/powerpoint/2010/main" val="206128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ndalus" panose="02020603050405020304" pitchFamily="18" charset="-78"/>
                <a:cs typeface="Andalus" panose="02020603050405020304" pitchFamily="18" charset="-78"/>
              </a:rPr>
              <a:t>objective</a:t>
            </a:r>
          </a:p>
        </p:txBody>
      </p:sp>
      <p:sp>
        <p:nvSpPr>
          <p:cNvPr id="3" name="Content Placeholder 2"/>
          <p:cNvSpPr>
            <a:spLocks noGrp="1"/>
          </p:cNvSpPr>
          <p:nvPr>
            <p:ph idx="1"/>
          </p:nvPr>
        </p:nvSpPr>
        <p:spPr/>
        <p:txBody>
          <a:bodyPr>
            <a:normAutofit lnSpcReduction="10000"/>
          </a:bodyPr>
          <a:lstStyle/>
          <a:p>
            <a:r>
              <a:rPr lang="en-US" sz="2800" dirty="0">
                <a:latin typeface="Andalus" panose="02020603050405020304" pitchFamily="18" charset="-78"/>
                <a:cs typeface="Andalus" panose="02020603050405020304" pitchFamily="18" charset="-78"/>
              </a:rPr>
              <a:t>Measurement of blood pressure provide us with information on the heart pumping efficiency and the condition of the systemic blood vessels.</a:t>
            </a:r>
          </a:p>
          <a:p>
            <a:r>
              <a:rPr lang="en-US" sz="2800" dirty="0">
                <a:latin typeface="Andalus" panose="02020603050405020304" pitchFamily="18" charset="-78"/>
                <a:cs typeface="Andalus" panose="02020603050405020304" pitchFamily="18" charset="-78"/>
              </a:rPr>
              <a:t>In general ,the </a:t>
            </a:r>
            <a:r>
              <a:rPr lang="en-US" sz="2800" b="1" dirty="0">
                <a:latin typeface="Andalus" panose="02020603050405020304" pitchFamily="18" charset="-78"/>
                <a:cs typeface="Andalus" panose="02020603050405020304" pitchFamily="18" charset="-78"/>
              </a:rPr>
              <a:t>systolic blood pressure </a:t>
            </a:r>
            <a:r>
              <a:rPr lang="en-US" sz="2800" dirty="0">
                <a:latin typeface="Andalus" panose="02020603050405020304" pitchFamily="18" charset="-78"/>
                <a:cs typeface="Andalus" panose="02020603050405020304" pitchFamily="18" charset="-78"/>
              </a:rPr>
              <a:t>indicates the force of contractions of the heart.</a:t>
            </a:r>
          </a:p>
          <a:p>
            <a:r>
              <a:rPr lang="en-US" sz="2800" dirty="0">
                <a:latin typeface="Andalus" panose="02020603050405020304" pitchFamily="18" charset="-78"/>
                <a:cs typeface="Andalus" panose="02020603050405020304" pitchFamily="18" charset="-78"/>
              </a:rPr>
              <a:t>Whereas the </a:t>
            </a:r>
            <a:r>
              <a:rPr lang="en-US" sz="2800" b="1" dirty="0">
                <a:latin typeface="Andalus" panose="02020603050405020304" pitchFamily="18" charset="-78"/>
                <a:cs typeface="Andalus" panose="02020603050405020304" pitchFamily="18" charset="-78"/>
              </a:rPr>
              <a:t>diastolic blood pressure </a:t>
            </a:r>
            <a:r>
              <a:rPr lang="en-US" sz="2800" dirty="0">
                <a:latin typeface="Andalus" panose="02020603050405020304" pitchFamily="18" charset="-78"/>
                <a:cs typeface="Andalus" panose="02020603050405020304" pitchFamily="18" charset="-78"/>
              </a:rPr>
              <a:t>indicates the conditions of the systemic blood vessels.</a:t>
            </a:r>
          </a:p>
          <a:p>
            <a:endParaRPr lang="en-US" dirty="0"/>
          </a:p>
        </p:txBody>
      </p:sp>
    </p:spTree>
    <p:extLst>
      <p:ext uri="{BB962C8B-B14F-4D97-AF65-F5344CB8AC3E}">
        <p14:creationId xmlns:p14="http://schemas.microsoft.com/office/powerpoint/2010/main" val="721052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sz="2800" dirty="0">
                <a:latin typeface="Andalus" panose="02020603050405020304" pitchFamily="18" charset="-78"/>
                <a:cs typeface="Andalus" panose="02020603050405020304" pitchFamily="18" charset="-78"/>
              </a:rPr>
              <a:t>Arterial adult blood pressure is considered normal at </a:t>
            </a:r>
            <a:r>
              <a:rPr lang="en-US" sz="2800" b="1" dirty="0">
                <a:latin typeface="Andalus" panose="02020603050405020304" pitchFamily="18" charset="-78"/>
                <a:cs typeface="Andalus" panose="02020603050405020304" pitchFamily="18" charset="-78"/>
              </a:rPr>
              <a:t>120/80</a:t>
            </a:r>
            <a:r>
              <a:rPr lang="en-US" sz="2800" dirty="0">
                <a:latin typeface="Andalus" panose="02020603050405020304" pitchFamily="18" charset="-78"/>
                <a:cs typeface="Andalus" panose="02020603050405020304" pitchFamily="18" charset="-78"/>
              </a:rPr>
              <a:t> where the first number is the </a:t>
            </a:r>
            <a:r>
              <a:rPr lang="en-US" sz="2800" b="1" dirty="0">
                <a:latin typeface="Andalus" panose="02020603050405020304" pitchFamily="18" charset="-78"/>
                <a:cs typeface="Andalus" panose="02020603050405020304" pitchFamily="18" charset="-78"/>
              </a:rPr>
              <a:t>systolic pressure </a:t>
            </a:r>
            <a:r>
              <a:rPr lang="en-US" sz="2800" dirty="0">
                <a:latin typeface="Andalus" panose="02020603050405020304" pitchFamily="18" charset="-78"/>
                <a:cs typeface="Andalus" panose="02020603050405020304" pitchFamily="18" charset="-78"/>
              </a:rPr>
              <a:t>and the second is the </a:t>
            </a:r>
            <a:r>
              <a:rPr lang="en-US" sz="2800" b="1" dirty="0">
                <a:latin typeface="Andalus" panose="02020603050405020304" pitchFamily="18" charset="-78"/>
                <a:cs typeface="Andalus" panose="02020603050405020304" pitchFamily="18" charset="-78"/>
              </a:rPr>
              <a:t>diastolic pressure</a:t>
            </a:r>
            <a:r>
              <a:rPr lang="en-US" sz="2800" dirty="0">
                <a:latin typeface="Andalus" panose="02020603050405020304" pitchFamily="18" charset="-78"/>
                <a:cs typeface="Andalus" panose="02020603050405020304" pitchFamily="18" charset="-78"/>
              </a:rPr>
              <a:t> (systolic/diastolic).</a:t>
            </a:r>
          </a:p>
          <a:p>
            <a:r>
              <a:rPr lang="en-US" sz="2800" b="1" dirty="0">
                <a:latin typeface="Andalus" panose="02020603050405020304" pitchFamily="18" charset="-78"/>
                <a:cs typeface="Andalus" panose="02020603050405020304" pitchFamily="18" charset="-78"/>
              </a:rPr>
              <a:t>pulse pressure </a:t>
            </a:r>
            <a:r>
              <a:rPr lang="en-US" sz="2800" dirty="0">
                <a:latin typeface="Andalus" panose="02020603050405020304" pitchFamily="18" charset="-78"/>
                <a:cs typeface="Andalus" panose="02020603050405020304" pitchFamily="18" charset="-78"/>
              </a:rPr>
              <a:t>: the difference between the systolic and diastolic pressure. The normal value is </a:t>
            </a:r>
            <a:r>
              <a:rPr lang="en-US" sz="2800" b="1" dirty="0">
                <a:latin typeface="Andalus" panose="02020603050405020304" pitchFamily="18" charset="-78"/>
                <a:cs typeface="Andalus" panose="02020603050405020304" pitchFamily="18" charset="-78"/>
              </a:rPr>
              <a:t>40</a:t>
            </a:r>
            <a:r>
              <a:rPr lang="en-US" sz="2800" dirty="0">
                <a:latin typeface="Andalus" panose="02020603050405020304" pitchFamily="18" charset="-78"/>
                <a:cs typeface="Andalus" panose="02020603050405020304" pitchFamily="18" charset="-78"/>
              </a:rPr>
              <a:t> mmHg.</a:t>
            </a:r>
          </a:p>
          <a:p>
            <a:r>
              <a:rPr lang="en-US" sz="2800" dirty="0">
                <a:latin typeface="Andalus" panose="02020603050405020304" pitchFamily="18" charset="-78"/>
                <a:cs typeface="Andalus" panose="02020603050405020304" pitchFamily="18" charset="-78"/>
              </a:rPr>
              <a:t>When the blood pressure 120/80, the pulse pressure= </a:t>
            </a:r>
            <a:r>
              <a:rPr lang="en-US" sz="2800" b="1" dirty="0">
                <a:latin typeface="Andalus" panose="02020603050405020304" pitchFamily="18" charset="-78"/>
                <a:cs typeface="Andalus" panose="02020603050405020304" pitchFamily="18" charset="-78"/>
              </a:rPr>
              <a:t>120-80 = 40 mmHg</a:t>
            </a:r>
            <a:r>
              <a:rPr lang="en-US" sz="2800" dirty="0">
                <a:latin typeface="Andalus" panose="02020603050405020304" pitchFamily="18" charset="-78"/>
                <a:cs typeface="Andalus" panose="02020603050405020304" pitchFamily="18" charset="-78"/>
              </a:rPr>
              <a:t>.</a:t>
            </a:r>
          </a:p>
          <a:p>
            <a:endParaRPr lang="en-US" dirty="0"/>
          </a:p>
        </p:txBody>
      </p:sp>
    </p:spTree>
    <p:extLst>
      <p:ext uri="{BB962C8B-B14F-4D97-AF65-F5344CB8AC3E}">
        <p14:creationId xmlns:p14="http://schemas.microsoft.com/office/powerpoint/2010/main" val="2051487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sz="3200" b="1" dirty="0">
                <a:latin typeface="Andalus" panose="02020603050405020304" pitchFamily="18" charset="-78"/>
                <a:cs typeface="Andalus" panose="02020603050405020304" pitchFamily="18" charset="-78"/>
              </a:rPr>
              <a:t>In practice Mean arterial pressure(map)</a:t>
            </a:r>
            <a:r>
              <a:rPr lang="en-US" sz="3200" dirty="0">
                <a:latin typeface="Andalus" panose="02020603050405020304" pitchFamily="18" charset="-78"/>
                <a:cs typeface="Andalus" panose="02020603050405020304" pitchFamily="18" charset="-78"/>
              </a:rPr>
              <a:t> is the average arterial pressure during a single complete cardiac cycle.</a:t>
            </a:r>
          </a:p>
          <a:p>
            <a:r>
              <a:rPr lang="en-US" sz="3200" dirty="0">
                <a:latin typeface="Andalus" panose="02020603050405020304" pitchFamily="18" charset="-78"/>
                <a:cs typeface="Andalus" panose="02020603050405020304" pitchFamily="18" charset="-78"/>
              </a:rPr>
              <a:t>Map= </a:t>
            </a:r>
            <a:r>
              <a:rPr lang="en-US" sz="3200" b="1" dirty="0">
                <a:latin typeface="Andalus" panose="02020603050405020304" pitchFamily="18" charset="-78"/>
                <a:cs typeface="Andalus" panose="02020603050405020304" pitchFamily="18" charset="-78"/>
              </a:rPr>
              <a:t>diastolic pressure + 1/3 ( systolic pressure - diastolic pressure).</a:t>
            </a:r>
          </a:p>
          <a:p>
            <a:r>
              <a:rPr lang="en-US" sz="3200" dirty="0">
                <a:latin typeface="Andalus" panose="02020603050405020304" pitchFamily="18" charset="-78"/>
                <a:cs typeface="Andalus" panose="02020603050405020304" pitchFamily="18" charset="-78"/>
              </a:rPr>
              <a:t>Map= 80 + 1/3 (120 -80)= 93 mmHg.</a:t>
            </a:r>
          </a:p>
        </p:txBody>
      </p:sp>
    </p:spTree>
    <p:extLst>
      <p:ext uri="{BB962C8B-B14F-4D97-AF65-F5344CB8AC3E}">
        <p14:creationId xmlns:p14="http://schemas.microsoft.com/office/powerpoint/2010/main" val="12936114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12625</TotalTime>
  <Words>1378</Words>
  <Application>Microsoft Office PowerPoint</Application>
  <PresentationFormat>Widescreen</PresentationFormat>
  <Paragraphs>108</Paragraphs>
  <Slides>35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Andalus</vt:lpstr>
      <vt:lpstr>Arial</vt:lpstr>
      <vt:lpstr>Calibri</vt:lpstr>
      <vt:lpstr>Garamond</vt:lpstr>
      <vt:lpstr>Symbol</vt:lpstr>
      <vt:lpstr>Wingdings</vt:lpstr>
      <vt:lpstr>Organic</vt:lpstr>
      <vt:lpstr>Blood pressure</vt:lpstr>
      <vt:lpstr>Definition</vt:lpstr>
      <vt:lpstr>Cardiac Output </vt:lpstr>
      <vt:lpstr>Peripheral vascular resistance(PVR)</vt:lpstr>
      <vt:lpstr>PowerPoint Presentation</vt:lpstr>
      <vt:lpstr>PowerPoint Presentation</vt:lpstr>
      <vt:lpstr>objective</vt:lpstr>
      <vt:lpstr>PowerPoint Presentation</vt:lpstr>
      <vt:lpstr>PowerPoint Presentation</vt:lpstr>
      <vt:lpstr>PowerPoint Presentation</vt:lpstr>
      <vt:lpstr>Measurement of blood pressure:</vt:lpstr>
      <vt:lpstr>PowerPoint Presentation</vt:lpstr>
      <vt:lpstr>Determining the palpated systolic pressure  and the maximum inflation level</vt:lpstr>
      <vt:lpstr>PowerPoint Presentation</vt:lpstr>
      <vt:lpstr>PowerPoint Presentation</vt:lpstr>
      <vt:lpstr>PowerPoint Presentation</vt:lpstr>
      <vt:lpstr>PowerPoint Presentation</vt:lpstr>
      <vt:lpstr>Correct positioning of the cuff </vt:lpstr>
      <vt:lpstr>Several critical steps in measuring blood pressure </vt:lpstr>
      <vt:lpstr>Measurement of BP in the clinic</vt:lpstr>
      <vt:lpstr>Explanatory Notes </vt:lpstr>
      <vt:lpstr>PowerPoint Presentation</vt:lpstr>
      <vt:lpstr>PowerPoint Presentation</vt:lpstr>
      <vt:lpstr>PowerPoint Presentation</vt:lpstr>
      <vt:lpstr>Summary of the auscultatory method</vt:lpstr>
      <vt:lpstr>Korotkoffs sounds</vt:lpstr>
      <vt:lpstr>PowerPoint Presentation</vt:lpstr>
      <vt:lpstr>PowerPoint Presentation</vt:lpstr>
      <vt:lpstr>PowerPoint Presentation</vt:lpstr>
      <vt:lpstr>Errors in blood pressure readings: </vt:lpstr>
      <vt:lpstr>PowerPoint Presentation</vt:lpstr>
      <vt:lpstr>Classification of blood pressure in adults </vt:lpstr>
      <vt:lpstr>Types of hypertension (H.W)</vt:lpstr>
      <vt:lpstr>Factors affecting blood pressure (H.W)</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 pressure</dc:title>
  <dc:creator>DR.safa mustafa</dc:creator>
  <cp:lastModifiedBy>Maher</cp:lastModifiedBy>
  <cp:revision>49</cp:revision>
  <cp:lastPrinted>2016-05-14T07:01:17Z</cp:lastPrinted>
  <dcterms:created xsi:type="dcterms:W3CDTF">2016-04-24T07:54:27Z</dcterms:created>
  <dcterms:modified xsi:type="dcterms:W3CDTF">2025-09-30T16:08:58Z</dcterms:modified>
</cp:coreProperties>
</file>