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8" r:id="rId12"/>
    <p:sldId id="279" r:id="rId13"/>
    <p:sldId id="266" r:id="rId14"/>
    <p:sldId id="280" r:id="rId15"/>
    <p:sldId id="281" r:id="rId16"/>
    <p:sldId id="282" r:id="rId17"/>
    <p:sldId id="283" r:id="rId18"/>
    <p:sldId id="284" r:id="rId19"/>
    <p:sldId id="285" r:id="rId20"/>
    <p:sldId id="286" r:id="rId21"/>
    <p:sldId id="267" r:id="rId22"/>
    <p:sldId id="287" r:id="rId23"/>
    <p:sldId id="288" r:id="rId24"/>
    <p:sldId id="268" r:id="rId25"/>
    <p:sldId id="269" r:id="rId26"/>
    <p:sldId id="270" r:id="rId27"/>
    <p:sldId id="271" r:id="rId28"/>
    <p:sldId id="272" r:id="rId29"/>
    <p:sldId id="273" r:id="rId30"/>
    <p:sldId id="274" r:id="rId31"/>
    <p:sldId id="275" r:id="rId32"/>
    <p:sldId id="276" r:id="rId33"/>
    <p:sldId id="277" r:id="rId34"/>
    <p:sldId id="289" r:id="rId35"/>
    <p:sldId id="290" r:id="rId36"/>
    <p:sldId id="291"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3671" autoAdjust="0"/>
  </p:normalViewPr>
  <p:slideViewPr>
    <p:cSldViewPr>
      <p:cViewPr varScale="1">
        <p:scale>
          <a:sx n="50" d="100"/>
          <a:sy n="50" d="100"/>
        </p:scale>
        <p:origin x="-5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71510C7-3455-4D7D-AC62-6E542F7E98C3}" type="datetimeFigureOut">
              <a:rPr lang="ar-IQ" smtClean="0"/>
              <a:t>10/07/1446</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64080E7F-B0CB-4D70-8BCB-4800AF071BB0}"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510C7-3455-4D7D-AC62-6E542F7E98C3}" type="datetimeFigureOut">
              <a:rPr lang="ar-IQ" smtClean="0"/>
              <a:t>10/07/1446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510C7-3455-4D7D-AC62-6E542F7E98C3}" type="datetimeFigureOut">
              <a:rPr lang="ar-IQ" smtClean="0"/>
              <a:t>10/07/1446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1510C7-3455-4D7D-AC62-6E542F7E98C3}" type="datetimeFigureOut">
              <a:rPr lang="ar-IQ" smtClean="0"/>
              <a:t>10/07/1446</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64080E7F-B0CB-4D70-8BCB-4800AF071BB0}"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71510C7-3455-4D7D-AC62-6E542F7E98C3}" type="datetimeFigureOut">
              <a:rPr lang="ar-IQ" smtClean="0"/>
              <a:t>10/07/1446</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64080E7F-B0CB-4D70-8BCB-4800AF071BB0}" type="slidenum">
              <a:rPr lang="ar-IQ" smtClean="0"/>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71510C7-3455-4D7D-AC62-6E542F7E98C3}" type="datetimeFigureOut">
              <a:rPr lang="ar-IQ" smtClean="0"/>
              <a:t>10/07/1446</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71510C7-3455-4D7D-AC62-6E542F7E98C3}" type="datetimeFigureOut">
              <a:rPr lang="ar-IQ" smtClean="0"/>
              <a:t>10/07/1446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64080E7F-B0CB-4D70-8BCB-4800AF071BB0}" type="slidenum">
              <a:rPr lang="ar-IQ" smtClean="0"/>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1510C7-3455-4D7D-AC62-6E542F7E98C3}" type="datetimeFigureOut">
              <a:rPr lang="ar-IQ" smtClean="0"/>
              <a:t>10/07/1446</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1510C7-3455-4D7D-AC62-6E542F7E98C3}" type="datetimeFigureOut">
              <a:rPr lang="ar-IQ" smtClean="0"/>
              <a:t>10/07/1446</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1510C7-3455-4D7D-AC62-6E542F7E98C3}" type="datetimeFigureOut">
              <a:rPr lang="ar-IQ" smtClean="0"/>
              <a:t>10/07/1446</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080E7F-B0CB-4D70-8BCB-4800AF071BB0}"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71510C7-3455-4D7D-AC62-6E542F7E98C3}" type="datetimeFigureOut">
              <a:rPr lang="ar-IQ" smtClean="0"/>
              <a:t>10/07/1446</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64080E7F-B0CB-4D70-8BCB-4800AF071BB0}" type="slidenum">
              <a:rPr lang="ar-IQ" smtClean="0"/>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1510C7-3455-4D7D-AC62-6E542F7E98C3}" type="datetimeFigureOut">
              <a:rPr lang="ar-IQ" smtClean="0"/>
              <a:t>10/07/1446</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080E7F-B0CB-4D70-8BCB-4800AF071BB0}" type="slidenum">
              <a:rPr lang="ar-IQ" smtClean="0"/>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8064896" cy="5328592"/>
          </a:xfrm>
        </p:spPr>
        <p:txBody>
          <a:bodyPr/>
          <a:lstStyle/>
          <a:p>
            <a:r>
              <a:rPr lang="ar-IQ" i="1" dirty="0" smtClean="0">
                <a:solidFill>
                  <a:srgbClr val="FF0000"/>
                </a:solidFill>
              </a:rPr>
              <a:t>  علم الحشرات  ودوره في التنمية</a:t>
            </a:r>
            <a:br>
              <a:rPr lang="ar-IQ" i="1" dirty="0" smtClean="0">
                <a:solidFill>
                  <a:srgbClr val="FF0000"/>
                </a:solidFill>
              </a:rPr>
            </a:br>
            <a:r>
              <a:rPr lang="ar-IQ" i="1" dirty="0" smtClean="0">
                <a:solidFill>
                  <a:srgbClr val="FF0000"/>
                </a:solidFill>
              </a:rPr>
              <a:t>المستدامة     </a:t>
            </a:r>
            <a:r>
              <a:rPr lang="ar-IQ" dirty="0" smtClean="0"/>
              <a:t/>
            </a:r>
            <a:br>
              <a:rPr lang="ar-IQ" dirty="0" smtClean="0"/>
            </a:br>
            <a:endParaRPr lang="ar-IQ" dirty="0"/>
          </a:p>
        </p:txBody>
      </p:sp>
      <p:sp>
        <p:nvSpPr>
          <p:cNvPr id="3" name="Subtitle 2"/>
          <p:cNvSpPr>
            <a:spLocks noGrp="1"/>
          </p:cNvSpPr>
          <p:nvPr>
            <p:ph type="subTitle" idx="1"/>
          </p:nvPr>
        </p:nvSpPr>
        <p:spPr>
          <a:xfrm>
            <a:off x="540544" y="5949280"/>
            <a:ext cx="8062912" cy="648072"/>
          </a:xfrm>
        </p:spPr>
        <p:txBody>
          <a:bodyPr/>
          <a:lstStyle/>
          <a:p>
            <a:endParaRPr lang="ar-IQ" dirty="0"/>
          </a:p>
        </p:txBody>
      </p:sp>
      <p:pic>
        <p:nvPicPr>
          <p:cNvPr id="1026" name="Picture 2" descr="C:\Users\dr rwaa\90498165_2481086488888372_5783350463961235456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772816"/>
            <a:ext cx="38164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2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07" y="131862"/>
            <a:ext cx="8686800" cy="2649065"/>
          </a:xfrm>
        </p:spPr>
        <p:txBody>
          <a:bodyPr/>
          <a:lstStyle/>
          <a:p>
            <a:r>
              <a:rPr lang="ar-IQ" dirty="0"/>
              <a:t>استعدو لتقبّل فكرة الحشرات الصالحة للأكل </a:t>
            </a:r>
          </a:p>
        </p:txBody>
      </p:sp>
      <p:sp>
        <p:nvSpPr>
          <p:cNvPr id="3" name="Content Placeholder 2"/>
          <p:cNvSpPr>
            <a:spLocks noGrp="1"/>
          </p:cNvSpPr>
          <p:nvPr>
            <p:ph idx="1"/>
          </p:nvPr>
        </p:nvSpPr>
        <p:spPr>
          <a:xfrm>
            <a:off x="304800" y="2996952"/>
            <a:ext cx="8686800" cy="3083173"/>
          </a:xfrm>
        </p:spPr>
        <p:txBody>
          <a:bodyPr/>
          <a:lstStyle/>
          <a:p>
            <a:r>
              <a:rPr lang="ar-IQ" dirty="0" smtClean="0"/>
              <a:t>اربعة </a:t>
            </a:r>
            <a:r>
              <a:rPr lang="ar-IQ" dirty="0"/>
              <a:t>أسباب وراء فتح الحشرات الصالحة للأكل لآفاق جيدة للأمن الغذائي وسبل العيش</a:t>
            </a:r>
          </a:p>
          <a:p>
            <a:r>
              <a:rPr lang="ar-IQ" dirty="0" smtClean="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772816"/>
            <a:ext cx="28590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42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79512"/>
          </a:xfrm>
        </p:spPr>
        <p:txBody>
          <a:bodyPr>
            <a:normAutofit fontScale="90000"/>
          </a:bodyPr>
          <a:lstStyle/>
          <a:p>
            <a:endParaRPr lang="ar-IQ" dirty="0"/>
          </a:p>
        </p:txBody>
      </p:sp>
      <p:sp>
        <p:nvSpPr>
          <p:cNvPr id="3" name="Content Placeholder 2"/>
          <p:cNvSpPr>
            <a:spLocks noGrp="1"/>
          </p:cNvSpPr>
          <p:nvPr>
            <p:ph idx="1"/>
          </p:nvPr>
        </p:nvSpPr>
        <p:spPr>
          <a:xfrm>
            <a:off x="304800" y="1196752"/>
            <a:ext cx="8686800" cy="4883373"/>
          </a:xfrm>
        </p:spPr>
        <p:txBody>
          <a:bodyPr>
            <a:normAutofit fontScale="85000" lnSpcReduction="20000"/>
          </a:bodyPr>
          <a:lstStyle/>
          <a:p>
            <a:r>
              <a:rPr lang="ar-IQ" dirty="0" smtClean="0"/>
              <a:t>ان الحشرات </a:t>
            </a:r>
            <a:r>
              <a:rPr lang="ar-IQ" dirty="0"/>
              <a:t>المغذية والمسلوقة الصالحة للأكل مثل ديدان حفار الخيزران متاحة في الأسواق المحلية في تايلند. ©</a:t>
            </a:r>
            <a:r>
              <a:rPr lang="en-US" dirty="0"/>
              <a:t>FAO/Patrick Durst</a:t>
            </a:r>
          </a:p>
          <a:p>
            <a:endParaRPr lang="en-US" dirty="0"/>
          </a:p>
          <a:p>
            <a:r>
              <a:rPr lang="ar-IQ" dirty="0" smtClean="0"/>
              <a:t>إذا </a:t>
            </a:r>
            <a:r>
              <a:rPr lang="ar-IQ" dirty="0"/>
              <a:t>تنزهتم في سوق ليلي مزدحم في تايلند، يمكنكم أن تجدوا باعة متجولين يبيعون ديدان الخيزران والصراصير المعطّرة والمنكّهة. فاحرصوا على تذوق هذه الأطعمة اللذيذة حين تكون مقرمشة وساخنة.</a:t>
            </a:r>
          </a:p>
          <a:p>
            <a:endParaRPr lang="ar-IQ" dirty="0"/>
          </a:p>
          <a:p>
            <a:r>
              <a:rPr lang="ar-IQ" dirty="0"/>
              <a:t>ويتم استهلاك أكثر من 1 900 نوع من الحشرات الصالحة للأكل في جميع أنحاء العالم، وهي تشكل بالفعل مكونًا غنيًا بالمغذيات من مكونات العديد من الأنماط الغذائية الوطنية</a:t>
            </a:r>
          </a:p>
        </p:txBody>
      </p:sp>
    </p:spTree>
    <p:extLst>
      <p:ext uri="{BB962C8B-B14F-4D97-AF65-F5344CB8AC3E}">
        <p14:creationId xmlns:p14="http://schemas.microsoft.com/office/powerpoint/2010/main" val="294233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79512"/>
          </a:xfrm>
        </p:spPr>
        <p:txBody>
          <a:bodyPr>
            <a:normAutofit fontScale="90000"/>
          </a:bodyPr>
          <a:lstStyle/>
          <a:p>
            <a:endParaRPr lang="ar-IQ" dirty="0"/>
          </a:p>
        </p:txBody>
      </p:sp>
      <p:sp>
        <p:nvSpPr>
          <p:cNvPr id="3" name="Content Placeholder 2"/>
          <p:cNvSpPr>
            <a:spLocks noGrp="1"/>
          </p:cNvSpPr>
          <p:nvPr>
            <p:ph idx="1"/>
          </p:nvPr>
        </p:nvSpPr>
        <p:spPr>
          <a:xfrm>
            <a:off x="323528" y="1340768"/>
            <a:ext cx="8686800" cy="4752528"/>
          </a:xfrm>
        </p:spPr>
        <p:txBody>
          <a:bodyPr>
            <a:normAutofit fontScale="85000" lnSpcReduction="20000"/>
          </a:bodyPr>
          <a:lstStyle/>
          <a:p>
            <a:r>
              <a:rPr lang="ar-IQ" dirty="0"/>
              <a:t>ففي آسيا، تُعدّ سوسة النخيل الحمراء إحدى الحشرات الصالحة للأكل الأكثر شعبية وتعتبر طعامًا شهيًا غالي الثمن في العديد من البلدان. وفي جمهورية الكونغو الديمقراطية، يحصل سكان نغاندو المحليين على الغذاء من اليرقات خلال الأشهر المطيرة. أما في أوروبا وأمريكا الشمالية، فقد بدأ عدد متزايد من الأماكن بتقديم هذه المنتجات الغنية بالبروتينات. ويتخذ الاتحاد الأوروبي أيضًا خطوات لاعتماد الحشرات كمصدر للغذاء من خلال تحديد أنظمة السلامة التي تسمح ببيعها للاستهلاك البشري.</a:t>
            </a:r>
          </a:p>
          <a:p>
            <a:endParaRPr lang="ar-IQ" dirty="0"/>
          </a:p>
          <a:p>
            <a:r>
              <a:rPr lang="ar-IQ" dirty="0"/>
              <a:t>وسواء أكانت الحشرات الصالحة للأكل طعامًا تقليديًا أو جديدًا في منطقتكم، إليكم أربعة أسباب لوجوب إدراجها على قائمة الطعام:</a:t>
            </a:r>
          </a:p>
        </p:txBody>
      </p:sp>
    </p:spTree>
    <p:extLst>
      <p:ext uri="{BB962C8B-B14F-4D97-AF65-F5344CB8AC3E}">
        <p14:creationId xmlns:p14="http://schemas.microsoft.com/office/powerpoint/2010/main" val="50243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تتمتع الحشرات الصالحة للأكل بقيمة تغذوية هامة ويمكنها أن تشكل إضافات صحية على أنماطنا الغذائية. فهي توفر الطاقة والدهون والبروتينات والألياف، وتبعًا لنوع الحشرة، يمكنها أن تشكل مصدرًا جيدًا للمغذيات الدقيقة مثل الزنك والكالسيوم والحديد. ويمكن أن تشكل الحشرات أيضًا مصدرًا بديلاً من البروتينات للحوم التقليدية.</a:t>
            </a:r>
          </a:p>
        </p:txBody>
      </p:sp>
    </p:spTree>
    <p:extLst>
      <p:ext uri="{BB962C8B-B14F-4D97-AF65-F5344CB8AC3E}">
        <p14:creationId xmlns:p14="http://schemas.microsoft.com/office/powerpoint/2010/main" val="151281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457200"/>
            <a:ext cx="2619400" cy="838200"/>
          </a:xfrm>
        </p:spPr>
        <p:txBody>
          <a:bodyPr>
            <a:normAutofit fontScale="90000"/>
          </a:bodyPr>
          <a:lstStyle/>
          <a:p>
            <a:r>
              <a:rPr lang="ar-IQ" dirty="0"/>
              <a:t>1- إنها مغذية</a:t>
            </a:r>
            <a:r>
              <a:rPr lang="ar-IQ" dirty="0" smtClean="0"/>
              <a:t>.    </a:t>
            </a:r>
            <a:endParaRPr lang="ar-IQ" dirty="0"/>
          </a:p>
        </p:txBody>
      </p:sp>
      <p:sp>
        <p:nvSpPr>
          <p:cNvPr id="3" name="Content Placeholder 2"/>
          <p:cNvSpPr>
            <a:spLocks noGrp="1"/>
          </p:cNvSpPr>
          <p:nvPr>
            <p:ph idx="1"/>
          </p:nvPr>
        </p:nvSpPr>
        <p:spPr/>
        <p:txBody>
          <a:bodyPr>
            <a:normAutofit fontScale="85000" lnSpcReduction="20000"/>
          </a:bodyPr>
          <a:lstStyle/>
          <a:p>
            <a:r>
              <a:rPr lang="ar-IQ" dirty="0"/>
              <a:t>تتمتع الحشرات الصالحة للأكل بقيمة تغذوية هامة ويمكنها أن تشكل إضافات صحية على أنماطنا الغذائية. فهي توفر الطاقة والدهون والبروتينات والألياف، وتبعًا لنوع الحشرة، يمكنها أن تشكل مصدرًا جيدًا للمغذيات الدقيقة مثل الزنك والكالسيوم والحديد.</a:t>
            </a:r>
          </a:p>
          <a:p>
            <a:endParaRPr lang="ar-IQ" dirty="0"/>
          </a:p>
          <a:p>
            <a:r>
              <a:rPr lang="ar-IQ" dirty="0"/>
              <a:t>ويمكن أن تشكل الحشرات أيضًا مصدرًا بديلاً من البروتينات للحوم التقليدية. وعلى سبيل المثال، تُبيّن مقارنة بين لحم الأبقار ودود الدقيق أن المحتوى من الأحماض الأمينية والدهون أكبر في لحم الأبقار منه في دود الدقيق، إلا أن هذا الأخير يحتوي على قدر مماثل من المعادن وهو أغنى بالفيتامينات بشكل عام.</a:t>
            </a:r>
          </a:p>
        </p:txBody>
      </p:sp>
    </p:spTree>
    <p:extLst>
      <p:ext uri="{BB962C8B-B14F-4D97-AF65-F5344CB8AC3E}">
        <p14:creationId xmlns:p14="http://schemas.microsoft.com/office/powerpoint/2010/main" val="407147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4162"/>
            <a:ext cx="7586330" cy="47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42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57200"/>
            <a:ext cx="7731968" cy="838200"/>
          </a:xfrm>
        </p:spPr>
        <p:txBody>
          <a:bodyPr/>
          <a:lstStyle/>
          <a:p>
            <a:r>
              <a:rPr lang="ar-IQ" dirty="0"/>
              <a:t>2- تتسم بالاستدامة من الناحية البيئية.</a:t>
            </a:r>
          </a:p>
        </p:txBody>
      </p:sp>
      <p:sp>
        <p:nvSpPr>
          <p:cNvPr id="3" name="Content Placeholder 2"/>
          <p:cNvSpPr>
            <a:spLocks noGrp="1"/>
          </p:cNvSpPr>
          <p:nvPr>
            <p:ph idx="1"/>
          </p:nvPr>
        </p:nvSpPr>
        <p:spPr/>
        <p:txBody>
          <a:bodyPr>
            <a:normAutofit fontScale="92500" lnSpcReduction="20000"/>
          </a:bodyPr>
          <a:lstStyle/>
          <a:p>
            <a:r>
              <a:rPr lang="ar-IQ" dirty="0"/>
              <a:t>تعود الحشرات الصالحة للأكل بفوائد عديدة على البيئة. وعلى سبيل المثال، تنتج تربية الحشرات قدرًا أقلّ بكثير من غازات الدفيئة مقارنة بمعظم مصادر البروتينات الحيوانية الأخرى وتحتاج إلى كميات أقل بكثير من المياه مقارنة بتربية الماشية. وبالإضافة إلى ذلك، فإن مساحة الأراضي اللازمة لتربية الحشرات أصغر بكثير من تلك المطلوبة للإنتاج الحيواني، كما أن الحشرات كفؤة جدًا في تحويل العلف إلى بروتينات. وعلى سبيل المثال، تحتاج الصراصير إلى كمية من العلف تقلّ 12 مرّة عن تلك التي تحتاجها الماشية لإنتاج الكمية نفسها من البروتينات.</a:t>
            </a:r>
          </a:p>
          <a:p>
            <a:endParaRPr lang="ar-IQ" dirty="0"/>
          </a:p>
          <a:p>
            <a:endParaRPr lang="ar-IQ" dirty="0"/>
          </a:p>
        </p:txBody>
      </p:sp>
    </p:spTree>
    <p:extLst>
      <p:ext uri="{BB962C8B-B14F-4D97-AF65-F5344CB8AC3E}">
        <p14:creationId xmlns:p14="http://schemas.microsoft.com/office/powerpoint/2010/main" val="254687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457200"/>
            <a:ext cx="4563616" cy="838200"/>
          </a:xfrm>
        </p:spPr>
        <p:txBody>
          <a:bodyPr/>
          <a:lstStyle/>
          <a:p>
            <a:r>
              <a:rPr lang="ar-IQ" dirty="0"/>
              <a:t>3- تتيح فرصًا اقتصادية.</a:t>
            </a:r>
          </a:p>
        </p:txBody>
      </p:sp>
      <p:sp>
        <p:nvSpPr>
          <p:cNvPr id="3" name="Content Placeholder 2"/>
          <p:cNvSpPr>
            <a:spLocks noGrp="1"/>
          </p:cNvSpPr>
          <p:nvPr>
            <p:ph idx="1"/>
          </p:nvPr>
        </p:nvSpPr>
        <p:spPr/>
        <p:txBody>
          <a:bodyPr>
            <a:normAutofit fontScale="92500" lnSpcReduction="20000"/>
          </a:bodyPr>
          <a:lstStyle/>
          <a:p>
            <a:r>
              <a:rPr lang="ar-IQ" dirty="0"/>
              <a:t>بالإضافة إلى أن الحشرات الصالحة للأكل تشكل مصدرًا للغذاء، يمكنها أن توفر أيضًا سبل العيش والدخل. وبما أن تربية الحشرات تتطلب مساحة صغيرة، بالإمكان ممارستها في المناطق الحضرية والريفية على السواء، الأمر الذي يمنحها مزايا تفتقر إليها أنواع التربية الأخرى. وعلاوة على ذلك، يسهل نقل الحشرات الصالحة للأكل وتربيتها في الكثير من الأحيان من دون الحصول على تدريب معمّق. ولذلك، تتيح تربية الحشرات فرصًا اقتصادية للأشخاص الذين يتمتعون بقدرة محدودة على الوصول إلى الأراضي والتدريب والموارد الأخرى</a:t>
            </a:r>
          </a:p>
        </p:txBody>
      </p:sp>
    </p:spTree>
    <p:extLst>
      <p:ext uri="{BB962C8B-B14F-4D97-AF65-F5344CB8AC3E}">
        <p14:creationId xmlns:p14="http://schemas.microsoft.com/office/powerpoint/2010/main" val="42770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8136904" cy="495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31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7200"/>
            <a:ext cx="7560840" cy="838200"/>
          </a:xfrm>
        </p:spPr>
        <p:txBody>
          <a:bodyPr>
            <a:normAutofit fontScale="90000"/>
          </a:bodyPr>
          <a:lstStyle/>
          <a:p>
            <a:r>
              <a:rPr lang="ar-IQ" dirty="0"/>
              <a:t>4- تشكل موردًا غير مستغل بما فيه الكفاية.</a:t>
            </a:r>
          </a:p>
        </p:txBody>
      </p:sp>
      <p:sp>
        <p:nvSpPr>
          <p:cNvPr id="3" name="Content Placeholder 2"/>
          <p:cNvSpPr>
            <a:spLocks noGrp="1"/>
          </p:cNvSpPr>
          <p:nvPr>
            <p:ph idx="1"/>
          </p:nvPr>
        </p:nvSpPr>
        <p:spPr/>
        <p:txBody>
          <a:bodyPr/>
          <a:lstStyle/>
          <a:p>
            <a:r>
              <a:rPr lang="ar-IQ" dirty="0"/>
              <a:t>سيتعيّن زيادة إنتاج الأغذية في ظل استمرار النمو السكاني في العالم، الأمر الذي من شأنه أن يفرض حتمًا ضغوطًا على الإنتاج الزراعي وعلى مواردنا الطبيعية المحدودة. ونحن بحاجة إلى إيجاد حلول مبتكرة لتلبية الطلب العالمي على البروتينات وعلى مصادر الأغذية المغذية الأخرى، وتتيح تربية الحشرات فرصة للمساعدة على تلبية هذا الطلب المتزايد.</a:t>
            </a:r>
          </a:p>
        </p:txBody>
      </p:sp>
    </p:spTree>
    <p:extLst>
      <p:ext uri="{BB962C8B-B14F-4D97-AF65-F5344CB8AC3E}">
        <p14:creationId xmlns:p14="http://schemas.microsoft.com/office/powerpoint/2010/main" val="18012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8686800" cy="504056"/>
          </a:xfrm>
        </p:spPr>
        <p:txBody>
          <a:bodyPr>
            <a:normAutofit fontScale="90000"/>
          </a:bodyPr>
          <a:lstStyle/>
          <a:p>
            <a:endParaRPr lang="ar-IQ" dirty="0"/>
          </a:p>
        </p:txBody>
      </p:sp>
      <p:sp>
        <p:nvSpPr>
          <p:cNvPr id="4" name="Content Placeholder 3"/>
          <p:cNvSpPr>
            <a:spLocks noGrp="1"/>
          </p:cNvSpPr>
          <p:nvPr>
            <p:ph idx="1"/>
          </p:nvPr>
        </p:nvSpPr>
        <p:spPr>
          <a:xfrm>
            <a:off x="304800" y="1124744"/>
            <a:ext cx="8686800" cy="4955381"/>
          </a:xfrm>
        </p:spPr>
        <p:txBody>
          <a:bodyPr/>
          <a:lstStyle/>
          <a:p>
            <a:r>
              <a:rPr lang="ar-IQ" dirty="0">
                <a:solidFill>
                  <a:srgbClr val="00B050"/>
                </a:solidFill>
              </a:rPr>
              <a:t>مفهوم التنمية المستدامة</a:t>
            </a:r>
          </a:p>
          <a:p>
            <a:r>
              <a:rPr lang="ar-IQ" dirty="0">
                <a:solidFill>
                  <a:srgbClr val="00B050"/>
                </a:solidFill>
              </a:rPr>
              <a:t>هي التنمية التي تأخذ بعين الاعتبار الأبعاد</a:t>
            </a:r>
          </a:p>
          <a:p>
            <a:r>
              <a:rPr lang="ar-IQ" dirty="0">
                <a:solidFill>
                  <a:srgbClr val="00B050"/>
                </a:solidFill>
              </a:rPr>
              <a:t>الاجتماعية والبيئية إلى جانب الأبعاد الاقتصادية</a:t>
            </a:r>
          </a:p>
          <a:p>
            <a:r>
              <a:rPr lang="ar-IQ" dirty="0">
                <a:solidFill>
                  <a:srgbClr val="00B050"/>
                </a:solidFill>
              </a:rPr>
              <a:t>لحسن استغلال الموارد المتاحة لتلبية حاجيات</a:t>
            </a:r>
          </a:p>
          <a:p>
            <a:r>
              <a:rPr lang="ar-IQ" dirty="0">
                <a:solidFill>
                  <a:srgbClr val="00B050"/>
                </a:solidFill>
              </a:rPr>
              <a:t>الأفراد مع الاحتفاظ بحق الأجيال القادمة</a:t>
            </a:r>
          </a:p>
        </p:txBody>
      </p:sp>
    </p:spTree>
    <p:extLst>
      <p:ext uri="{BB962C8B-B14F-4D97-AF65-F5344CB8AC3E}">
        <p14:creationId xmlns:p14="http://schemas.microsoft.com/office/powerpoint/2010/main" val="3248573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ويمكن أن تساعد الحشرات الصالحة للأكل على تحسين التغذية والأمن الغذائي، وأن تتيح فرصًا جديدة لكسب العيش، وأن تدعم النظم الزراعية المستدامة. وما زالت الحشرات الصالحة للأكل، رغم استهلاكها بالفعل في أجزاء عديدة من العالم، تنطوي على إمكانات اقتصادية وتغذوية غير مستغلة بالكامل بعد. ومع بداية حقبة الأغذية الجديدة، لمَ لا ننظر إلى مصدر الأغذية الطبيعية والصحية هذا كإضافة إلى نمطنا الغذائي</a:t>
            </a:r>
          </a:p>
        </p:txBody>
      </p:sp>
    </p:spTree>
    <p:extLst>
      <p:ext uri="{BB962C8B-B14F-4D97-AF65-F5344CB8AC3E}">
        <p14:creationId xmlns:p14="http://schemas.microsoft.com/office/powerpoint/2010/main" val="213909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C:\Users\dr rwaa\Desktop\New folder\graph-protein_calcium_iron_in_selected_insects_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92887"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9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6004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3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45568"/>
            <a:ext cx="465234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90142"/>
            <a:ext cx="331236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76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04800" y="1340768"/>
            <a:ext cx="8686800" cy="4739357"/>
          </a:xfrm>
        </p:spPr>
        <p:txBody>
          <a:bodyPr>
            <a:normAutofit fontScale="85000" lnSpcReduction="10000"/>
          </a:bodyPr>
          <a:lstStyle/>
          <a:p>
            <a:r>
              <a:rPr lang="ar-IQ" dirty="0"/>
              <a:t>ما هي أهمية الحشرات في النظام البيئي؟</a:t>
            </a:r>
          </a:p>
          <a:p>
            <a:r>
              <a:rPr lang="ar-IQ" dirty="0"/>
              <a:t>وفي هذا الإطار، </a:t>
            </a:r>
            <a:r>
              <a:rPr lang="ar-IQ" dirty="0" smtClean="0"/>
              <a:t>أن </a:t>
            </a:r>
            <a:r>
              <a:rPr lang="ar-IQ" dirty="0"/>
              <a:t>الحشرات جزء من الكائنات الحية في النظام البيئي، وأن أي ضرر يلحق بالنظام سيؤثرسلبًا عليها.</a:t>
            </a:r>
          </a:p>
          <a:p>
            <a:endParaRPr lang="ar-IQ" dirty="0"/>
          </a:p>
          <a:p>
            <a:r>
              <a:rPr lang="ar-IQ" dirty="0"/>
              <a:t>وأضاف في حديث لـ"العربي" أن هناك العديد من العوامل التي تؤثر على حياة الحشرات، كتغيير المناخ، وتغيير طبيعة بعض الأماكن نتيجة الأنشطة البشرية، مما يؤدي إلى انخفاض في أعدادها.</a:t>
            </a:r>
          </a:p>
          <a:p>
            <a:endParaRPr lang="ar-IQ" dirty="0"/>
          </a:p>
          <a:p>
            <a:r>
              <a:rPr lang="ar-IQ" dirty="0"/>
              <a:t>وشرح أن تناقص الحشرات يؤثر سلبًا على عمليات تلقيح المحاصيل والأزهار، لافتًا إلى أن هذه</a:t>
            </a:r>
          </a:p>
        </p:txBody>
      </p:sp>
    </p:spTree>
    <p:extLst>
      <p:ext uri="{BB962C8B-B14F-4D97-AF65-F5344CB8AC3E}">
        <p14:creationId xmlns:p14="http://schemas.microsoft.com/office/powerpoint/2010/main" val="3589666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الكائنات الحية تلعب دورًا حيويًا داخل المنظومة البيئة، لما تشكله من مصدر غذاء لبعض الحيوانات، كما أنها تلعب دورًا كبيرًا في تحليل الحيوانات الميتة، فضلًا عن تقديمها بعض الخدمات المباشرة كالنحل الذي ينتج العسل، والفراشات التي تصنع الحرير.</a:t>
            </a:r>
          </a:p>
        </p:txBody>
      </p:sp>
    </p:spTree>
    <p:extLst>
      <p:ext uri="{BB962C8B-B14F-4D97-AF65-F5344CB8AC3E}">
        <p14:creationId xmlns:p14="http://schemas.microsoft.com/office/powerpoint/2010/main" val="234396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79512"/>
          </a:xfrm>
        </p:spPr>
        <p:txBody>
          <a:bodyPr>
            <a:normAutofit fontScale="90000"/>
          </a:bodyPr>
          <a:lstStyle/>
          <a:p>
            <a:endParaRPr lang="ar-IQ" dirty="0"/>
          </a:p>
        </p:txBody>
      </p:sp>
      <p:sp>
        <p:nvSpPr>
          <p:cNvPr id="3" name="Content Placeholder 2"/>
          <p:cNvSpPr>
            <a:spLocks noGrp="1"/>
          </p:cNvSpPr>
          <p:nvPr>
            <p:ph idx="1"/>
          </p:nvPr>
        </p:nvSpPr>
        <p:spPr>
          <a:xfrm>
            <a:off x="304800" y="1268760"/>
            <a:ext cx="8686800" cy="4811365"/>
          </a:xfrm>
        </p:spPr>
        <p:txBody>
          <a:bodyPr>
            <a:normAutofit fontScale="92500" lnSpcReduction="10000"/>
          </a:bodyPr>
          <a:lstStyle/>
          <a:p>
            <a:r>
              <a:rPr lang="ar-IQ" dirty="0"/>
              <a:t>هي أكبر مجموعة من الكائنات الحية على سطح الأرض، فهي تضم أكثر من مليون صنف مكتشف، وهناك مئات الاف بل ملايين الأصناف الأخرى غير المكتشفة إلى الآن، كما تشير الدراسات إلى انقراض عشرات ملايين الأصناف من الحشرات الزاحفة والطائرة قبل اكتشافها، وتنتمي الحشرات إلى فصيلة سداسية الارجل، وهي موجودة في كل مكان على كوكب الأرض، وأهم الأماكن التي تتواجد فيها هي تلك التي تحتك فيها مع الإنسان سواء في المنزل أو البيئة المحيطة به، وبناء على علاقتها بالإنسان وبيئته يتم تصنيف الحشرات إلى حشرات نافعة وأخرى ضارة</a:t>
            </a:r>
          </a:p>
        </p:txBody>
      </p:sp>
    </p:spTree>
    <p:extLst>
      <p:ext uri="{BB962C8B-B14F-4D97-AF65-F5344CB8AC3E}">
        <p14:creationId xmlns:p14="http://schemas.microsoft.com/office/powerpoint/2010/main" val="227737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r>
              <a:rPr lang="ar-IQ" dirty="0"/>
              <a:t>لحشرات النافعة مصطلح يطلق على الحشرات التي تكون نافعة وتقدم بعض الخدمات المفيدة للإنسان ولا تسبّب أي ضرر أو أذى له بطريقة مباشرة أو غير مباشرة، ومن الأمثلة عليها دودة القز والتي تقوم بإنتاج الحرير والذي يستخدمه الأنسان في صنع الملابس، والنحل الذي يقوم بإنتاج العسل المفيد للإنسان، بالإضافة إلى العديد من الحشرات التي تقوم بتحسين التربة وإبادة بعض أنواع الحشرات الضارّة وغيرها من المنافع التي تقدمها الحشرات النافعة للإنسان.</a:t>
            </a:r>
          </a:p>
          <a:p>
            <a:endParaRPr lang="ar-IQ" dirty="0"/>
          </a:p>
        </p:txBody>
      </p:sp>
    </p:spTree>
    <p:extLst>
      <p:ext uri="{BB962C8B-B14F-4D97-AF65-F5344CB8AC3E}">
        <p14:creationId xmlns:p14="http://schemas.microsoft.com/office/powerpoint/2010/main" val="154360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أما الحشرات الضارّة فهو مصطلح يطلق على الحشرات التي تسبّب ضرراً للإنسان وتشّكل في كثير من الأحيان مكرهة صحيّة، مثل البرغوث حيث يعتبر ناقلاً لأمراض خطيرة مثل مرض الطاعون ومرض التيفوس، والدبابير التي تشكل خطراً على الإنسان وبعض أنواع النحل، وغيرها من الحشرات الضارة مثل الذباب والقمل والبق والصراصير</a:t>
            </a:r>
          </a:p>
          <a:p>
            <a:endParaRPr lang="ar-IQ" dirty="0"/>
          </a:p>
        </p:txBody>
      </p:sp>
    </p:spTree>
    <p:extLst>
      <p:ext uri="{BB962C8B-B14F-4D97-AF65-F5344CB8AC3E}">
        <p14:creationId xmlns:p14="http://schemas.microsoft.com/office/powerpoint/2010/main" val="2165586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0000" lnSpcReduction="20000"/>
          </a:bodyPr>
          <a:lstStyle/>
          <a:p>
            <a:r>
              <a:rPr lang="ar-IQ" dirty="0"/>
              <a:t>غض النظر عن الأضرار التي تسببها الكثير من الحشرات سواء كانت للانسان ، الحيوانات الداجنة،</a:t>
            </a:r>
          </a:p>
          <a:p>
            <a:r>
              <a:rPr lang="ar-IQ" dirty="0"/>
              <a:t>المزارع و الحقول ، فإن لها العديد من المنافع والفوائد المختلفة، بالاضافة الى دورها الأساس ي في</a:t>
            </a:r>
          </a:p>
          <a:p>
            <a:r>
              <a:rPr lang="ar-IQ" dirty="0"/>
              <a:t>الحفاظ على التوازن البيئي لاستمرار الحياة على الكرة الأرضية، وتندرج الأهمية القصوى لها في</a:t>
            </a:r>
          </a:p>
          <a:p>
            <a:r>
              <a:rPr lang="ar-IQ" dirty="0"/>
              <a:t>دورها البيئي والزراعي، وبعض الفوائد العائدة على الصحة، لهذا يمكن القول بأن الحشرات لديها</a:t>
            </a:r>
          </a:p>
          <a:p>
            <a:r>
              <a:rPr lang="ar-IQ" dirty="0"/>
              <a:t>عمل مهم و اساس ي في بيئة وحياة الكائنات الحية بالاضافة الى كونها جزءا من التوازن للانظمة</a:t>
            </a:r>
          </a:p>
          <a:p>
            <a:r>
              <a:rPr lang="ar-IQ" dirty="0"/>
              <a:t>البيئية المختلفة.</a:t>
            </a:r>
          </a:p>
          <a:p>
            <a:endParaRPr lang="ar-IQ" dirty="0"/>
          </a:p>
          <a:p>
            <a:r>
              <a:rPr lang="ar-IQ" dirty="0"/>
              <a:t> </a:t>
            </a:r>
          </a:p>
        </p:txBody>
      </p:sp>
    </p:spTree>
    <p:extLst>
      <p:ext uri="{BB962C8B-B14F-4D97-AF65-F5344CB8AC3E}">
        <p14:creationId xmlns:p14="http://schemas.microsoft.com/office/powerpoint/2010/main" val="233661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79512"/>
          </a:xfrm>
        </p:spPr>
        <p:txBody>
          <a:bodyPr>
            <a:normAutofit fontScale="90000"/>
          </a:bodyPr>
          <a:lstStyle/>
          <a:p>
            <a:endParaRPr lang="ar-IQ" dirty="0"/>
          </a:p>
        </p:txBody>
      </p:sp>
      <p:sp>
        <p:nvSpPr>
          <p:cNvPr id="3" name="Content Placeholder 2"/>
          <p:cNvSpPr>
            <a:spLocks noGrp="1"/>
          </p:cNvSpPr>
          <p:nvPr>
            <p:ph idx="1"/>
          </p:nvPr>
        </p:nvSpPr>
        <p:spPr>
          <a:xfrm>
            <a:off x="491108" y="620688"/>
            <a:ext cx="8686800" cy="5760640"/>
          </a:xfrm>
        </p:spPr>
        <p:txBody>
          <a:bodyPr>
            <a:normAutofit lnSpcReduction="10000"/>
          </a:bodyPr>
          <a:lstStyle/>
          <a:p>
            <a:r>
              <a:rPr lang="ar-IQ" dirty="0">
                <a:solidFill>
                  <a:srgbClr val="FF0000"/>
                </a:solidFill>
              </a:rPr>
              <a:t>نشأة المصطلح</a:t>
            </a:r>
          </a:p>
          <a:p>
            <a:r>
              <a:rPr lang="ar-IQ" dirty="0"/>
              <a:t> </a:t>
            </a:r>
            <a:r>
              <a:rPr lang="ar-IQ" dirty="0">
                <a:solidFill>
                  <a:srgbClr val="00B050"/>
                </a:solidFill>
              </a:rPr>
              <a:t>ظهر مصطلح "التنمية المستدامة" لأول مرة في منشور أصدره الاتحاد </a:t>
            </a:r>
            <a:r>
              <a:rPr lang="ar-IQ" dirty="0" smtClean="0">
                <a:solidFill>
                  <a:srgbClr val="00B050"/>
                </a:solidFill>
              </a:rPr>
              <a:t>الدولي من</a:t>
            </a:r>
            <a:endParaRPr lang="ar-IQ" dirty="0">
              <a:solidFill>
                <a:srgbClr val="00B050"/>
              </a:solidFill>
            </a:endParaRPr>
          </a:p>
          <a:p>
            <a:r>
              <a:rPr lang="ar-IQ" dirty="0">
                <a:solidFill>
                  <a:srgbClr val="00B050"/>
                </a:solidFill>
              </a:rPr>
              <a:t>أجل حماية البيئة سنة 1980.</a:t>
            </a:r>
          </a:p>
          <a:p>
            <a:r>
              <a:rPr lang="ar-IQ" dirty="0">
                <a:solidFill>
                  <a:srgbClr val="00B050"/>
                </a:solidFill>
              </a:rPr>
              <a:t> أُعِيد استخدامه في تقرير "مستقبلنا المشترك" المعروف باسم "تقرير برونتلاند"،</a:t>
            </a:r>
          </a:p>
          <a:p>
            <a:r>
              <a:rPr lang="ar-IQ" dirty="0">
                <a:solidFill>
                  <a:srgbClr val="00B050"/>
                </a:solidFill>
              </a:rPr>
              <a:t>والذي صدر 1987 عن اللجنة العالمية للبيئة والتنمية التابعة لمنظمة الامم</a:t>
            </a:r>
          </a:p>
          <a:p>
            <a:r>
              <a:rPr lang="ar-IQ" dirty="0">
                <a:solidFill>
                  <a:srgbClr val="00B050"/>
                </a:solidFill>
              </a:rPr>
              <a:t>المتحدة، تحت إشراف رئيسة وزراء النرويج آنذاك غرو هارلم برونتلاند.</a:t>
            </a:r>
          </a:p>
          <a:p>
            <a:r>
              <a:rPr lang="ar-IQ" dirty="0" smtClean="0">
                <a:solidFill>
                  <a:srgbClr val="00B050"/>
                </a:solidFill>
              </a:rPr>
              <a:t></a:t>
            </a:r>
            <a:endParaRPr lang="ar-IQ" dirty="0">
              <a:solidFill>
                <a:srgbClr val="00B050"/>
              </a:solidFill>
            </a:endParaRPr>
          </a:p>
        </p:txBody>
      </p:sp>
    </p:spTree>
    <p:extLst>
      <p:ext uri="{BB962C8B-B14F-4D97-AF65-F5344CB8AC3E}">
        <p14:creationId xmlns:p14="http://schemas.microsoft.com/office/powerpoint/2010/main" val="1044996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10000"/>
          </a:bodyPr>
          <a:lstStyle/>
          <a:p>
            <a:r>
              <a:rPr lang="ar-IQ" dirty="0"/>
              <a:t>أما عن أهمية الحشرات للبيئة والتوازن البيولوجي فبالامكان تلخيصها بما يلي:</a:t>
            </a:r>
          </a:p>
          <a:p>
            <a:r>
              <a:rPr lang="ar-IQ" dirty="0"/>
              <a:t>1- الحشرات الملقحة للازهار</a:t>
            </a:r>
          </a:p>
          <a:p>
            <a:endParaRPr lang="ar-IQ" dirty="0"/>
          </a:p>
          <a:p>
            <a:r>
              <a:rPr lang="ar-IQ" dirty="0"/>
              <a:t>2- المفترسات و اشباه الطفيليات</a:t>
            </a:r>
          </a:p>
          <a:p>
            <a:endParaRPr lang="ar-IQ" dirty="0"/>
          </a:p>
          <a:p>
            <a:r>
              <a:rPr lang="ar-IQ" dirty="0"/>
              <a:t>3- الحشرات كجزء من السلسلة الغذائية للعديد من الحيوانات</a:t>
            </a:r>
          </a:p>
          <a:p>
            <a:endParaRPr lang="ar-IQ" dirty="0"/>
          </a:p>
          <a:p>
            <a:r>
              <a:rPr lang="ar-IQ" dirty="0"/>
              <a:t>4- تنظيف البيئة و المساهمة بدورة </a:t>
            </a:r>
            <a:r>
              <a:rPr lang="ar-IQ" dirty="0" smtClean="0"/>
              <a:t>العناصر في </a:t>
            </a:r>
            <a:r>
              <a:rPr lang="ar-IQ" dirty="0"/>
              <a:t>الطبيعة</a:t>
            </a:r>
          </a:p>
          <a:p>
            <a:endParaRPr lang="ar-IQ" dirty="0"/>
          </a:p>
        </p:txBody>
      </p:sp>
    </p:spTree>
    <p:extLst>
      <p:ext uri="{BB962C8B-B14F-4D97-AF65-F5344CB8AC3E}">
        <p14:creationId xmlns:p14="http://schemas.microsoft.com/office/powerpoint/2010/main" val="320488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r>
              <a:rPr lang="ar-IQ" dirty="0"/>
              <a:t>لحشرات هي المجموعة الأكثر تنوعا داخل المملكة الحيوانية، حيث هناكأأكثر من 2 مليون نوع من الحشرات التي تعيش في العالم، وهناك الآلاف منالنواع الجديدة التي يتم تعريفها سنويا. ظهرت الحشرات على الأرض قبل 400مليون سنة، بالمقاأرنة مع الجنس البشري الحديث الذي ظهر فقط منذ 200000سنة. تكاد تتواجد الحشرات في أكل مكان على وجه الأرض، وليس أكل تلكالحشرات مؤذية للنسان أكما هو سائد، فهناك الحشرات التي تقدم خدماتجليلة للنسان وأهمها نحل العسل ودودة القز، وهناك من تقدم له خدمة غيرمباشرة عن طريق تخليصه من الحشرات المؤذية والضاأرة، أكما يمكن لكثير منالحشرات أن تساهم في إنتاج عدد من المنتجات الزأراعية والصناعية المهمة</a:t>
            </a:r>
          </a:p>
        </p:txBody>
      </p:sp>
    </p:spTree>
    <p:extLst>
      <p:ext uri="{BB962C8B-B14F-4D97-AF65-F5344CB8AC3E}">
        <p14:creationId xmlns:p14="http://schemas.microsoft.com/office/powerpoint/2010/main" val="76591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r>
              <a:rPr lang="ar-IQ" dirty="0"/>
              <a:t>تعتبر الحشرات ضروأرية وذات أهمية بالغة للنسان وذلك لنها تعمل على الحفاظعلى توازن الطبيعة، فكثير من الطيوأر والسماك والحيوانات تعتمد علىالحشرات في غذائها ولوآلها لهلكت أكثير من هذه الكائنات التي يحتاجها النسان.إن غالبية الحشرات )97٪( آل تسبب أي ضرأر، وفقط أقل من 3٪ من جميع أنواعالحشرات هي آفات ضاأرة .على أي حال فانه يجدأر القول بان خدمات النظامالبيئي هي الفوائد التي يحصل عليها النسان من النظمة البيئية ومن ضمنهاالحشرات والتي تدعم بشكل مباشر أو غير مباشر نوعية </a:t>
            </a:r>
            <a:r>
              <a:rPr lang="ar-IQ" dirty="0" smtClean="0"/>
              <a:t>حياة الانسان. </a:t>
            </a:r>
            <a:r>
              <a:rPr lang="ar-IQ" dirty="0"/>
              <a:t>وهذهالخدمات ضروأرية لرفاهية </a:t>
            </a:r>
            <a:r>
              <a:rPr lang="ar-IQ" dirty="0" smtClean="0"/>
              <a:t>ا لانسان تشمل </a:t>
            </a:r>
            <a:r>
              <a:rPr lang="ar-IQ" dirty="0"/>
              <a:t>توفير الغذاء، تحليل الموادالعضوية، تدوير المواد الغذائية وخفض أعداد الفات. </a:t>
            </a:r>
          </a:p>
        </p:txBody>
      </p:sp>
    </p:spTree>
    <p:extLst>
      <p:ext uri="{BB962C8B-B14F-4D97-AF65-F5344CB8AC3E}">
        <p14:creationId xmlns:p14="http://schemas.microsoft.com/office/powerpoint/2010/main" val="244754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04800" y="1066800"/>
            <a:ext cx="8686800" cy="5013325"/>
          </a:xfrm>
        </p:spPr>
        <p:txBody>
          <a:bodyPr>
            <a:normAutofit/>
          </a:bodyPr>
          <a:lstStyle/>
          <a:p>
            <a:r>
              <a:rPr lang="ar-IQ" dirty="0" smtClean="0"/>
              <a:t>.</a:t>
            </a:r>
            <a:r>
              <a:rPr lang="ar-IQ" dirty="0"/>
              <a:t>إن غالبية الحشرات )97٪( آل تسبب أي ضرأر، وفقط أقل من 3٪ من جميع أنواعالحشرات هي آفات ضاأرة .على أي حال فانه يجدأر القول بان خدمات النظامالبيئي هي الفوائد التي يحصل عليها النسان من النظمة البيئية ومن ضمنهاالحشرات والتي تدعم بشكل مباشر أو غير مباشر نوعية حياة النسان. وهذهالخدمات ضروأرية لرفاهية النسان لنها تشمل توفير الغذاء، تحليل الموادالعضوية، تدوير المواد الغذائية وخفض أعداد الفات</a:t>
            </a:r>
          </a:p>
        </p:txBody>
      </p:sp>
    </p:spTree>
    <p:extLst>
      <p:ext uri="{BB962C8B-B14F-4D97-AF65-F5344CB8AC3E}">
        <p14:creationId xmlns:p14="http://schemas.microsoft.com/office/powerpoint/2010/main" val="2890450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457200"/>
            <a:ext cx="4347592" cy="457200"/>
          </a:xfrm>
        </p:spPr>
        <p:txBody>
          <a:bodyPr>
            <a:normAutofit fontScale="90000"/>
          </a:bodyPr>
          <a:lstStyle/>
          <a:p>
            <a:r>
              <a:rPr lang="ar-IQ" dirty="0"/>
              <a:t>العيوب والتحديات</a:t>
            </a:r>
          </a:p>
        </p:txBody>
      </p:sp>
      <p:sp>
        <p:nvSpPr>
          <p:cNvPr id="3" name="Content Placeholder 2"/>
          <p:cNvSpPr>
            <a:spLocks noGrp="1"/>
          </p:cNvSpPr>
          <p:nvPr>
            <p:ph idx="1"/>
          </p:nvPr>
        </p:nvSpPr>
        <p:spPr/>
        <p:txBody>
          <a:bodyPr/>
          <a:lstStyle/>
          <a:p>
            <a:r>
              <a:rPr lang="ar-IQ" dirty="0" smtClean="0"/>
              <a:t>التلف</a:t>
            </a:r>
            <a:endParaRPr lang="ar-IQ" dirty="0"/>
          </a:p>
          <a:p>
            <a:r>
              <a:rPr lang="ar-IQ" dirty="0"/>
              <a:t>يمكن للبكتيريا المكونة للأبواغ أن تفسد بروتين الحشرات سواء كانت نيئة أو مطهوة، مما يشكل تهديدًا للتسمم الغذائي. بينما يجب معالجة الحشرات الصالحة للأكل بعناية، هناك طرق بسيطة متاحة لمنع التلف. يُوصى بالغليان قبل التبريد؛ كما أن التجفيف، والتعليب، أو الاستخدام في الأطعمة المخمرة</a:t>
            </a:r>
          </a:p>
        </p:txBody>
      </p:sp>
    </p:spTree>
    <p:extLst>
      <p:ext uri="{BB962C8B-B14F-4D97-AF65-F5344CB8AC3E}">
        <p14:creationId xmlns:p14="http://schemas.microsoft.com/office/powerpoint/2010/main" val="199833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63488"/>
          </a:xfrm>
        </p:spPr>
        <p:txBody>
          <a:bodyPr>
            <a:normAutofit fontScale="90000"/>
          </a:bodyPr>
          <a:lstStyle/>
          <a:p>
            <a:endParaRPr lang="ar-IQ" dirty="0"/>
          </a:p>
        </p:txBody>
      </p:sp>
      <p:sp>
        <p:nvSpPr>
          <p:cNvPr id="3" name="Content Placeholder 2"/>
          <p:cNvSpPr>
            <a:spLocks noGrp="1"/>
          </p:cNvSpPr>
          <p:nvPr>
            <p:ph idx="1"/>
          </p:nvPr>
        </p:nvSpPr>
        <p:spPr>
          <a:xfrm>
            <a:off x="304800" y="1314450"/>
            <a:ext cx="8686800" cy="4765675"/>
          </a:xfrm>
        </p:spPr>
        <p:txBody>
          <a:bodyPr>
            <a:normAutofit fontScale="92500" lnSpcReduction="20000"/>
          </a:bodyPr>
          <a:lstStyle/>
          <a:p>
            <a:r>
              <a:rPr lang="ar-IQ" dirty="0"/>
              <a:t>السمية</a:t>
            </a:r>
          </a:p>
          <a:p>
            <a:r>
              <a:rPr lang="ar-IQ" dirty="0"/>
              <a:t>بشكل عام، العديد من الحشرات هي عشبّية وأقل مشكلة مقارنة بالآكلة لكل شيء. من المستحسن طهي الحشرات في الظروف المثالية نظرًا لأن الطفيليات التي تثير القلق قد تكون موجودة. ومع ذلك، يمكن أن تجعل استخدامات مبيد آفات الحشرات غير صالحة للاستهلاك البشري. يمكن أن تتراكم سمية مبيد الأعشاب في الحشرات عبر التراكم الحيوي. على سبيل المثال، عندما تتم معالجة تفشي الجراد عن طريق الرش، يصبح من غير الممكن تناولها. قد يشكل هذا مشكلة نظرًا لأن النباتات الصالحة للأكل قد استهلكها الجراد نفسه</a:t>
            </a:r>
          </a:p>
        </p:txBody>
      </p:sp>
    </p:spTree>
    <p:extLst>
      <p:ext uri="{BB962C8B-B14F-4D97-AF65-F5344CB8AC3E}">
        <p14:creationId xmlns:p14="http://schemas.microsoft.com/office/powerpoint/2010/main" val="384824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404664"/>
            <a:ext cx="4680520" cy="838200"/>
          </a:xfrm>
        </p:spPr>
        <p:txBody>
          <a:bodyPr>
            <a:normAutofit fontScale="90000"/>
          </a:bodyPr>
          <a:lstStyle/>
          <a:p>
            <a:r>
              <a:rPr lang="ar-IQ"/>
              <a:t>ردود </a:t>
            </a:r>
            <a:r>
              <a:rPr lang="ar-IQ" smtClean="0"/>
              <a:t>الفعل التحسسية</a:t>
            </a:r>
            <a:r>
              <a:rPr lang="ar-IQ" dirty="0"/>
              <a:t/>
            </a:r>
            <a:br>
              <a:rPr lang="ar-IQ" dirty="0"/>
            </a:br>
            <a:endParaRPr lang="ar-IQ" dirty="0"/>
          </a:p>
        </p:txBody>
      </p:sp>
      <p:sp>
        <p:nvSpPr>
          <p:cNvPr id="3" name="Content Placeholder 2"/>
          <p:cNvSpPr>
            <a:spLocks noGrp="1"/>
          </p:cNvSpPr>
          <p:nvPr>
            <p:ph idx="1"/>
          </p:nvPr>
        </p:nvSpPr>
        <p:spPr/>
        <p:txBody>
          <a:bodyPr>
            <a:normAutofit fontScale="77500" lnSpcReduction="20000"/>
          </a:bodyPr>
          <a:lstStyle/>
          <a:p>
            <a:r>
              <a:rPr lang="ar-IQ" dirty="0" smtClean="0"/>
              <a:t>تعد </a:t>
            </a:r>
            <a:r>
              <a:rPr lang="ar-IQ" dirty="0"/>
              <a:t>ردود الفعل التحسسية السلبية من المخاطر المحتملة لاستهلاك الحشرات. حُدد التفاعل المتبادل بين الحشرات الصالحة للأكل والقشريات موضوعاً ذي صلة سريريًا في إحدى المراجعات. أظهرت دراسة حول انتشار الحساسية تجاه الحشرات الصالحة للأكل في تايلاند أنه:</a:t>
            </a:r>
          </a:p>
          <a:p>
            <a:endParaRPr lang="ar-IQ" dirty="0"/>
          </a:p>
          <a:p>
            <a:r>
              <a:rPr lang="ar-IQ" dirty="0"/>
              <a:t>جرب حوالي 7.4٪ من الناس ردود فعل سلبية تشير إلى وجود حساسية من الحشرات الصالحة للأكل و 14.7٪ من الناس تعرضوا لعدة ردود فعل سلبية تشير إلى وجود حساسية من الحشرات الصالحة للأكل. علاوة على ذلك، عانى حوالي 46.2٪ من الأشخاص الذين يعانون بالفعل من حساسية غذائية معروفة من أعراض تشير إلى رد فعل تحسسي بعد أكل الحشرات</a:t>
            </a:r>
          </a:p>
        </p:txBody>
      </p:sp>
    </p:spTree>
    <p:extLst>
      <p:ext uri="{BB962C8B-B14F-4D97-AF65-F5344CB8AC3E}">
        <p14:creationId xmlns:p14="http://schemas.microsoft.com/office/powerpoint/2010/main" val="76166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solidFill>
                  <a:srgbClr val="00B050"/>
                </a:solidFill>
              </a:rPr>
              <a:t>عرّف التقرير التنمية المستدامة بأنها "التنمية التي تستجيب لحاجيات الحاضر</a:t>
            </a:r>
          </a:p>
          <a:p>
            <a:r>
              <a:rPr lang="ar-IQ" dirty="0">
                <a:solidFill>
                  <a:srgbClr val="00B050"/>
                </a:solidFill>
              </a:rPr>
              <a:t>دون أن تُعرِّض للخطر قدرة الأجيال القادمة على </a:t>
            </a:r>
            <a:endParaRPr lang="ar-IQ" dirty="0" smtClean="0">
              <a:solidFill>
                <a:srgbClr val="00B050"/>
              </a:solidFill>
            </a:endParaRPr>
          </a:p>
          <a:p>
            <a:r>
              <a:rPr lang="ar-IQ" dirty="0" smtClean="0">
                <a:solidFill>
                  <a:srgbClr val="00B050"/>
                </a:solidFill>
              </a:rPr>
              <a:t>تلبية </a:t>
            </a:r>
            <a:r>
              <a:rPr lang="ar-IQ" dirty="0">
                <a:solidFill>
                  <a:srgbClr val="00B050"/>
                </a:solidFill>
              </a:rPr>
              <a:t>احتياجاتها".</a:t>
            </a:r>
          </a:p>
          <a:p>
            <a:endParaRPr lang="ar-IQ" dirty="0"/>
          </a:p>
        </p:txBody>
      </p:sp>
    </p:spTree>
    <p:extLst>
      <p:ext uri="{BB962C8B-B14F-4D97-AF65-F5344CB8AC3E}">
        <p14:creationId xmlns:p14="http://schemas.microsoft.com/office/powerpoint/2010/main" val="267191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57200"/>
            <a:ext cx="5931768" cy="1243608"/>
          </a:xfrm>
        </p:spPr>
        <p:txBody>
          <a:bodyPr/>
          <a:lstStyle/>
          <a:p>
            <a:r>
              <a:rPr lang="ar-IQ" dirty="0">
                <a:solidFill>
                  <a:srgbClr val="FF0000"/>
                </a:solidFill>
              </a:rPr>
              <a:t>أبعاد التنمية المستدامة</a:t>
            </a:r>
          </a:p>
        </p:txBody>
      </p:sp>
      <p:sp>
        <p:nvSpPr>
          <p:cNvPr id="3" name="Content Placeholder 2"/>
          <p:cNvSpPr>
            <a:spLocks noGrp="1"/>
          </p:cNvSpPr>
          <p:nvPr>
            <p:ph idx="1"/>
          </p:nvPr>
        </p:nvSpPr>
        <p:spPr>
          <a:xfrm>
            <a:off x="304800" y="1556792"/>
            <a:ext cx="8686800" cy="4523333"/>
          </a:xfrm>
        </p:spPr>
        <p:txBody>
          <a:bodyPr>
            <a:normAutofit fontScale="92500" lnSpcReduction="20000"/>
          </a:bodyPr>
          <a:lstStyle/>
          <a:p>
            <a:r>
              <a:rPr lang="ar-IQ" dirty="0">
                <a:solidFill>
                  <a:srgbClr val="FF0000"/>
                </a:solidFill>
              </a:rPr>
              <a:t>أولا: البعد الاقتصادي</a:t>
            </a:r>
            <a:r>
              <a:rPr lang="ar-IQ" dirty="0"/>
              <a:t>: </a:t>
            </a:r>
            <a:r>
              <a:rPr lang="ar-IQ" dirty="0">
                <a:solidFill>
                  <a:srgbClr val="00B050"/>
                </a:solidFill>
              </a:rPr>
              <a:t>ويتعلق بإنتاج ما يغطي جميع حاجيات</a:t>
            </a:r>
          </a:p>
          <a:p>
            <a:r>
              <a:rPr lang="ar-IQ" dirty="0">
                <a:solidFill>
                  <a:srgbClr val="00B050"/>
                </a:solidFill>
              </a:rPr>
              <a:t>الإنسان الأساسية ويحسن رفاهيته ومستوى </a:t>
            </a:r>
            <a:r>
              <a:rPr lang="ar-IQ" dirty="0" smtClean="0">
                <a:solidFill>
                  <a:srgbClr val="00B050"/>
                </a:solidFill>
              </a:rPr>
              <a:t>المعيشه</a:t>
            </a:r>
            <a:r>
              <a:rPr lang="ar-IQ" dirty="0">
                <a:solidFill>
                  <a:srgbClr val="00B050"/>
                </a:solidFill>
              </a:rPr>
              <a:t>، وهذا</a:t>
            </a:r>
          </a:p>
          <a:p>
            <a:r>
              <a:rPr lang="ar-IQ" dirty="0">
                <a:solidFill>
                  <a:srgbClr val="00B050"/>
                </a:solidFill>
              </a:rPr>
              <a:t>يستدعي تطوير القدرات الإنتاجية والتقنيات المتاحة عبر دعم</a:t>
            </a:r>
          </a:p>
          <a:p>
            <a:r>
              <a:rPr lang="ar-IQ" dirty="0">
                <a:solidFill>
                  <a:srgbClr val="00B050"/>
                </a:solidFill>
              </a:rPr>
              <a:t>البحث العلمي وتحفيز المقاولات على الاستثمار، وتبني</a:t>
            </a:r>
          </a:p>
          <a:p>
            <a:r>
              <a:rPr lang="ar-IQ" dirty="0">
                <a:solidFill>
                  <a:srgbClr val="00B050"/>
                </a:solidFill>
              </a:rPr>
              <a:t>أساليب الإنتاج والإدارة الحديثة من أجل مضاعفة الإنتاجية</a:t>
            </a:r>
          </a:p>
        </p:txBody>
      </p:sp>
    </p:spTree>
    <p:extLst>
      <p:ext uri="{BB962C8B-B14F-4D97-AF65-F5344CB8AC3E}">
        <p14:creationId xmlns:p14="http://schemas.microsoft.com/office/powerpoint/2010/main" val="79481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79512"/>
          </a:xfrm>
        </p:spPr>
        <p:txBody>
          <a:bodyPr>
            <a:normAutofit fontScale="90000"/>
          </a:bodyPr>
          <a:lstStyle/>
          <a:p>
            <a:endParaRPr lang="ar-IQ" dirty="0"/>
          </a:p>
        </p:txBody>
      </p:sp>
      <p:sp>
        <p:nvSpPr>
          <p:cNvPr id="3" name="Content Placeholder 2"/>
          <p:cNvSpPr>
            <a:spLocks noGrp="1"/>
          </p:cNvSpPr>
          <p:nvPr>
            <p:ph idx="1"/>
          </p:nvPr>
        </p:nvSpPr>
        <p:spPr>
          <a:xfrm>
            <a:off x="304800" y="1196752"/>
            <a:ext cx="8686800" cy="4883373"/>
          </a:xfrm>
        </p:spPr>
        <p:txBody>
          <a:bodyPr/>
          <a:lstStyle/>
          <a:p>
            <a:r>
              <a:rPr lang="ar-IQ" dirty="0">
                <a:solidFill>
                  <a:srgbClr val="FF0000"/>
                </a:solidFill>
              </a:rPr>
              <a:t>ثانيا: البعد الاجتماعي</a:t>
            </a:r>
            <a:r>
              <a:rPr lang="ar-IQ" dirty="0"/>
              <a:t>: </a:t>
            </a:r>
            <a:r>
              <a:rPr lang="ar-IQ" dirty="0">
                <a:solidFill>
                  <a:srgbClr val="00B050"/>
                </a:solidFill>
              </a:rPr>
              <a:t>ويكون بضمان نمو مُدمِج عبر</a:t>
            </a:r>
          </a:p>
          <a:p>
            <a:r>
              <a:rPr lang="ar-IQ" dirty="0">
                <a:solidFill>
                  <a:srgbClr val="00B050"/>
                </a:solidFill>
              </a:rPr>
              <a:t>توزيع عادل للثروة وللموارد ومنظومة ضريبية عادلة،</a:t>
            </a:r>
          </a:p>
          <a:p>
            <a:r>
              <a:rPr lang="ar-IQ" dirty="0">
                <a:solidFill>
                  <a:srgbClr val="00B050"/>
                </a:solidFill>
              </a:rPr>
              <a:t>وإرساء نظام حماية اجتماعية يوفر الحق لجميع أفراد</a:t>
            </a:r>
          </a:p>
          <a:p>
            <a:r>
              <a:rPr lang="ar-IQ" dirty="0">
                <a:solidFill>
                  <a:srgbClr val="00B050"/>
                </a:solidFill>
              </a:rPr>
              <a:t>المجتمع بدون تمييز في الحصول على الخدمات</a:t>
            </a:r>
          </a:p>
          <a:p>
            <a:r>
              <a:rPr lang="ar-IQ" dirty="0">
                <a:solidFill>
                  <a:srgbClr val="00B050"/>
                </a:solidFill>
              </a:rPr>
              <a:t>الصحية وتأمينهم ضد أخطار الحياة</a:t>
            </a:r>
          </a:p>
        </p:txBody>
      </p:sp>
    </p:spTree>
    <p:extLst>
      <p:ext uri="{BB962C8B-B14F-4D97-AF65-F5344CB8AC3E}">
        <p14:creationId xmlns:p14="http://schemas.microsoft.com/office/powerpoint/2010/main" val="249079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19100"/>
            <a:ext cx="8686800" cy="838200"/>
          </a:xfrm>
        </p:spPr>
        <p:txBody>
          <a:bodyPr/>
          <a:lstStyle/>
          <a:p>
            <a:endParaRPr lang="ar-IQ" dirty="0"/>
          </a:p>
        </p:txBody>
      </p:sp>
      <p:sp>
        <p:nvSpPr>
          <p:cNvPr id="3" name="Content Placeholder 2"/>
          <p:cNvSpPr>
            <a:spLocks noGrp="1"/>
          </p:cNvSpPr>
          <p:nvPr>
            <p:ph idx="1"/>
          </p:nvPr>
        </p:nvSpPr>
        <p:spPr>
          <a:xfrm>
            <a:off x="304800" y="1052736"/>
            <a:ext cx="8686800" cy="5027389"/>
          </a:xfrm>
        </p:spPr>
        <p:txBody>
          <a:bodyPr/>
          <a:lstStyle/>
          <a:p>
            <a:r>
              <a:rPr lang="ar-IQ" dirty="0"/>
              <a:t> </a:t>
            </a:r>
            <a:r>
              <a:rPr lang="ar-IQ" dirty="0">
                <a:solidFill>
                  <a:srgbClr val="FF0000"/>
                </a:solidFill>
              </a:rPr>
              <a:t>ثالثا: البعد البيئي</a:t>
            </a:r>
            <a:r>
              <a:rPr lang="ar-IQ" dirty="0"/>
              <a:t>: </a:t>
            </a:r>
            <a:r>
              <a:rPr lang="ar-IQ" dirty="0">
                <a:solidFill>
                  <a:srgbClr val="00B050"/>
                </a:solidFill>
              </a:rPr>
              <a:t>وذلك بالعمل على الحد من </a:t>
            </a:r>
            <a:endParaRPr lang="ar-IQ" dirty="0" smtClean="0">
              <a:solidFill>
                <a:srgbClr val="00B050"/>
              </a:solidFill>
            </a:endParaRPr>
          </a:p>
          <a:p>
            <a:endParaRPr lang="ar-IQ" dirty="0" smtClean="0">
              <a:solidFill>
                <a:srgbClr val="00B050"/>
              </a:solidFill>
            </a:endParaRPr>
          </a:p>
          <a:p>
            <a:r>
              <a:rPr lang="ar-IQ" dirty="0" smtClean="0">
                <a:solidFill>
                  <a:srgbClr val="00B050"/>
                </a:solidFill>
              </a:rPr>
              <a:t>الآثارالضارة </a:t>
            </a:r>
            <a:r>
              <a:rPr lang="ar-IQ" dirty="0">
                <a:solidFill>
                  <a:srgbClr val="00B050"/>
                </a:solidFill>
              </a:rPr>
              <a:t>للأنشطة الإنتاجية على </a:t>
            </a:r>
            <a:r>
              <a:rPr lang="ar-IQ" dirty="0" smtClean="0">
                <a:solidFill>
                  <a:srgbClr val="00B050"/>
                </a:solidFill>
              </a:rPr>
              <a:t>البيئة</a:t>
            </a:r>
          </a:p>
          <a:p>
            <a:endParaRPr lang="ar-IQ" dirty="0">
              <a:solidFill>
                <a:srgbClr val="00B050"/>
              </a:solidFill>
            </a:endParaRPr>
          </a:p>
          <a:p>
            <a:r>
              <a:rPr lang="ar-IQ" dirty="0" smtClean="0">
                <a:solidFill>
                  <a:srgbClr val="00B050"/>
                </a:solidFill>
              </a:rPr>
              <a:t> و الاستهلاك الرشيد </a:t>
            </a:r>
            <a:r>
              <a:rPr lang="ar-IQ" dirty="0">
                <a:solidFill>
                  <a:srgbClr val="00B050"/>
                </a:solidFill>
              </a:rPr>
              <a:t>للموارد غير المتجددة، </a:t>
            </a:r>
            <a:endParaRPr lang="ar-IQ" dirty="0" smtClean="0">
              <a:solidFill>
                <a:srgbClr val="00B050"/>
              </a:solidFill>
            </a:endParaRPr>
          </a:p>
          <a:p>
            <a:r>
              <a:rPr lang="ar-IQ" dirty="0" smtClean="0">
                <a:solidFill>
                  <a:srgbClr val="00B050"/>
                </a:solidFill>
              </a:rPr>
              <a:t>والسعي </a:t>
            </a:r>
            <a:r>
              <a:rPr lang="ar-IQ" dirty="0">
                <a:solidFill>
                  <a:srgbClr val="00B050"/>
                </a:solidFill>
              </a:rPr>
              <a:t>إلى </a:t>
            </a:r>
            <a:r>
              <a:rPr lang="ar-IQ" dirty="0" smtClean="0">
                <a:solidFill>
                  <a:srgbClr val="00B050"/>
                </a:solidFill>
              </a:rPr>
              <a:t> تطوير واستعمال </a:t>
            </a:r>
            <a:r>
              <a:rPr lang="ar-IQ" dirty="0">
                <a:solidFill>
                  <a:srgbClr val="00B050"/>
                </a:solidFill>
              </a:rPr>
              <a:t>مصادر الطاقة </a:t>
            </a:r>
            <a:endParaRPr lang="ar-IQ" dirty="0" smtClean="0">
              <a:solidFill>
                <a:srgbClr val="00B050"/>
              </a:solidFill>
            </a:endParaRPr>
          </a:p>
          <a:p>
            <a:r>
              <a:rPr lang="ar-IQ" dirty="0" smtClean="0">
                <a:solidFill>
                  <a:srgbClr val="00B050"/>
                </a:solidFill>
              </a:rPr>
              <a:t>المتجددة </a:t>
            </a:r>
            <a:r>
              <a:rPr lang="ar-IQ" dirty="0">
                <a:solidFill>
                  <a:srgbClr val="00B050"/>
                </a:solidFill>
              </a:rPr>
              <a:t>وإعادة </a:t>
            </a:r>
            <a:r>
              <a:rPr lang="ar-IQ" dirty="0" smtClean="0">
                <a:solidFill>
                  <a:srgbClr val="00B050"/>
                </a:solidFill>
              </a:rPr>
              <a:t>تدويرالمخلفات</a:t>
            </a:r>
            <a:r>
              <a:rPr lang="ar-IQ" dirty="0">
                <a:solidFill>
                  <a:srgbClr val="00B050"/>
                </a:solidFill>
              </a:rPr>
              <a:t>.</a:t>
            </a:r>
          </a:p>
        </p:txBody>
      </p:sp>
    </p:spTree>
    <p:extLst>
      <p:ext uri="{BB962C8B-B14F-4D97-AF65-F5344CB8AC3E}">
        <p14:creationId xmlns:p14="http://schemas.microsoft.com/office/powerpoint/2010/main" val="1004944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0688"/>
            <a:ext cx="6814592" cy="838200"/>
          </a:xfrm>
        </p:spPr>
        <p:txBody>
          <a:bodyPr>
            <a:normAutofit fontScale="90000"/>
          </a:bodyPr>
          <a:lstStyle/>
          <a:p>
            <a:r>
              <a:rPr lang="ar-IQ" dirty="0">
                <a:solidFill>
                  <a:srgbClr val="FF0000"/>
                </a:solidFill>
              </a:rPr>
              <a:t>اهداف التنمية المستدامة</a:t>
            </a:r>
            <a:r>
              <a:rPr lang="ar-IQ" dirty="0"/>
              <a:t/>
            </a:r>
            <a:br>
              <a:rPr lang="ar-IQ" dirty="0"/>
            </a:br>
            <a:endParaRPr lang="ar-IQ" dirty="0"/>
          </a:p>
        </p:txBody>
      </p:sp>
      <p:sp>
        <p:nvSpPr>
          <p:cNvPr id="3" name="Content Placeholder 2"/>
          <p:cNvSpPr>
            <a:spLocks noGrp="1"/>
          </p:cNvSpPr>
          <p:nvPr>
            <p:ph idx="1"/>
          </p:nvPr>
        </p:nvSpPr>
        <p:spPr/>
        <p:txBody>
          <a:bodyPr>
            <a:normAutofit lnSpcReduction="10000"/>
          </a:bodyPr>
          <a:lstStyle/>
          <a:p>
            <a:r>
              <a:rPr lang="ar-IQ" dirty="0" smtClean="0"/>
              <a:t> </a:t>
            </a:r>
            <a:r>
              <a:rPr lang="ar-IQ" dirty="0">
                <a:solidFill>
                  <a:srgbClr val="00B050"/>
                </a:solidFill>
              </a:rPr>
              <a:t>أدرجت أهداف التنمية المستدامة 17 هدف في خطة التنمية</a:t>
            </a:r>
          </a:p>
          <a:p>
            <a:r>
              <a:rPr lang="ar-IQ" dirty="0">
                <a:solidFill>
                  <a:srgbClr val="00B050"/>
                </a:solidFill>
              </a:rPr>
              <a:t>المستدامة لعام 2030 ، تمثل في مجموعها 169 غاية, حيث</a:t>
            </a:r>
          </a:p>
          <a:p>
            <a:r>
              <a:rPr lang="ar-IQ" dirty="0">
                <a:solidFill>
                  <a:srgbClr val="00B050"/>
                </a:solidFill>
              </a:rPr>
              <a:t>شملت </a:t>
            </a:r>
            <a:r>
              <a:rPr lang="ar-IQ" dirty="0" smtClean="0">
                <a:solidFill>
                  <a:srgbClr val="00B050"/>
                </a:solidFill>
              </a:rPr>
              <a:t>:الفقر</a:t>
            </a:r>
            <a:r>
              <a:rPr lang="ar-IQ" dirty="0">
                <a:solidFill>
                  <a:srgbClr val="00B050"/>
                </a:solidFill>
              </a:rPr>
              <a:t>, الجوع ,الصحة ,التعليم ,جعل المُدن </a:t>
            </a:r>
            <a:r>
              <a:rPr lang="ar-IQ" dirty="0" smtClean="0">
                <a:solidFill>
                  <a:srgbClr val="00B050"/>
                </a:solidFill>
              </a:rPr>
              <a:t>أكثراستدامة، مكافحة تغير المناخ، وحماية المحيطات والغابات,</a:t>
            </a:r>
            <a:endParaRPr lang="ar-IQ" dirty="0">
              <a:solidFill>
                <a:srgbClr val="00B050"/>
              </a:solidFill>
            </a:endParaRPr>
          </a:p>
          <a:p>
            <a:r>
              <a:rPr lang="ar-IQ" dirty="0">
                <a:solidFill>
                  <a:srgbClr val="00B050"/>
                </a:solidFill>
              </a:rPr>
              <a:t>المساواة بين الجنسين, المياه ,الصرف الصحي, الطاقة ,البيئة</a:t>
            </a:r>
          </a:p>
        </p:txBody>
      </p:sp>
    </p:spTree>
    <p:extLst>
      <p:ext uri="{BB962C8B-B14F-4D97-AF65-F5344CB8AC3E}">
        <p14:creationId xmlns:p14="http://schemas.microsoft.com/office/powerpoint/2010/main" val="255110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1520"/>
          </a:xfrm>
        </p:spPr>
        <p:txBody>
          <a:bodyPr>
            <a:normAutofit fontScale="90000"/>
          </a:bodyPr>
          <a:lstStyle/>
          <a:p>
            <a:endParaRPr lang="ar-IQ" dirty="0"/>
          </a:p>
        </p:txBody>
      </p:sp>
      <p:sp>
        <p:nvSpPr>
          <p:cNvPr id="3" name="Content Placeholder 2"/>
          <p:cNvSpPr>
            <a:spLocks noGrp="1"/>
          </p:cNvSpPr>
          <p:nvPr>
            <p:ph idx="1"/>
          </p:nvPr>
        </p:nvSpPr>
        <p:spPr>
          <a:xfrm>
            <a:off x="304800" y="1052736"/>
            <a:ext cx="8686800" cy="5027389"/>
          </a:xfrm>
        </p:spPr>
        <p:txBody>
          <a:bodyPr/>
          <a:lstStyle/>
          <a:p>
            <a:endParaRPr lang="ar-IQ" dirty="0"/>
          </a:p>
        </p:txBody>
      </p:sp>
      <p:pic>
        <p:nvPicPr>
          <p:cNvPr id="3074" name="Picture 2" descr="C:\Users\dr rwaa\Desktop\New folder\-2-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76672"/>
            <a:ext cx="7872781" cy="594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26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TotalTime>
  <Words>1972</Words>
  <Application>Microsoft Office PowerPoint</Application>
  <PresentationFormat>On-screen Show (4:3)</PresentationFormat>
  <Paragraphs>100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  علم الحشرات  ودوره في التنمية المستدامة      </vt:lpstr>
      <vt:lpstr>PowerPoint Presentation</vt:lpstr>
      <vt:lpstr>PowerPoint Presentation</vt:lpstr>
      <vt:lpstr>PowerPoint Presentation</vt:lpstr>
      <vt:lpstr>أبعاد التنمية المستدامة</vt:lpstr>
      <vt:lpstr>PowerPoint Presentation</vt:lpstr>
      <vt:lpstr>PowerPoint Presentation</vt:lpstr>
      <vt:lpstr>اهداف التنمية المستدامة </vt:lpstr>
      <vt:lpstr>PowerPoint Presentation</vt:lpstr>
      <vt:lpstr>استعدو لتقبّل فكرة الحشرات الصالحة للأكل </vt:lpstr>
      <vt:lpstr>PowerPoint Presentation</vt:lpstr>
      <vt:lpstr>PowerPoint Presentation</vt:lpstr>
      <vt:lpstr>PowerPoint Presentation</vt:lpstr>
      <vt:lpstr>1- إنها مغذية.    </vt:lpstr>
      <vt:lpstr>PowerPoint Presentation</vt:lpstr>
      <vt:lpstr>2- تتسم بالاستدامة من الناحية البيئية.</vt:lpstr>
      <vt:lpstr>3- تتيح فرصًا اقتصادية.</vt:lpstr>
      <vt:lpstr>PowerPoint Presentation</vt:lpstr>
      <vt:lpstr>4- تشكل موردًا غير مستغل بما فيه الكفاية.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العيوب والتحديات</vt:lpstr>
      <vt:lpstr>PowerPoint Presentation</vt:lpstr>
      <vt:lpstr>ردود الفعل التحسسية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الحشرات  ودوره في التنمية المستدامة</dc:title>
  <dc:creator>DR.Ahmed Saker 2O11</dc:creator>
  <cp:lastModifiedBy>DR.Ahmed Saker 2O11</cp:lastModifiedBy>
  <cp:revision>12</cp:revision>
  <dcterms:created xsi:type="dcterms:W3CDTF">2025-01-08T16:25:27Z</dcterms:created>
  <dcterms:modified xsi:type="dcterms:W3CDTF">2025-01-09T14:13:06Z</dcterms:modified>
</cp:coreProperties>
</file>