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64" r:id="rId3"/>
    <p:sldId id="265" r:id="rId4"/>
    <p:sldId id="280" r:id="rId5"/>
    <p:sldId id="281" r:id="rId6"/>
    <p:sldId id="282" r:id="rId7"/>
    <p:sldId id="283" r:id="rId8"/>
    <p:sldId id="284" r:id="rId9"/>
    <p:sldId id="266" r:id="rId10"/>
    <p:sldId id="277" r:id="rId11"/>
    <p:sldId id="278" r:id="rId12"/>
    <p:sldId id="279" r:id="rId13"/>
    <p:sldId id="267" r:id="rId14"/>
    <p:sldId id="269" r:id="rId15"/>
    <p:sldId id="275" r:id="rId16"/>
    <p:sldId id="276" r:id="rId17"/>
    <p:sldId id="272" r:id="rId18"/>
    <p:sldId id="273" r:id="rId19"/>
    <p:sldId id="274" r:id="rId20"/>
    <p:sldId id="268" r:id="rId21"/>
    <p:sldId id="271" r:id="rId22"/>
    <p:sldId id="270" r:id="rId2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8" d="100"/>
          <a:sy n="68" d="100"/>
        </p:scale>
        <p:origin x="48" y="10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9084442-6DF8-4721-8F95-3904D3666C20}" type="datetimeFigureOut">
              <a:rPr lang="ar-IQ" smtClean="0"/>
              <a:t>04/04/1446</a:t>
            </a:fld>
            <a:endParaRPr lang="ar-IQ"/>
          </a:p>
        </p:txBody>
      </p:sp>
      <p:sp>
        <p:nvSpPr>
          <p:cNvPr id="17" name="Footer Placeholder 16"/>
          <p:cNvSpPr>
            <a:spLocks noGrp="1"/>
          </p:cNvSpPr>
          <p:nvPr>
            <p:ph type="ftr" sz="quarter" idx="11"/>
          </p:nvPr>
        </p:nvSpPr>
        <p:spPr/>
        <p:txBody>
          <a:bodyPr/>
          <a:lstStyle/>
          <a:p>
            <a:endParaRPr lang="ar-IQ"/>
          </a:p>
        </p:txBody>
      </p:sp>
      <p:sp>
        <p:nvSpPr>
          <p:cNvPr id="29" name="Slide Number Placeholder 28"/>
          <p:cNvSpPr>
            <a:spLocks noGrp="1"/>
          </p:cNvSpPr>
          <p:nvPr>
            <p:ph type="sldNum" sz="quarter" idx="12"/>
          </p:nvPr>
        </p:nvSpPr>
        <p:spPr/>
        <p:txBody>
          <a:bodyPr/>
          <a:lstStyle/>
          <a:p>
            <a:fld id="{CC8D79A2-AA97-4A32-AD0B-3839BF83CFD4}" type="slidenum">
              <a:rPr lang="ar-IQ" smtClean="0"/>
              <a:t>‹#›</a:t>
            </a:fld>
            <a:endParaRPr lang="ar-IQ"/>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084442-6DF8-4721-8F95-3904D3666C20}" type="datetimeFigureOut">
              <a:rPr lang="ar-IQ" smtClean="0"/>
              <a:t>04/04/1446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C8D79A2-AA97-4A32-AD0B-3839BF83CFD4}"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084442-6DF8-4721-8F95-3904D3666C20}" type="datetimeFigureOut">
              <a:rPr lang="ar-IQ" smtClean="0"/>
              <a:t>04/04/1446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C8D79A2-AA97-4A32-AD0B-3839BF83CFD4}"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084442-6DF8-4721-8F95-3904D3666C20}" type="datetimeFigureOut">
              <a:rPr lang="ar-IQ" smtClean="0"/>
              <a:t>04/04/1446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C8D79A2-AA97-4A32-AD0B-3839BF83CFD4}"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9084442-6DF8-4721-8F95-3904D3666C20}" type="datetimeFigureOut">
              <a:rPr lang="ar-IQ" smtClean="0"/>
              <a:t>04/04/1446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a:xfrm>
            <a:off x="7924800" y="6416675"/>
            <a:ext cx="762000" cy="365125"/>
          </a:xfrm>
        </p:spPr>
        <p:txBody>
          <a:bodyPr/>
          <a:lstStyle/>
          <a:p>
            <a:fld id="{CC8D79A2-AA97-4A32-AD0B-3839BF83CFD4}"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084442-6DF8-4721-8F95-3904D3666C20}" type="datetimeFigureOut">
              <a:rPr lang="ar-IQ" smtClean="0"/>
              <a:t>04/04/1446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C8D79A2-AA97-4A32-AD0B-3839BF83CFD4}"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9084442-6DF8-4721-8F95-3904D3666C20}" type="datetimeFigureOut">
              <a:rPr lang="ar-IQ" smtClean="0"/>
              <a:t>04/04/1446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C8D79A2-AA97-4A32-AD0B-3839BF83CFD4}"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084442-6DF8-4721-8F95-3904D3666C20}" type="datetimeFigureOut">
              <a:rPr lang="ar-IQ" smtClean="0"/>
              <a:t>04/04/1446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C8D79A2-AA97-4A32-AD0B-3839BF83CFD4}"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84442-6DF8-4721-8F95-3904D3666C20}" type="datetimeFigureOut">
              <a:rPr lang="ar-IQ" smtClean="0"/>
              <a:t>04/04/1446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C8D79A2-AA97-4A32-AD0B-3839BF83CFD4}"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084442-6DF8-4721-8F95-3904D3666C20}" type="datetimeFigureOut">
              <a:rPr lang="ar-IQ" smtClean="0"/>
              <a:t>04/04/1446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C8D79A2-AA97-4A32-AD0B-3839BF83CFD4}"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084442-6DF8-4721-8F95-3904D3666C20}" type="datetimeFigureOut">
              <a:rPr lang="ar-IQ" smtClean="0"/>
              <a:t>04/04/1446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C8D79A2-AA97-4A32-AD0B-3839BF83CFD4}"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9084442-6DF8-4721-8F95-3904D3666C20}" type="datetimeFigureOut">
              <a:rPr lang="ar-IQ" smtClean="0"/>
              <a:t>04/04/1446</a:t>
            </a:fld>
            <a:endParaRPr lang="ar-IQ"/>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ar-IQ"/>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C8D79A2-AA97-4A32-AD0B-3839BF83CFD4}" type="slidenum">
              <a:rPr lang="ar-IQ" smtClean="0"/>
              <a:t>‹#›</a:t>
            </a:fld>
            <a:endParaRPr lang="ar-IQ"/>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988840"/>
          </a:xfrm>
        </p:spPr>
        <p:txBody>
          <a:bodyPr/>
          <a:lstStyle/>
          <a:p>
            <a:r>
              <a:rPr lang="ar-IQ" dirty="0" smtClean="0"/>
              <a:t>علم الحشرات </a:t>
            </a:r>
            <a:r>
              <a:rPr lang="en-US" dirty="0" smtClean="0"/>
              <a:t>Entomology</a:t>
            </a:r>
            <a:r>
              <a:rPr lang="ar-IQ" dirty="0" smtClean="0"/>
              <a:t/>
            </a:r>
            <a:br>
              <a:rPr lang="ar-IQ" dirty="0" smtClean="0"/>
            </a:br>
            <a:r>
              <a:rPr lang="ar-IQ" smtClean="0"/>
              <a:t>المحاضرة الثالثة</a:t>
            </a:r>
            <a:endParaRPr lang="ar-IQ"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2204864"/>
            <a:ext cx="4248472" cy="4392488"/>
          </a:xfrm>
        </p:spPr>
      </p:pic>
      <p:sp>
        <p:nvSpPr>
          <p:cNvPr id="6" name="Content Placeholder 5"/>
          <p:cNvSpPr>
            <a:spLocks noGrp="1"/>
          </p:cNvSpPr>
          <p:nvPr>
            <p:ph sz="half" idx="2"/>
          </p:nvPr>
        </p:nvSpPr>
        <p:spPr>
          <a:xfrm>
            <a:off x="4648200" y="2924944"/>
            <a:ext cx="4038600" cy="3201219"/>
          </a:xfrm>
        </p:spPr>
        <p:txBody>
          <a:bodyPr>
            <a:normAutofit/>
          </a:bodyPr>
          <a:lstStyle/>
          <a:p>
            <a:r>
              <a:rPr lang="ar-IQ" sz="4400" i="1" dirty="0" smtClean="0">
                <a:solidFill>
                  <a:srgbClr val="FFFF00"/>
                </a:solidFill>
              </a:rPr>
              <a:t>د.رواء جعفر حميد</a:t>
            </a:r>
            <a:endParaRPr lang="ar-IQ" sz="4400" i="1" dirty="0">
              <a:solidFill>
                <a:srgbClr val="FFFF00"/>
              </a:solidFill>
            </a:endParaRPr>
          </a:p>
        </p:txBody>
      </p:sp>
    </p:spTree>
    <p:extLst>
      <p:ext uri="{BB962C8B-B14F-4D97-AF65-F5344CB8AC3E}">
        <p14:creationId xmlns:p14="http://schemas.microsoft.com/office/powerpoint/2010/main" val="790391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ar-IQ" dirty="0" smtClean="0"/>
              <a:t>تغذية</a:t>
            </a:r>
            <a:endParaRPr lang="ar-IQ" dirty="0"/>
          </a:p>
        </p:txBody>
      </p:sp>
      <p:sp>
        <p:nvSpPr>
          <p:cNvPr id="3" name="Content Placeholder 2"/>
          <p:cNvSpPr>
            <a:spLocks noGrp="1"/>
          </p:cNvSpPr>
          <p:nvPr>
            <p:ph idx="1"/>
          </p:nvPr>
        </p:nvSpPr>
        <p:spPr>
          <a:xfrm>
            <a:off x="457200" y="1268760"/>
            <a:ext cx="8229600" cy="5040600"/>
          </a:xfrm>
        </p:spPr>
        <p:txBody>
          <a:bodyPr>
            <a:normAutofit/>
          </a:bodyPr>
          <a:lstStyle/>
          <a:p>
            <a:r>
              <a:rPr lang="ar-IQ" sz="3200" dirty="0" smtClean="0">
                <a:solidFill>
                  <a:srgbClr val="FFFF00"/>
                </a:solidFill>
              </a:rPr>
              <a:t>يتغذى الصرصر عادةعلى بقايا الطعام في المطابخ </a:t>
            </a:r>
          </a:p>
          <a:p>
            <a:r>
              <a:rPr lang="ar-IQ" sz="3200" dirty="0" smtClean="0">
                <a:solidFill>
                  <a:srgbClr val="FFFF00"/>
                </a:solidFill>
              </a:rPr>
              <a:t>وويتجول بين الاواني والاطعمة المكشوفة حيث يفضل المواد العضوية المتحللة او يقوم بقرض ومضغ الطعام الصلب وتحويلة الى مواد سهلة الهضم    وعند التغذية سوف يكون بتماس  مع الغذاء المكشوف والاواني القريبة من الطعام مما يسبب  تلوث الطعام  والاواني بكل من براز </a:t>
            </a:r>
          </a:p>
          <a:p>
            <a:r>
              <a:rPr lang="ar-IQ" sz="3200" dirty="0" smtClean="0">
                <a:solidFill>
                  <a:srgbClr val="FFFF00"/>
                </a:solidFill>
              </a:rPr>
              <a:t>وافرازات وحتى شعيرات  وجلود الانسلاخ الحشرة </a:t>
            </a:r>
            <a:endParaRPr lang="ar-IQ" sz="3200" dirty="0">
              <a:solidFill>
                <a:srgbClr val="FFFF00"/>
              </a:solidFill>
            </a:endParaRPr>
          </a:p>
        </p:txBody>
      </p:sp>
    </p:spTree>
    <p:extLst>
      <p:ext uri="{BB962C8B-B14F-4D97-AF65-F5344CB8AC3E}">
        <p14:creationId xmlns:p14="http://schemas.microsoft.com/office/powerpoint/2010/main" val="21921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9694"/>
          </a:xfrm>
        </p:spPr>
        <p:txBody>
          <a:bodyPr/>
          <a:lstStyle/>
          <a:p>
            <a:r>
              <a:rPr lang="ar-IQ" dirty="0" smtClean="0"/>
              <a:t>الاضرار</a:t>
            </a:r>
            <a:endParaRPr lang="ar-IQ" dirty="0"/>
          </a:p>
        </p:txBody>
      </p:sp>
      <p:sp>
        <p:nvSpPr>
          <p:cNvPr id="3" name="Content Placeholder 2"/>
          <p:cNvSpPr>
            <a:spLocks noGrp="1"/>
          </p:cNvSpPr>
          <p:nvPr>
            <p:ph idx="1"/>
          </p:nvPr>
        </p:nvSpPr>
        <p:spPr>
          <a:xfrm>
            <a:off x="457200" y="1196752"/>
            <a:ext cx="8229600" cy="5112608"/>
          </a:xfrm>
        </p:spPr>
        <p:txBody>
          <a:bodyPr>
            <a:normAutofit/>
          </a:bodyPr>
          <a:lstStyle/>
          <a:p>
            <a:r>
              <a:rPr lang="ar-IQ" sz="3200" dirty="0" smtClean="0">
                <a:solidFill>
                  <a:srgbClr val="FFFF00"/>
                </a:solidFill>
              </a:rPr>
              <a:t>مما يودي ا لى نقل المايكروبات ميكانبكيا ومسببات الامراض  الى الطعام ومنه الى الانسان حيث يعتبر </a:t>
            </a:r>
          </a:p>
          <a:p>
            <a:r>
              <a:rPr lang="ar-IQ" sz="3200" dirty="0" smtClean="0">
                <a:solidFill>
                  <a:srgbClr val="FFFF00"/>
                </a:solidFill>
              </a:rPr>
              <a:t>الصرصر عائل مهم لنقل بعض بيوض الديدان الشريطية والبلهارزيا ودودة الاسكارس كذلك نقل  البكتربا والفطريات</a:t>
            </a:r>
          </a:p>
          <a:p>
            <a:r>
              <a:rPr lang="ar-IQ" sz="3200" dirty="0" smtClean="0">
                <a:solidFill>
                  <a:srgbClr val="FFFF00"/>
                </a:solidFill>
              </a:rPr>
              <a:t> محمولم على اللوامس والارجل والشعيرات الجسم مما </a:t>
            </a:r>
          </a:p>
          <a:p>
            <a:r>
              <a:rPr lang="ar-IQ" sz="3200" dirty="0" smtClean="0">
                <a:solidFill>
                  <a:srgbClr val="FFFF00"/>
                </a:solidFill>
              </a:rPr>
              <a:t>يسبب القى والاسهال وكذلك الحساسية والربو </a:t>
            </a:r>
            <a:endParaRPr lang="ar-IQ" sz="3200" dirty="0">
              <a:solidFill>
                <a:srgbClr val="FFFF00"/>
              </a:solidFill>
            </a:endParaRPr>
          </a:p>
        </p:txBody>
      </p:sp>
    </p:spTree>
    <p:extLst>
      <p:ext uri="{BB962C8B-B14F-4D97-AF65-F5344CB8AC3E}">
        <p14:creationId xmlns:p14="http://schemas.microsoft.com/office/powerpoint/2010/main" val="552607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طرق الوقاية</a:t>
            </a:r>
            <a:endParaRPr lang="ar-IQ" dirty="0"/>
          </a:p>
        </p:txBody>
      </p:sp>
      <p:sp>
        <p:nvSpPr>
          <p:cNvPr id="3" name="Content Placeholder 2"/>
          <p:cNvSpPr>
            <a:spLocks noGrp="1"/>
          </p:cNvSpPr>
          <p:nvPr>
            <p:ph idx="1"/>
          </p:nvPr>
        </p:nvSpPr>
        <p:spPr/>
        <p:txBody>
          <a:bodyPr>
            <a:normAutofit/>
          </a:bodyPr>
          <a:lstStyle/>
          <a:p>
            <a:r>
              <a:rPr lang="ar-IQ" sz="3200" dirty="0" smtClean="0">
                <a:solidFill>
                  <a:srgbClr val="FFFF00"/>
                </a:solidFill>
              </a:rPr>
              <a:t>عدم ترك الاطعمة مكشوفة  اي تغطية الاواني الخاصة بالطعام  تنظيف المكان باستمرار ورمي القمامة وعدم </a:t>
            </a:r>
          </a:p>
          <a:p>
            <a:r>
              <a:rPr lang="ar-IQ" sz="3200" dirty="0" smtClean="0">
                <a:solidFill>
                  <a:srgbClr val="FFFF00"/>
                </a:solidFill>
              </a:rPr>
              <a:t>تركها داخل المنزل  اغلاق الشقوق والمنافذ التي ممكن ان </a:t>
            </a:r>
          </a:p>
          <a:p>
            <a:r>
              <a:rPr lang="ar-IQ" sz="3200" dirty="0" smtClean="0">
                <a:solidFill>
                  <a:srgbClr val="FFFF00"/>
                </a:solidFill>
              </a:rPr>
              <a:t>تدخل منها الحشرات  غلق فتحات الصرف الصحي جيدا </a:t>
            </a:r>
          </a:p>
          <a:p>
            <a:r>
              <a:rPr lang="ar-IQ" sz="3200" dirty="0" smtClean="0">
                <a:solidFill>
                  <a:srgbClr val="FFFF00"/>
                </a:solidFill>
              </a:rPr>
              <a:t>لمنع انتشار الحشرات  تعفير المكان بين فترة واخرى بالمواد التي تمنع انتشار الحشرات فيها  تهوية المكان المخصص لتناول الطعام  وتعريضة لاشعة الشمس قدر المستطاع .</a:t>
            </a:r>
            <a:endParaRPr lang="ar-IQ" sz="3200" dirty="0">
              <a:solidFill>
                <a:srgbClr val="FFFF00"/>
              </a:solidFill>
            </a:endParaRPr>
          </a:p>
        </p:txBody>
      </p:sp>
    </p:spTree>
    <p:extLst>
      <p:ext uri="{BB962C8B-B14F-4D97-AF65-F5344CB8AC3E}">
        <p14:creationId xmlns:p14="http://schemas.microsoft.com/office/powerpoint/2010/main" val="195949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296144"/>
          </a:xfrm>
        </p:spPr>
        <p:txBody>
          <a:bodyPr>
            <a:noAutofit/>
          </a:bodyPr>
          <a:lstStyle/>
          <a:p>
            <a:r>
              <a:rPr lang="ar-IQ" sz="3200" dirty="0"/>
              <a:t>يتضمن الراس ايضاً العيون بنوعيها </a:t>
            </a:r>
            <a:r>
              <a:rPr lang="en-US" sz="3200" dirty="0"/>
              <a:t>	</a:t>
            </a:r>
            <a:endParaRPr lang="ar-IQ" sz="3200" dirty="0"/>
          </a:p>
        </p:txBody>
      </p:sp>
      <p:sp>
        <p:nvSpPr>
          <p:cNvPr id="3" name="Content Placeholder 2"/>
          <p:cNvSpPr>
            <a:spLocks noGrp="1"/>
          </p:cNvSpPr>
          <p:nvPr>
            <p:ph idx="1"/>
          </p:nvPr>
        </p:nvSpPr>
        <p:spPr>
          <a:xfrm>
            <a:off x="179512" y="2276872"/>
            <a:ext cx="8640960" cy="4320480"/>
          </a:xfrm>
        </p:spPr>
        <p:txBody>
          <a:bodyPr>
            <a:normAutofit lnSpcReduction="10000"/>
          </a:bodyPr>
          <a:lstStyle/>
          <a:p>
            <a:r>
              <a:rPr lang="ar-IQ" sz="3600" dirty="0">
                <a:solidFill>
                  <a:srgbClr val="00B0F0"/>
                </a:solidFill>
              </a:rPr>
              <a:t>العيون </a:t>
            </a:r>
            <a:r>
              <a:rPr lang="ar-IQ" sz="3600" dirty="0" smtClean="0">
                <a:solidFill>
                  <a:srgbClr val="00B0F0"/>
                </a:solidFill>
              </a:rPr>
              <a:t>المركبة </a:t>
            </a:r>
            <a:r>
              <a:rPr lang="ar-IQ" sz="3600" dirty="0" smtClean="0">
                <a:solidFill>
                  <a:srgbClr val="FFFF00"/>
                </a:solidFill>
              </a:rPr>
              <a:t>تمتلك </a:t>
            </a:r>
            <a:r>
              <a:rPr lang="ar-IQ" sz="3600" dirty="0">
                <a:solidFill>
                  <a:srgbClr val="FFFF00"/>
                </a:solidFill>
              </a:rPr>
              <a:t>معظم الحشرات زوج من العيون المركبة الموجودة في قمة الراس (هناك حالة شاذة واحدة هي وجود زوجين من العيون المركبة) وتتفاوت اشكال وألوان عيون الحشرات ولكنها على العموم تكون بشكل نصف كروي محاطة بصفيحة تسمى الصفيحة العينية </a:t>
            </a:r>
            <a:r>
              <a:rPr lang="en-US" sz="3600" dirty="0">
                <a:solidFill>
                  <a:schemeClr val="tx2">
                    <a:lumMod val="20000"/>
                    <a:lumOff val="80000"/>
                  </a:schemeClr>
                </a:solidFill>
              </a:rPr>
              <a:t>Ocular </a:t>
            </a:r>
            <a:r>
              <a:rPr lang="en-US" sz="3600" dirty="0" err="1">
                <a:solidFill>
                  <a:schemeClr val="tx2">
                    <a:lumMod val="20000"/>
                    <a:lumOff val="80000"/>
                  </a:schemeClr>
                </a:solidFill>
              </a:rPr>
              <a:t>Seclerite</a:t>
            </a:r>
            <a:r>
              <a:rPr lang="en-US" sz="3600" dirty="0">
                <a:solidFill>
                  <a:schemeClr val="tx2">
                    <a:lumMod val="20000"/>
                    <a:lumOff val="80000"/>
                  </a:schemeClr>
                </a:solidFill>
              </a:rPr>
              <a:t>  </a:t>
            </a:r>
            <a:r>
              <a:rPr lang="ar-IQ" sz="3600" dirty="0" smtClean="0">
                <a:solidFill>
                  <a:schemeClr val="tx2">
                    <a:lumMod val="20000"/>
                    <a:lumOff val="80000"/>
                  </a:schemeClr>
                </a:solidFill>
              </a:rPr>
              <a:t> </a:t>
            </a:r>
            <a:r>
              <a:rPr lang="ar-IQ" sz="3600" dirty="0" smtClean="0">
                <a:solidFill>
                  <a:srgbClr val="FFFF00"/>
                </a:solidFill>
              </a:rPr>
              <a:t>مفصولة </a:t>
            </a:r>
            <a:r>
              <a:rPr lang="ar-IQ" sz="3600" dirty="0">
                <a:solidFill>
                  <a:srgbClr val="FFFF00"/>
                </a:solidFill>
              </a:rPr>
              <a:t>عن باقي صفائح علبة الراس بواسطة الدرز العيني </a:t>
            </a:r>
            <a:r>
              <a:rPr lang="en-US" sz="3600" dirty="0">
                <a:solidFill>
                  <a:schemeClr val="tx1">
                    <a:lumMod val="95000"/>
                  </a:schemeClr>
                </a:solidFill>
              </a:rPr>
              <a:t>Ocular </a:t>
            </a:r>
            <a:r>
              <a:rPr lang="en-US" sz="3600" dirty="0" smtClean="0">
                <a:solidFill>
                  <a:schemeClr val="tx1">
                    <a:lumMod val="95000"/>
                  </a:schemeClr>
                </a:solidFill>
              </a:rPr>
              <a:t>Suture</a:t>
            </a:r>
            <a:endParaRPr lang="ar-IQ" sz="3600" dirty="0">
              <a:solidFill>
                <a:schemeClr val="tx1">
                  <a:lumMod val="95000"/>
                </a:schemeClr>
              </a:solidFill>
            </a:endParaRPr>
          </a:p>
        </p:txBody>
      </p:sp>
    </p:spTree>
    <p:extLst>
      <p:ext uri="{BB962C8B-B14F-4D97-AF65-F5344CB8AC3E}">
        <p14:creationId xmlns:p14="http://schemas.microsoft.com/office/powerpoint/2010/main" val="1561509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العيون </a:t>
            </a:r>
            <a:r>
              <a:rPr lang="ar-IQ" dirty="0" smtClean="0"/>
              <a:t>المركبة</a:t>
            </a:r>
            <a:r>
              <a:rPr lang="en-US" dirty="0" smtClean="0"/>
              <a:t>compound eyes </a:t>
            </a:r>
            <a:endParaRPr lang="ar-IQ" dirty="0"/>
          </a:p>
        </p:txBody>
      </p:sp>
      <p:sp>
        <p:nvSpPr>
          <p:cNvPr id="3" name="Content Placeholder 2"/>
          <p:cNvSpPr>
            <a:spLocks noGrp="1"/>
          </p:cNvSpPr>
          <p:nvPr>
            <p:ph idx="1"/>
          </p:nvPr>
        </p:nvSpPr>
        <p:spPr/>
        <p:txBody>
          <a:bodyPr>
            <a:normAutofit/>
          </a:bodyPr>
          <a:lstStyle/>
          <a:p>
            <a:r>
              <a:rPr lang="ar-IQ" sz="3600" dirty="0">
                <a:solidFill>
                  <a:srgbClr val="FFFF00"/>
                </a:solidFill>
              </a:rPr>
              <a:t>وتتألف كل عين مركبة من عدد كبير جداً من وحدات بصرية صغيرة تسمى</a:t>
            </a:r>
            <a:r>
              <a:rPr lang="en-US" sz="3600" dirty="0" err="1" smtClean="0">
                <a:solidFill>
                  <a:schemeClr val="tx1">
                    <a:lumMod val="95000"/>
                  </a:schemeClr>
                </a:solidFill>
              </a:rPr>
              <a:t>Ommatidium</a:t>
            </a:r>
            <a:r>
              <a:rPr lang="en-US" sz="3600" dirty="0" smtClean="0">
                <a:solidFill>
                  <a:srgbClr val="C00000"/>
                </a:solidFill>
              </a:rPr>
              <a:t> </a:t>
            </a:r>
            <a:r>
              <a:rPr lang="ar-IQ" sz="3600" dirty="0" smtClean="0">
                <a:solidFill>
                  <a:srgbClr val="C00000"/>
                </a:solidFill>
              </a:rPr>
              <a:t> </a:t>
            </a:r>
            <a:r>
              <a:rPr lang="ar-IQ" sz="3600" dirty="0" smtClean="0">
                <a:solidFill>
                  <a:srgbClr val="FFFF00"/>
                </a:solidFill>
              </a:rPr>
              <a:t>قد </a:t>
            </a:r>
            <a:r>
              <a:rPr lang="ar-IQ" sz="3600" dirty="0">
                <a:solidFill>
                  <a:srgbClr val="FFFF00"/>
                </a:solidFill>
              </a:rPr>
              <a:t>يصل عددها في بعض الحشرات الى 20 الف كما في الرعاشات و12 الف في الفراشات و 14 ألف في الذباب، وقد تبلغ عدة عشرات كما في شغالات نحل العسل </a:t>
            </a:r>
          </a:p>
        </p:txBody>
      </p:sp>
    </p:spTree>
    <p:extLst>
      <p:ext uri="{BB962C8B-B14F-4D97-AF65-F5344CB8AC3E}">
        <p14:creationId xmlns:p14="http://schemas.microsoft.com/office/powerpoint/2010/main" val="3433985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5122" name="Picture 2" descr="C:\Users\dr rwaa\Desktop\360_F_233221262_QgE1FyN59N1nTLOjLOVY3HxbBpj28iE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3960440" cy="478255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dr rwaa\Desktop\360_F_614121931_12SGf0DekVkPVjraDJXI0VMBRndGDO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772816"/>
            <a:ext cx="3384376"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52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6146" name="Picture 2" descr="C:\Users\dr rwaa\Desktop\360_F_287825801_pvrueSAITuEYnKQRa17145AjsF2E7XL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628800"/>
            <a:ext cx="5256584"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581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2050" name="Picture 2" descr="C:\Users\dr rwaa\Desktop\image004_19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20891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336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3074" name="Picture 2" descr="C:\Users\dr rwaa\Desktop\image005_6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7632847"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113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4098" name="Picture 2" descr="C:\Users\dr rwaa\Desktop\image001_78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836712"/>
            <a:ext cx="6264696"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94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اجزاء الفم </a:t>
            </a:r>
            <a:r>
              <a:rPr lang="en-US" dirty="0"/>
              <a:t>Mouth parts</a:t>
            </a:r>
            <a:endParaRPr lang="ar-IQ" dirty="0"/>
          </a:p>
        </p:txBody>
      </p:sp>
      <p:sp>
        <p:nvSpPr>
          <p:cNvPr id="3" name="Content Placeholder 2"/>
          <p:cNvSpPr>
            <a:spLocks noGrp="1"/>
          </p:cNvSpPr>
          <p:nvPr>
            <p:ph idx="1"/>
          </p:nvPr>
        </p:nvSpPr>
        <p:spPr/>
        <p:txBody>
          <a:bodyPr>
            <a:normAutofit/>
          </a:bodyPr>
          <a:lstStyle/>
          <a:p>
            <a:r>
              <a:rPr lang="ar-IQ" sz="3600" dirty="0" smtClean="0">
                <a:solidFill>
                  <a:srgbClr val="FFFF00"/>
                </a:solidFill>
              </a:rPr>
              <a:t>تمثل اجزاء الفم  </a:t>
            </a:r>
            <a:r>
              <a:rPr lang="ar-IQ" sz="3600" dirty="0">
                <a:solidFill>
                  <a:srgbClr val="FFFF00"/>
                </a:solidFill>
              </a:rPr>
              <a:t>مجموعة الاعضاء المتخصصة </a:t>
            </a:r>
            <a:endParaRPr lang="ar-IQ" sz="3600" dirty="0" smtClean="0">
              <a:solidFill>
                <a:srgbClr val="FFFF00"/>
              </a:solidFill>
            </a:endParaRPr>
          </a:p>
          <a:p>
            <a:r>
              <a:rPr lang="ar-IQ" sz="3600" dirty="0" smtClean="0">
                <a:solidFill>
                  <a:srgbClr val="FFFF00"/>
                </a:solidFill>
              </a:rPr>
              <a:t>بتناول </a:t>
            </a:r>
            <a:r>
              <a:rPr lang="ar-IQ" sz="3600" dirty="0">
                <a:solidFill>
                  <a:srgbClr val="FFFF00"/>
                </a:solidFill>
              </a:rPr>
              <a:t>الطعام وتساهم ايضاً في التحسس والتقاط </a:t>
            </a:r>
            <a:endParaRPr lang="ar-IQ" sz="3600" dirty="0" smtClean="0">
              <a:solidFill>
                <a:srgbClr val="FFFF00"/>
              </a:solidFill>
            </a:endParaRPr>
          </a:p>
          <a:p>
            <a:r>
              <a:rPr lang="ar-IQ" sz="3600" dirty="0" smtClean="0">
                <a:solidFill>
                  <a:srgbClr val="FFFF00"/>
                </a:solidFill>
              </a:rPr>
              <a:t>وسحق </a:t>
            </a:r>
            <a:r>
              <a:rPr lang="ar-IQ" sz="3600" dirty="0">
                <a:solidFill>
                  <a:srgbClr val="FFFF00"/>
                </a:solidFill>
              </a:rPr>
              <a:t>وتقطيع الطعام, تحيط هذه الاعضاء بحيز </a:t>
            </a:r>
            <a:r>
              <a:rPr lang="ar-IQ" sz="3600" dirty="0" smtClean="0">
                <a:solidFill>
                  <a:srgbClr val="FFFF00"/>
                </a:solidFill>
              </a:rPr>
              <a:t>او</a:t>
            </a:r>
          </a:p>
          <a:p>
            <a:r>
              <a:rPr lang="ar-IQ" sz="3600" dirty="0" smtClean="0">
                <a:solidFill>
                  <a:srgbClr val="FFFF00"/>
                </a:solidFill>
              </a:rPr>
              <a:t> </a:t>
            </a:r>
            <a:r>
              <a:rPr lang="ar-IQ" sz="3600" dirty="0">
                <a:solidFill>
                  <a:srgbClr val="FFFF00"/>
                </a:solidFill>
              </a:rPr>
              <a:t>تجويف يسمى التجويف قبل الفمي </a:t>
            </a:r>
            <a:endParaRPr lang="ar-IQ" sz="3600" dirty="0" smtClean="0">
              <a:solidFill>
                <a:srgbClr val="FFFF00"/>
              </a:solidFill>
            </a:endParaRPr>
          </a:p>
          <a:p>
            <a:r>
              <a:rPr lang="en-US" sz="3600" dirty="0" smtClean="0">
                <a:solidFill>
                  <a:srgbClr val="00B0F0"/>
                </a:solidFill>
              </a:rPr>
              <a:t> </a:t>
            </a:r>
            <a:r>
              <a:rPr lang="en-US" sz="3600" dirty="0" err="1" smtClean="0">
                <a:solidFill>
                  <a:srgbClr val="00B0F0"/>
                </a:solidFill>
              </a:rPr>
              <a:t>Preoral</a:t>
            </a:r>
            <a:r>
              <a:rPr lang="en-US" sz="3600" dirty="0" smtClean="0">
                <a:solidFill>
                  <a:srgbClr val="00B0F0"/>
                </a:solidFill>
              </a:rPr>
              <a:t> </a:t>
            </a:r>
            <a:r>
              <a:rPr lang="en-US" sz="3600" dirty="0">
                <a:solidFill>
                  <a:srgbClr val="00B0F0"/>
                </a:solidFill>
              </a:rPr>
              <a:t>Cavity </a:t>
            </a:r>
            <a:r>
              <a:rPr lang="ar-IQ" sz="3600" dirty="0">
                <a:solidFill>
                  <a:srgbClr val="FFFF00"/>
                </a:solidFill>
              </a:rPr>
              <a:t>ويمثل هذا التجويف الفتحة التي تؤدي الى القناة الهضمية</a:t>
            </a:r>
          </a:p>
        </p:txBody>
      </p:sp>
    </p:spTree>
    <p:extLst>
      <p:ext uri="{BB962C8B-B14F-4D97-AF65-F5344CB8AC3E}">
        <p14:creationId xmlns:p14="http://schemas.microsoft.com/office/powerpoint/2010/main" val="3455497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العيون البسيطة وتسمى </a:t>
            </a:r>
            <a:r>
              <a:rPr lang="en-US" dirty="0"/>
              <a:t>Ocelli</a:t>
            </a:r>
            <a:endParaRPr lang="ar-IQ" dirty="0"/>
          </a:p>
        </p:txBody>
      </p:sp>
      <p:sp>
        <p:nvSpPr>
          <p:cNvPr id="3" name="Content Placeholder 2"/>
          <p:cNvSpPr>
            <a:spLocks noGrp="1"/>
          </p:cNvSpPr>
          <p:nvPr>
            <p:ph idx="1"/>
          </p:nvPr>
        </p:nvSpPr>
        <p:spPr/>
        <p:txBody>
          <a:bodyPr>
            <a:normAutofit/>
          </a:bodyPr>
          <a:lstStyle/>
          <a:p>
            <a:r>
              <a:rPr lang="en-US" dirty="0"/>
              <a:t>	</a:t>
            </a:r>
            <a:r>
              <a:rPr lang="ar-IQ" sz="3200" dirty="0">
                <a:solidFill>
                  <a:srgbClr val="00B0F0"/>
                </a:solidFill>
              </a:rPr>
              <a:t>العيون البسيطة </a:t>
            </a:r>
            <a:r>
              <a:rPr lang="ar-IQ" sz="3200" dirty="0" smtClean="0">
                <a:solidFill>
                  <a:srgbClr val="FFFF00"/>
                </a:solidFill>
              </a:rPr>
              <a:t>مفردها </a:t>
            </a:r>
            <a:r>
              <a:rPr lang="en-US" sz="3200" dirty="0" smtClean="0">
                <a:solidFill>
                  <a:srgbClr val="FFFF00"/>
                </a:solidFill>
              </a:rPr>
              <a:t>Ocellus </a:t>
            </a:r>
            <a:r>
              <a:rPr lang="ar-IQ" sz="3200" dirty="0" smtClean="0">
                <a:solidFill>
                  <a:srgbClr val="FFFF00"/>
                </a:solidFill>
              </a:rPr>
              <a:t> توجد </a:t>
            </a:r>
            <a:r>
              <a:rPr lang="ar-IQ" sz="3200" dirty="0">
                <a:solidFill>
                  <a:srgbClr val="FFFF00"/>
                </a:solidFill>
              </a:rPr>
              <a:t>في بعض الحشرات في </a:t>
            </a:r>
            <a:r>
              <a:rPr lang="ar-IQ" sz="3200" dirty="0" smtClean="0">
                <a:solidFill>
                  <a:srgbClr val="FFFF00"/>
                </a:solidFill>
              </a:rPr>
              <a:t>مقدمة </a:t>
            </a:r>
            <a:r>
              <a:rPr lang="ar-IQ" sz="3200" dirty="0">
                <a:solidFill>
                  <a:srgbClr val="FFFF00"/>
                </a:solidFill>
              </a:rPr>
              <a:t>الراس بين العيون المركبة ويتراوح عددها من </a:t>
            </a:r>
            <a:r>
              <a:rPr lang="ar-IQ" sz="3200" dirty="0" smtClean="0">
                <a:solidFill>
                  <a:srgbClr val="FFFF00"/>
                </a:solidFill>
              </a:rPr>
              <a:t>1-3</a:t>
            </a:r>
          </a:p>
          <a:p>
            <a:r>
              <a:rPr lang="ar-IQ" sz="3200" dirty="0" smtClean="0">
                <a:solidFill>
                  <a:srgbClr val="FFFF00"/>
                </a:solidFill>
              </a:rPr>
              <a:t>ويتفاوت شكلها </a:t>
            </a:r>
            <a:r>
              <a:rPr lang="ar-IQ" sz="3200" dirty="0">
                <a:solidFill>
                  <a:srgbClr val="FFFF00"/>
                </a:solidFill>
              </a:rPr>
              <a:t>بين النصف كروي الى البيضوي، كما وتتغاير في الوانها </a:t>
            </a:r>
            <a:endParaRPr lang="ar-IQ" sz="3200" dirty="0" smtClean="0">
              <a:solidFill>
                <a:srgbClr val="FFFF00"/>
              </a:solidFill>
            </a:endParaRPr>
          </a:p>
          <a:p>
            <a:r>
              <a:rPr lang="ar-IQ" sz="3200" dirty="0" smtClean="0">
                <a:solidFill>
                  <a:srgbClr val="FFFF00"/>
                </a:solidFill>
              </a:rPr>
              <a:t>ويستفاد </a:t>
            </a:r>
            <a:r>
              <a:rPr lang="ar-IQ" sz="3200" dirty="0">
                <a:solidFill>
                  <a:srgbClr val="FFFF00"/>
                </a:solidFill>
              </a:rPr>
              <a:t>من الشكل واللون والحجم في تمييز وتصنيف مجاميع </a:t>
            </a:r>
            <a:r>
              <a:rPr lang="ar-IQ" sz="3200" dirty="0" smtClean="0">
                <a:solidFill>
                  <a:srgbClr val="FFFF00"/>
                </a:solidFill>
              </a:rPr>
              <a:t>الحشرات</a:t>
            </a:r>
          </a:p>
        </p:txBody>
      </p:sp>
    </p:spTree>
    <p:extLst>
      <p:ext uri="{BB962C8B-B14F-4D97-AF65-F5344CB8AC3E}">
        <p14:creationId xmlns:p14="http://schemas.microsoft.com/office/powerpoint/2010/main" val="529121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6" name="Picture 2" descr="C:\Users\dr rwaa\Desktop\Polistes_ocell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3384376" cy="4174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r rwaa\Desktop\4256cd54ff51a318106c6cf22432a9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571618"/>
            <a:ext cx="4699637" cy="4521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301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rmAutofit fontScale="90000"/>
          </a:bodyPr>
          <a:lstStyle/>
          <a:p>
            <a:endParaRPr lang="ar-IQ" dirty="0"/>
          </a:p>
        </p:txBody>
      </p:sp>
      <p:pic>
        <p:nvPicPr>
          <p:cNvPr id="1026" name="Picture 2" descr="C:\Users\dr rwaa\117939971_5449948181713914_1115587497505486379_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8280920" cy="568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82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normAutofit fontScale="90000"/>
          </a:bodyPr>
          <a:lstStyle/>
          <a:p>
            <a:r>
              <a:rPr lang="ar-IQ" sz="3600" dirty="0"/>
              <a:t>اعضاء الفم القاطعة الماضغة </a:t>
            </a:r>
            <a:r>
              <a:rPr lang="en-US" sz="3600" dirty="0"/>
              <a:t>Biting Chewing </a:t>
            </a:r>
            <a:r>
              <a:rPr lang="ar-IQ" sz="3600" dirty="0" smtClean="0"/>
              <a:t>او </a:t>
            </a:r>
            <a:r>
              <a:rPr lang="ar-IQ" sz="3600" dirty="0"/>
              <a:t>النموذجي لاجزاء الفم </a:t>
            </a:r>
            <a:r>
              <a:rPr lang="en-US" dirty="0" smtClean="0"/>
              <a:t>Typical </a:t>
            </a:r>
            <a:r>
              <a:rPr lang="en-US" dirty="0"/>
              <a:t>mouth part.</a:t>
            </a:r>
            <a:endParaRPr lang="ar-IQ" dirty="0"/>
          </a:p>
        </p:txBody>
      </p:sp>
      <p:sp>
        <p:nvSpPr>
          <p:cNvPr id="3" name="Content Placeholder 2"/>
          <p:cNvSpPr>
            <a:spLocks noGrp="1"/>
          </p:cNvSpPr>
          <p:nvPr>
            <p:ph idx="1"/>
          </p:nvPr>
        </p:nvSpPr>
        <p:spPr>
          <a:xfrm>
            <a:off x="457200" y="1844824"/>
            <a:ext cx="8229600" cy="4464536"/>
          </a:xfrm>
        </p:spPr>
        <p:txBody>
          <a:bodyPr/>
          <a:lstStyle/>
          <a:p>
            <a:r>
              <a:rPr lang="ar-IQ" sz="3200" dirty="0" smtClean="0">
                <a:solidFill>
                  <a:srgbClr val="FFFF00"/>
                </a:solidFill>
              </a:rPr>
              <a:t>تتمثل </a:t>
            </a:r>
            <a:r>
              <a:rPr lang="ar-IQ" sz="3200" dirty="0">
                <a:solidFill>
                  <a:srgbClr val="FFFF00"/>
                </a:solidFill>
              </a:rPr>
              <a:t>الاجزاء الاساسية من هذا النوع </a:t>
            </a:r>
            <a:r>
              <a:rPr lang="ar-IQ" sz="3200" dirty="0" smtClean="0">
                <a:solidFill>
                  <a:srgbClr val="FFFF00"/>
                </a:solidFill>
              </a:rPr>
              <a:t>بالاتي:</a:t>
            </a:r>
            <a:endParaRPr lang="ar-IQ" sz="3200" dirty="0">
              <a:solidFill>
                <a:srgbClr val="FFFF00"/>
              </a:solidFill>
            </a:endParaRPr>
          </a:p>
          <a:p>
            <a:r>
              <a:rPr lang="ar-IQ" sz="3200" dirty="0">
                <a:solidFill>
                  <a:srgbClr val="FFFF00"/>
                </a:solidFill>
              </a:rPr>
              <a:t>1-	الشفة العليا </a:t>
            </a:r>
            <a:r>
              <a:rPr lang="en-US" sz="3200" dirty="0" smtClean="0">
                <a:solidFill>
                  <a:srgbClr val="FFFF00"/>
                </a:solidFill>
              </a:rPr>
              <a:t>Labrum</a:t>
            </a:r>
            <a:endParaRPr lang="ar-IQ" sz="3200" dirty="0" smtClean="0">
              <a:solidFill>
                <a:srgbClr val="FFFF00"/>
              </a:solidFill>
            </a:endParaRPr>
          </a:p>
          <a:p>
            <a:r>
              <a:rPr lang="ar-IQ" sz="3200" dirty="0">
                <a:solidFill>
                  <a:srgbClr val="FFFF00"/>
                </a:solidFill>
              </a:rPr>
              <a:t>2-	زوج في الفكوك  العلوية </a:t>
            </a:r>
            <a:r>
              <a:rPr lang="en-US" sz="3200" dirty="0">
                <a:solidFill>
                  <a:srgbClr val="FFFF00"/>
                </a:solidFill>
              </a:rPr>
              <a:t>Mandibles</a:t>
            </a:r>
          </a:p>
          <a:p>
            <a:r>
              <a:rPr lang="ar-IQ" sz="3200" dirty="0" smtClean="0">
                <a:solidFill>
                  <a:srgbClr val="FFFF00"/>
                </a:solidFill>
              </a:rPr>
              <a:t>3</a:t>
            </a:r>
            <a:r>
              <a:rPr lang="en-US" sz="3200" dirty="0" smtClean="0">
                <a:solidFill>
                  <a:srgbClr val="FFFF00"/>
                </a:solidFill>
              </a:rPr>
              <a:t>-</a:t>
            </a:r>
            <a:r>
              <a:rPr lang="en-US" sz="3200" dirty="0">
                <a:solidFill>
                  <a:srgbClr val="FFFF00"/>
                </a:solidFill>
              </a:rPr>
              <a:t>	</a:t>
            </a:r>
            <a:r>
              <a:rPr lang="ar-IQ" sz="3200" dirty="0">
                <a:solidFill>
                  <a:srgbClr val="FFFF00"/>
                </a:solidFill>
              </a:rPr>
              <a:t>زوج في الفكوك السفلية </a:t>
            </a:r>
            <a:r>
              <a:rPr lang="en-US" sz="3200" dirty="0">
                <a:solidFill>
                  <a:srgbClr val="FFFF00"/>
                </a:solidFill>
              </a:rPr>
              <a:t>Maxillae </a:t>
            </a:r>
          </a:p>
          <a:p>
            <a:r>
              <a:rPr lang="ar-IQ" sz="3200" dirty="0" smtClean="0">
                <a:solidFill>
                  <a:srgbClr val="FFFF00"/>
                </a:solidFill>
              </a:rPr>
              <a:t>4</a:t>
            </a:r>
            <a:r>
              <a:rPr lang="en-US" sz="3200" dirty="0" smtClean="0">
                <a:solidFill>
                  <a:srgbClr val="FFFF00"/>
                </a:solidFill>
              </a:rPr>
              <a:t>-</a:t>
            </a:r>
            <a:r>
              <a:rPr lang="en-US" sz="3200" dirty="0">
                <a:solidFill>
                  <a:srgbClr val="FFFF00"/>
                </a:solidFill>
              </a:rPr>
              <a:t>	 </a:t>
            </a:r>
            <a:r>
              <a:rPr lang="ar-IQ" sz="3200" dirty="0">
                <a:solidFill>
                  <a:srgbClr val="FFFF00"/>
                </a:solidFill>
              </a:rPr>
              <a:t>شفه سفلى </a:t>
            </a:r>
            <a:r>
              <a:rPr lang="en-US" sz="3200" dirty="0">
                <a:solidFill>
                  <a:srgbClr val="FFFF00"/>
                </a:solidFill>
              </a:rPr>
              <a:t>Labium</a:t>
            </a:r>
          </a:p>
          <a:p>
            <a:r>
              <a:rPr lang="ar-IQ" sz="3200" dirty="0" smtClean="0">
                <a:solidFill>
                  <a:srgbClr val="FFFF00"/>
                </a:solidFill>
              </a:rPr>
              <a:t>5</a:t>
            </a:r>
            <a:r>
              <a:rPr lang="en-US" sz="3200" dirty="0" smtClean="0">
                <a:solidFill>
                  <a:srgbClr val="FFFF00"/>
                </a:solidFill>
              </a:rPr>
              <a:t> -</a:t>
            </a:r>
            <a:r>
              <a:rPr lang="ar-IQ" sz="3200" dirty="0" smtClean="0">
                <a:solidFill>
                  <a:srgbClr val="FFFF00"/>
                </a:solidFill>
              </a:rPr>
              <a:t>تحت </a:t>
            </a:r>
            <a:r>
              <a:rPr lang="ar-IQ" sz="3200" dirty="0">
                <a:solidFill>
                  <a:srgbClr val="FFFF00"/>
                </a:solidFill>
              </a:rPr>
              <a:t>البلعوم الذي يشبه اللسان </a:t>
            </a:r>
            <a:r>
              <a:rPr lang="en-US" sz="3200" dirty="0">
                <a:solidFill>
                  <a:srgbClr val="FFFF00"/>
                </a:solidFill>
              </a:rPr>
              <a:t>Hypopharynx </a:t>
            </a:r>
          </a:p>
          <a:p>
            <a:endParaRPr lang="ar-IQ" sz="3200" dirty="0">
              <a:solidFill>
                <a:srgbClr val="FF0000"/>
              </a:solidFill>
            </a:endParaRPr>
          </a:p>
        </p:txBody>
      </p:sp>
    </p:spTree>
    <p:extLst>
      <p:ext uri="{BB962C8B-B14F-4D97-AF65-F5344CB8AC3E}">
        <p14:creationId xmlns:p14="http://schemas.microsoft.com/office/powerpoint/2010/main" val="475801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endParaRPr lang="ar-IQ" dirty="0"/>
          </a:p>
        </p:txBody>
      </p:sp>
      <p:sp>
        <p:nvSpPr>
          <p:cNvPr id="3" name="Content Placeholder 2"/>
          <p:cNvSpPr>
            <a:spLocks noGrp="1"/>
          </p:cNvSpPr>
          <p:nvPr>
            <p:ph idx="1"/>
          </p:nvPr>
        </p:nvSpPr>
        <p:spPr>
          <a:xfrm>
            <a:off x="457200" y="1055077"/>
            <a:ext cx="8229600" cy="5254283"/>
          </a:xfrm>
        </p:spPr>
        <p:txBody>
          <a:bodyPr>
            <a:normAutofit/>
          </a:bodyPr>
          <a:lstStyle/>
          <a:p>
            <a:r>
              <a:rPr lang="ar-IQ" sz="2400" dirty="0"/>
              <a:t>الشفة العليا </a:t>
            </a:r>
            <a:r>
              <a:rPr lang="en-US" sz="2400" dirty="0"/>
              <a:t>Labrum : </a:t>
            </a:r>
            <a:r>
              <a:rPr lang="ar-IQ" sz="2400" dirty="0"/>
              <a:t>صفيحة مروحية الشكل تقع في الجزء الامامي وتغلف التجويف الفمي، تتمفصل</a:t>
            </a:r>
          </a:p>
          <a:p>
            <a:r>
              <a:rPr lang="ar-IQ" sz="2400" dirty="0"/>
              <a:t>مع الرأس بواسطة درز يسمى الدرز الشفوي الدرقي </a:t>
            </a:r>
            <a:r>
              <a:rPr lang="en-US" sz="2400" dirty="0"/>
              <a:t>Labra Clypeal Suture </a:t>
            </a:r>
            <a:r>
              <a:rPr lang="ar-IQ" sz="2400" dirty="0"/>
              <a:t>وتكون الشفة العليا</a:t>
            </a:r>
          </a:p>
          <a:p>
            <a:r>
              <a:rPr lang="ar-IQ" sz="2400" dirty="0"/>
              <a:t>مزودة احيانا بفص وسطي يسمى </a:t>
            </a:r>
            <a:r>
              <a:rPr lang="en-US" sz="2400" dirty="0" err="1"/>
              <a:t>Epipharynax</a:t>
            </a:r>
            <a:r>
              <a:rPr lang="en-US" sz="2400" dirty="0"/>
              <a:t> </a:t>
            </a:r>
            <a:r>
              <a:rPr lang="ar-IQ" sz="2400" dirty="0"/>
              <a:t>وتتحرك الشفة العليا بواسطة عضلات تتصل</a:t>
            </a:r>
          </a:p>
          <a:p>
            <a:r>
              <a:rPr lang="ar-IQ" sz="2400" dirty="0"/>
              <a:t>بقاعدتها وترتبط ايضا من الداخل بعلبة الرأس وتتزود العضلات باعصاب تتصل بالمخ</a:t>
            </a:r>
          </a:p>
        </p:txBody>
      </p:sp>
    </p:spTree>
    <p:extLst>
      <p:ext uri="{BB962C8B-B14F-4D97-AF65-F5344CB8AC3E}">
        <p14:creationId xmlns:p14="http://schemas.microsoft.com/office/powerpoint/2010/main" val="781694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endParaRPr lang="ar-IQ"/>
          </a:p>
        </p:txBody>
      </p:sp>
      <p:sp>
        <p:nvSpPr>
          <p:cNvPr id="3" name="Content Placeholder 2"/>
          <p:cNvSpPr>
            <a:spLocks noGrp="1"/>
          </p:cNvSpPr>
          <p:nvPr>
            <p:ph idx="1"/>
          </p:nvPr>
        </p:nvSpPr>
        <p:spPr>
          <a:xfrm>
            <a:off x="457200" y="1052736"/>
            <a:ext cx="8229600" cy="5616624"/>
          </a:xfrm>
        </p:spPr>
        <p:txBody>
          <a:bodyPr/>
          <a:lstStyle/>
          <a:p>
            <a:r>
              <a:rPr lang="ar-IQ" dirty="0"/>
              <a:t>. </a:t>
            </a:r>
            <a:r>
              <a:rPr lang="ar-IQ" sz="2400" dirty="0"/>
              <a:t>الفكوك العلوية </a:t>
            </a:r>
            <a:r>
              <a:rPr lang="en-US" sz="2400" dirty="0"/>
              <a:t>Mandibles : </a:t>
            </a:r>
            <a:r>
              <a:rPr lang="ar-IQ" sz="2400" dirty="0"/>
              <a:t>وهي زوج من الفكوك المتغلظة، تتحور حوافها الداخلية لتلائم عملية</a:t>
            </a:r>
          </a:p>
          <a:p>
            <a:r>
              <a:rPr lang="ar-IQ" sz="2400" dirty="0"/>
              <a:t>تقطيع الطعام، حيث تتزود قمتها باسنان قوية وقاعدتها بشكل سطح طاحن، تتحرك الفكوك العلوية حركة</a:t>
            </a:r>
          </a:p>
          <a:p>
            <a:r>
              <a:rPr lang="ar-IQ" sz="2400" dirty="0"/>
              <a:t>جانبية بواسطة نوعين من العضلات هما العضلات المبعدة </a:t>
            </a:r>
            <a:r>
              <a:rPr lang="en-US" sz="2400" dirty="0"/>
              <a:t>Abductor muscle </a:t>
            </a:r>
            <a:r>
              <a:rPr lang="ar-IQ" sz="2400" dirty="0"/>
              <a:t>والعضلات المقربة</a:t>
            </a:r>
          </a:p>
          <a:p>
            <a:r>
              <a:rPr lang="en-US" sz="2400" dirty="0"/>
              <a:t>Adductor muscle ، </a:t>
            </a:r>
            <a:r>
              <a:rPr lang="ar-IQ" sz="2400" dirty="0"/>
              <a:t>إن تقلص وإنبساط هذه العضلات يؤدي إلى تداخل أسنانها وبذلك تقوم بتقطيع</a:t>
            </a:r>
          </a:p>
          <a:p>
            <a:r>
              <a:rPr lang="ar-IQ" sz="2400" dirty="0"/>
              <a:t>وتحطيم الغذاء الموجود بينها لذلك تسمى بالفكوك الطاحنة </a:t>
            </a:r>
            <a:r>
              <a:rPr lang="en-US" sz="2400" dirty="0"/>
              <a:t>Molar jaws ، </a:t>
            </a:r>
            <a:r>
              <a:rPr lang="ar-IQ" sz="2400" dirty="0"/>
              <a:t>تنشأ هذه الفكوك من الحلقة</a:t>
            </a:r>
          </a:p>
          <a:p>
            <a:r>
              <a:rPr lang="ar-IQ" sz="2400" dirty="0"/>
              <a:t>الرأسية الفكية العليا </a:t>
            </a:r>
            <a:r>
              <a:rPr lang="en-US" sz="2400" dirty="0"/>
              <a:t>Mandibular </a:t>
            </a:r>
            <a:r>
              <a:rPr lang="en-US" sz="2400" dirty="0" err="1"/>
              <a:t>Segmen</a:t>
            </a:r>
            <a:endParaRPr lang="ar-IQ" sz="2400" dirty="0"/>
          </a:p>
        </p:txBody>
      </p:sp>
    </p:spTree>
    <p:extLst>
      <p:ext uri="{BB962C8B-B14F-4D97-AF65-F5344CB8AC3E}">
        <p14:creationId xmlns:p14="http://schemas.microsoft.com/office/powerpoint/2010/main" val="3259535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endParaRPr lang="ar-IQ" dirty="0"/>
          </a:p>
        </p:txBody>
      </p:sp>
      <p:sp>
        <p:nvSpPr>
          <p:cNvPr id="3" name="Content Placeholder 2"/>
          <p:cNvSpPr>
            <a:spLocks noGrp="1"/>
          </p:cNvSpPr>
          <p:nvPr>
            <p:ph idx="1"/>
          </p:nvPr>
        </p:nvSpPr>
        <p:spPr>
          <a:xfrm>
            <a:off x="467544" y="836712"/>
            <a:ext cx="8229600" cy="4709160"/>
          </a:xfrm>
        </p:spPr>
        <p:txBody>
          <a:bodyPr>
            <a:normAutofit fontScale="77500" lnSpcReduction="20000"/>
          </a:bodyPr>
          <a:lstStyle/>
          <a:p>
            <a:r>
              <a:rPr lang="ar-IQ" dirty="0"/>
              <a:t>. </a:t>
            </a:r>
            <a:r>
              <a:rPr lang="ar-IQ" dirty="0">
                <a:solidFill>
                  <a:srgbClr val="FFFF00"/>
                </a:solidFill>
              </a:rPr>
              <a:t>الفكوك السفلية </a:t>
            </a:r>
            <a:r>
              <a:rPr lang="en-US" dirty="0">
                <a:solidFill>
                  <a:srgbClr val="FFFF00"/>
                </a:solidFill>
              </a:rPr>
              <a:t>Maxillae : </a:t>
            </a:r>
            <a:r>
              <a:rPr lang="ar-IQ" dirty="0">
                <a:solidFill>
                  <a:srgbClr val="FFFF00"/>
                </a:solidFill>
              </a:rPr>
              <a:t>الزوج الثاني من الفكوك، وتكون اقل تغلظا من الفكوك العلوية، وظيفتها</a:t>
            </a:r>
          </a:p>
          <a:p>
            <a:r>
              <a:rPr lang="ar-IQ" dirty="0">
                <a:solidFill>
                  <a:srgbClr val="FFFF00"/>
                </a:solidFill>
              </a:rPr>
              <a:t>الأساسية هي إدخال الطعام الذي تم تقطيعه الى فتحة الفم، إضافةً إلى تحسس وجود الطعام لإمتلاكها</a:t>
            </a:r>
          </a:p>
          <a:p>
            <a:r>
              <a:rPr lang="ar-IQ" dirty="0">
                <a:solidFill>
                  <a:srgbClr val="FFFF00"/>
                </a:solidFill>
              </a:rPr>
              <a:t>الخلايا الحسية.</a:t>
            </a:r>
          </a:p>
          <a:p>
            <a:r>
              <a:rPr lang="ar-IQ" dirty="0">
                <a:solidFill>
                  <a:srgbClr val="FFFF00"/>
                </a:solidFill>
              </a:rPr>
              <a:t>يتكون كل فك من قطع عديدة هي: القاعدة </a:t>
            </a:r>
            <a:r>
              <a:rPr lang="en-US" dirty="0">
                <a:solidFill>
                  <a:srgbClr val="FFFF00"/>
                </a:solidFill>
              </a:rPr>
              <a:t>Cardo </a:t>
            </a:r>
            <a:r>
              <a:rPr lang="ar-IQ" dirty="0">
                <a:solidFill>
                  <a:srgbClr val="FFFF00"/>
                </a:solidFill>
              </a:rPr>
              <a:t>والساق </a:t>
            </a:r>
            <a:r>
              <a:rPr lang="en-US" dirty="0">
                <a:solidFill>
                  <a:srgbClr val="FFFF00"/>
                </a:solidFill>
              </a:rPr>
              <a:t>Stipes </a:t>
            </a:r>
            <a:r>
              <a:rPr lang="ar-IQ" dirty="0">
                <a:solidFill>
                  <a:srgbClr val="FFFF00"/>
                </a:solidFill>
              </a:rPr>
              <a:t>التي تحمل الخوذة </a:t>
            </a:r>
            <a:r>
              <a:rPr lang="en-US" dirty="0" err="1">
                <a:solidFill>
                  <a:srgbClr val="FFFF00"/>
                </a:solidFill>
              </a:rPr>
              <a:t>Galea</a:t>
            </a:r>
            <a:endParaRPr lang="en-US" dirty="0">
              <a:solidFill>
                <a:srgbClr val="FFFF00"/>
              </a:solidFill>
            </a:endParaRPr>
          </a:p>
          <a:p>
            <a:r>
              <a:rPr lang="ar-IQ" dirty="0">
                <a:solidFill>
                  <a:srgbClr val="FFFF00"/>
                </a:solidFill>
              </a:rPr>
              <a:t>والشرشرة </a:t>
            </a:r>
            <a:r>
              <a:rPr lang="en-US" dirty="0" err="1">
                <a:solidFill>
                  <a:srgbClr val="FFFF00"/>
                </a:solidFill>
              </a:rPr>
              <a:t>Lacinia</a:t>
            </a:r>
            <a:r>
              <a:rPr lang="en-US" dirty="0">
                <a:solidFill>
                  <a:srgbClr val="FFFF00"/>
                </a:solidFill>
              </a:rPr>
              <a:t> </a:t>
            </a:r>
            <a:r>
              <a:rPr lang="ar-IQ" dirty="0">
                <a:solidFill>
                  <a:srgbClr val="FFFF00"/>
                </a:solidFill>
              </a:rPr>
              <a:t>والتي تزود بأسنان للمساهمة بتفتيت الطعام ولذلك يطلق عليها الفكوك المساعدة،</a:t>
            </a:r>
          </a:p>
          <a:p>
            <a:r>
              <a:rPr lang="ar-IQ" dirty="0">
                <a:solidFill>
                  <a:srgbClr val="FFFF00"/>
                </a:solidFill>
              </a:rPr>
              <a:t>ويتصل بكل فك ملمس فكي </a:t>
            </a:r>
            <a:r>
              <a:rPr lang="en-US" dirty="0">
                <a:solidFill>
                  <a:srgbClr val="FFFF00"/>
                </a:solidFill>
              </a:rPr>
              <a:t>Maxillary Palp </a:t>
            </a:r>
            <a:r>
              <a:rPr lang="ar-IQ" dirty="0">
                <a:solidFill>
                  <a:srgbClr val="FFFF00"/>
                </a:solidFill>
              </a:rPr>
              <a:t>متكون من قطع متباينة تبع ا لنوع الحشرة )مثلاً في</a:t>
            </a:r>
          </a:p>
          <a:p>
            <a:r>
              <a:rPr lang="ar-IQ" dirty="0">
                <a:solidFill>
                  <a:srgbClr val="FFFF00"/>
                </a:solidFill>
              </a:rPr>
              <a:t>الصرصر الأمريكي يتألف الملمس الفكي من خمس حلقات(، ومزود بعدد كبير من الشعيرات الحسية</a:t>
            </a:r>
          </a:p>
          <a:p>
            <a:r>
              <a:rPr lang="ar-IQ" dirty="0">
                <a:solidFill>
                  <a:srgbClr val="FFFF00"/>
                </a:solidFill>
              </a:rPr>
              <a:t>الخاصة باللمس والذوق. تنشأ الفكوك السفلية جنينيا من الحلقة الراسية الفكية السفلى </a:t>
            </a:r>
            <a:r>
              <a:rPr lang="en-US" dirty="0">
                <a:solidFill>
                  <a:srgbClr val="FFFF00"/>
                </a:solidFill>
              </a:rPr>
              <a:t>Maxillary Segment ، </a:t>
            </a:r>
            <a:r>
              <a:rPr lang="ar-IQ" dirty="0">
                <a:solidFill>
                  <a:srgbClr val="FFFF00"/>
                </a:solidFill>
              </a:rPr>
              <a:t>يتحرك الفك الأسفل بجميع الإتجاهات</a:t>
            </a:r>
          </a:p>
        </p:txBody>
      </p:sp>
    </p:spTree>
    <p:extLst>
      <p:ext uri="{BB962C8B-B14F-4D97-AF65-F5344CB8AC3E}">
        <p14:creationId xmlns:p14="http://schemas.microsoft.com/office/powerpoint/2010/main" val="1571120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6882"/>
          </a:xfrm>
        </p:spPr>
        <p:txBody>
          <a:bodyPr>
            <a:normAutofit fontScale="90000"/>
          </a:bodyPr>
          <a:lstStyle/>
          <a:p>
            <a:endParaRPr lang="ar-IQ"/>
          </a:p>
        </p:txBody>
      </p:sp>
      <p:sp>
        <p:nvSpPr>
          <p:cNvPr id="3" name="Content Placeholder 2"/>
          <p:cNvSpPr>
            <a:spLocks noGrp="1"/>
          </p:cNvSpPr>
          <p:nvPr>
            <p:ph idx="1"/>
          </p:nvPr>
        </p:nvSpPr>
        <p:spPr>
          <a:xfrm>
            <a:off x="457200" y="801858"/>
            <a:ext cx="8229600" cy="5507502"/>
          </a:xfrm>
        </p:spPr>
        <p:txBody>
          <a:bodyPr/>
          <a:lstStyle/>
          <a:p>
            <a:r>
              <a:rPr lang="ar-IQ" dirty="0">
                <a:solidFill>
                  <a:srgbClr val="FFFF00"/>
                </a:solidFill>
              </a:rPr>
              <a:t>. الشفة السفلى </a:t>
            </a:r>
            <a:r>
              <a:rPr lang="en-US" dirty="0">
                <a:solidFill>
                  <a:srgbClr val="FFFF00"/>
                </a:solidFill>
              </a:rPr>
              <a:t>Labium : </a:t>
            </a:r>
            <a:r>
              <a:rPr lang="ar-IQ" dirty="0">
                <a:solidFill>
                  <a:srgbClr val="FFFF00"/>
                </a:solidFill>
              </a:rPr>
              <a:t>تمثل الجزء الخلفي لتجويف الفم وتعتبر الجزء الأكبر والأكثر تعقيد اً من أجزاء</a:t>
            </a:r>
          </a:p>
          <a:p>
            <a:r>
              <a:rPr lang="ar-IQ" dirty="0">
                <a:solidFill>
                  <a:srgbClr val="FFFF00"/>
                </a:solidFill>
              </a:rPr>
              <a:t>الفم، وتنشأ من الحلقة الشفوية </a:t>
            </a:r>
            <a:r>
              <a:rPr lang="en-US" dirty="0">
                <a:solidFill>
                  <a:srgbClr val="FFFF00"/>
                </a:solidFill>
              </a:rPr>
              <a:t>Labial Segment ، </a:t>
            </a:r>
            <a:r>
              <a:rPr lang="ar-IQ" dirty="0">
                <a:solidFill>
                  <a:srgbClr val="FFFF00"/>
                </a:solidFill>
              </a:rPr>
              <a:t>وهي بالأصل عبارة عن زوج من الفكوك ملتحمة</a:t>
            </a:r>
          </a:p>
          <a:p>
            <a:r>
              <a:rPr lang="ar-IQ" dirty="0">
                <a:solidFill>
                  <a:srgbClr val="FFFF00"/>
                </a:solidFill>
              </a:rPr>
              <a:t>من جهتها الداخلية لتكون جزء اً واحداً؛ وظيفتها الأساسية انها تعتبر الجزء الذي يتم وضع الغذاء عليه</a:t>
            </a:r>
          </a:p>
          <a:p>
            <a:r>
              <a:rPr lang="ar-IQ" dirty="0">
                <a:solidFill>
                  <a:srgbClr val="FFFF00"/>
                </a:solidFill>
              </a:rPr>
              <a:t>اثناء تقطيعه بواسطة الفكوك وتتألف من قطع عديدة وهي: منطقة أسفل الذقن - </a:t>
            </a:r>
            <a:r>
              <a:rPr lang="en-US" dirty="0" err="1">
                <a:solidFill>
                  <a:srgbClr val="FFFF00"/>
                </a:solidFill>
              </a:rPr>
              <a:t>Submenlum</a:t>
            </a:r>
            <a:r>
              <a:rPr lang="en-US" dirty="0">
                <a:solidFill>
                  <a:srgbClr val="FFFF00"/>
                </a:solidFill>
              </a:rPr>
              <a:t> </a:t>
            </a:r>
            <a:r>
              <a:rPr lang="ar-IQ" dirty="0">
                <a:solidFill>
                  <a:srgbClr val="FFFF00"/>
                </a:solidFill>
              </a:rPr>
              <a:t>والذقن</a:t>
            </a:r>
          </a:p>
          <a:p>
            <a:r>
              <a:rPr lang="en-US" dirty="0" err="1">
                <a:solidFill>
                  <a:srgbClr val="FFFF00"/>
                </a:solidFill>
              </a:rPr>
              <a:t>Mentum</a:t>
            </a:r>
            <a:r>
              <a:rPr lang="en-US" dirty="0">
                <a:solidFill>
                  <a:srgbClr val="FFFF00"/>
                </a:solidFill>
              </a:rPr>
              <a:t> </a:t>
            </a:r>
            <a:r>
              <a:rPr lang="ar-IQ" dirty="0">
                <a:solidFill>
                  <a:srgbClr val="FFFF00"/>
                </a:solidFill>
              </a:rPr>
              <a:t>ومقدم الذقن </a:t>
            </a:r>
            <a:r>
              <a:rPr lang="en-US" dirty="0" err="1">
                <a:solidFill>
                  <a:srgbClr val="FFFF00"/>
                </a:solidFill>
              </a:rPr>
              <a:t>Prementum</a:t>
            </a:r>
            <a:r>
              <a:rPr lang="en-US" dirty="0">
                <a:solidFill>
                  <a:srgbClr val="FFFF00"/>
                </a:solidFill>
              </a:rPr>
              <a:t> </a:t>
            </a:r>
            <a:r>
              <a:rPr lang="ar-IQ" dirty="0">
                <a:solidFill>
                  <a:srgbClr val="FFFF00"/>
                </a:solidFill>
              </a:rPr>
              <a:t>ويحمل الأخير كلٌ من الملمس الشفوي </a:t>
            </a:r>
            <a:r>
              <a:rPr lang="en-US" dirty="0">
                <a:solidFill>
                  <a:srgbClr val="FFFF00"/>
                </a:solidFill>
              </a:rPr>
              <a:t>Labial palp </a:t>
            </a:r>
            <a:r>
              <a:rPr lang="ar-IQ" dirty="0">
                <a:solidFill>
                  <a:srgbClr val="FFFF00"/>
                </a:solidFill>
              </a:rPr>
              <a:t>واللسين</a:t>
            </a:r>
          </a:p>
          <a:p>
            <a:r>
              <a:rPr lang="en-US" dirty="0" err="1">
                <a:solidFill>
                  <a:srgbClr val="FFFF00"/>
                </a:solidFill>
              </a:rPr>
              <a:t>glossa</a:t>
            </a:r>
            <a:r>
              <a:rPr lang="en-US" dirty="0">
                <a:solidFill>
                  <a:srgbClr val="FFFF00"/>
                </a:solidFill>
              </a:rPr>
              <a:t> </a:t>
            </a:r>
            <a:r>
              <a:rPr lang="ar-IQ" dirty="0">
                <a:solidFill>
                  <a:srgbClr val="FFFF00"/>
                </a:solidFill>
              </a:rPr>
              <a:t>وجار اللسين </a:t>
            </a:r>
            <a:r>
              <a:rPr lang="en-US" dirty="0">
                <a:solidFill>
                  <a:srgbClr val="FFFF00"/>
                </a:solidFill>
              </a:rPr>
              <a:t>Para </a:t>
            </a:r>
            <a:r>
              <a:rPr lang="en-US" dirty="0" err="1">
                <a:solidFill>
                  <a:srgbClr val="FFFF00"/>
                </a:solidFill>
              </a:rPr>
              <a:t>glossa</a:t>
            </a:r>
            <a:endParaRPr lang="ar-IQ" dirty="0">
              <a:solidFill>
                <a:srgbClr val="FFFF00"/>
              </a:solidFill>
            </a:endParaRPr>
          </a:p>
        </p:txBody>
      </p:sp>
    </p:spTree>
    <p:extLst>
      <p:ext uri="{BB962C8B-B14F-4D97-AF65-F5344CB8AC3E}">
        <p14:creationId xmlns:p14="http://schemas.microsoft.com/office/powerpoint/2010/main" val="2792887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endParaRPr lang="ar-IQ" dirty="0"/>
          </a:p>
        </p:txBody>
      </p:sp>
      <p:sp>
        <p:nvSpPr>
          <p:cNvPr id="3" name="Content Placeholder 2"/>
          <p:cNvSpPr>
            <a:spLocks noGrp="1"/>
          </p:cNvSpPr>
          <p:nvPr>
            <p:ph idx="1"/>
          </p:nvPr>
        </p:nvSpPr>
        <p:spPr>
          <a:xfrm>
            <a:off x="457200" y="836712"/>
            <a:ext cx="8229600" cy="5472648"/>
          </a:xfrm>
        </p:spPr>
        <p:txBody>
          <a:bodyPr/>
          <a:lstStyle/>
          <a:p>
            <a:r>
              <a:rPr lang="ar-IQ" dirty="0">
                <a:solidFill>
                  <a:srgbClr val="FFFF00"/>
                </a:solidFill>
              </a:rPr>
              <a:t>. اللسان أو تحت البلعوم </a:t>
            </a:r>
            <a:r>
              <a:rPr lang="en-US" dirty="0" err="1">
                <a:solidFill>
                  <a:srgbClr val="FFFF00"/>
                </a:solidFill>
              </a:rPr>
              <a:t>Hypopharynax</a:t>
            </a:r>
            <a:r>
              <a:rPr lang="en-US" dirty="0">
                <a:solidFill>
                  <a:srgbClr val="FFFF00"/>
                </a:solidFill>
              </a:rPr>
              <a:t> : </a:t>
            </a:r>
            <a:r>
              <a:rPr lang="ar-IQ" dirty="0">
                <a:solidFill>
                  <a:srgbClr val="FFFF00"/>
                </a:solidFill>
              </a:rPr>
              <a:t>ويكون على هيئة زائدة وسطية كبيرة تقع بين فتحة الفم</a:t>
            </a:r>
          </a:p>
          <a:p>
            <a:r>
              <a:rPr lang="ar-IQ" dirty="0">
                <a:solidFill>
                  <a:srgbClr val="FFFF00"/>
                </a:solidFill>
              </a:rPr>
              <a:t>والشفة العليا، عند قاعدته تفتح فتحة للقناة اللعابية، وظيفته الأساسية هي تحريك وتدوير الطعام داخل</a:t>
            </a:r>
          </a:p>
          <a:p>
            <a:r>
              <a:rPr lang="ar-IQ" dirty="0">
                <a:solidFill>
                  <a:srgbClr val="FFFF00"/>
                </a:solidFill>
              </a:rPr>
              <a:t>التجويف قبل فمي حيث يتم خلطه باللعاب، كما وتكون الخلايا الحسية المنتشرة عليه خاصة بالتذوق</a:t>
            </a:r>
            <a:r>
              <a:rPr lang="ar-IQ" dirty="0"/>
              <a:t>.</a:t>
            </a:r>
          </a:p>
        </p:txBody>
      </p:sp>
    </p:spTree>
    <p:extLst>
      <p:ext uri="{BB962C8B-B14F-4D97-AF65-F5344CB8AC3E}">
        <p14:creationId xmlns:p14="http://schemas.microsoft.com/office/powerpoint/2010/main" val="3291522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endParaRPr lang="ar-IQ" dirty="0"/>
          </a:p>
        </p:txBody>
      </p:sp>
      <p:pic>
        <p:nvPicPr>
          <p:cNvPr id="3074" name="Picture 2" descr="C:\Users\dr rwaa\Desktop\Dr.RAWAA\Lac; 3\mouth parts 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064896"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0307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299</TotalTime>
  <Words>741</Words>
  <Application>Microsoft Office PowerPoint</Application>
  <PresentationFormat>On-screen Show (4:3)</PresentationFormat>
  <Paragraphs>64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Apex</vt:lpstr>
      <vt:lpstr>علم الحشرات Entomology المحاضرة الثالثة</vt:lpstr>
      <vt:lpstr>اجزاء الفم Mouth parts</vt:lpstr>
      <vt:lpstr>اعضاء الفم القاطعة الماضغة Biting Chewing او النموذجي لاجزاء الفم Typical mouth part.</vt:lpstr>
      <vt:lpstr>PowerPoint Presentation</vt:lpstr>
      <vt:lpstr>PowerPoint Presentation</vt:lpstr>
      <vt:lpstr>PowerPoint Presentation</vt:lpstr>
      <vt:lpstr>PowerPoint Presentation</vt:lpstr>
      <vt:lpstr>PowerPoint Presentation</vt:lpstr>
      <vt:lpstr>PowerPoint Presentation</vt:lpstr>
      <vt:lpstr>تغذية</vt:lpstr>
      <vt:lpstr>الاضرار</vt:lpstr>
      <vt:lpstr>طرق الوقاية</vt:lpstr>
      <vt:lpstr>يتضمن الراس ايضاً العيون بنوعيها  </vt:lpstr>
      <vt:lpstr>العيون المركبةcompound eyes </vt:lpstr>
      <vt:lpstr>PowerPoint Presentation</vt:lpstr>
      <vt:lpstr>PowerPoint Presentation</vt:lpstr>
      <vt:lpstr>PowerPoint Presentation</vt:lpstr>
      <vt:lpstr>PowerPoint Presentation</vt:lpstr>
      <vt:lpstr>PowerPoint Presentation</vt:lpstr>
      <vt:lpstr>العيون البسيطة وتسمى Ocelli</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علم الحشرات Entomology المحاضرة الرابعة</dc:title>
  <dc:creator>DR.Ahmed Saker 2O11</dc:creator>
  <cp:lastModifiedBy>DR.Ahmed Saker 2O11</cp:lastModifiedBy>
  <cp:revision>34</cp:revision>
  <dcterms:created xsi:type="dcterms:W3CDTF">2020-11-22T17:40:10Z</dcterms:created>
  <dcterms:modified xsi:type="dcterms:W3CDTF">2024-10-07T13:47:12Z</dcterms:modified>
</cp:coreProperties>
</file>