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68" r:id="rId5"/>
    <p:sldId id="259" r:id="rId6"/>
    <p:sldId id="260" r:id="rId7"/>
    <p:sldId id="269" r:id="rId8"/>
    <p:sldId id="271" r:id="rId9"/>
    <p:sldId id="261" r:id="rId10"/>
    <p:sldId id="270" r:id="rId11"/>
    <p:sldId id="262" r:id="rId12"/>
    <p:sldId id="277" r:id="rId13"/>
    <p:sldId id="263" r:id="rId14"/>
    <p:sldId id="267" r:id="rId15"/>
    <p:sldId id="273" r:id="rId16"/>
    <p:sldId id="274" r:id="rId17"/>
    <p:sldId id="275" r:id="rId18"/>
    <p:sldId id="272"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3" d="100"/>
          <a:sy n="43" d="100"/>
        </p:scale>
        <p:origin x="-12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37FBBB25-4D74-4E9C-9A63-97365B889068}" type="datetimeFigureOut">
              <a:rPr lang="ar-IQ" smtClean="0"/>
              <a:t>21/04/1447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199251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7FBBB25-4D74-4E9C-9A63-97365B889068}" type="datetimeFigureOut">
              <a:rPr lang="ar-IQ" smtClean="0"/>
              <a:t>21/04/1447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236637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7FBBB25-4D74-4E9C-9A63-97365B889068}" type="datetimeFigureOut">
              <a:rPr lang="ar-IQ" smtClean="0"/>
              <a:t>21/04/1447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105280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7FBBB25-4D74-4E9C-9A63-97365B889068}" type="datetimeFigureOut">
              <a:rPr lang="ar-IQ" smtClean="0"/>
              <a:t>21/04/1447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3365706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FBBB25-4D74-4E9C-9A63-97365B889068}" type="datetimeFigureOut">
              <a:rPr lang="ar-IQ" smtClean="0"/>
              <a:t>21/04/1447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2513096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37FBBB25-4D74-4E9C-9A63-97365B889068}" type="datetimeFigureOut">
              <a:rPr lang="ar-IQ" smtClean="0"/>
              <a:t>21/04/1447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170163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37FBBB25-4D74-4E9C-9A63-97365B889068}" type="datetimeFigureOut">
              <a:rPr lang="ar-IQ" smtClean="0"/>
              <a:t>21/04/1447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190346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37FBBB25-4D74-4E9C-9A63-97365B889068}" type="datetimeFigureOut">
              <a:rPr lang="ar-IQ" smtClean="0"/>
              <a:t>21/04/1447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317700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FBBB25-4D74-4E9C-9A63-97365B889068}" type="datetimeFigureOut">
              <a:rPr lang="ar-IQ" smtClean="0"/>
              <a:t>21/04/1447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118078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BBB25-4D74-4E9C-9A63-97365B889068}" type="datetimeFigureOut">
              <a:rPr lang="ar-IQ" smtClean="0"/>
              <a:t>21/04/1447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36193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FBBB25-4D74-4E9C-9A63-97365B889068}" type="datetimeFigureOut">
              <a:rPr lang="ar-IQ" smtClean="0"/>
              <a:t>21/04/1447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D352E79D-3ABB-49DE-B9CA-5DCD24BB2AAD}" type="slidenum">
              <a:rPr lang="ar-IQ" smtClean="0"/>
              <a:t>‹#›</a:t>
            </a:fld>
            <a:endParaRPr lang="ar-IQ"/>
          </a:p>
        </p:txBody>
      </p:sp>
    </p:spTree>
    <p:extLst>
      <p:ext uri="{BB962C8B-B14F-4D97-AF65-F5344CB8AC3E}">
        <p14:creationId xmlns:p14="http://schemas.microsoft.com/office/powerpoint/2010/main" val="92620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7FBBB25-4D74-4E9C-9A63-97365B889068}" type="datetimeFigureOut">
              <a:rPr lang="ar-IQ" smtClean="0"/>
              <a:t>21/04/1447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352E79D-3ABB-49DE-B9CA-5DCD24BB2AAD}" type="slidenum">
              <a:rPr lang="ar-IQ" smtClean="0"/>
              <a:t>‹#›</a:t>
            </a:fld>
            <a:endParaRPr lang="ar-IQ"/>
          </a:p>
        </p:txBody>
      </p:sp>
    </p:spTree>
    <p:extLst>
      <p:ext uri="{BB962C8B-B14F-4D97-AF65-F5344CB8AC3E}">
        <p14:creationId xmlns:p14="http://schemas.microsoft.com/office/powerpoint/2010/main" val="11736244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2736304"/>
          </a:xfrm>
        </p:spPr>
        <p:txBody>
          <a:bodyPr>
            <a:normAutofit fontScale="90000"/>
          </a:bodyPr>
          <a:lstStyle/>
          <a:p>
            <a:r>
              <a:rPr lang="ar-IQ" dirty="0">
                <a:solidFill>
                  <a:srgbClr val="00B0F0"/>
                </a:solidFill>
              </a:rPr>
              <a:t>علم الحشرات العام</a:t>
            </a:r>
            <a:br>
              <a:rPr lang="ar-IQ" dirty="0">
                <a:solidFill>
                  <a:srgbClr val="00B0F0"/>
                </a:solidFill>
              </a:rPr>
            </a:br>
            <a:r>
              <a:rPr lang="ar-IQ" dirty="0">
                <a:solidFill>
                  <a:srgbClr val="00B0F0"/>
                </a:solidFill>
              </a:rPr>
              <a:t>المحاضرة الخامسة والعشرون</a:t>
            </a:r>
            <a:br>
              <a:rPr lang="ar-IQ" dirty="0">
                <a:solidFill>
                  <a:srgbClr val="00B0F0"/>
                </a:solidFill>
              </a:rPr>
            </a:br>
            <a:r>
              <a:rPr lang="ar-IQ" dirty="0">
                <a:solidFill>
                  <a:srgbClr val="00B0F0"/>
                </a:solidFill>
              </a:rPr>
              <a:t>الفصل الثاني \المرحلة الثالث</a:t>
            </a:r>
            <a:br>
              <a:rPr lang="ar-IQ" dirty="0">
                <a:solidFill>
                  <a:srgbClr val="00B0F0"/>
                </a:solidFill>
              </a:rPr>
            </a:br>
            <a:r>
              <a:rPr lang="ar-IQ" dirty="0">
                <a:solidFill>
                  <a:srgbClr val="002060"/>
                </a:solidFill>
              </a:rPr>
              <a:t>د. رواء جعفر حميد</a:t>
            </a:r>
          </a:p>
        </p:txBody>
      </p:sp>
      <p:sp>
        <p:nvSpPr>
          <p:cNvPr id="3" name="Subtitle 2"/>
          <p:cNvSpPr>
            <a:spLocks noGrp="1"/>
          </p:cNvSpPr>
          <p:nvPr>
            <p:ph type="subTitle" idx="1"/>
          </p:nvPr>
        </p:nvSpPr>
        <p:spPr/>
        <p:txBody>
          <a:bodyPr/>
          <a:lstStyle/>
          <a:p>
            <a:endParaRPr lang="ar-IQ" dirty="0"/>
          </a:p>
        </p:txBody>
      </p:sp>
      <p:pic>
        <p:nvPicPr>
          <p:cNvPr id="5122" name="Picture 2" descr="C:\Users\dr rwaa\Desktop\insect phot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0968"/>
            <a:ext cx="8064896"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6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descr="C:\Users\dr rwaa\Desktop\insect photo\مختبر1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76672"/>
            <a:ext cx="871296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24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rmAutofit/>
          </a:bodyPr>
          <a:lstStyle/>
          <a:p>
            <a:r>
              <a:rPr lang="ar-IQ" sz="4000" dirty="0">
                <a:solidFill>
                  <a:srgbClr val="00B0F0"/>
                </a:solidFill>
              </a:rPr>
              <a:t>عائلة نحل العسل </a:t>
            </a:r>
            <a:r>
              <a:rPr lang="en-US" sz="4000" dirty="0">
                <a:solidFill>
                  <a:srgbClr val="00B0F0"/>
                </a:solidFill>
              </a:rPr>
              <a:t>Family: </a:t>
            </a:r>
            <a:r>
              <a:rPr lang="en-US" sz="4000" dirty="0" err="1">
                <a:solidFill>
                  <a:srgbClr val="00B0F0"/>
                </a:solidFill>
              </a:rPr>
              <a:t>Apida</a:t>
            </a:r>
            <a:r>
              <a:rPr lang="en-US" sz="4000" dirty="0">
                <a:solidFill>
                  <a:srgbClr val="00B0F0"/>
                </a:solidFill>
              </a:rPr>
              <a:t> (Honey bee)</a:t>
            </a:r>
            <a:r>
              <a:rPr lang="en-US" dirty="0"/>
              <a:t> </a:t>
            </a:r>
            <a:br>
              <a:rPr lang="en-US" dirty="0"/>
            </a:br>
            <a:endParaRPr lang="ar-IQ" dirty="0"/>
          </a:p>
        </p:txBody>
      </p:sp>
      <p:sp>
        <p:nvSpPr>
          <p:cNvPr id="3" name="Content Placeholder 2"/>
          <p:cNvSpPr>
            <a:spLocks noGrp="1"/>
          </p:cNvSpPr>
          <p:nvPr>
            <p:ph idx="1"/>
          </p:nvPr>
        </p:nvSpPr>
        <p:spPr>
          <a:xfrm>
            <a:off x="457200" y="2420888"/>
            <a:ext cx="8229600" cy="3705275"/>
          </a:xfrm>
        </p:spPr>
        <p:txBody>
          <a:bodyPr>
            <a:normAutofit/>
          </a:bodyPr>
          <a:lstStyle/>
          <a:p>
            <a:r>
              <a:rPr lang="ar-IQ" dirty="0">
                <a:solidFill>
                  <a:srgbClr val="002060"/>
                </a:solidFill>
              </a:rPr>
              <a:t>تشمل هذه العائلة جنسا واحدا فقط والذي يضم اربعة انواع اهمها </a:t>
            </a:r>
            <a:r>
              <a:rPr lang="en-US" i="1" dirty="0" err="1">
                <a:solidFill>
                  <a:srgbClr val="FF0000"/>
                </a:solidFill>
              </a:rPr>
              <a:t>Apis</a:t>
            </a:r>
            <a:r>
              <a:rPr lang="en-US" i="1" dirty="0">
                <a:solidFill>
                  <a:srgbClr val="FF0000"/>
                </a:solidFill>
              </a:rPr>
              <a:t> </a:t>
            </a:r>
            <a:r>
              <a:rPr lang="en-US" i="1" dirty="0" err="1">
                <a:solidFill>
                  <a:srgbClr val="FF0000"/>
                </a:solidFill>
              </a:rPr>
              <a:t>mellifera</a:t>
            </a:r>
            <a:r>
              <a:rPr lang="en-US" i="1" dirty="0">
                <a:solidFill>
                  <a:srgbClr val="FF0000"/>
                </a:solidFill>
              </a:rPr>
              <a:t> </a:t>
            </a:r>
            <a:r>
              <a:rPr lang="ar-IQ" i="1" dirty="0">
                <a:solidFill>
                  <a:srgbClr val="FF0000"/>
                </a:solidFill>
              </a:rPr>
              <a:t> </a:t>
            </a:r>
            <a:r>
              <a:rPr lang="ar-IQ" dirty="0">
                <a:solidFill>
                  <a:srgbClr val="002060"/>
                </a:solidFill>
              </a:rPr>
              <a:t>والذي يعتبر النحل المدجن ويمثل هذا النوع الشائع تربيته في العراق وينتشر في جميع انحاء العالم. </a:t>
            </a:r>
          </a:p>
        </p:txBody>
      </p:sp>
    </p:spTree>
    <p:extLst>
      <p:ext uri="{BB962C8B-B14F-4D97-AF65-F5344CB8AC3E}">
        <p14:creationId xmlns:p14="http://schemas.microsoft.com/office/powerpoint/2010/main" val="84518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endParaRPr lang="ar-IQ" dirty="0"/>
          </a:p>
        </p:txBody>
      </p:sp>
      <p:sp>
        <p:nvSpPr>
          <p:cNvPr id="3" name="Content Placeholder 2"/>
          <p:cNvSpPr>
            <a:spLocks noGrp="1"/>
          </p:cNvSpPr>
          <p:nvPr>
            <p:ph idx="1"/>
          </p:nvPr>
        </p:nvSpPr>
        <p:spPr>
          <a:xfrm>
            <a:off x="457200" y="764704"/>
            <a:ext cx="8229600" cy="5361459"/>
          </a:xfrm>
        </p:spPr>
        <p:txBody>
          <a:bodyPr/>
          <a:lstStyle/>
          <a:p>
            <a:r>
              <a:rPr lang="ar-IQ" sz="3600" dirty="0">
                <a:solidFill>
                  <a:srgbClr val="002060"/>
                </a:solidFill>
              </a:rPr>
              <a:t>يبني نحل العسل المدجن اكثر من قرص واحد داخل خلايا من صنع الانسان، المستعمرة تتالف من ثلاث طبقات هي الملكة التي تكون ذات لون بني غامق وبطن طويلة وتبدو الاجنحة قصيرة لاتغطي البطن، وظيفتها الاساسية هي وضع البيض، والذكور وهي نحلات كبيرة الحجم (أصغر من الملكة)</a:t>
            </a:r>
          </a:p>
          <a:p>
            <a:endParaRPr lang="ar-IQ" dirty="0">
              <a:solidFill>
                <a:srgbClr val="002060"/>
              </a:solidFill>
            </a:endParaRPr>
          </a:p>
        </p:txBody>
      </p:sp>
    </p:spTree>
    <p:extLst>
      <p:ext uri="{BB962C8B-B14F-4D97-AF65-F5344CB8AC3E}">
        <p14:creationId xmlns:p14="http://schemas.microsoft.com/office/powerpoint/2010/main" val="209313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ar-IQ" dirty="0"/>
          </a:p>
        </p:txBody>
      </p:sp>
      <p:sp>
        <p:nvSpPr>
          <p:cNvPr id="3" name="Content Placeholder 2"/>
          <p:cNvSpPr>
            <a:spLocks noGrp="1"/>
          </p:cNvSpPr>
          <p:nvPr>
            <p:ph idx="1"/>
          </p:nvPr>
        </p:nvSpPr>
        <p:spPr>
          <a:xfrm>
            <a:off x="457200" y="908720"/>
            <a:ext cx="8229600" cy="5217443"/>
          </a:xfrm>
        </p:spPr>
        <p:txBody>
          <a:bodyPr/>
          <a:lstStyle/>
          <a:p>
            <a:r>
              <a:rPr lang="ar-IQ" dirty="0">
                <a:solidFill>
                  <a:srgbClr val="002060"/>
                </a:solidFill>
              </a:rPr>
              <a:t>أما الشغالات فتمثل معظم افراد المستعمرة وهي اصغر من الملكة والذكور ويكون جسمها ملائم لوظائفها العديدة، اذ تحمل الارجل الخلفية سلة لجمع حبوب اللقاح، وتمتلك غدد شمعية على الجهة السفلية للبطن وغدد الغذاء الملكي في الرأس وآلة لسع في نهاية البطن، وظائف الشغالات عديدة جدا ومتنوعة، يصل عدد افراد المستعمرة 80-100 ألف نحلة، ومعظم هذا العدد هو شغالات وعدة مئات من الذكور وملكة واحدة</a:t>
            </a:r>
            <a:r>
              <a:rPr lang="ar-IQ" dirty="0"/>
              <a:t>.</a:t>
            </a:r>
          </a:p>
        </p:txBody>
      </p:sp>
    </p:spTree>
    <p:extLst>
      <p:ext uri="{BB962C8B-B14F-4D97-AF65-F5344CB8AC3E}">
        <p14:creationId xmlns:p14="http://schemas.microsoft.com/office/powerpoint/2010/main" val="501443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descr="C:\Users\dr rwaa\Desktop\insect photo\مختبر16\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87849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03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1026" name="Picture 2" descr="C:\Users\dr rwaa\Desktop\insect photo\59dfcb184ad9780011c8af04.6d60cbbbcbeb74c09f82376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5292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76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descr="C:\Users\dr rwaa\Desktop\insect photo\١٩-٢٦-١٦-٠٨-٠٣-٢٠٢١--2711159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56895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50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descr="C:\Users\dr rwaa\Desktop\insect photo\Bienenkoenigin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568951"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78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descr="C:\Users\dr rwaa\Desktop\insect photo\vzxcvzxgsdfgwrtq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1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US" dirty="0">
                <a:solidFill>
                  <a:srgbClr val="00B0F0"/>
                </a:solidFill>
              </a:rPr>
              <a:t>                          Order: Hymenoptera     </a:t>
            </a:r>
            <a:r>
              <a:rPr lang="ar-IQ" dirty="0">
                <a:solidFill>
                  <a:srgbClr val="FF0000"/>
                </a:solidFill>
              </a:rPr>
              <a:t>رتبة غشائية الاجنحة  </a:t>
            </a:r>
          </a:p>
        </p:txBody>
      </p:sp>
      <p:sp>
        <p:nvSpPr>
          <p:cNvPr id="3" name="Content Placeholder 2"/>
          <p:cNvSpPr>
            <a:spLocks noGrp="1"/>
          </p:cNvSpPr>
          <p:nvPr>
            <p:ph idx="1"/>
          </p:nvPr>
        </p:nvSpPr>
        <p:spPr/>
        <p:txBody>
          <a:bodyPr/>
          <a:lstStyle/>
          <a:p>
            <a:r>
              <a:rPr lang="ar-IQ" sz="3600" dirty="0">
                <a:solidFill>
                  <a:srgbClr val="00B0F0"/>
                </a:solidFill>
              </a:rPr>
              <a:t>رتبة النحل والنمل والزنابير                      </a:t>
            </a:r>
            <a:r>
              <a:rPr lang="en-US" sz="4000" dirty="0">
                <a:solidFill>
                  <a:srgbClr val="FF0000"/>
                </a:solidFill>
              </a:rPr>
              <a:t>Bees, Ants and Wasps </a:t>
            </a:r>
            <a:r>
              <a:rPr lang="ar-IQ" sz="4000" dirty="0">
                <a:solidFill>
                  <a:srgbClr val="FF0000"/>
                </a:solidFill>
              </a:rPr>
              <a:t>                               </a:t>
            </a:r>
            <a:r>
              <a:rPr lang="ar-IQ" sz="3600" dirty="0">
                <a:solidFill>
                  <a:srgbClr val="002060"/>
                </a:solidFill>
              </a:rPr>
              <a:t>وتشكل هذه الرتبة حشرات واسعة التنوع </a:t>
            </a:r>
          </a:p>
          <a:p>
            <a:r>
              <a:rPr lang="ar-IQ" sz="3600" dirty="0">
                <a:solidFill>
                  <a:srgbClr val="002060"/>
                </a:solidFill>
              </a:rPr>
              <a:t>ذات احجام مختلفة واجسام مختلفة، وتشمل حشرات </a:t>
            </a:r>
          </a:p>
          <a:p>
            <a:r>
              <a:rPr lang="ar-IQ" sz="3600" dirty="0">
                <a:solidFill>
                  <a:srgbClr val="002060"/>
                </a:solidFill>
              </a:rPr>
              <a:t>وصلت الى اعلى مراتب التطور في مختلف اجهزتها خاصة الجهاز العصبي. </a:t>
            </a:r>
            <a:endParaRPr lang="ar-IQ" dirty="0">
              <a:solidFill>
                <a:srgbClr val="002060"/>
              </a:solidFill>
            </a:endParaRPr>
          </a:p>
        </p:txBody>
      </p:sp>
    </p:spTree>
    <p:extLst>
      <p:ext uri="{BB962C8B-B14F-4D97-AF65-F5344CB8AC3E}">
        <p14:creationId xmlns:p14="http://schemas.microsoft.com/office/powerpoint/2010/main" val="80642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ar-IQ" dirty="0">
                <a:solidFill>
                  <a:srgbClr val="00B0F0"/>
                </a:solidFill>
              </a:rPr>
              <a:t>صفات حشرات هذه الرتبة</a:t>
            </a:r>
          </a:p>
        </p:txBody>
      </p:sp>
      <p:sp>
        <p:nvSpPr>
          <p:cNvPr id="3" name="Content Placeholder 2"/>
          <p:cNvSpPr>
            <a:spLocks noGrp="1"/>
          </p:cNvSpPr>
          <p:nvPr>
            <p:ph idx="1"/>
          </p:nvPr>
        </p:nvSpPr>
        <p:spPr>
          <a:xfrm>
            <a:off x="457200" y="1268760"/>
            <a:ext cx="8229600" cy="4857403"/>
          </a:xfrm>
        </p:spPr>
        <p:txBody>
          <a:bodyPr>
            <a:normAutofit/>
          </a:bodyPr>
          <a:lstStyle/>
          <a:p>
            <a:r>
              <a:rPr lang="ar-IQ" sz="3600" dirty="0">
                <a:solidFill>
                  <a:srgbClr val="002060"/>
                </a:solidFill>
              </a:rPr>
              <a:t>1-	معظمها حشرات مجنحة تمتلك زوجين من الاجنحة الغشائية الخالية من الحراشف ويكون الزوج الثاني أصغر من الزوج الاول ويشتبك الجناحان بجهاز شبك خطافي. </a:t>
            </a:r>
          </a:p>
          <a:p>
            <a:r>
              <a:rPr lang="ar-IQ" sz="3600" dirty="0">
                <a:solidFill>
                  <a:srgbClr val="002060"/>
                </a:solidFill>
              </a:rPr>
              <a:t>2-	أجزاء الفم في البالغات من النوع القاضم أو قاضم لاعق أما اليرقات فقاضم. </a:t>
            </a:r>
          </a:p>
          <a:p>
            <a:endParaRPr lang="ar-IQ" sz="3600" dirty="0"/>
          </a:p>
        </p:txBody>
      </p:sp>
    </p:spTree>
    <p:extLst>
      <p:ext uri="{BB962C8B-B14F-4D97-AF65-F5344CB8AC3E}">
        <p14:creationId xmlns:p14="http://schemas.microsoft.com/office/powerpoint/2010/main" val="1078401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00B0F0"/>
                </a:solidFill>
              </a:rPr>
              <a:t>صفات حشرات هذه الرتبة</a:t>
            </a:r>
          </a:p>
        </p:txBody>
      </p:sp>
      <p:sp>
        <p:nvSpPr>
          <p:cNvPr id="3" name="Content Placeholder 2"/>
          <p:cNvSpPr>
            <a:spLocks noGrp="1"/>
          </p:cNvSpPr>
          <p:nvPr>
            <p:ph idx="1"/>
          </p:nvPr>
        </p:nvSpPr>
        <p:spPr/>
        <p:txBody>
          <a:bodyPr>
            <a:normAutofit/>
          </a:bodyPr>
          <a:lstStyle/>
          <a:p>
            <a:r>
              <a:rPr lang="ar-IQ" sz="3600" dirty="0">
                <a:solidFill>
                  <a:srgbClr val="002060"/>
                </a:solidFill>
              </a:rPr>
              <a:t>3-	التحول من النوع الكامل واليرقات أما اسطوانية عديدة الارجل أو أولية الارجل أو عديمة الارجل والعذارى من نوع الحرة. </a:t>
            </a:r>
          </a:p>
          <a:p>
            <a:r>
              <a:rPr lang="ar-IQ" sz="3600" dirty="0">
                <a:solidFill>
                  <a:srgbClr val="002060"/>
                </a:solidFill>
              </a:rPr>
              <a:t>4-	العيون المركبة كبيرة والعيون البسيطة غالبا ماتكون موجودة، اللوامس مختلفة الانواع</a:t>
            </a:r>
          </a:p>
          <a:p>
            <a:endParaRPr lang="ar-IQ" sz="3600" dirty="0">
              <a:solidFill>
                <a:srgbClr val="002060"/>
              </a:solidFill>
            </a:endParaRPr>
          </a:p>
        </p:txBody>
      </p:sp>
    </p:spTree>
    <p:extLst>
      <p:ext uri="{BB962C8B-B14F-4D97-AF65-F5344CB8AC3E}">
        <p14:creationId xmlns:p14="http://schemas.microsoft.com/office/powerpoint/2010/main" val="155501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152" y="260648"/>
            <a:ext cx="2684984" cy="720080"/>
          </a:xfrm>
        </p:spPr>
        <p:txBody>
          <a:bodyPr>
            <a:normAutofit fontScale="90000"/>
          </a:bodyPr>
          <a:lstStyle/>
          <a:p>
            <a:r>
              <a:rPr lang="ar-IQ" dirty="0">
                <a:solidFill>
                  <a:srgbClr val="00B0F0"/>
                </a:solidFill>
              </a:rPr>
              <a:t>عوائلها المهمة</a:t>
            </a:r>
          </a:p>
        </p:txBody>
      </p:sp>
      <p:sp>
        <p:nvSpPr>
          <p:cNvPr id="3" name="Content Placeholder 2"/>
          <p:cNvSpPr>
            <a:spLocks noGrp="1"/>
          </p:cNvSpPr>
          <p:nvPr>
            <p:ph idx="1"/>
          </p:nvPr>
        </p:nvSpPr>
        <p:spPr>
          <a:xfrm>
            <a:off x="457200" y="908720"/>
            <a:ext cx="8229600" cy="5217443"/>
          </a:xfrm>
        </p:spPr>
        <p:txBody>
          <a:bodyPr>
            <a:normAutofit/>
          </a:bodyPr>
          <a:lstStyle/>
          <a:p>
            <a:r>
              <a:rPr lang="ar-IQ" sz="2800" dirty="0">
                <a:solidFill>
                  <a:srgbClr val="FF0000"/>
                </a:solidFill>
              </a:rPr>
              <a:t>1- عائلة النمل الحقيقي </a:t>
            </a:r>
            <a:r>
              <a:rPr lang="en-US" sz="2800" dirty="0">
                <a:solidFill>
                  <a:srgbClr val="FF0000"/>
                </a:solidFill>
              </a:rPr>
              <a:t>Family: </a:t>
            </a:r>
            <a:r>
              <a:rPr lang="en-US" sz="2800" dirty="0" err="1">
                <a:solidFill>
                  <a:srgbClr val="FF0000"/>
                </a:solidFill>
              </a:rPr>
              <a:t>Formicidae</a:t>
            </a:r>
            <a:r>
              <a:rPr lang="en-US" sz="2800" dirty="0">
                <a:solidFill>
                  <a:srgbClr val="FF0000"/>
                </a:solidFill>
              </a:rPr>
              <a:t> </a:t>
            </a:r>
          </a:p>
          <a:p>
            <a:r>
              <a:rPr lang="ar-IQ" sz="2800" dirty="0">
                <a:solidFill>
                  <a:srgbClr val="002060"/>
                </a:solidFill>
              </a:rPr>
              <a:t>حشرات تتميز بوجود انتفاخ </a:t>
            </a:r>
            <a:r>
              <a:rPr lang="en-US" sz="2800" dirty="0">
                <a:solidFill>
                  <a:srgbClr val="002060"/>
                </a:solidFill>
              </a:rPr>
              <a:t>Node) </a:t>
            </a:r>
            <a:r>
              <a:rPr lang="ar-IQ" sz="2800" dirty="0">
                <a:solidFill>
                  <a:srgbClr val="002060"/>
                </a:solidFill>
              </a:rPr>
              <a:t>) أو انتفاض في سويق البطن (الخصر)، اللوامس مرفقية والحلقة الاولى تكون طويلة الاجنحة غالبا ماتكون غير موجودة. يوجد أكثر من 6000 نوع من النمل المشخص لحد الآن. يتنتشر النمل في جميع انحاء العالم ويعيش عيشة اجتماعية وتوجد ثلاث طبقات اجتماعية في المستعمرة هي الملكات، الذكور والشغالات. الملكة تكون اكبر الافراد حجما وذات اجنحة، تسقط بعد الطيران وظيفتها وضع البيض وتأسيس المستعمرة</a:t>
            </a:r>
            <a:r>
              <a:rPr lang="ar-IQ" dirty="0"/>
              <a:t>.</a:t>
            </a:r>
          </a:p>
        </p:txBody>
      </p:sp>
    </p:spTree>
    <p:extLst>
      <p:ext uri="{BB962C8B-B14F-4D97-AF65-F5344CB8AC3E}">
        <p14:creationId xmlns:p14="http://schemas.microsoft.com/office/powerpoint/2010/main" val="71772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ar-IQ" dirty="0"/>
          </a:p>
        </p:txBody>
      </p:sp>
      <p:sp>
        <p:nvSpPr>
          <p:cNvPr id="3" name="Content Placeholder 2"/>
          <p:cNvSpPr>
            <a:spLocks noGrp="1"/>
          </p:cNvSpPr>
          <p:nvPr>
            <p:ph idx="1"/>
          </p:nvPr>
        </p:nvSpPr>
        <p:spPr>
          <a:xfrm>
            <a:off x="457200" y="404664"/>
            <a:ext cx="8229600" cy="5721499"/>
          </a:xfrm>
        </p:spPr>
        <p:txBody>
          <a:bodyPr>
            <a:normAutofit/>
          </a:bodyPr>
          <a:lstStyle/>
          <a:p>
            <a:r>
              <a:rPr lang="ar-IQ" sz="3600" dirty="0">
                <a:solidFill>
                  <a:srgbClr val="002060"/>
                </a:solidFill>
              </a:rPr>
              <a:t>أما الذكور (أو الجنود) فهي اصغر من الملكة حجما وذات اجنحة، وظيفتها تلقيح الملكات وتكون حياتها قصيرة. اما الشغالات فتؤلف معظم افراد المستعمرة وهي اناث عقيمة عديمة الاجنحة. </a:t>
            </a:r>
          </a:p>
          <a:p>
            <a:r>
              <a:rPr lang="ar-IQ" sz="3600" dirty="0">
                <a:solidFill>
                  <a:srgbClr val="002060"/>
                </a:solidFill>
              </a:rPr>
              <a:t>يبني النمل مستعمراته التي قد يصل عدد افرادها الى عدة مئات الى الالاف في التربة وقد يكون احيانا بنائها معقدا وتحوي تجاويف وممرات بعضها يستخدم كمخازن أو غرف للتربية. </a:t>
            </a:r>
          </a:p>
        </p:txBody>
      </p:sp>
    </p:spTree>
    <p:extLst>
      <p:ext uri="{BB962C8B-B14F-4D97-AF65-F5344CB8AC3E}">
        <p14:creationId xmlns:p14="http://schemas.microsoft.com/office/powerpoint/2010/main" val="3570735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ar-IQ" dirty="0"/>
          </a:p>
        </p:txBody>
      </p:sp>
      <p:sp>
        <p:nvSpPr>
          <p:cNvPr id="3" name="Content Placeholder 2"/>
          <p:cNvSpPr>
            <a:spLocks noGrp="1"/>
          </p:cNvSpPr>
          <p:nvPr>
            <p:ph idx="1"/>
          </p:nvPr>
        </p:nvSpPr>
        <p:spPr>
          <a:xfrm>
            <a:off x="457200" y="908720"/>
            <a:ext cx="8229600" cy="5217443"/>
          </a:xfrm>
        </p:spPr>
        <p:txBody>
          <a:bodyPr>
            <a:normAutofit/>
          </a:bodyPr>
          <a:lstStyle/>
          <a:p>
            <a:r>
              <a:rPr lang="ar-IQ" sz="3600" dirty="0">
                <a:solidFill>
                  <a:srgbClr val="002060"/>
                </a:solidFill>
              </a:rPr>
              <a:t>تعتبر عائلة النمل ثاني اكبر المجموعات الحشرية تطورا بالسلوك بعد النحل. للنمل طرق دفاع مختلفة بعضها يلدغ وبعضها يعض بفمه وبعضها يفرز مواد ذات رائحة كريهة، يتغذى النمل على مواد متنوعة وحيوانات ميتة وحشرات صغيرة وبيوض الحشرات وعصارات النباتات والفطريات</a:t>
            </a:r>
          </a:p>
        </p:txBody>
      </p:sp>
    </p:spTree>
    <p:extLst>
      <p:ext uri="{BB962C8B-B14F-4D97-AF65-F5344CB8AC3E}">
        <p14:creationId xmlns:p14="http://schemas.microsoft.com/office/powerpoint/2010/main" val="70140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2050" name="Picture 2" descr="C:\Users\dr rwaa\Desktop\insect photo\مختبر16\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8568952"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2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008112"/>
          </a:xfrm>
        </p:spPr>
        <p:txBody>
          <a:bodyPr>
            <a:normAutofit fontScale="90000"/>
          </a:bodyPr>
          <a:lstStyle/>
          <a:p>
            <a:r>
              <a:rPr lang="ar-IQ" dirty="0">
                <a:solidFill>
                  <a:srgbClr val="00B0F0"/>
                </a:solidFill>
              </a:rPr>
              <a:t>عائلة الزنابير الاجتماعية </a:t>
            </a:r>
            <a:r>
              <a:rPr lang="en-US" dirty="0">
                <a:solidFill>
                  <a:srgbClr val="00B0F0"/>
                </a:solidFill>
              </a:rPr>
              <a:t>Family: </a:t>
            </a:r>
            <a:r>
              <a:rPr lang="en-US" dirty="0" err="1">
                <a:solidFill>
                  <a:srgbClr val="00B0F0"/>
                </a:solidFill>
              </a:rPr>
              <a:t>Vespidae</a:t>
            </a:r>
            <a:r>
              <a:rPr lang="en-US" dirty="0">
                <a:solidFill>
                  <a:srgbClr val="00B0F0"/>
                </a:solidFill>
              </a:rPr>
              <a:t> </a:t>
            </a:r>
            <a:br>
              <a:rPr lang="en-US" dirty="0">
                <a:solidFill>
                  <a:srgbClr val="00B0F0"/>
                </a:solidFill>
              </a:rPr>
            </a:br>
            <a:endParaRPr lang="ar-IQ" dirty="0">
              <a:solidFill>
                <a:srgbClr val="00B0F0"/>
              </a:solidFill>
            </a:endParaRPr>
          </a:p>
        </p:txBody>
      </p:sp>
      <p:sp>
        <p:nvSpPr>
          <p:cNvPr id="3" name="Content Placeholder 2"/>
          <p:cNvSpPr>
            <a:spLocks noGrp="1"/>
          </p:cNvSpPr>
          <p:nvPr>
            <p:ph idx="1"/>
          </p:nvPr>
        </p:nvSpPr>
        <p:spPr/>
        <p:txBody>
          <a:bodyPr>
            <a:normAutofit/>
          </a:bodyPr>
          <a:lstStyle/>
          <a:p>
            <a:r>
              <a:rPr lang="ar-IQ" dirty="0">
                <a:solidFill>
                  <a:srgbClr val="002060"/>
                </a:solidFill>
              </a:rPr>
              <a:t>نابير تعيش معيشة اجتماعية (احيانا) وتتألف المستعمرة من الملكة والذكور والشغالات (العقيمة)، تنطوي الاجنحة فوق الجسم بشكل مروحة. تتغذى الزنابير على اللحوم والمواد الحلوة وقد تهاجم النحل ومستعمراته وقد شخص منها 14 نوع في العراق اهمها الزنبور الشرقي </a:t>
            </a:r>
            <a:r>
              <a:rPr lang="en-US" i="1" dirty="0">
                <a:solidFill>
                  <a:srgbClr val="FF0000"/>
                </a:solidFill>
              </a:rPr>
              <a:t>Vespa </a:t>
            </a:r>
            <a:r>
              <a:rPr lang="en-US" i="1" dirty="0" err="1">
                <a:solidFill>
                  <a:srgbClr val="FF0000"/>
                </a:solidFill>
              </a:rPr>
              <a:t>orientalis</a:t>
            </a:r>
            <a:r>
              <a:rPr lang="en-US" dirty="0">
                <a:solidFill>
                  <a:srgbClr val="FF0000"/>
                </a:solidFill>
              </a:rPr>
              <a:t>. </a:t>
            </a:r>
            <a:r>
              <a:rPr lang="ar-IQ" dirty="0">
                <a:solidFill>
                  <a:srgbClr val="002060"/>
                </a:solidFill>
              </a:rPr>
              <a:t>ويوجد ايضا الزنبور الاحمر الذي يتغذى على التمر والعنب واللحم وهو ألد اعداء النحل وقد يلسع الانسان ويسبب تورم وألم شديد في مكان اللسع</a:t>
            </a:r>
          </a:p>
          <a:p>
            <a:endParaRPr lang="ar-IQ" dirty="0"/>
          </a:p>
        </p:txBody>
      </p:sp>
    </p:spTree>
    <p:extLst>
      <p:ext uri="{BB962C8B-B14F-4D97-AF65-F5344CB8AC3E}">
        <p14:creationId xmlns:p14="http://schemas.microsoft.com/office/powerpoint/2010/main" val="2545930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TotalTime>
  <Words>482</Words>
  <Application>Microsoft Office PowerPoint</Application>
  <PresentationFormat>عرض على الشاشة (4:3)</PresentationFormat>
  <Paragraphs>23</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Office Theme</vt:lpstr>
      <vt:lpstr>علم الحشرات العام المحاضرة الخامسة والعشرون الفصل الثاني \المرحلة الثالث د. رواء جعفر حميد</vt:lpstr>
      <vt:lpstr>                          Order: Hymenoptera     رتبة غشائية الاجنحة  </vt:lpstr>
      <vt:lpstr>صفات حشرات هذه الرتبة</vt:lpstr>
      <vt:lpstr>صفات حشرات هذه الرتبة</vt:lpstr>
      <vt:lpstr>عوائلها المهمة</vt:lpstr>
      <vt:lpstr>عرض تقديمي في PowerPoint</vt:lpstr>
      <vt:lpstr>عرض تقديمي في PowerPoint</vt:lpstr>
      <vt:lpstr>عرض تقديمي في PowerPoint</vt:lpstr>
      <vt:lpstr>عائلة الزنابير الاجتماعية Family: Vespidae  </vt:lpstr>
      <vt:lpstr>عرض تقديمي في PowerPoint</vt:lpstr>
      <vt:lpstr>عائلة نحل العسل Family: Apida (Honey bee)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DR.Ahmed Saker 2O11</dc:creator>
  <cp:lastModifiedBy>rawaaalkaissy@gmail.com</cp:lastModifiedBy>
  <cp:revision>8</cp:revision>
  <dcterms:created xsi:type="dcterms:W3CDTF">2021-03-07T12:14:01Z</dcterms:created>
  <dcterms:modified xsi:type="dcterms:W3CDTF">2025-10-13T13:19:30Z</dcterms:modified>
</cp:coreProperties>
</file>