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26" r:id="rId5"/>
    <p:sldId id="262" r:id="rId6"/>
    <p:sldId id="267" r:id="rId7"/>
    <p:sldId id="328" r:id="rId8"/>
    <p:sldId id="269" r:id="rId9"/>
    <p:sldId id="270" r:id="rId10"/>
    <p:sldId id="274" r:id="rId11"/>
    <p:sldId id="278" r:id="rId12"/>
    <p:sldId id="281" r:id="rId13"/>
    <p:sldId id="283" r:id="rId14"/>
    <p:sldId id="327" r:id="rId15"/>
    <p:sldId id="297" r:id="rId16"/>
    <p:sldId id="298" r:id="rId17"/>
    <p:sldId id="299" r:id="rId18"/>
    <p:sldId id="301" r:id="rId19"/>
    <p:sldId id="302" r:id="rId20"/>
    <p:sldId id="306" r:id="rId21"/>
    <p:sldId id="307" r:id="rId22"/>
    <p:sldId id="308" r:id="rId23"/>
    <p:sldId id="309" r:id="rId24"/>
    <p:sldId id="310" r:id="rId25"/>
    <p:sldId id="31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732B2-0127-459E-BFD5-870A0BFAA0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4D7BC8F-C461-4AFD-ADC4-5A10F386E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61ED664-7452-46DD-9E0B-00D0667CC03C}"/>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6685344E-D679-482A-9C09-C7BFCA2DC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53840-0DF3-4D1D-9A3E-54DBE77DC47F}"/>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247218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ABE15-14EC-4430-AE0D-C7B9C9D3DD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144610D-3647-40D6-9BCA-D43E56B23F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CF45B4-A3DD-4408-97DB-0C6C7569673C}"/>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7EDDAC43-BB23-48A9-BC93-C37FA9FF7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71CE73-E3C5-48C9-B4B1-7509E762F81C}"/>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248289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DE216D4-58E2-4773-8781-FF62D20B5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38BE399-C57A-413A-98FA-8ED9534360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8E13125-9629-4A82-A6A4-EDEA2C3B2CB3}"/>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28029BB2-FDB3-429F-85C1-B190C783E5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85DAD1E-011A-46A8-B693-15A430728C8F}"/>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51210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6D49E6-3867-43CF-B48E-40666D5E38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7D2481F-2D28-4841-A0CC-FDC483535E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130233-B7E0-428D-A403-E5233FAC4106}"/>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2C705AC3-81BF-4AD5-B78E-F31468A7A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7C8B15-3358-4B84-A712-22A9896D7119}"/>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322749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862E9-82A8-4FDE-B011-CAFCD075A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6AB11EA-F898-44F3-9A36-4B512876C5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4C0168E-6D6F-415E-8BC5-E855737665A0}"/>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AE57EE23-C13C-48BF-AB49-9CB27CF6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4D724F0-512F-495E-B675-BD467A067EF9}"/>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43057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735D9-91EA-40E9-91EE-2F8670CFF2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2CF2142-9D2A-4B26-8BAB-7F3D22588C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FB1823-F32B-4210-A0D9-081371443C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6FA5BBF-67E3-4D7F-88DF-9E546F31802E}"/>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6" name="Footer Placeholder 5">
            <a:extLst>
              <a:ext uri="{FF2B5EF4-FFF2-40B4-BE49-F238E27FC236}">
                <a16:creationId xmlns:a16="http://schemas.microsoft.com/office/drawing/2014/main" xmlns="" id="{B5417CD2-ACE0-465A-AA90-FAE5F4AC71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CC502A0-EFBA-47EE-B90F-FD98EDC7BFE0}"/>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144123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819F1-95AD-4807-B088-1251EDA5C6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0D425D6-ED1A-4322-8C01-A597A7FC7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44AA194-7DE6-4E59-8457-612BFF022C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2C2C644-FD6E-43E3-ABD2-DB68EBE341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EBE2D90-3B61-4306-ACFD-32118353F90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CC4DF2D-4F9E-43C3-9358-4125A6DB61F1}"/>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8" name="Footer Placeholder 7">
            <a:extLst>
              <a:ext uri="{FF2B5EF4-FFF2-40B4-BE49-F238E27FC236}">
                <a16:creationId xmlns:a16="http://schemas.microsoft.com/office/drawing/2014/main" xmlns="" id="{0B8F0E95-1F5F-472F-9CB0-A5A1992CBE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D47D53A-0BE5-4DD0-900E-AE021CF97BB6}"/>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67966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1E3A51-3737-44C3-9168-A4391DB4F8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0396780-79C3-4CCF-9C93-CEAED26BD506}"/>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4" name="Footer Placeholder 3">
            <a:extLst>
              <a:ext uri="{FF2B5EF4-FFF2-40B4-BE49-F238E27FC236}">
                <a16:creationId xmlns:a16="http://schemas.microsoft.com/office/drawing/2014/main" xmlns="" id="{0F7CF9AA-FA45-4DDC-8C02-76F82B439D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4A8D8C-D93B-49F6-92E1-4AD7CCE41614}"/>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325830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10E2DE0-212E-424C-951C-3B0B6FBE0FBE}"/>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3" name="Footer Placeholder 2">
            <a:extLst>
              <a:ext uri="{FF2B5EF4-FFF2-40B4-BE49-F238E27FC236}">
                <a16:creationId xmlns:a16="http://schemas.microsoft.com/office/drawing/2014/main" xmlns="" id="{2C5BFE23-FD2C-4E98-BED3-76DEB6BD4E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D7E2C63-1990-4391-8061-4FA21773E297}"/>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204045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39D2E-5154-4451-9C53-7AC7567210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EDC54C1-CBB2-46F5-8280-409DD6A402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10E4428-6B4F-43FB-A9C7-3695925EC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AAF68C7-68E9-4E6A-A68C-69A69F9F9978}"/>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6" name="Footer Placeholder 5">
            <a:extLst>
              <a:ext uri="{FF2B5EF4-FFF2-40B4-BE49-F238E27FC236}">
                <a16:creationId xmlns:a16="http://schemas.microsoft.com/office/drawing/2014/main" xmlns="" id="{E0ED0768-9D6B-49E7-AF07-CD428F99D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0A880ED-B651-465D-8DA0-7708E3B9A303}"/>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198964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21D4C-2423-4077-B05E-5CD611817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2A89FF8-DBB4-4671-AE3D-3849FD280A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CFEFD3F-D7AB-44DA-AFC7-2D338F754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7B9B2EA-A049-4E31-8EE6-CCCCB197E4E7}"/>
              </a:ext>
            </a:extLst>
          </p:cNvPr>
          <p:cNvSpPr>
            <a:spLocks noGrp="1"/>
          </p:cNvSpPr>
          <p:nvPr>
            <p:ph type="dt" sz="half" idx="10"/>
          </p:nvPr>
        </p:nvSpPr>
        <p:spPr/>
        <p:txBody>
          <a:bodyPr/>
          <a:lstStyle/>
          <a:p>
            <a:fld id="{65AFE133-FFB6-4569-BB75-5518AF36B54C}" type="datetimeFigureOut">
              <a:rPr lang="en-US" smtClean="0"/>
              <a:t>9/28/2024</a:t>
            </a:fld>
            <a:endParaRPr lang="en-US"/>
          </a:p>
        </p:txBody>
      </p:sp>
      <p:sp>
        <p:nvSpPr>
          <p:cNvPr id="6" name="Footer Placeholder 5">
            <a:extLst>
              <a:ext uri="{FF2B5EF4-FFF2-40B4-BE49-F238E27FC236}">
                <a16:creationId xmlns:a16="http://schemas.microsoft.com/office/drawing/2014/main" xmlns="" id="{8AECE055-8A60-45C3-B101-976F73B20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43197B5-4FBB-47CA-A44A-7AD4BB0FA457}"/>
              </a:ext>
            </a:extLst>
          </p:cNvPr>
          <p:cNvSpPr>
            <a:spLocks noGrp="1"/>
          </p:cNvSpPr>
          <p:nvPr>
            <p:ph type="sldNum" sz="quarter" idx="12"/>
          </p:nvPr>
        </p:nvSpPr>
        <p:spPr/>
        <p:txBody>
          <a:bodyPr/>
          <a:lstStyle/>
          <a:p>
            <a:fld id="{0BB14D3A-18B9-4255-A37E-78A68FBC2AC5}" type="slidenum">
              <a:rPr lang="en-US" smtClean="0"/>
              <a:t>‹#›</a:t>
            </a:fld>
            <a:endParaRPr lang="en-US"/>
          </a:p>
        </p:txBody>
      </p:sp>
    </p:spTree>
    <p:extLst>
      <p:ext uri="{BB962C8B-B14F-4D97-AF65-F5344CB8AC3E}">
        <p14:creationId xmlns:p14="http://schemas.microsoft.com/office/powerpoint/2010/main" val="4587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F005D9D-6D9C-4AE2-BA6D-D1A74AC8E7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A894493-700F-47D2-AFEC-79458FF4F4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861EC4-7AC8-4971-84C5-64942B7CEB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E133-FFB6-4569-BB75-5518AF36B54C}" type="datetimeFigureOut">
              <a:rPr lang="en-US" smtClean="0"/>
              <a:t>9/28/2024</a:t>
            </a:fld>
            <a:endParaRPr lang="en-US"/>
          </a:p>
        </p:txBody>
      </p:sp>
      <p:sp>
        <p:nvSpPr>
          <p:cNvPr id="5" name="Footer Placeholder 4">
            <a:extLst>
              <a:ext uri="{FF2B5EF4-FFF2-40B4-BE49-F238E27FC236}">
                <a16:creationId xmlns:a16="http://schemas.microsoft.com/office/drawing/2014/main" xmlns="" id="{48540CD7-5B56-4337-955C-DE79D2C8A2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0AB34AF-1426-47E4-A3EA-258DCC7ADB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14D3A-18B9-4255-A37E-78A68FBC2AC5}" type="slidenum">
              <a:rPr lang="en-US" smtClean="0"/>
              <a:t>‹#›</a:t>
            </a:fld>
            <a:endParaRPr lang="en-US"/>
          </a:p>
        </p:txBody>
      </p:sp>
    </p:spTree>
    <p:extLst>
      <p:ext uri="{BB962C8B-B14F-4D97-AF65-F5344CB8AC3E}">
        <p14:creationId xmlns:p14="http://schemas.microsoft.com/office/powerpoint/2010/main" val="1629621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3E9593-5252-4F0E-8EAE-25D2FD5CCD9C}"/>
              </a:ext>
            </a:extLst>
          </p:cNvPr>
          <p:cNvSpPr>
            <a:spLocks noGrp="1"/>
          </p:cNvSpPr>
          <p:nvPr>
            <p:ph type="ctrTitle"/>
          </p:nvPr>
        </p:nvSpPr>
        <p:spPr/>
        <p:txBody>
          <a:bodyPr/>
          <a:lstStyle/>
          <a:p>
            <a:r>
              <a:rPr lang="en-US" dirty="0"/>
              <a:t>Nursing Management of Patients with Renal Disorders</a:t>
            </a:r>
          </a:p>
        </p:txBody>
      </p:sp>
      <p:sp>
        <p:nvSpPr>
          <p:cNvPr id="3" name="Subtitle 2">
            <a:extLst>
              <a:ext uri="{FF2B5EF4-FFF2-40B4-BE49-F238E27FC236}">
                <a16:creationId xmlns:a16="http://schemas.microsoft.com/office/drawing/2014/main" xmlns="" id="{54034CE8-B0C5-4DC7-A573-D018D4E8E3B7}"/>
              </a:ext>
            </a:extLst>
          </p:cNvPr>
          <p:cNvSpPr>
            <a:spLocks noGrp="1"/>
          </p:cNvSpPr>
          <p:nvPr>
            <p:ph type="subTitle" idx="1"/>
          </p:nvPr>
        </p:nvSpPr>
        <p:spPr/>
        <p:txBody>
          <a:bodyPr>
            <a:normAutofit lnSpcReduction="10000"/>
          </a:bodyPr>
          <a:lstStyle/>
          <a:p>
            <a:r>
              <a:rPr lang="en-US" dirty="0"/>
              <a:t>Dr. </a:t>
            </a:r>
            <a:r>
              <a:rPr lang="en-US" dirty="0" err="1"/>
              <a:t>Serwan</a:t>
            </a:r>
            <a:r>
              <a:rPr lang="en-US" dirty="0"/>
              <a:t> J. </a:t>
            </a:r>
            <a:r>
              <a:rPr lang="en-US" dirty="0" err="1"/>
              <a:t>Bakey</a:t>
            </a:r>
            <a:endParaRPr lang="en-US" dirty="0"/>
          </a:p>
          <a:p>
            <a:r>
              <a:rPr lang="en-US" dirty="0"/>
              <a:t>PhD/ </a:t>
            </a:r>
            <a:r>
              <a:rPr lang="en-US" dirty="0" err="1"/>
              <a:t>CoN-UoB</a:t>
            </a:r>
            <a:endParaRPr lang="en-US" dirty="0"/>
          </a:p>
          <a:p>
            <a:r>
              <a:rPr lang="en-US" dirty="0"/>
              <a:t>2</a:t>
            </a:r>
            <a:r>
              <a:rPr lang="en-US" baseline="30000" dirty="0"/>
              <a:t>nd</a:t>
            </a:r>
            <a:r>
              <a:rPr lang="en-US" dirty="0"/>
              <a:t> Semester</a:t>
            </a:r>
          </a:p>
          <a:p>
            <a:r>
              <a:rPr lang="en-US" dirty="0" smtClean="0"/>
              <a:t>2024-2025</a:t>
            </a:r>
            <a:endParaRPr lang="en-US" dirty="0"/>
          </a:p>
        </p:txBody>
      </p:sp>
    </p:spTree>
    <p:extLst>
      <p:ext uri="{BB962C8B-B14F-4D97-AF65-F5344CB8AC3E}">
        <p14:creationId xmlns:p14="http://schemas.microsoft.com/office/powerpoint/2010/main" val="930262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2C2429-E9BE-453A-8121-B5DCA045C765}"/>
              </a:ext>
            </a:extLst>
          </p:cNvPr>
          <p:cNvSpPr>
            <a:spLocks noGrp="1"/>
          </p:cNvSpPr>
          <p:nvPr>
            <p:ph type="title"/>
          </p:nvPr>
        </p:nvSpPr>
        <p:spPr>
          <a:xfrm>
            <a:off x="291548" y="365125"/>
            <a:ext cx="11062252" cy="854075"/>
          </a:xfrm>
        </p:spPr>
        <p:txBody>
          <a:bodyPr/>
          <a:lstStyle/>
          <a:p>
            <a:r>
              <a:rPr lang="en-US" b="1" dirty="0"/>
              <a:t>Assessment</a:t>
            </a:r>
          </a:p>
        </p:txBody>
      </p:sp>
      <p:sp>
        <p:nvSpPr>
          <p:cNvPr id="3" name="Content Placeholder 2">
            <a:extLst>
              <a:ext uri="{FF2B5EF4-FFF2-40B4-BE49-F238E27FC236}">
                <a16:creationId xmlns:a16="http://schemas.microsoft.com/office/drawing/2014/main" xmlns="" id="{A6C96E75-970E-4D39-9275-1A9DBDD8F2E1}"/>
              </a:ext>
            </a:extLst>
          </p:cNvPr>
          <p:cNvSpPr>
            <a:spLocks noGrp="1"/>
          </p:cNvSpPr>
          <p:nvPr>
            <p:ph idx="1"/>
          </p:nvPr>
        </p:nvSpPr>
        <p:spPr>
          <a:xfrm>
            <a:off x="838200" y="1325217"/>
            <a:ext cx="10515600" cy="4851746"/>
          </a:xfrm>
        </p:spPr>
        <p:txBody>
          <a:bodyPr>
            <a:normAutofit lnSpcReduction="10000"/>
          </a:bodyPr>
          <a:lstStyle/>
          <a:p>
            <a:pPr marL="0" indent="0">
              <a:buNone/>
            </a:pPr>
            <a:r>
              <a:rPr lang="en-US" sz="4400" b="1" u="sng" dirty="0"/>
              <a:t>Cardinal signs and symptoms</a:t>
            </a:r>
            <a:endParaRPr lang="en-US" sz="4200" b="1" u="sng" dirty="0"/>
          </a:p>
          <a:p>
            <a:pPr marL="0" indent="0">
              <a:buNone/>
            </a:pPr>
            <a:r>
              <a:rPr lang="en-US" sz="4200" b="1" u="sng" dirty="0"/>
              <a:t>Pain</a:t>
            </a:r>
            <a:endParaRPr lang="en-US" b="1" u="sng" dirty="0"/>
          </a:p>
          <a:p>
            <a:r>
              <a:rPr lang="en-US" dirty="0"/>
              <a:t>It can be caused by obstructed urine flow or inflammation</a:t>
            </a:r>
          </a:p>
          <a:p>
            <a:pPr marL="0" indent="0">
              <a:buNone/>
            </a:pPr>
            <a:r>
              <a:rPr lang="en-US" sz="4000" b="1" u="sng" dirty="0"/>
              <a:t>Changes in Voiding </a:t>
            </a:r>
            <a:r>
              <a:rPr lang="en-US" sz="2400" dirty="0"/>
              <a:t>(micturition)</a:t>
            </a:r>
          </a:p>
          <a:p>
            <a:r>
              <a:rPr lang="en-US" dirty="0"/>
              <a:t>frequency, urgency, dysuria, hesitancy, incontinence, enuresis, polyuria, oliguria, hematuria, …etc.</a:t>
            </a:r>
          </a:p>
          <a:p>
            <a:pPr marL="0" indent="0">
              <a:buNone/>
            </a:pPr>
            <a:r>
              <a:rPr lang="en-US" sz="4000" b="1" u="sng" dirty="0"/>
              <a:t>Gastrointestinal Symptoms</a:t>
            </a:r>
          </a:p>
          <a:p>
            <a:r>
              <a:rPr lang="en-US" dirty="0"/>
              <a:t>Nausea, vomiting, diarrhea, abdominal discomfort, and abdominal distention.</a:t>
            </a:r>
          </a:p>
        </p:txBody>
      </p:sp>
    </p:spTree>
    <p:extLst>
      <p:ext uri="{BB962C8B-B14F-4D97-AF65-F5344CB8AC3E}">
        <p14:creationId xmlns:p14="http://schemas.microsoft.com/office/powerpoint/2010/main" val="280411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881CA-2475-4765-A0EB-816D140F7214}"/>
              </a:ext>
            </a:extLst>
          </p:cNvPr>
          <p:cNvSpPr>
            <a:spLocks noGrp="1"/>
          </p:cNvSpPr>
          <p:nvPr>
            <p:ph type="title"/>
          </p:nvPr>
        </p:nvSpPr>
        <p:spPr>
          <a:xfrm>
            <a:off x="347869" y="0"/>
            <a:ext cx="10515600" cy="840858"/>
          </a:xfrm>
        </p:spPr>
        <p:txBody>
          <a:bodyPr/>
          <a:lstStyle/>
          <a:p>
            <a:r>
              <a:rPr lang="en-US" dirty="0"/>
              <a:t>Assess pain and change in voiding</a:t>
            </a:r>
          </a:p>
        </p:txBody>
      </p:sp>
      <p:pic>
        <p:nvPicPr>
          <p:cNvPr id="4" name="Content Placeholder 3">
            <a:extLst>
              <a:ext uri="{FF2B5EF4-FFF2-40B4-BE49-F238E27FC236}">
                <a16:creationId xmlns:a16="http://schemas.microsoft.com/office/drawing/2014/main" xmlns="" id="{95515890-68CC-4366-93A9-CAE7C4352303}"/>
              </a:ext>
            </a:extLst>
          </p:cNvPr>
          <p:cNvPicPr>
            <a:picLocks noGrp="1" noChangeAspect="1"/>
          </p:cNvPicPr>
          <p:nvPr>
            <p:ph idx="1"/>
          </p:nvPr>
        </p:nvPicPr>
        <p:blipFill>
          <a:blip r:embed="rId2">
            <a:lum bright="-20000" contrast="40000"/>
          </a:blip>
          <a:stretch>
            <a:fillRect/>
          </a:stretch>
        </p:blipFill>
        <p:spPr>
          <a:xfrm>
            <a:off x="521925" y="840858"/>
            <a:ext cx="4010317" cy="5269178"/>
          </a:xfrm>
          <a:prstGeom prst="rect">
            <a:avLst/>
          </a:prstGeom>
        </p:spPr>
      </p:pic>
      <p:pic>
        <p:nvPicPr>
          <p:cNvPr id="5" name="Content Placeholder 3">
            <a:extLst>
              <a:ext uri="{FF2B5EF4-FFF2-40B4-BE49-F238E27FC236}">
                <a16:creationId xmlns:a16="http://schemas.microsoft.com/office/drawing/2014/main" xmlns="" id="{B0288B92-10B1-415F-A204-31804E2CFA18}"/>
              </a:ext>
            </a:extLst>
          </p:cNvPr>
          <p:cNvPicPr>
            <a:picLocks noChangeAspect="1"/>
          </p:cNvPicPr>
          <p:nvPr/>
        </p:nvPicPr>
        <p:blipFill>
          <a:blip r:embed="rId3">
            <a:lum bright="-20000" contrast="40000"/>
          </a:blip>
          <a:stretch>
            <a:fillRect/>
          </a:stretch>
        </p:blipFill>
        <p:spPr>
          <a:xfrm>
            <a:off x="5216926" y="840857"/>
            <a:ext cx="3754796" cy="5926569"/>
          </a:xfrm>
          <a:prstGeom prst="rect">
            <a:avLst/>
          </a:prstGeom>
        </p:spPr>
      </p:pic>
    </p:spTree>
    <p:extLst>
      <p:ext uri="{BB962C8B-B14F-4D97-AF65-F5344CB8AC3E}">
        <p14:creationId xmlns:p14="http://schemas.microsoft.com/office/powerpoint/2010/main" val="1679828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5081C0-687E-4924-B4F9-065BC5E6FD30}"/>
              </a:ext>
            </a:extLst>
          </p:cNvPr>
          <p:cNvSpPr>
            <a:spLocks noGrp="1"/>
          </p:cNvSpPr>
          <p:nvPr>
            <p:ph type="title"/>
          </p:nvPr>
        </p:nvSpPr>
        <p:spPr>
          <a:xfrm>
            <a:off x="135834" y="235018"/>
            <a:ext cx="10515600" cy="1325563"/>
          </a:xfrm>
        </p:spPr>
        <p:txBody>
          <a:bodyPr/>
          <a:lstStyle/>
          <a:p>
            <a:r>
              <a:rPr lang="en-US" dirty="0"/>
              <a:t>Diagnostic Tests and Procedure Evaluation</a:t>
            </a:r>
          </a:p>
        </p:txBody>
      </p:sp>
      <p:sp>
        <p:nvSpPr>
          <p:cNvPr id="3" name="Content Placeholder 2">
            <a:extLst>
              <a:ext uri="{FF2B5EF4-FFF2-40B4-BE49-F238E27FC236}">
                <a16:creationId xmlns:a16="http://schemas.microsoft.com/office/drawing/2014/main" xmlns="" id="{C163592D-66BA-427E-9FBC-A445771CE6BA}"/>
              </a:ext>
            </a:extLst>
          </p:cNvPr>
          <p:cNvSpPr>
            <a:spLocks noGrp="1"/>
          </p:cNvSpPr>
          <p:nvPr>
            <p:ph idx="1"/>
          </p:nvPr>
        </p:nvSpPr>
        <p:spPr>
          <a:xfrm>
            <a:off x="838200" y="1560581"/>
            <a:ext cx="10515600" cy="5065505"/>
          </a:xfrm>
        </p:spPr>
        <p:txBody>
          <a:bodyPr>
            <a:normAutofit/>
          </a:bodyPr>
          <a:lstStyle/>
          <a:p>
            <a:pPr marL="0" indent="0">
              <a:buNone/>
            </a:pPr>
            <a:r>
              <a:rPr lang="en-US" b="1" u="sng" dirty="0"/>
              <a:t>URINALYSIS AND URINE CULTURE</a:t>
            </a:r>
          </a:p>
          <a:p>
            <a:r>
              <a:rPr lang="en-US" dirty="0"/>
              <a:t>Urine examination includes the following:</a:t>
            </a:r>
          </a:p>
          <a:p>
            <a:r>
              <a:rPr lang="en-US" dirty="0"/>
              <a:t>• Urine color (Table 43-3)</a:t>
            </a:r>
          </a:p>
          <a:p>
            <a:r>
              <a:rPr lang="en-US" dirty="0"/>
              <a:t>• Urine clarity and odor</a:t>
            </a:r>
          </a:p>
          <a:p>
            <a:r>
              <a:rPr lang="en-US" dirty="0"/>
              <a:t>• Urine pH and specific gravity</a:t>
            </a:r>
          </a:p>
          <a:p>
            <a:r>
              <a:rPr lang="en-US" dirty="0"/>
              <a:t>• Tests to detect protein, glucose, and ketone bodies in the</a:t>
            </a:r>
          </a:p>
          <a:p>
            <a:r>
              <a:rPr lang="en-US" dirty="0"/>
              <a:t>urine (proteinuria, glycosuria, and ketonuria, respectively)</a:t>
            </a:r>
          </a:p>
          <a:p>
            <a:r>
              <a:rPr lang="en-US" dirty="0"/>
              <a:t>• Microscopic examination of the urine sediment after centrifuging to detect RBCs (</a:t>
            </a:r>
            <a:r>
              <a:rPr lang="en-US" b="1" dirty="0"/>
              <a:t>hematuria</a:t>
            </a:r>
            <a:r>
              <a:rPr lang="en-US" dirty="0"/>
              <a:t>), white blood cells, casts (</a:t>
            </a:r>
            <a:r>
              <a:rPr lang="en-US" dirty="0" err="1"/>
              <a:t>cylindruria</a:t>
            </a:r>
            <a:r>
              <a:rPr lang="en-US" dirty="0"/>
              <a:t>),crystals (</a:t>
            </a:r>
            <a:r>
              <a:rPr lang="en-US" dirty="0" err="1"/>
              <a:t>crystalluria</a:t>
            </a:r>
            <a:r>
              <a:rPr lang="en-US" dirty="0"/>
              <a:t>), pus (</a:t>
            </a:r>
            <a:r>
              <a:rPr lang="en-US" b="1" dirty="0"/>
              <a:t>pyuria</a:t>
            </a:r>
            <a:r>
              <a:rPr lang="en-US" dirty="0"/>
              <a:t>), and bacteria (</a:t>
            </a:r>
            <a:r>
              <a:rPr lang="en-US" b="1" dirty="0"/>
              <a:t>bacteriuria</a:t>
            </a:r>
            <a:r>
              <a:rPr lang="en-US" dirty="0"/>
              <a:t>)</a:t>
            </a:r>
          </a:p>
        </p:txBody>
      </p:sp>
    </p:spTree>
    <p:extLst>
      <p:ext uri="{BB962C8B-B14F-4D97-AF65-F5344CB8AC3E}">
        <p14:creationId xmlns:p14="http://schemas.microsoft.com/office/powerpoint/2010/main" val="202088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92F73-D6B1-4E01-A944-5B0E950CB784}"/>
              </a:ext>
            </a:extLst>
          </p:cNvPr>
          <p:cNvSpPr>
            <a:spLocks noGrp="1"/>
          </p:cNvSpPr>
          <p:nvPr>
            <p:ph type="title"/>
          </p:nvPr>
        </p:nvSpPr>
        <p:spPr>
          <a:xfrm>
            <a:off x="29817" y="325368"/>
            <a:ext cx="10515600" cy="1325563"/>
          </a:xfrm>
        </p:spPr>
        <p:txBody>
          <a:bodyPr/>
          <a:lstStyle/>
          <a:p>
            <a:r>
              <a:rPr lang="en-US" dirty="0"/>
              <a:t>Diagnostic Evaluation</a:t>
            </a:r>
          </a:p>
        </p:txBody>
      </p:sp>
      <p:sp>
        <p:nvSpPr>
          <p:cNvPr id="3" name="Content Placeholder 2">
            <a:extLst>
              <a:ext uri="{FF2B5EF4-FFF2-40B4-BE49-F238E27FC236}">
                <a16:creationId xmlns:a16="http://schemas.microsoft.com/office/drawing/2014/main" xmlns="" id="{6AD188CE-1F3A-49B0-B7EF-9FA8F41B0738}"/>
              </a:ext>
            </a:extLst>
          </p:cNvPr>
          <p:cNvSpPr>
            <a:spLocks noGrp="1"/>
          </p:cNvSpPr>
          <p:nvPr>
            <p:ph idx="1"/>
          </p:nvPr>
        </p:nvSpPr>
        <p:spPr>
          <a:xfrm>
            <a:off x="665922" y="1507572"/>
            <a:ext cx="10515600" cy="5118075"/>
          </a:xfrm>
        </p:spPr>
        <p:txBody>
          <a:bodyPr>
            <a:normAutofit fontScale="62500" lnSpcReduction="20000"/>
          </a:bodyPr>
          <a:lstStyle/>
          <a:p>
            <a:r>
              <a:rPr lang="en-US" b="1" dirty="0"/>
              <a:t>X-RAY FILMS</a:t>
            </a:r>
          </a:p>
          <a:p>
            <a:r>
              <a:rPr lang="en-US" b="1" dirty="0"/>
              <a:t>IMAGING MODALITIES</a:t>
            </a:r>
          </a:p>
          <a:p>
            <a:r>
              <a:rPr lang="en-US" b="1" dirty="0"/>
              <a:t>Kidney, Ureter, and Bladder Studies</a:t>
            </a:r>
          </a:p>
          <a:p>
            <a:pPr marL="457200" lvl="1" indent="0">
              <a:buNone/>
            </a:pPr>
            <a:r>
              <a:rPr lang="en-US" dirty="0"/>
              <a:t>An x-ray study of the abdomen or kidney, ureters, and bladder (KUB) may be performed</a:t>
            </a:r>
          </a:p>
          <a:p>
            <a:pPr marL="0" indent="0">
              <a:buNone/>
            </a:pPr>
            <a:r>
              <a:rPr lang="en-US" b="1" dirty="0"/>
              <a:t>General Ultrasonography</a:t>
            </a:r>
          </a:p>
          <a:p>
            <a:pPr marL="0" indent="0">
              <a:buNone/>
            </a:pPr>
            <a:r>
              <a:rPr lang="en-US" b="1" dirty="0"/>
              <a:t>Bladder Ultrasonography</a:t>
            </a:r>
          </a:p>
          <a:p>
            <a:pPr marL="0" indent="0">
              <a:buNone/>
            </a:pPr>
            <a:r>
              <a:rPr lang="en-US" b="1" dirty="0"/>
              <a:t>Computed Tomography </a:t>
            </a:r>
          </a:p>
          <a:p>
            <a:pPr marL="0" indent="0">
              <a:buNone/>
            </a:pPr>
            <a:r>
              <a:rPr lang="en-US" b="1" dirty="0"/>
              <a:t>Magnetic Resonance Imaging</a:t>
            </a:r>
          </a:p>
          <a:p>
            <a:pPr marL="0" indent="0">
              <a:buNone/>
            </a:pPr>
            <a:r>
              <a:rPr lang="en-US" b="1" dirty="0"/>
              <a:t>Intravenous Urography {</a:t>
            </a:r>
            <a:r>
              <a:rPr lang="en-US" dirty="0"/>
              <a:t>intravenous pyelography (IVP)}</a:t>
            </a:r>
          </a:p>
          <a:p>
            <a:pPr marL="0" indent="0">
              <a:buNone/>
            </a:pPr>
            <a:r>
              <a:rPr lang="en-US" b="1" dirty="0"/>
              <a:t>Retrograde Pyelography</a:t>
            </a:r>
          </a:p>
          <a:p>
            <a:pPr marL="0" indent="0">
              <a:buNone/>
            </a:pPr>
            <a:r>
              <a:rPr lang="en-US" b="1" dirty="0"/>
              <a:t>Cystography</a:t>
            </a:r>
          </a:p>
          <a:p>
            <a:pPr marL="0" indent="0">
              <a:buNone/>
            </a:pPr>
            <a:r>
              <a:rPr lang="en-US" b="1" dirty="0"/>
              <a:t>UROLOGIC ENDOSCOPIC PROCEDURES (cystoscopy)</a:t>
            </a:r>
          </a:p>
          <a:p>
            <a:pPr marL="0" indent="0">
              <a:buNone/>
            </a:pPr>
            <a:r>
              <a:rPr lang="en-US" b="1" dirty="0"/>
              <a:t>BIOPSY</a:t>
            </a:r>
          </a:p>
          <a:p>
            <a:pPr marL="0" indent="0">
              <a:buNone/>
            </a:pPr>
            <a:r>
              <a:rPr lang="en-US" b="1" dirty="0"/>
              <a:t> Uroflowmetry</a:t>
            </a:r>
          </a:p>
          <a:p>
            <a:pPr marL="0" indent="0">
              <a:buNone/>
            </a:pPr>
            <a:r>
              <a:rPr lang="en-US" b="1" dirty="0" err="1"/>
              <a:t>Cystometrography</a:t>
            </a:r>
            <a:endParaRPr lang="en-US" b="1" dirty="0"/>
          </a:p>
          <a:p>
            <a:pPr marL="0" indent="0">
              <a:buNone/>
            </a:pPr>
            <a:r>
              <a:rPr lang="en-US" b="1" dirty="0" err="1"/>
              <a:t>ElectroMyoGraphy</a:t>
            </a:r>
            <a:r>
              <a:rPr lang="en-US" b="1" dirty="0"/>
              <a:t> (EMG)</a:t>
            </a:r>
          </a:p>
        </p:txBody>
      </p:sp>
      <p:pic>
        <p:nvPicPr>
          <p:cNvPr id="4" name="Picture 3">
            <a:extLst>
              <a:ext uri="{FF2B5EF4-FFF2-40B4-BE49-F238E27FC236}">
                <a16:creationId xmlns:a16="http://schemas.microsoft.com/office/drawing/2014/main" xmlns="" id="{6339C839-B32A-44D3-B35B-98019314DF30}"/>
              </a:ext>
            </a:extLst>
          </p:cNvPr>
          <p:cNvPicPr>
            <a:picLocks noChangeAspect="1"/>
          </p:cNvPicPr>
          <p:nvPr/>
        </p:nvPicPr>
        <p:blipFill>
          <a:blip r:embed="rId2"/>
          <a:stretch>
            <a:fillRect/>
          </a:stretch>
        </p:blipFill>
        <p:spPr>
          <a:xfrm>
            <a:off x="7951304" y="3252712"/>
            <a:ext cx="3766793" cy="3372936"/>
          </a:xfrm>
          <a:prstGeom prst="rect">
            <a:avLst/>
          </a:prstGeom>
        </p:spPr>
      </p:pic>
    </p:spTree>
    <p:extLst>
      <p:ext uri="{BB962C8B-B14F-4D97-AF65-F5344CB8AC3E}">
        <p14:creationId xmlns:p14="http://schemas.microsoft.com/office/powerpoint/2010/main" val="118628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E653CAA0-0EBE-44D1-8230-89C4D7BDDCBD}"/>
              </a:ext>
            </a:extLst>
          </p:cNvPr>
          <p:cNvPicPr>
            <a:picLocks noGrp="1" noChangeAspect="1"/>
          </p:cNvPicPr>
          <p:nvPr>
            <p:ph idx="1"/>
          </p:nvPr>
        </p:nvPicPr>
        <p:blipFill>
          <a:blip r:embed="rId2">
            <a:lum contrast="20000"/>
          </a:blip>
          <a:stretch>
            <a:fillRect/>
          </a:stretch>
        </p:blipFill>
        <p:spPr>
          <a:xfrm>
            <a:off x="997722" y="0"/>
            <a:ext cx="9563416" cy="6858000"/>
          </a:xfrm>
          <a:prstGeom prst="rect">
            <a:avLst/>
          </a:prstGeom>
        </p:spPr>
      </p:pic>
    </p:spTree>
    <p:extLst>
      <p:ext uri="{BB962C8B-B14F-4D97-AF65-F5344CB8AC3E}">
        <p14:creationId xmlns:p14="http://schemas.microsoft.com/office/powerpoint/2010/main" val="97203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E5D74-A640-48C3-9F0E-C8592C579A9C}"/>
              </a:ext>
            </a:extLst>
          </p:cNvPr>
          <p:cNvSpPr>
            <a:spLocks noGrp="1"/>
          </p:cNvSpPr>
          <p:nvPr>
            <p:ph type="title"/>
          </p:nvPr>
        </p:nvSpPr>
        <p:spPr>
          <a:xfrm>
            <a:off x="400878" y="245855"/>
            <a:ext cx="10515600" cy="1325563"/>
          </a:xfrm>
        </p:spPr>
        <p:txBody>
          <a:bodyPr/>
          <a:lstStyle/>
          <a:p>
            <a:r>
              <a:rPr lang="en-US" b="1" u="sng" dirty="0"/>
              <a:t>Urinary Tract Infection (UTI)</a:t>
            </a:r>
          </a:p>
        </p:txBody>
      </p:sp>
      <p:sp>
        <p:nvSpPr>
          <p:cNvPr id="3" name="Content Placeholder 2">
            <a:extLst>
              <a:ext uri="{FF2B5EF4-FFF2-40B4-BE49-F238E27FC236}">
                <a16:creationId xmlns:a16="http://schemas.microsoft.com/office/drawing/2014/main" xmlns="" id="{83B26CF6-647A-406A-8138-7788A4576A3F}"/>
              </a:ext>
            </a:extLst>
          </p:cNvPr>
          <p:cNvSpPr>
            <a:spLocks noGrp="1"/>
          </p:cNvSpPr>
          <p:nvPr>
            <p:ph idx="1"/>
          </p:nvPr>
        </p:nvSpPr>
        <p:spPr>
          <a:xfrm>
            <a:off x="838200" y="1338470"/>
            <a:ext cx="10515600" cy="5088834"/>
          </a:xfrm>
        </p:spPr>
        <p:txBody>
          <a:bodyPr>
            <a:normAutofit/>
          </a:bodyPr>
          <a:lstStyle/>
          <a:p>
            <a:pPr marL="0" indent="0">
              <a:buNone/>
            </a:pPr>
            <a:r>
              <a:rPr lang="en-US" dirty="0"/>
              <a:t>Urinary tract infections (UTIs) are caused by pathogenic microorganisms in the urinary tract (the normal urinary tract is sterile above the urethra). </a:t>
            </a:r>
          </a:p>
          <a:p>
            <a:pPr marL="0" indent="0">
              <a:buNone/>
            </a:pPr>
            <a:r>
              <a:rPr lang="en-US" dirty="0"/>
              <a:t>UTIs are generally classified as infections involving the upper or lower urinary tract:</a:t>
            </a:r>
          </a:p>
          <a:p>
            <a:r>
              <a:rPr lang="en-US" dirty="0"/>
              <a:t>Lower UTIs include bacterial </a:t>
            </a:r>
            <a:r>
              <a:rPr lang="en-US" b="1" dirty="0"/>
              <a:t>cystitis </a:t>
            </a:r>
            <a:r>
              <a:rPr lang="en-US" dirty="0"/>
              <a:t>(inflammation of the urinary bladder), bacterial </a:t>
            </a:r>
            <a:r>
              <a:rPr lang="en-US" b="1" dirty="0"/>
              <a:t>prostatitis </a:t>
            </a:r>
            <a:r>
              <a:rPr lang="en-US" dirty="0"/>
              <a:t>(inflammation of the prostate gland), and bacterial </a:t>
            </a:r>
            <a:r>
              <a:rPr lang="en-US" b="1" dirty="0"/>
              <a:t>urethritis </a:t>
            </a:r>
            <a:r>
              <a:rPr lang="en-US" dirty="0"/>
              <a:t>(inflammation of the urethra). </a:t>
            </a:r>
          </a:p>
          <a:p>
            <a:r>
              <a:rPr lang="en-US" dirty="0"/>
              <a:t>Upper UTIs are much less common and include acute or chronic </a:t>
            </a:r>
            <a:r>
              <a:rPr lang="en-US" b="1" dirty="0"/>
              <a:t>pyelonephritis </a:t>
            </a:r>
            <a:r>
              <a:rPr lang="en-US" dirty="0"/>
              <a:t>(inflammation of the renal pelvis), </a:t>
            </a:r>
            <a:r>
              <a:rPr lang="en-US" b="1" dirty="0"/>
              <a:t>interstitial nephritis </a:t>
            </a:r>
            <a:r>
              <a:rPr lang="en-US" dirty="0"/>
              <a:t>(inflammation of the kidney), </a:t>
            </a:r>
            <a:r>
              <a:rPr lang="en-US" b="1" dirty="0"/>
              <a:t>Glomerulonephritis</a:t>
            </a:r>
            <a:r>
              <a:rPr lang="en-US" dirty="0"/>
              <a:t>, and renal abscesses.</a:t>
            </a:r>
          </a:p>
        </p:txBody>
      </p:sp>
    </p:spTree>
    <p:extLst>
      <p:ext uri="{BB962C8B-B14F-4D97-AF65-F5344CB8AC3E}">
        <p14:creationId xmlns:p14="http://schemas.microsoft.com/office/powerpoint/2010/main" val="1195152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602E8-4F9F-4E6F-B54B-36BACB9D1575}"/>
              </a:ext>
            </a:extLst>
          </p:cNvPr>
          <p:cNvSpPr>
            <a:spLocks noGrp="1"/>
          </p:cNvSpPr>
          <p:nvPr>
            <p:ph type="title"/>
          </p:nvPr>
        </p:nvSpPr>
        <p:spPr>
          <a:xfrm>
            <a:off x="533400" y="378378"/>
            <a:ext cx="10515600" cy="1325563"/>
          </a:xfrm>
        </p:spPr>
        <p:txBody>
          <a:bodyPr/>
          <a:lstStyle/>
          <a:p>
            <a:r>
              <a:rPr lang="en-US" dirty="0"/>
              <a:t>In short:</a:t>
            </a:r>
          </a:p>
        </p:txBody>
      </p:sp>
      <p:sp>
        <p:nvSpPr>
          <p:cNvPr id="3" name="Content Placeholder 2">
            <a:extLst>
              <a:ext uri="{FF2B5EF4-FFF2-40B4-BE49-F238E27FC236}">
                <a16:creationId xmlns:a16="http://schemas.microsoft.com/office/drawing/2014/main" xmlns="" id="{849BDD61-E19E-45DE-A735-6FAEBDC58113}"/>
              </a:ext>
            </a:extLst>
          </p:cNvPr>
          <p:cNvSpPr>
            <a:spLocks noGrp="1"/>
          </p:cNvSpPr>
          <p:nvPr>
            <p:ph idx="1"/>
          </p:nvPr>
        </p:nvSpPr>
        <p:spPr/>
        <p:txBody>
          <a:bodyPr>
            <a:normAutofit fontScale="92500" lnSpcReduction="20000"/>
          </a:bodyPr>
          <a:lstStyle/>
          <a:p>
            <a:r>
              <a:rPr lang="en-US" b="1" dirty="0"/>
              <a:t>Lower UTI</a:t>
            </a:r>
          </a:p>
          <a:p>
            <a:r>
              <a:rPr lang="en-US" dirty="0"/>
              <a:t>Cystitis, prostatitis, urethritis</a:t>
            </a:r>
          </a:p>
          <a:p>
            <a:r>
              <a:rPr lang="en-US" b="1" dirty="0"/>
              <a:t>Upper UTI</a:t>
            </a:r>
          </a:p>
          <a:p>
            <a:r>
              <a:rPr lang="en-US" dirty="0"/>
              <a:t>Acute pyelonephritis, chronic pyelonephritis, renal abscess, interstitial</a:t>
            </a:r>
          </a:p>
          <a:p>
            <a:pPr marL="0" indent="0">
              <a:buNone/>
            </a:pPr>
            <a:r>
              <a:rPr lang="en-US" dirty="0"/>
              <a:t>    nephritis, perirenal abscess, Glomerulonephritis</a:t>
            </a:r>
          </a:p>
          <a:p>
            <a:r>
              <a:rPr lang="en-US" b="1" dirty="0"/>
              <a:t>Uncomplicated Lower or Upper UTI</a:t>
            </a:r>
          </a:p>
          <a:p>
            <a:r>
              <a:rPr lang="en-US" dirty="0"/>
              <a:t>Community-acquired infection; common in young women</a:t>
            </a:r>
          </a:p>
          <a:p>
            <a:r>
              <a:rPr lang="en-US" b="1" dirty="0"/>
              <a:t>Complicated Lower or Upper UTI</a:t>
            </a:r>
          </a:p>
          <a:p>
            <a:r>
              <a:rPr lang="en-US" dirty="0"/>
              <a:t>Often nosocomial (acquired in the hospital) and related to catheterization; occurs in patients with urologic abnormalities, pregnancy, immunosuppression, diabetes mellitus, obstructions</a:t>
            </a:r>
          </a:p>
        </p:txBody>
      </p:sp>
    </p:spTree>
    <p:extLst>
      <p:ext uri="{BB962C8B-B14F-4D97-AF65-F5344CB8AC3E}">
        <p14:creationId xmlns:p14="http://schemas.microsoft.com/office/powerpoint/2010/main" val="2499998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18FF4C69-DE30-44A2-8A31-987784EBF5E3}"/>
              </a:ext>
            </a:extLst>
          </p:cNvPr>
          <p:cNvPicPr>
            <a:picLocks noGrp="1" noChangeAspect="1"/>
          </p:cNvPicPr>
          <p:nvPr>
            <p:ph idx="1"/>
          </p:nvPr>
        </p:nvPicPr>
        <p:blipFill>
          <a:blip r:embed="rId2"/>
          <a:stretch>
            <a:fillRect/>
          </a:stretch>
        </p:blipFill>
        <p:spPr>
          <a:xfrm>
            <a:off x="1756906" y="89451"/>
            <a:ext cx="7095545" cy="6622865"/>
          </a:xfrm>
          <a:prstGeom prst="rect">
            <a:avLst/>
          </a:prstGeom>
        </p:spPr>
      </p:pic>
    </p:spTree>
    <p:extLst>
      <p:ext uri="{BB962C8B-B14F-4D97-AF65-F5344CB8AC3E}">
        <p14:creationId xmlns:p14="http://schemas.microsoft.com/office/powerpoint/2010/main" val="2865654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3E861A-72D1-4611-808F-23B5E48AB9F1}"/>
              </a:ext>
            </a:extLst>
          </p:cNvPr>
          <p:cNvSpPr>
            <a:spLocks noGrp="1"/>
          </p:cNvSpPr>
          <p:nvPr>
            <p:ph idx="1"/>
          </p:nvPr>
        </p:nvSpPr>
        <p:spPr/>
        <p:txBody>
          <a:bodyPr>
            <a:normAutofit lnSpcReduction="10000"/>
          </a:bodyPr>
          <a:lstStyle/>
          <a:p>
            <a:pPr marL="0" indent="0">
              <a:buNone/>
            </a:pPr>
            <a:r>
              <a:rPr lang="en-US" b="1" u="sng" dirty="0"/>
              <a:t>ROUTES OF INFECTION</a:t>
            </a:r>
          </a:p>
          <a:p>
            <a:pPr marL="0" indent="0">
              <a:buNone/>
            </a:pPr>
            <a:r>
              <a:rPr lang="en-US" dirty="0"/>
              <a:t>	There are three well-recognized routes by which bacteria enter the urinary tract: up the urethra (ascending infection), through the bloodstream, (hematogenous spread), or by means of a fistula from the intestine (direct extension).</a:t>
            </a:r>
          </a:p>
          <a:p>
            <a:r>
              <a:rPr lang="en-US" dirty="0"/>
              <a:t>	“Sexually transmitted diseases (STDs)” is also associated with UTI (organisms such as: </a:t>
            </a:r>
            <a:r>
              <a:rPr lang="pt-BR" i="1" dirty="0"/>
              <a:t>Chlamydia trachomatis, Neisseria gonorrhoeae, </a:t>
            </a:r>
            <a:r>
              <a:rPr lang="pt-BR" dirty="0"/>
              <a:t>herpes </a:t>
            </a:r>
            <a:r>
              <a:rPr lang="en-US" dirty="0"/>
              <a:t>simplex, </a:t>
            </a:r>
            <a:r>
              <a:rPr lang="en-US" i="1" dirty="0"/>
              <a:t>Candida cause vaginitis, </a:t>
            </a:r>
          </a:p>
          <a:p>
            <a:r>
              <a:rPr lang="en-US" dirty="0"/>
              <a:t>Patients with indwelling catheters, however, are more likely to be infected with </a:t>
            </a:r>
            <a:r>
              <a:rPr lang="en-US" i="1" dirty="0"/>
              <a:t>Proteus, </a:t>
            </a:r>
            <a:r>
              <a:rPr lang="en-US" i="1" dirty="0" err="1"/>
              <a:t>Klebsiella</a:t>
            </a:r>
            <a:r>
              <a:rPr lang="en-US" i="1" dirty="0"/>
              <a:t>, Pseudomonas, </a:t>
            </a:r>
            <a:r>
              <a:rPr lang="en-US" dirty="0"/>
              <a:t>or </a:t>
            </a:r>
            <a:r>
              <a:rPr lang="en-US" i="1" dirty="0"/>
              <a:t>Staphylococcus </a:t>
            </a:r>
            <a:r>
              <a:rPr lang="en-US" dirty="0"/>
              <a:t>species. </a:t>
            </a:r>
          </a:p>
        </p:txBody>
      </p:sp>
    </p:spTree>
    <p:extLst>
      <p:ext uri="{BB962C8B-B14F-4D97-AF65-F5344CB8AC3E}">
        <p14:creationId xmlns:p14="http://schemas.microsoft.com/office/powerpoint/2010/main" val="2926623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DF7968-3B0B-4FCD-8192-17C3FD43646F}"/>
              </a:ext>
            </a:extLst>
          </p:cNvPr>
          <p:cNvSpPr>
            <a:spLocks noGrp="1"/>
          </p:cNvSpPr>
          <p:nvPr>
            <p:ph idx="1"/>
          </p:nvPr>
        </p:nvSpPr>
        <p:spPr>
          <a:xfrm>
            <a:off x="493644" y="553417"/>
            <a:ext cx="10515600" cy="5608844"/>
          </a:xfrm>
        </p:spPr>
        <p:txBody>
          <a:bodyPr>
            <a:normAutofit/>
          </a:bodyPr>
          <a:lstStyle/>
          <a:p>
            <a:pPr marL="0" indent="0">
              <a:buNone/>
            </a:pPr>
            <a:r>
              <a:rPr lang="en-US" b="1" dirty="0"/>
              <a:t>Clinical Manifestations</a:t>
            </a:r>
          </a:p>
          <a:p>
            <a:r>
              <a:rPr lang="en-US" dirty="0"/>
              <a:t>About half of all patients with bacteriuria have no symptoms. </a:t>
            </a:r>
          </a:p>
          <a:p>
            <a:r>
              <a:rPr lang="en-US" dirty="0"/>
              <a:t>Frequent pain and burning on urination, frequency, urgency, </a:t>
            </a:r>
            <a:r>
              <a:rPr lang="en-US" dirty="0" err="1"/>
              <a:t>nocturia</a:t>
            </a:r>
            <a:r>
              <a:rPr lang="en-US" dirty="0"/>
              <a:t>, incontinence, and suprapubic or pelvic pain. </a:t>
            </a:r>
          </a:p>
          <a:p>
            <a:r>
              <a:rPr lang="en-US" dirty="0"/>
              <a:t>Hematuria and back pain may also be present. </a:t>
            </a:r>
          </a:p>
          <a:p>
            <a:r>
              <a:rPr lang="en-US" dirty="0"/>
              <a:t>Signs and symptoms of upper UTI (Acute pyelonephritis) include:</a:t>
            </a:r>
          </a:p>
          <a:p>
            <a:pPr lvl="1"/>
            <a:r>
              <a:rPr lang="en-US" dirty="0"/>
              <a:t>fever, chills, flank or low back pain, nausea and vomiting, headache, malaise, painful urination, pyuria, bacteriuria, and tenderness in the area of the costovertebral angles (CVA).</a:t>
            </a:r>
          </a:p>
          <a:p>
            <a:pPr lvl="1"/>
            <a:r>
              <a:rPr lang="en-US" dirty="0"/>
              <a:t>Patients with chronic pyelonephritis has </a:t>
            </a:r>
            <a:r>
              <a:rPr lang="en-US" sz="2400" dirty="0"/>
              <a:t>fatigue, headache, poor </a:t>
            </a:r>
          </a:p>
          <a:p>
            <a:pPr marL="457200" lvl="1" indent="0">
              <a:buNone/>
            </a:pPr>
            <a:r>
              <a:rPr lang="en-US" sz="2400" dirty="0"/>
              <a:t>appetite, polyuria, excessive thirst, and weight loss. </a:t>
            </a:r>
          </a:p>
          <a:p>
            <a:pPr lvl="1"/>
            <a:endParaRPr lang="en-US" dirty="0"/>
          </a:p>
        </p:txBody>
      </p:sp>
      <p:pic>
        <p:nvPicPr>
          <p:cNvPr id="4" name="Picture 3">
            <a:extLst>
              <a:ext uri="{FF2B5EF4-FFF2-40B4-BE49-F238E27FC236}">
                <a16:creationId xmlns:a16="http://schemas.microsoft.com/office/drawing/2014/main" xmlns="" id="{013AB36B-1359-45E2-86F6-D4BDE2AD2B6C}"/>
              </a:ext>
            </a:extLst>
          </p:cNvPr>
          <p:cNvPicPr>
            <a:picLocks noChangeAspect="1"/>
          </p:cNvPicPr>
          <p:nvPr/>
        </p:nvPicPr>
        <p:blipFill>
          <a:blip r:embed="rId2"/>
          <a:stretch>
            <a:fillRect/>
          </a:stretch>
        </p:blipFill>
        <p:spPr>
          <a:xfrm>
            <a:off x="9960956" y="4290646"/>
            <a:ext cx="2215105" cy="2553286"/>
          </a:xfrm>
          <a:prstGeom prst="rect">
            <a:avLst/>
          </a:prstGeom>
        </p:spPr>
      </p:pic>
    </p:spTree>
    <p:extLst>
      <p:ext uri="{BB962C8B-B14F-4D97-AF65-F5344CB8AC3E}">
        <p14:creationId xmlns:p14="http://schemas.microsoft.com/office/powerpoint/2010/main" val="385962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14B31-D218-44F0-8838-D12AA4DF9F34}"/>
              </a:ext>
            </a:extLst>
          </p:cNvPr>
          <p:cNvSpPr>
            <a:spLocks noGrp="1"/>
          </p:cNvSpPr>
          <p:nvPr>
            <p:ph type="title"/>
          </p:nvPr>
        </p:nvSpPr>
        <p:spPr>
          <a:xfrm>
            <a:off x="440635" y="378378"/>
            <a:ext cx="10515600" cy="1325563"/>
          </a:xfrm>
        </p:spPr>
        <p:txBody>
          <a:bodyPr/>
          <a:lstStyle/>
          <a:p>
            <a:r>
              <a:rPr lang="en-US" b="1" dirty="0"/>
              <a:t>Anatomic and Physiologic Overview of Urinary System</a:t>
            </a:r>
          </a:p>
        </p:txBody>
      </p:sp>
      <p:sp>
        <p:nvSpPr>
          <p:cNvPr id="3" name="Content Placeholder 2">
            <a:extLst>
              <a:ext uri="{FF2B5EF4-FFF2-40B4-BE49-F238E27FC236}">
                <a16:creationId xmlns:a16="http://schemas.microsoft.com/office/drawing/2014/main" xmlns="" id="{80B54EBA-2E99-49FD-8CDD-CAE839DD5736}"/>
              </a:ext>
            </a:extLst>
          </p:cNvPr>
          <p:cNvSpPr>
            <a:spLocks noGrp="1"/>
          </p:cNvSpPr>
          <p:nvPr>
            <p:ph idx="1"/>
          </p:nvPr>
        </p:nvSpPr>
        <p:spPr/>
        <p:txBody>
          <a:bodyPr>
            <a:normAutofit fontScale="92500" lnSpcReduction="20000"/>
          </a:bodyPr>
          <a:lstStyle/>
          <a:p>
            <a:r>
              <a:rPr lang="en-US" dirty="0"/>
              <a:t>The urinary system comprises the (2) kidneys, (2) ureters, (1) bladder, and (1) urethra.</a:t>
            </a:r>
          </a:p>
          <a:p>
            <a:pPr marL="0" indent="0">
              <a:buNone/>
            </a:pPr>
            <a:r>
              <a:rPr lang="en-US" b="1" u="sng" dirty="0"/>
              <a:t>Kidneys</a:t>
            </a:r>
          </a:p>
          <a:p>
            <a:r>
              <a:rPr lang="en-US" dirty="0"/>
              <a:t>located (behind and outside the peritoneal cavity) on the posterior wall of the abdomen from the 12th thoracic vertebra to the 3rd lumbar vertebra in the adult. </a:t>
            </a:r>
          </a:p>
          <a:p>
            <a:r>
              <a:rPr lang="en-US" dirty="0"/>
              <a:t>An adult kidney weighs 120 to 170 g, and is 12 cm (about 4.5 inches) long, 6 cm wide, and 2.5 cm thick. </a:t>
            </a:r>
          </a:p>
          <a:p>
            <a:r>
              <a:rPr lang="en-US" dirty="0"/>
              <a:t>Each kidney contains about 1 million </a:t>
            </a:r>
            <a:r>
              <a:rPr lang="en-US" b="1" dirty="0"/>
              <a:t>nephrons</a:t>
            </a:r>
            <a:r>
              <a:rPr lang="en-US" dirty="0"/>
              <a:t>, the functional units of the kidney.</a:t>
            </a:r>
          </a:p>
          <a:p>
            <a:r>
              <a:rPr lang="en-US" dirty="0"/>
              <a:t>Kidney function begins to decrease at a rate of approximately 1% each year beginning at approximately age 30.</a:t>
            </a:r>
          </a:p>
        </p:txBody>
      </p:sp>
    </p:spTree>
    <p:extLst>
      <p:ext uri="{BB962C8B-B14F-4D97-AF65-F5344CB8AC3E}">
        <p14:creationId xmlns:p14="http://schemas.microsoft.com/office/powerpoint/2010/main" val="357322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734F8B-CDAF-47A4-ABA1-45C64998A274}"/>
              </a:ext>
            </a:extLst>
          </p:cNvPr>
          <p:cNvSpPr>
            <a:spLocks noGrp="1"/>
          </p:cNvSpPr>
          <p:nvPr>
            <p:ph idx="1"/>
          </p:nvPr>
        </p:nvSpPr>
        <p:spPr>
          <a:xfrm>
            <a:off x="612913" y="553417"/>
            <a:ext cx="10515600" cy="4351338"/>
          </a:xfrm>
        </p:spPr>
        <p:txBody>
          <a:bodyPr/>
          <a:lstStyle/>
          <a:p>
            <a:pPr marL="0" indent="0">
              <a:buNone/>
            </a:pPr>
            <a:r>
              <a:rPr lang="en-US" b="1" dirty="0"/>
              <a:t>Medical Management</a:t>
            </a:r>
          </a:p>
          <a:p>
            <a:r>
              <a:rPr lang="en-US" dirty="0"/>
              <a:t>Pharmacologic therapy and patient education. The nurse is a key figure in teaching the patient about medication regimens and infection prevention measures.</a:t>
            </a:r>
          </a:p>
        </p:txBody>
      </p:sp>
    </p:spTree>
    <p:extLst>
      <p:ext uri="{BB962C8B-B14F-4D97-AF65-F5344CB8AC3E}">
        <p14:creationId xmlns:p14="http://schemas.microsoft.com/office/powerpoint/2010/main" val="89543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ACE7AE-983B-46CA-B6E5-CC6D15A118D5}"/>
              </a:ext>
            </a:extLst>
          </p:cNvPr>
          <p:cNvSpPr>
            <a:spLocks noGrp="1"/>
          </p:cNvSpPr>
          <p:nvPr>
            <p:ph idx="1"/>
          </p:nvPr>
        </p:nvSpPr>
        <p:spPr>
          <a:xfrm>
            <a:off x="838200" y="185530"/>
            <a:ext cx="10515600" cy="7129670"/>
          </a:xfrm>
        </p:spPr>
        <p:txBody>
          <a:bodyPr>
            <a:normAutofit/>
          </a:bodyPr>
          <a:lstStyle/>
          <a:p>
            <a:pPr marL="0" indent="0">
              <a:buNone/>
            </a:pPr>
            <a:r>
              <a:rPr lang="en-US" b="1" dirty="0"/>
              <a:t>ACUTE PHARMACOLOGIC THERAPY</a:t>
            </a:r>
          </a:p>
          <a:p>
            <a:r>
              <a:rPr lang="en-US" dirty="0"/>
              <a:t>cephalosporin or an ampicillin/ aminoglycoside combination (7 to 10 days)</a:t>
            </a:r>
          </a:p>
          <a:p>
            <a:r>
              <a:rPr lang="en-US" dirty="0" err="1"/>
              <a:t>Trimethoprimsulfamethoxazole</a:t>
            </a:r>
            <a:r>
              <a:rPr lang="en-US" dirty="0"/>
              <a:t> (TMP-SMZ, Bactrim, </a:t>
            </a:r>
            <a:r>
              <a:rPr lang="en-US" dirty="0" err="1"/>
              <a:t>Septra</a:t>
            </a:r>
            <a:r>
              <a:rPr lang="en-US" dirty="0"/>
              <a:t>) and nitrofurantoin (</a:t>
            </a:r>
            <a:r>
              <a:rPr lang="en-US" dirty="0" err="1"/>
              <a:t>Macrodantin</a:t>
            </a:r>
            <a:r>
              <a:rPr lang="en-US" dirty="0"/>
              <a:t>, </a:t>
            </a:r>
            <a:r>
              <a:rPr lang="en-US" dirty="0" err="1"/>
              <a:t>Furadantin</a:t>
            </a:r>
            <a:r>
              <a:rPr lang="en-US" dirty="0"/>
              <a:t>). </a:t>
            </a:r>
          </a:p>
          <a:p>
            <a:r>
              <a:rPr lang="en-US" dirty="0"/>
              <a:t>Ampicillin or amoxicillin are used, but </a:t>
            </a:r>
            <a:r>
              <a:rPr lang="en-US" i="1" dirty="0"/>
              <a:t>E. coli </a:t>
            </a:r>
            <a:r>
              <a:rPr lang="en-US" dirty="0"/>
              <a:t>organisms</a:t>
            </a:r>
          </a:p>
          <a:p>
            <a:r>
              <a:rPr lang="en-US" dirty="0"/>
              <a:t>Levofloxacin (Levaquin), another fluoroquinolone, is a good choice for short-course therapy of uncomplicated, mild to moderate UTI. </a:t>
            </a:r>
          </a:p>
          <a:p>
            <a:r>
              <a:rPr lang="en-US" dirty="0"/>
              <a:t>Phenazopyridine (</a:t>
            </a:r>
            <a:r>
              <a:rPr lang="en-US" dirty="0" err="1"/>
              <a:t>Pyridium</a:t>
            </a:r>
            <a:r>
              <a:rPr lang="en-US" dirty="0"/>
              <a:t>), a urinary analgesic, may be prescribed to relieve the discomfort associated with the infection.</a:t>
            </a:r>
          </a:p>
          <a:p>
            <a:r>
              <a:rPr lang="en-US" dirty="0"/>
              <a:t>In pregnant women, amoxicillin, ampicillin, or an oral cephalosporin is used for 7 to 10 days.</a:t>
            </a:r>
          </a:p>
        </p:txBody>
      </p:sp>
    </p:spTree>
    <p:extLst>
      <p:ext uri="{BB962C8B-B14F-4D97-AF65-F5344CB8AC3E}">
        <p14:creationId xmlns:p14="http://schemas.microsoft.com/office/powerpoint/2010/main" val="241351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55D4928-6DA6-475B-957F-5F46E6E3EFE9}"/>
              </a:ext>
            </a:extLst>
          </p:cNvPr>
          <p:cNvSpPr>
            <a:spLocks noGrp="1"/>
          </p:cNvSpPr>
          <p:nvPr>
            <p:ph idx="1"/>
          </p:nvPr>
        </p:nvSpPr>
        <p:spPr>
          <a:xfrm>
            <a:off x="745435" y="526912"/>
            <a:ext cx="10515600" cy="4351338"/>
          </a:xfrm>
        </p:spPr>
        <p:txBody>
          <a:bodyPr>
            <a:normAutofit/>
          </a:bodyPr>
          <a:lstStyle/>
          <a:p>
            <a:pPr marL="0" indent="0">
              <a:buNone/>
            </a:pPr>
            <a:r>
              <a:rPr lang="en-US" sz="3300" b="1" dirty="0"/>
              <a:t>LONG-TERM PHARMACOLOGIC THERAPY</a:t>
            </a:r>
          </a:p>
          <a:p>
            <a:r>
              <a:rPr lang="en-US" dirty="0"/>
              <a:t>Infections that recur within 2 weeks after therapy (referred to as a relapse).</a:t>
            </a:r>
          </a:p>
          <a:p>
            <a:r>
              <a:rPr lang="en-US" dirty="0"/>
              <a:t>In this case, Urine for Culture and Sensitivity should be done. </a:t>
            </a:r>
          </a:p>
          <a:p>
            <a:r>
              <a:rPr lang="en-US" dirty="0"/>
              <a:t>In Upper UTI, use 2 weeks therapeutic regimen with antibiotics. </a:t>
            </a:r>
          </a:p>
        </p:txBody>
      </p:sp>
    </p:spTree>
    <p:extLst>
      <p:ext uri="{BB962C8B-B14F-4D97-AF65-F5344CB8AC3E}">
        <p14:creationId xmlns:p14="http://schemas.microsoft.com/office/powerpoint/2010/main" val="1402300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AE35AB-0877-4F15-8505-8EF8D38233C4}"/>
              </a:ext>
            </a:extLst>
          </p:cNvPr>
          <p:cNvSpPr>
            <a:spLocks noGrp="1"/>
          </p:cNvSpPr>
          <p:nvPr>
            <p:ph type="title"/>
          </p:nvPr>
        </p:nvSpPr>
        <p:spPr/>
        <p:txBody>
          <a:bodyPr>
            <a:normAutofit/>
          </a:bodyPr>
          <a:lstStyle/>
          <a:p>
            <a:r>
              <a:rPr lang="en-US" b="1" dirty="0"/>
              <a:t>Nursing Process: The Patient With Lower</a:t>
            </a:r>
            <a:br>
              <a:rPr lang="en-US" b="1" dirty="0"/>
            </a:br>
            <a:r>
              <a:rPr lang="en-US" b="1" dirty="0"/>
              <a:t>Urinary Tract Infection</a:t>
            </a:r>
            <a:endParaRPr lang="en-US" dirty="0"/>
          </a:p>
        </p:txBody>
      </p:sp>
      <p:sp>
        <p:nvSpPr>
          <p:cNvPr id="3" name="Content Placeholder 2">
            <a:extLst>
              <a:ext uri="{FF2B5EF4-FFF2-40B4-BE49-F238E27FC236}">
                <a16:creationId xmlns:a16="http://schemas.microsoft.com/office/drawing/2014/main" xmlns="" id="{A4AD1C47-FD55-4281-A7D7-4C47C22378E3}"/>
              </a:ext>
            </a:extLst>
          </p:cNvPr>
          <p:cNvSpPr>
            <a:spLocks noGrp="1"/>
          </p:cNvSpPr>
          <p:nvPr>
            <p:ph idx="1"/>
          </p:nvPr>
        </p:nvSpPr>
        <p:spPr/>
        <p:txBody>
          <a:bodyPr>
            <a:normAutofit/>
          </a:bodyPr>
          <a:lstStyle/>
          <a:p>
            <a:r>
              <a:rPr lang="en-US" b="1" dirty="0"/>
              <a:t>Assessment</a:t>
            </a:r>
          </a:p>
          <a:p>
            <a:r>
              <a:rPr lang="en-US" dirty="0"/>
              <a:t>Patient’s history.</a:t>
            </a:r>
          </a:p>
          <a:p>
            <a:r>
              <a:rPr lang="en-US" dirty="0"/>
              <a:t>The patient’s usual pattern of voiding and symptoms of UTI with sexual intercourse, contraceptive practices, and personal hygiene. </a:t>
            </a:r>
          </a:p>
          <a:p>
            <a:r>
              <a:rPr lang="en-US" dirty="0"/>
              <a:t>The patient’s knowledge about prescribed antimicrobial medications.</a:t>
            </a:r>
          </a:p>
          <a:p>
            <a:r>
              <a:rPr lang="en-US" dirty="0"/>
              <a:t>Additionally, the urine is assessed for volume, color, concentration, cloudiness, and odor.</a:t>
            </a:r>
          </a:p>
        </p:txBody>
      </p:sp>
    </p:spTree>
    <p:extLst>
      <p:ext uri="{BB962C8B-B14F-4D97-AF65-F5344CB8AC3E}">
        <p14:creationId xmlns:p14="http://schemas.microsoft.com/office/powerpoint/2010/main" val="2115816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BF0AE-2C40-459E-B64B-ABB9B3A45624}"/>
              </a:ext>
            </a:extLst>
          </p:cNvPr>
          <p:cNvSpPr>
            <a:spLocks noGrp="1"/>
          </p:cNvSpPr>
          <p:nvPr>
            <p:ph type="title"/>
          </p:nvPr>
        </p:nvSpPr>
        <p:spPr/>
        <p:txBody>
          <a:bodyPr/>
          <a:lstStyle/>
          <a:p>
            <a:r>
              <a:rPr lang="en-US" b="1" dirty="0"/>
              <a:t>NURSING PROCESS</a:t>
            </a:r>
            <a:endParaRPr lang="en-US" dirty="0"/>
          </a:p>
        </p:txBody>
      </p:sp>
      <p:sp>
        <p:nvSpPr>
          <p:cNvPr id="3" name="Content Placeholder 2">
            <a:extLst>
              <a:ext uri="{FF2B5EF4-FFF2-40B4-BE49-F238E27FC236}">
                <a16:creationId xmlns:a16="http://schemas.microsoft.com/office/drawing/2014/main" xmlns="" id="{EBB3C505-30B9-4295-9FCC-BA265873E6DD}"/>
              </a:ext>
            </a:extLst>
          </p:cNvPr>
          <p:cNvSpPr>
            <a:spLocks noGrp="1"/>
          </p:cNvSpPr>
          <p:nvPr>
            <p:ph idx="1"/>
          </p:nvPr>
        </p:nvSpPr>
        <p:spPr/>
        <p:txBody>
          <a:bodyPr>
            <a:normAutofit lnSpcReduction="10000"/>
          </a:bodyPr>
          <a:lstStyle/>
          <a:p>
            <a:r>
              <a:rPr lang="en-US" b="1" dirty="0"/>
              <a:t>Diagnosis</a:t>
            </a:r>
          </a:p>
          <a:p>
            <a:r>
              <a:rPr lang="en-US" dirty="0"/>
              <a:t>NURSING DIAGNOSES Based on the assessment data, the nursing diagnoses may include the following:</a:t>
            </a:r>
          </a:p>
          <a:p>
            <a:r>
              <a:rPr lang="en-US" dirty="0"/>
              <a:t>• Acute pain related to inflammation and infection of the urethra, bladder, and other urinary tract structures.</a:t>
            </a:r>
          </a:p>
          <a:p>
            <a:r>
              <a:rPr lang="en-US" dirty="0"/>
              <a:t>Urinary Elimination Pattern alteration.</a:t>
            </a:r>
          </a:p>
          <a:p>
            <a:r>
              <a:rPr lang="en-US" dirty="0"/>
              <a:t>Fluid volume Deficit /or / fluid </a:t>
            </a:r>
            <a:r>
              <a:rPr lang="en-US"/>
              <a:t>volume excess.</a:t>
            </a:r>
            <a:endParaRPr lang="en-US" dirty="0"/>
          </a:p>
          <a:p>
            <a:r>
              <a:rPr lang="en-US" dirty="0"/>
              <a:t>• Deficient knowledge related to factors predisposing the patient to infection and recurrence, detection and prevention of recurrence, and pharmacologic therapy.</a:t>
            </a:r>
          </a:p>
        </p:txBody>
      </p:sp>
    </p:spTree>
    <p:extLst>
      <p:ext uri="{BB962C8B-B14F-4D97-AF65-F5344CB8AC3E}">
        <p14:creationId xmlns:p14="http://schemas.microsoft.com/office/powerpoint/2010/main" val="3396646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418307-9AEB-4695-8572-3AD56599C860}"/>
              </a:ext>
            </a:extLst>
          </p:cNvPr>
          <p:cNvSpPr>
            <a:spLocks noGrp="1"/>
          </p:cNvSpPr>
          <p:nvPr>
            <p:ph idx="1"/>
          </p:nvPr>
        </p:nvSpPr>
        <p:spPr>
          <a:xfrm>
            <a:off x="838200" y="450574"/>
            <a:ext cx="10515600" cy="5726389"/>
          </a:xfrm>
        </p:spPr>
        <p:txBody>
          <a:bodyPr>
            <a:normAutofit fontScale="92500" lnSpcReduction="20000"/>
          </a:bodyPr>
          <a:lstStyle/>
          <a:p>
            <a:r>
              <a:rPr lang="en-US" b="1" dirty="0"/>
              <a:t>Nursing Interventions</a:t>
            </a:r>
          </a:p>
          <a:p>
            <a:r>
              <a:rPr lang="en-US" dirty="0"/>
              <a:t>Relieving Pain</a:t>
            </a:r>
          </a:p>
          <a:p>
            <a:r>
              <a:rPr lang="en-US" dirty="0"/>
              <a:t> Antispasmodic agents may also be useful in relieving bladder irritability and pain. Aspirin and applying heat to the perineum help relieve pain and spasm. </a:t>
            </a:r>
          </a:p>
          <a:p>
            <a:r>
              <a:rPr lang="en-US" dirty="0"/>
              <a:t>The patient is encouraged to drink liberal amounts of fluids (water is the best choice) to promote renal blood flow and to flush the bacteria from the urinary tract. </a:t>
            </a:r>
          </a:p>
          <a:p>
            <a:r>
              <a:rPr lang="en-US" dirty="0"/>
              <a:t>Urinary tract irritants (</a:t>
            </a:r>
            <a:r>
              <a:rPr lang="en-US" dirty="0" err="1"/>
              <a:t>eg</a:t>
            </a:r>
            <a:r>
              <a:rPr lang="en-US" dirty="0"/>
              <a:t>, coffee, tea, citrus, spices, colas, alcohol) are avoided. </a:t>
            </a:r>
          </a:p>
          <a:p>
            <a:r>
              <a:rPr lang="en-US" dirty="0"/>
              <a:t>Frequent voiding (every 2 to 3 hours) is encouraged to empty the bladder completely because this can significantly lower urine bacterial counts, reduce urinary stasis, and prevent reinfection. </a:t>
            </a:r>
          </a:p>
          <a:p>
            <a:r>
              <a:rPr lang="en-US" dirty="0"/>
              <a:t>Monitoring And Managing Potential Complications</a:t>
            </a:r>
          </a:p>
          <a:p>
            <a:r>
              <a:rPr lang="en-US" dirty="0"/>
              <a:t>Teaching Patients Self-Care</a:t>
            </a:r>
          </a:p>
        </p:txBody>
      </p:sp>
    </p:spTree>
    <p:extLst>
      <p:ext uri="{BB962C8B-B14F-4D97-AF65-F5344CB8AC3E}">
        <p14:creationId xmlns:p14="http://schemas.microsoft.com/office/powerpoint/2010/main" val="422645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645B22-A5BC-48A2-B9D9-70622E0C8BBE}"/>
              </a:ext>
            </a:extLst>
          </p:cNvPr>
          <p:cNvSpPr>
            <a:spLocks noGrp="1"/>
          </p:cNvSpPr>
          <p:nvPr>
            <p:ph type="title"/>
          </p:nvPr>
        </p:nvSpPr>
        <p:spPr>
          <a:xfrm>
            <a:off x="321365" y="338621"/>
            <a:ext cx="10515600" cy="1325563"/>
          </a:xfrm>
        </p:spPr>
        <p:txBody>
          <a:bodyPr/>
          <a:lstStyle/>
          <a:p>
            <a:r>
              <a:rPr lang="en-US" b="1" dirty="0"/>
              <a:t>Anatomic and Physiologic Overview of Urinary System</a:t>
            </a:r>
            <a:endParaRPr lang="en-US" dirty="0"/>
          </a:p>
        </p:txBody>
      </p:sp>
      <p:sp>
        <p:nvSpPr>
          <p:cNvPr id="3" name="Content Placeholder 2">
            <a:extLst>
              <a:ext uri="{FF2B5EF4-FFF2-40B4-BE49-F238E27FC236}">
                <a16:creationId xmlns:a16="http://schemas.microsoft.com/office/drawing/2014/main" xmlns="" id="{2C9F3C85-925C-401D-8CD8-54EB37FC74D0}"/>
              </a:ext>
            </a:extLst>
          </p:cNvPr>
          <p:cNvSpPr>
            <a:spLocks noGrp="1"/>
          </p:cNvSpPr>
          <p:nvPr>
            <p:ph idx="1"/>
          </p:nvPr>
        </p:nvSpPr>
        <p:spPr/>
        <p:txBody>
          <a:bodyPr>
            <a:normAutofit fontScale="85000" lnSpcReduction="10000"/>
          </a:bodyPr>
          <a:lstStyle/>
          <a:p>
            <a:pPr marL="0" indent="0">
              <a:buNone/>
            </a:pPr>
            <a:r>
              <a:rPr lang="en-US" b="1" u="sng" dirty="0"/>
              <a:t>Ureters, Bladder, and Urethra</a:t>
            </a:r>
          </a:p>
          <a:p>
            <a:r>
              <a:rPr lang="en-US" dirty="0"/>
              <a:t>Urine, which is formed within the nephrons, flows into the ureter, a long fibromuscular tube that connects each kidney to the bladder.</a:t>
            </a:r>
          </a:p>
          <a:p>
            <a:r>
              <a:rPr lang="en-US" dirty="0"/>
              <a:t>The </a:t>
            </a:r>
            <a:r>
              <a:rPr lang="en-US" b="1" dirty="0"/>
              <a:t>ureters</a:t>
            </a:r>
            <a:r>
              <a:rPr lang="en-US" dirty="0"/>
              <a:t> are narrow, muscular tubes, each 24 to 30 cm long, that originate at the lower portion of the renal pelvis and terminate to urinary bladder.</a:t>
            </a:r>
          </a:p>
          <a:p>
            <a:r>
              <a:rPr lang="en-US" dirty="0"/>
              <a:t>The </a:t>
            </a:r>
            <a:r>
              <a:rPr lang="en-US" b="1" dirty="0"/>
              <a:t>urinary bladder </a:t>
            </a:r>
            <a:r>
              <a:rPr lang="en-US" dirty="0"/>
              <a:t>is a muscular, hollow sac located just behind the pubic bone. Adult bladder capacity is about 300 to 600 mL of urine. The Urinary Bladder has one outlet (the </a:t>
            </a:r>
            <a:r>
              <a:rPr lang="en-US" dirty="0" err="1"/>
              <a:t>urethrovesical</a:t>
            </a:r>
            <a:r>
              <a:rPr lang="en-US" dirty="0"/>
              <a:t> junction), which is surrounded by the bladder neck.</a:t>
            </a:r>
          </a:p>
          <a:p>
            <a:r>
              <a:rPr lang="en-US" dirty="0"/>
              <a:t> The </a:t>
            </a:r>
            <a:r>
              <a:rPr lang="en-US" b="1" dirty="0"/>
              <a:t>urethra</a:t>
            </a:r>
            <a:r>
              <a:rPr lang="en-US" dirty="0"/>
              <a:t> arises from the base of the bladder: In the male, it passes through the penis; in the female, it opens just anterior to the vagina. In the male, the prostate gland, which lies just below the bladder neck, surrounds the urethra posteriorly and laterally.</a:t>
            </a:r>
          </a:p>
          <a:p>
            <a:endParaRPr lang="en-US" dirty="0"/>
          </a:p>
        </p:txBody>
      </p:sp>
    </p:spTree>
    <p:extLst>
      <p:ext uri="{BB962C8B-B14F-4D97-AF65-F5344CB8AC3E}">
        <p14:creationId xmlns:p14="http://schemas.microsoft.com/office/powerpoint/2010/main" val="331156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DD9CB-0E5B-441E-925A-A00B537A644E}"/>
              </a:ext>
            </a:extLst>
          </p:cNvPr>
          <p:cNvSpPr>
            <a:spLocks noGrp="1"/>
          </p:cNvSpPr>
          <p:nvPr>
            <p:ph type="title"/>
          </p:nvPr>
        </p:nvSpPr>
        <p:spPr/>
        <p:txBody>
          <a:bodyPr/>
          <a:lstStyle/>
          <a:p>
            <a:r>
              <a:rPr lang="en-US" dirty="0"/>
              <a:t>Anatomy of the Urinary System (Picture)</a:t>
            </a:r>
          </a:p>
        </p:txBody>
      </p:sp>
      <p:pic>
        <p:nvPicPr>
          <p:cNvPr id="4" name="Content Placeholder 3">
            <a:extLst>
              <a:ext uri="{FF2B5EF4-FFF2-40B4-BE49-F238E27FC236}">
                <a16:creationId xmlns:a16="http://schemas.microsoft.com/office/drawing/2014/main" xmlns="" id="{DF942F86-72C2-4DB5-8790-B1C62A08FCC2}"/>
              </a:ext>
            </a:extLst>
          </p:cNvPr>
          <p:cNvPicPr>
            <a:picLocks noGrp="1" noChangeAspect="1"/>
          </p:cNvPicPr>
          <p:nvPr>
            <p:ph idx="1"/>
          </p:nvPr>
        </p:nvPicPr>
        <p:blipFill>
          <a:blip r:embed="rId2">
            <a:lum bright="-20000" contrast="40000"/>
          </a:blip>
          <a:stretch>
            <a:fillRect/>
          </a:stretch>
        </p:blipFill>
        <p:spPr>
          <a:xfrm>
            <a:off x="1928191" y="1690688"/>
            <a:ext cx="8335617" cy="4963650"/>
          </a:xfrm>
          <a:prstGeom prst="rect">
            <a:avLst/>
          </a:prstGeom>
        </p:spPr>
      </p:pic>
    </p:spTree>
    <p:extLst>
      <p:ext uri="{BB962C8B-B14F-4D97-AF65-F5344CB8AC3E}">
        <p14:creationId xmlns:p14="http://schemas.microsoft.com/office/powerpoint/2010/main" val="396421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9E7299AA-9D15-40D5-AAD4-4F54F92A6768}"/>
              </a:ext>
            </a:extLst>
          </p:cNvPr>
          <p:cNvPicPr>
            <a:picLocks noGrp="1" noChangeAspect="1"/>
          </p:cNvPicPr>
          <p:nvPr>
            <p:ph idx="1"/>
          </p:nvPr>
        </p:nvPicPr>
        <p:blipFill>
          <a:blip r:embed="rId2">
            <a:lum bright="-20000" contrast="40000"/>
          </a:blip>
          <a:stretch>
            <a:fillRect/>
          </a:stretch>
        </p:blipFill>
        <p:spPr>
          <a:xfrm>
            <a:off x="1046923" y="279876"/>
            <a:ext cx="9944488" cy="5988401"/>
          </a:xfrm>
          <a:prstGeom prst="rect">
            <a:avLst/>
          </a:prstGeom>
        </p:spPr>
      </p:pic>
    </p:spTree>
    <p:extLst>
      <p:ext uri="{BB962C8B-B14F-4D97-AF65-F5344CB8AC3E}">
        <p14:creationId xmlns:p14="http://schemas.microsoft.com/office/powerpoint/2010/main" val="143141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D25D0-FFAC-459F-BCA0-3390392FBA71}"/>
              </a:ext>
            </a:extLst>
          </p:cNvPr>
          <p:cNvSpPr>
            <a:spLocks noGrp="1"/>
          </p:cNvSpPr>
          <p:nvPr>
            <p:ph type="title"/>
          </p:nvPr>
        </p:nvSpPr>
        <p:spPr/>
        <p:txBody>
          <a:bodyPr/>
          <a:lstStyle/>
          <a:p>
            <a:r>
              <a:rPr lang="en-US" dirty="0"/>
              <a:t>Important terms</a:t>
            </a:r>
          </a:p>
        </p:txBody>
      </p:sp>
      <p:sp>
        <p:nvSpPr>
          <p:cNvPr id="3" name="Content Placeholder 2">
            <a:extLst>
              <a:ext uri="{FF2B5EF4-FFF2-40B4-BE49-F238E27FC236}">
                <a16:creationId xmlns:a16="http://schemas.microsoft.com/office/drawing/2014/main" xmlns="" id="{95CF3D85-3B73-4BB4-BFE5-15813D80E1E3}"/>
              </a:ext>
            </a:extLst>
          </p:cNvPr>
          <p:cNvSpPr>
            <a:spLocks noGrp="1"/>
          </p:cNvSpPr>
          <p:nvPr>
            <p:ph idx="1"/>
          </p:nvPr>
        </p:nvSpPr>
        <p:spPr/>
        <p:txBody>
          <a:bodyPr/>
          <a:lstStyle/>
          <a:p>
            <a:r>
              <a:rPr lang="en-US" b="1" dirty="0"/>
              <a:t>Urine SPECIFIC GRAVITY</a:t>
            </a:r>
          </a:p>
          <a:p>
            <a:pPr marL="457200" lvl="1" indent="0">
              <a:buNone/>
            </a:pPr>
            <a:r>
              <a:rPr lang="en-US" b="1" dirty="0"/>
              <a:t>Specific gravity </a:t>
            </a:r>
            <a:r>
              <a:rPr lang="en-US" dirty="0"/>
              <a:t>is a measurement of the kidney’s ability to concentrate urine. It is 1.010 to 1.025 when fluid intake is normal.</a:t>
            </a:r>
          </a:p>
          <a:p>
            <a:r>
              <a:rPr lang="en-US" b="1" dirty="0"/>
              <a:t>Renal Clearance </a:t>
            </a:r>
            <a:r>
              <a:rPr lang="en-US" dirty="0"/>
              <a:t>Renal </a:t>
            </a:r>
            <a:r>
              <a:rPr lang="en-US" b="1" dirty="0"/>
              <a:t>clearance </a:t>
            </a:r>
            <a:r>
              <a:rPr lang="en-US" dirty="0"/>
              <a:t>refers to the ability of the kidneys to clear solutes from the plasma in 24-hour collection of urine </a:t>
            </a:r>
          </a:p>
          <a:p>
            <a:r>
              <a:rPr lang="en-US" b="1" dirty="0"/>
              <a:t>Glomerular filtration rate (GFR)</a:t>
            </a:r>
            <a:r>
              <a:rPr lang="en-US" dirty="0"/>
              <a:t>.</a:t>
            </a:r>
          </a:p>
          <a:p>
            <a:r>
              <a:rPr lang="en-US" dirty="0"/>
              <a:t>The normal adult GFR is about 100 to 120 mL/min (1.67 to 2.0 mL/sec). </a:t>
            </a:r>
          </a:p>
          <a:p>
            <a:pPr marL="0" indent="0">
              <a:buNone/>
            </a:pPr>
            <a:endParaRPr lang="en-US" dirty="0"/>
          </a:p>
        </p:txBody>
      </p:sp>
    </p:spTree>
    <p:extLst>
      <p:ext uri="{BB962C8B-B14F-4D97-AF65-F5344CB8AC3E}">
        <p14:creationId xmlns:p14="http://schemas.microsoft.com/office/powerpoint/2010/main" val="326428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00E6A-0B15-4456-A9F6-4A5D8DC85696}"/>
              </a:ext>
            </a:extLst>
          </p:cNvPr>
          <p:cNvSpPr>
            <a:spLocks noGrp="1"/>
          </p:cNvSpPr>
          <p:nvPr>
            <p:ph type="title"/>
          </p:nvPr>
        </p:nvSpPr>
        <p:spPr/>
        <p:txBody>
          <a:bodyPr/>
          <a:lstStyle/>
          <a:p>
            <a:r>
              <a:rPr lang="en-US" dirty="0"/>
              <a:t>Characteristics of Normal Urine</a:t>
            </a:r>
          </a:p>
        </p:txBody>
      </p:sp>
      <p:sp>
        <p:nvSpPr>
          <p:cNvPr id="3" name="Content Placeholder 2">
            <a:extLst>
              <a:ext uri="{FF2B5EF4-FFF2-40B4-BE49-F238E27FC236}">
                <a16:creationId xmlns:a16="http://schemas.microsoft.com/office/drawing/2014/main" xmlns="" id="{46752B5F-DE52-415F-A895-F2E515D75D9E}"/>
              </a:ext>
            </a:extLst>
          </p:cNvPr>
          <p:cNvSpPr>
            <a:spLocks noGrp="1"/>
          </p:cNvSpPr>
          <p:nvPr>
            <p:ph idx="1"/>
          </p:nvPr>
        </p:nvSpPr>
        <p:spPr/>
        <p:txBody>
          <a:bodyPr>
            <a:normAutofit/>
          </a:bodyPr>
          <a:lstStyle/>
          <a:p>
            <a:r>
              <a:rPr lang="en-US" b="1" dirty="0"/>
              <a:t>Color</a:t>
            </a:r>
            <a:r>
              <a:rPr lang="en-US" dirty="0"/>
              <a:t>: Typically yellow-amber but varies according to recent diet and the concentration of the urine or drug use or disease condition. </a:t>
            </a:r>
          </a:p>
          <a:p>
            <a:r>
              <a:rPr lang="en-US" b="1" dirty="0"/>
              <a:t>Smell: </a:t>
            </a:r>
            <a:r>
              <a:rPr lang="en-US" dirty="0"/>
              <a:t>The smell (or "</a:t>
            </a:r>
            <a:r>
              <a:rPr lang="en-US" dirty="0" err="1"/>
              <a:t>odour</a:t>
            </a:r>
            <a:r>
              <a:rPr lang="en-US" dirty="0"/>
              <a:t>", is similar to that of ammonia.</a:t>
            </a:r>
          </a:p>
          <a:p>
            <a:r>
              <a:rPr lang="en-US" b="1" dirty="0"/>
              <a:t>Acidity</a:t>
            </a:r>
            <a:r>
              <a:rPr lang="en-US" dirty="0"/>
              <a:t>: </a:t>
            </a:r>
            <a:r>
              <a:rPr lang="en-US" i="1" dirty="0"/>
              <a:t>pH is </a:t>
            </a:r>
            <a:r>
              <a:rPr lang="en-US" dirty="0"/>
              <a:t>ranged from 4.6 - 8, a typical average being around 6.0. Much of the variation is due to diet. </a:t>
            </a:r>
          </a:p>
          <a:p>
            <a:r>
              <a:rPr lang="en-US" b="1" dirty="0"/>
              <a:t>Density</a:t>
            </a:r>
            <a:r>
              <a:rPr lang="en-US" dirty="0"/>
              <a:t>: </a:t>
            </a:r>
            <a:r>
              <a:rPr lang="en-US" i="1" dirty="0"/>
              <a:t>Density is also known as "specific gravity". Is </a:t>
            </a:r>
            <a:r>
              <a:rPr lang="en-US" dirty="0"/>
              <a:t>1.010 to 1.025 </a:t>
            </a:r>
          </a:p>
          <a:p>
            <a:r>
              <a:rPr lang="en-US" b="1" dirty="0"/>
              <a:t>Quantity:</a:t>
            </a:r>
            <a:r>
              <a:rPr lang="en-US" dirty="0"/>
              <a:t> 1.5- 2.5 L/day up to 4 L/day.</a:t>
            </a:r>
          </a:p>
          <a:p>
            <a:r>
              <a:rPr lang="en-US" b="1" dirty="0"/>
              <a:t>Urine</a:t>
            </a:r>
            <a:r>
              <a:rPr lang="en-US" dirty="0"/>
              <a:t> is sterile. Free from WBCs, RBCs, pathogens, Glucose, protein, and pus cells. </a:t>
            </a:r>
          </a:p>
        </p:txBody>
      </p:sp>
    </p:spTree>
    <p:extLst>
      <p:ext uri="{BB962C8B-B14F-4D97-AF65-F5344CB8AC3E}">
        <p14:creationId xmlns:p14="http://schemas.microsoft.com/office/powerpoint/2010/main" val="140949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F96D9-3E05-4DA2-A94B-0D1C42F3A2E7}"/>
              </a:ext>
            </a:extLst>
          </p:cNvPr>
          <p:cNvSpPr>
            <a:spLocks noGrp="1"/>
          </p:cNvSpPr>
          <p:nvPr>
            <p:ph type="title"/>
          </p:nvPr>
        </p:nvSpPr>
        <p:spPr>
          <a:xfrm>
            <a:off x="467140" y="438977"/>
            <a:ext cx="10515600" cy="1325563"/>
          </a:xfrm>
        </p:spPr>
        <p:txBody>
          <a:bodyPr/>
          <a:lstStyle/>
          <a:p>
            <a:r>
              <a:rPr lang="en-US" b="1" dirty="0"/>
              <a:t>Assessment</a:t>
            </a:r>
          </a:p>
        </p:txBody>
      </p:sp>
      <p:sp>
        <p:nvSpPr>
          <p:cNvPr id="3" name="Content Placeholder 2">
            <a:extLst>
              <a:ext uri="{FF2B5EF4-FFF2-40B4-BE49-F238E27FC236}">
                <a16:creationId xmlns:a16="http://schemas.microsoft.com/office/drawing/2014/main" xmlns="" id="{F2E9D00A-5A5D-43D6-A727-9A67DCDD971F}"/>
              </a:ext>
            </a:extLst>
          </p:cNvPr>
          <p:cNvSpPr>
            <a:spLocks noGrp="1"/>
          </p:cNvSpPr>
          <p:nvPr>
            <p:ph idx="1"/>
          </p:nvPr>
        </p:nvSpPr>
        <p:spPr/>
        <p:txBody>
          <a:bodyPr>
            <a:normAutofit/>
          </a:bodyPr>
          <a:lstStyle/>
          <a:p>
            <a:pPr marL="0" indent="0">
              <a:buNone/>
            </a:pPr>
            <a:r>
              <a:rPr lang="en-US" b="1" u="sng" dirty="0"/>
              <a:t>HEALTH HISTORY</a:t>
            </a:r>
          </a:p>
          <a:p>
            <a:r>
              <a:rPr lang="en-US" dirty="0"/>
              <a:t>Elderly women and persons with neurologic disorders such as diabetic neuropathy, multiple sclerosis, or Parkinson’s disease often have incomplete emptying of the bladder with urinary stasis, which may result in urinary tract infection or increasing bladder pressure leading to overflow incontinence, </a:t>
            </a:r>
            <a:r>
              <a:rPr lang="en-US" dirty="0" err="1"/>
              <a:t>hydronephrosis</a:t>
            </a:r>
            <a:r>
              <a:rPr lang="en-US" dirty="0"/>
              <a:t>, pyelonephritis, or renal insufficiency.</a:t>
            </a:r>
          </a:p>
          <a:p>
            <a:r>
              <a:rPr lang="en-US" dirty="0"/>
              <a:t>Any abnormalities in Urination (frequency, urgency, incontinency, retention, hematuria, </a:t>
            </a:r>
            <a:r>
              <a:rPr lang="en-US" dirty="0" err="1"/>
              <a:t>nocturia</a:t>
            </a:r>
            <a:r>
              <a:rPr lang="en-US" dirty="0"/>
              <a:t>, </a:t>
            </a:r>
            <a:r>
              <a:rPr lang="en-US" dirty="0" err="1"/>
              <a:t>dyeuria</a:t>
            </a:r>
            <a:r>
              <a:rPr lang="en-US" dirty="0"/>
              <a:t>, ….</a:t>
            </a:r>
            <a:r>
              <a:rPr lang="en-US" dirty="0" err="1"/>
              <a:t>etc</a:t>
            </a:r>
            <a:r>
              <a:rPr lang="en-US" dirty="0"/>
              <a:t>)</a:t>
            </a:r>
          </a:p>
        </p:txBody>
      </p:sp>
    </p:spTree>
    <p:extLst>
      <p:ext uri="{BB962C8B-B14F-4D97-AF65-F5344CB8AC3E}">
        <p14:creationId xmlns:p14="http://schemas.microsoft.com/office/powerpoint/2010/main" val="148273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59581D-5840-49F4-A535-CA222B7A5CB5}"/>
              </a:ext>
            </a:extLst>
          </p:cNvPr>
          <p:cNvSpPr>
            <a:spLocks noGrp="1"/>
          </p:cNvSpPr>
          <p:nvPr>
            <p:ph idx="1"/>
          </p:nvPr>
        </p:nvSpPr>
        <p:spPr>
          <a:xfrm>
            <a:off x="838200" y="914400"/>
            <a:ext cx="10515600" cy="5262563"/>
          </a:xfrm>
        </p:spPr>
        <p:txBody>
          <a:bodyPr>
            <a:normAutofit fontScale="77500" lnSpcReduction="20000"/>
          </a:bodyPr>
          <a:lstStyle/>
          <a:p>
            <a:pPr marL="0" indent="0">
              <a:buNone/>
            </a:pPr>
            <a:r>
              <a:rPr lang="en-US" b="1" u="sng" dirty="0"/>
              <a:t>HEALTH HISTORY</a:t>
            </a:r>
          </a:p>
          <a:p>
            <a:r>
              <a:rPr lang="en-US" dirty="0"/>
              <a:t>Persons with a family history of urinary tract problems, including calculi and renal failure</a:t>
            </a:r>
          </a:p>
          <a:p>
            <a:r>
              <a:rPr lang="en-US" dirty="0"/>
              <a:t>Persons with diabetes who have consistent hypertension </a:t>
            </a:r>
          </a:p>
          <a:p>
            <a:r>
              <a:rPr lang="en-US" dirty="0"/>
              <a:t>Older men are at risk for prostatic enlargement, </a:t>
            </a:r>
          </a:p>
          <a:p>
            <a:r>
              <a:rPr lang="en-US" dirty="0"/>
              <a:t>Many persons with a history of systemic lupus erythematosus (SLE) develop lupus nephritis </a:t>
            </a:r>
          </a:p>
          <a:p>
            <a:r>
              <a:rPr lang="en-US" dirty="0"/>
              <a:t>The patient’s chief concern or reason for seeking health care, the onset of the problem, and its effect on the patient’s quality of life </a:t>
            </a:r>
          </a:p>
          <a:p>
            <a:r>
              <a:rPr lang="en-US" dirty="0"/>
              <a:t>The location, character, and duration of pain, if present, and its relationship to voiding; factors that precipitate pain,</a:t>
            </a:r>
          </a:p>
          <a:p>
            <a:r>
              <a:rPr lang="en-US" dirty="0"/>
              <a:t>History of urinary tract infections, including past treatment or hospitalization for urinary tract infection</a:t>
            </a:r>
          </a:p>
          <a:p>
            <a:r>
              <a:rPr lang="en-US" dirty="0"/>
              <a:t>Fever or chills, and any genital lesion</a:t>
            </a:r>
          </a:p>
          <a:p>
            <a:r>
              <a:rPr lang="en-US" dirty="0"/>
              <a:t>Previous renal or urinary diagnostic tests or use of indwelling urinary catheters.</a:t>
            </a:r>
          </a:p>
          <a:p>
            <a:r>
              <a:rPr lang="en-US" dirty="0"/>
              <a:t>Cesarean Section. </a:t>
            </a:r>
          </a:p>
          <a:p>
            <a:r>
              <a:rPr lang="en-US" dirty="0"/>
              <a:t>Use of drugs, alcohol, and tobacco.</a:t>
            </a:r>
          </a:p>
        </p:txBody>
      </p:sp>
    </p:spTree>
    <p:extLst>
      <p:ext uri="{BB962C8B-B14F-4D97-AF65-F5344CB8AC3E}">
        <p14:creationId xmlns:p14="http://schemas.microsoft.com/office/powerpoint/2010/main" val="10024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1610</Words>
  <Application>Microsoft Office PowerPoint</Application>
  <PresentationFormat>Widescreen</PresentationFormat>
  <Paragraphs>144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Nursing Management of Patients with Renal Disorders</vt:lpstr>
      <vt:lpstr>Anatomic and Physiologic Overview of Urinary System</vt:lpstr>
      <vt:lpstr>Anatomic and Physiologic Overview of Urinary System</vt:lpstr>
      <vt:lpstr>Anatomy of the Urinary System (Picture)</vt:lpstr>
      <vt:lpstr>PowerPoint Presentation</vt:lpstr>
      <vt:lpstr>Important terms</vt:lpstr>
      <vt:lpstr>Characteristics of Normal Urine</vt:lpstr>
      <vt:lpstr>Assessment</vt:lpstr>
      <vt:lpstr>PowerPoint Presentation</vt:lpstr>
      <vt:lpstr>Assessment</vt:lpstr>
      <vt:lpstr>Assess pain and change in voiding</vt:lpstr>
      <vt:lpstr>Diagnostic Tests and Procedure Evaluation</vt:lpstr>
      <vt:lpstr>Diagnostic Evaluation</vt:lpstr>
      <vt:lpstr>PowerPoint Presentation</vt:lpstr>
      <vt:lpstr>Urinary Tract Infection (UTI)</vt:lpstr>
      <vt:lpstr>In short:</vt:lpstr>
      <vt:lpstr>PowerPoint Presentation</vt:lpstr>
      <vt:lpstr>PowerPoint Presentation</vt:lpstr>
      <vt:lpstr>PowerPoint Presentation</vt:lpstr>
      <vt:lpstr>PowerPoint Presentation</vt:lpstr>
      <vt:lpstr>PowerPoint Presentation</vt:lpstr>
      <vt:lpstr>PowerPoint Presentation</vt:lpstr>
      <vt:lpstr>Nursing Process: The Patient With Lower Urinary Tract Infection</vt:lpstr>
      <vt:lpstr>NURSING PROCESS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Management of Patients with Renal Disorders</dc:title>
  <dc:creator>SERWAN JB</dc:creator>
  <cp:lastModifiedBy>Microsoft account</cp:lastModifiedBy>
  <cp:revision>49</cp:revision>
  <dcterms:created xsi:type="dcterms:W3CDTF">2018-02-24T19:40:01Z</dcterms:created>
  <dcterms:modified xsi:type="dcterms:W3CDTF">2024-09-28T07:35:17Z</dcterms:modified>
</cp:coreProperties>
</file>