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h" userId="1781f21e95c33cc8" providerId="LiveId" clId="{8A342F52-F03F-41C8-88DF-1378BE3519E5}"/>
    <pc:docChg chg="delSld">
      <pc:chgData name="sarah h" userId="1781f21e95c33cc8" providerId="LiveId" clId="{8A342F52-F03F-41C8-88DF-1378BE3519E5}" dt="2025-10-03T15:38:54.379" v="5" actId="47"/>
      <pc:docMkLst>
        <pc:docMk/>
      </pc:docMkLst>
      <pc:sldChg chg="del">
        <pc:chgData name="sarah h" userId="1781f21e95c33cc8" providerId="LiveId" clId="{8A342F52-F03F-41C8-88DF-1378BE3519E5}" dt="2025-10-03T15:38:52.053" v="0" actId="47"/>
        <pc:sldMkLst>
          <pc:docMk/>
          <pc:sldMk cId="3606295494" sldId="260"/>
        </pc:sldMkLst>
      </pc:sldChg>
      <pc:sldChg chg="del">
        <pc:chgData name="sarah h" userId="1781f21e95c33cc8" providerId="LiveId" clId="{8A342F52-F03F-41C8-88DF-1378BE3519E5}" dt="2025-10-03T15:38:52.625" v="1" actId="47"/>
        <pc:sldMkLst>
          <pc:docMk/>
          <pc:sldMk cId="3514972673" sldId="261"/>
        </pc:sldMkLst>
      </pc:sldChg>
      <pc:sldChg chg="del">
        <pc:chgData name="sarah h" userId="1781f21e95c33cc8" providerId="LiveId" clId="{8A342F52-F03F-41C8-88DF-1378BE3519E5}" dt="2025-10-03T15:38:52.984" v="2" actId="47"/>
        <pc:sldMkLst>
          <pc:docMk/>
          <pc:sldMk cId="2382831452" sldId="262"/>
        </pc:sldMkLst>
      </pc:sldChg>
      <pc:sldChg chg="del">
        <pc:chgData name="sarah h" userId="1781f21e95c33cc8" providerId="LiveId" clId="{8A342F52-F03F-41C8-88DF-1378BE3519E5}" dt="2025-10-03T15:38:53.170" v="3" actId="47"/>
        <pc:sldMkLst>
          <pc:docMk/>
          <pc:sldMk cId="3588548164" sldId="263"/>
        </pc:sldMkLst>
      </pc:sldChg>
      <pc:sldChg chg="del">
        <pc:chgData name="sarah h" userId="1781f21e95c33cc8" providerId="LiveId" clId="{8A342F52-F03F-41C8-88DF-1378BE3519E5}" dt="2025-10-03T15:38:54.379" v="5" actId="47"/>
        <pc:sldMkLst>
          <pc:docMk/>
          <pc:sldMk cId="464913875" sldId="264"/>
        </pc:sldMkLst>
      </pc:sldChg>
      <pc:sldChg chg="del">
        <pc:chgData name="sarah h" userId="1781f21e95c33cc8" providerId="LiveId" clId="{8A342F52-F03F-41C8-88DF-1378BE3519E5}" dt="2025-10-03T15:38:53.516" v="4" actId="47"/>
        <pc:sldMkLst>
          <pc:docMk/>
          <pc:sldMk cId="3572731643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AF281-982D-4607-A5DB-B64F5030A04E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97189-A158-4638-92DF-D85677F99F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73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97189-A158-4638-92DF-D85677F99F6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75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97189-A158-4638-92DF-D85677F99F6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47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97189-A158-4638-92DF-D85677F99F6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38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73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9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58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7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5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78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9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5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7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7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711CB-8CC8-4F26-82BA-19E51A075D0D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9E50-DCC2-4406-9454-C6D22B4F9F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7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5310"/>
          </a:xfrm>
        </p:spPr>
        <p:txBody>
          <a:bodyPr>
            <a:normAutofit/>
          </a:bodyPr>
          <a:lstStyle/>
          <a:p>
            <a:r>
              <a:rPr lang="en-US" sz="8800" b="1" dirty="0">
                <a:latin typeface="+mn-lt"/>
              </a:rPr>
              <a:t>Liver function 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909455"/>
            <a:ext cx="9144000" cy="2909454"/>
          </a:xfrm>
        </p:spPr>
        <p:txBody>
          <a:bodyPr>
            <a:normAutofit/>
          </a:bodyPr>
          <a:lstStyle/>
          <a:p>
            <a:r>
              <a:rPr lang="en-US" sz="8000" b="1" u="sng" dirty="0"/>
              <a:t>Bilirubin </a:t>
            </a:r>
          </a:p>
          <a:p>
            <a:endParaRPr lang="en-US" sz="3600" b="1" u="sng" dirty="0"/>
          </a:p>
          <a:p>
            <a:r>
              <a:rPr lang="en-US" sz="5400" b="1" dirty="0"/>
              <a:t>5</a:t>
            </a:r>
            <a:r>
              <a:rPr lang="en-US" sz="5400" b="1" baseline="30000" dirty="0"/>
              <a:t>th</a:t>
            </a:r>
            <a:r>
              <a:rPr lang="en-US" sz="5400" b="1" dirty="0"/>
              <a:t> stage </a:t>
            </a:r>
          </a:p>
        </p:txBody>
      </p:sp>
    </p:spTree>
    <p:extLst>
      <p:ext uri="{BB962C8B-B14F-4D97-AF65-F5344CB8AC3E}">
        <p14:creationId xmlns:p14="http://schemas.microsoft.com/office/powerpoint/2010/main" val="3176454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855036" cy="826366"/>
          </a:xfrm>
        </p:spPr>
        <p:txBody>
          <a:bodyPr/>
          <a:lstStyle/>
          <a:p>
            <a:r>
              <a:rPr lang="en-US" u="sng" dirty="0"/>
              <a:t>Bilirubin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6073"/>
            <a:ext cx="10515600" cy="5040890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Bilirubin is an orange-yellow pigment, a waste product primarily produced by the normal breakdown of </a:t>
            </a:r>
            <a:r>
              <a:rPr lang="en-US" dirty="0" err="1"/>
              <a:t>heme</a:t>
            </a:r>
            <a:r>
              <a:rPr lang="en-US" dirty="0"/>
              <a:t>. </a:t>
            </a:r>
            <a:r>
              <a:rPr lang="en-US" dirty="0" err="1"/>
              <a:t>Heme</a:t>
            </a:r>
            <a:r>
              <a:rPr lang="en-US" dirty="0"/>
              <a:t> is a component of hemoglobin, which is found in red blood cells (RBCs). Bilirubin is ultimately processed by the liver to allow its elimination from the body.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Normal Value:</a:t>
            </a:r>
          </a:p>
          <a:p>
            <a:pPr marL="0" indent="0" algn="just">
              <a:buNone/>
            </a:pPr>
            <a:r>
              <a:rPr lang="en-US" dirty="0"/>
              <a:t>Total : 0.3 – 1 mg/dl</a:t>
            </a:r>
          </a:p>
          <a:p>
            <a:pPr marL="0" indent="0" algn="just">
              <a:buNone/>
            </a:pPr>
            <a:r>
              <a:rPr lang="en-US" dirty="0"/>
              <a:t>Indirect (unconjugated ) :  0.2 – 0.8 mg/dl</a:t>
            </a:r>
          </a:p>
          <a:p>
            <a:pPr marL="0" indent="0" algn="just">
              <a:buNone/>
            </a:pPr>
            <a:r>
              <a:rPr lang="en-US" dirty="0"/>
              <a:t>Direct  (conjugated ) : o.1 – 0.3 mg/dl </a:t>
            </a:r>
          </a:p>
          <a:p>
            <a:pPr marL="0" indent="0" algn="just">
              <a:buNone/>
            </a:pPr>
            <a:r>
              <a:rPr lang="en-US" dirty="0"/>
              <a:t>Panic volume for neonatal bilirubin : ˃ 15 mg/dl ( mental retardation )</a:t>
            </a:r>
          </a:p>
        </p:txBody>
      </p:sp>
    </p:spTree>
    <p:extLst>
      <p:ext uri="{BB962C8B-B14F-4D97-AF65-F5344CB8AC3E}">
        <p14:creationId xmlns:p14="http://schemas.microsoft.com/office/powerpoint/2010/main" val="1277945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4" y="96982"/>
            <a:ext cx="10882745" cy="554181"/>
          </a:xfrm>
        </p:spPr>
        <p:txBody>
          <a:bodyPr>
            <a:noAutofit/>
          </a:bodyPr>
          <a:lstStyle/>
          <a:p>
            <a:r>
              <a:rPr lang="en-US" sz="5400" u="sng" dirty="0"/>
              <a:t>Metabolism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75" t="-532" r="1475" b="532"/>
          <a:stretch/>
        </p:blipFill>
        <p:spPr>
          <a:xfrm>
            <a:off x="2092036" y="966690"/>
            <a:ext cx="8451273" cy="5891310"/>
          </a:xfrm>
        </p:spPr>
      </p:pic>
    </p:spTree>
    <p:extLst>
      <p:ext uri="{BB962C8B-B14F-4D97-AF65-F5344CB8AC3E}">
        <p14:creationId xmlns:p14="http://schemas.microsoft.com/office/powerpoint/2010/main" val="1692590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81891" y="484908"/>
            <a:ext cx="10958945" cy="622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988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540</TotalTime>
  <Words>112</Words>
  <Application>Microsoft Office PowerPoint</Application>
  <PresentationFormat>Widescreen</PresentationFormat>
  <Paragraphs>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Liver function test</vt:lpstr>
      <vt:lpstr>Bilirubin </vt:lpstr>
      <vt:lpstr>Metabolism 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Liver function test</dc:title>
  <dc:creator>9778</dc:creator>
  <cp:lastModifiedBy>sarah h</cp:lastModifiedBy>
  <cp:revision>39</cp:revision>
  <dcterms:created xsi:type="dcterms:W3CDTF">2018-12-21T17:57:24Z</dcterms:created>
  <dcterms:modified xsi:type="dcterms:W3CDTF">2025-10-03T15:39:00Z</dcterms:modified>
</cp:coreProperties>
</file>