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9" r:id="rId2"/>
    <p:sldId id="290" r:id="rId3"/>
    <p:sldId id="291" r:id="rId4"/>
    <p:sldId id="259" r:id="rId5"/>
    <p:sldId id="260" r:id="rId6"/>
    <p:sldId id="294" r:id="rId7"/>
    <p:sldId id="295" r:id="rId8"/>
    <p:sldId id="296" r:id="rId9"/>
    <p:sldId id="297" r:id="rId10"/>
    <p:sldId id="298" r:id="rId11"/>
    <p:sldId id="299" r:id="rId12"/>
    <p:sldId id="300" r:id="rId13"/>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 userId="1781f21e95c33cc8" providerId="LiveId" clId="{8A342F52-F03F-41C8-88DF-1378BE3519E5}"/>
    <pc:docChg chg="delSld">
      <pc:chgData name="sarah h" userId="1781f21e95c33cc8" providerId="LiveId" clId="{8A342F52-F03F-41C8-88DF-1378BE3519E5}" dt="2025-10-03T15:46:12.147" v="12" actId="47"/>
      <pc:docMkLst>
        <pc:docMk/>
      </pc:docMkLst>
      <pc:sldChg chg="del">
        <pc:chgData name="sarah h" userId="1781f21e95c33cc8" providerId="LiveId" clId="{8A342F52-F03F-41C8-88DF-1378BE3519E5}" dt="2025-10-03T15:45:56.561" v="0" actId="47"/>
        <pc:sldMkLst>
          <pc:docMk/>
          <pc:sldMk cId="2223747399" sldId="257"/>
        </pc:sldMkLst>
      </pc:sldChg>
      <pc:sldChg chg="del">
        <pc:chgData name="sarah h" userId="1781f21e95c33cc8" providerId="LiveId" clId="{8A342F52-F03F-41C8-88DF-1378BE3519E5}" dt="2025-10-03T15:45:57.121" v="1" actId="47"/>
        <pc:sldMkLst>
          <pc:docMk/>
          <pc:sldMk cId="1484985930" sldId="258"/>
        </pc:sldMkLst>
      </pc:sldChg>
      <pc:sldChg chg="del">
        <pc:chgData name="sarah h" userId="1781f21e95c33cc8" providerId="LiveId" clId="{8A342F52-F03F-41C8-88DF-1378BE3519E5}" dt="2025-10-03T15:46:03.659" v="2" actId="47"/>
        <pc:sldMkLst>
          <pc:docMk/>
          <pc:sldMk cId="3509128247" sldId="261"/>
        </pc:sldMkLst>
      </pc:sldChg>
      <pc:sldChg chg="del">
        <pc:chgData name="sarah h" userId="1781f21e95c33cc8" providerId="LiveId" clId="{8A342F52-F03F-41C8-88DF-1378BE3519E5}" dt="2025-10-03T15:46:05.477" v="4" actId="47"/>
        <pc:sldMkLst>
          <pc:docMk/>
          <pc:sldMk cId="3240428422" sldId="262"/>
        </pc:sldMkLst>
      </pc:sldChg>
      <pc:sldChg chg="del">
        <pc:chgData name="sarah h" userId="1781f21e95c33cc8" providerId="LiveId" clId="{8A342F52-F03F-41C8-88DF-1378BE3519E5}" dt="2025-10-03T15:46:06.117" v="5" actId="47"/>
        <pc:sldMkLst>
          <pc:docMk/>
          <pc:sldMk cId="3525785636" sldId="263"/>
        </pc:sldMkLst>
      </pc:sldChg>
      <pc:sldChg chg="del">
        <pc:chgData name="sarah h" userId="1781f21e95c33cc8" providerId="LiveId" clId="{8A342F52-F03F-41C8-88DF-1378BE3519E5}" dt="2025-10-03T15:46:07.488" v="7" actId="47"/>
        <pc:sldMkLst>
          <pc:docMk/>
          <pc:sldMk cId="4066658741" sldId="264"/>
        </pc:sldMkLst>
      </pc:sldChg>
      <pc:sldChg chg="del">
        <pc:chgData name="sarah h" userId="1781f21e95c33cc8" providerId="LiveId" clId="{8A342F52-F03F-41C8-88DF-1378BE3519E5}" dt="2025-10-03T15:46:07.929" v="8" actId="47"/>
        <pc:sldMkLst>
          <pc:docMk/>
          <pc:sldMk cId="3328839373" sldId="265"/>
        </pc:sldMkLst>
      </pc:sldChg>
      <pc:sldChg chg="del">
        <pc:chgData name="sarah h" userId="1781f21e95c33cc8" providerId="LiveId" clId="{8A342F52-F03F-41C8-88DF-1378BE3519E5}" dt="2025-10-03T15:46:08.797" v="9" actId="47"/>
        <pc:sldMkLst>
          <pc:docMk/>
          <pc:sldMk cId="4059710156" sldId="267"/>
        </pc:sldMkLst>
      </pc:sldChg>
      <pc:sldChg chg="del">
        <pc:chgData name="sarah h" userId="1781f21e95c33cc8" providerId="LiveId" clId="{8A342F52-F03F-41C8-88DF-1378BE3519E5}" dt="2025-10-03T15:46:09.957" v="10" actId="47"/>
        <pc:sldMkLst>
          <pc:docMk/>
          <pc:sldMk cId="3047498471" sldId="268"/>
        </pc:sldMkLst>
      </pc:sldChg>
      <pc:sldChg chg="del">
        <pc:chgData name="sarah h" userId="1781f21e95c33cc8" providerId="LiveId" clId="{8A342F52-F03F-41C8-88DF-1378BE3519E5}" dt="2025-10-03T15:46:10.945" v="11" actId="47"/>
        <pc:sldMkLst>
          <pc:docMk/>
          <pc:sldMk cId="3527307812" sldId="269"/>
        </pc:sldMkLst>
      </pc:sldChg>
      <pc:sldChg chg="del">
        <pc:chgData name="sarah h" userId="1781f21e95c33cc8" providerId="LiveId" clId="{8A342F52-F03F-41C8-88DF-1378BE3519E5}" dt="2025-10-03T15:46:12.147" v="12" actId="47"/>
        <pc:sldMkLst>
          <pc:docMk/>
          <pc:sldMk cId="1852015653" sldId="271"/>
        </pc:sldMkLst>
      </pc:sldChg>
      <pc:sldChg chg="del">
        <pc:chgData name="sarah h" userId="1781f21e95c33cc8" providerId="LiveId" clId="{8A342F52-F03F-41C8-88DF-1378BE3519E5}" dt="2025-10-03T15:46:04.839" v="3" actId="47"/>
        <pc:sldMkLst>
          <pc:docMk/>
          <pc:sldMk cId="139304826" sldId="292"/>
        </pc:sldMkLst>
      </pc:sldChg>
      <pc:sldChg chg="del">
        <pc:chgData name="sarah h" userId="1781f21e95c33cc8" providerId="LiveId" clId="{8A342F52-F03F-41C8-88DF-1378BE3519E5}" dt="2025-10-03T15:46:07.116" v="6" actId="47"/>
        <pc:sldMkLst>
          <pc:docMk/>
          <pc:sldMk cId="1745075941"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0DF16BA-48E2-4ABC-B0D6-7A7EDD9DC82F}" type="datetimeFigureOut">
              <a:rPr lang="ar-IQ" smtClean="0"/>
              <a:t>11/04/1447</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D97D9B4-5391-4DEE-AAAF-D8166FFE2F5A}" type="slidenum">
              <a:rPr lang="ar-IQ" smtClean="0"/>
              <a:t>‹#›</a:t>
            </a:fld>
            <a:endParaRPr lang="ar-IQ"/>
          </a:p>
        </p:txBody>
      </p:sp>
    </p:spTree>
    <p:extLst>
      <p:ext uri="{BB962C8B-B14F-4D97-AF65-F5344CB8AC3E}">
        <p14:creationId xmlns:p14="http://schemas.microsoft.com/office/powerpoint/2010/main" val="26564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31FA-93EA-7B9A-2CE8-35E50C729F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EB1DE4B6-A7B8-3E1D-D85C-AFC48E801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8061437F-F7A4-6573-C33D-1CFC4AF08AAA}"/>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5" name="Footer Placeholder 4">
            <a:extLst>
              <a:ext uri="{FF2B5EF4-FFF2-40B4-BE49-F238E27FC236}">
                <a16:creationId xmlns:a16="http://schemas.microsoft.com/office/drawing/2014/main" id="{E8249C5D-84C4-3A08-C35D-4F5DCA8EE38C}"/>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22F25BF-80F4-A8AD-FC66-F48B52308EA7}"/>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222754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F876-313E-0BCB-BD96-7298EBA329AC}"/>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5C1AF556-1FB5-AAB3-0F12-01555190B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C75FA4AD-9552-92E5-4917-51F0391C0C51}"/>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5" name="Footer Placeholder 4">
            <a:extLst>
              <a:ext uri="{FF2B5EF4-FFF2-40B4-BE49-F238E27FC236}">
                <a16:creationId xmlns:a16="http://schemas.microsoft.com/office/drawing/2014/main" id="{37B8E6F4-98D6-38EE-34F9-E75788360CA3}"/>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D03C556-A97E-FDC7-8DC0-1CB215EC4520}"/>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40738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6CF68-3AA9-3E5A-5873-2E32AEC359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B36BB2D6-2B9F-9A3C-6071-57F0E3302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FDA836A7-6867-E5C1-0A0F-CFF6CEA19DD6}"/>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5" name="Footer Placeholder 4">
            <a:extLst>
              <a:ext uri="{FF2B5EF4-FFF2-40B4-BE49-F238E27FC236}">
                <a16:creationId xmlns:a16="http://schemas.microsoft.com/office/drawing/2014/main" id="{5C058C6C-9298-0A5A-1556-9908AB2427D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48F506D-FF69-D0C7-A624-654C4270FBB3}"/>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154220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A765-2E2D-0251-6669-9C691AE0F72E}"/>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C575B1B-CB39-087A-8FCD-5D36FF7F9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B99EEBF3-8426-2FEA-E741-3273D6D23331}"/>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5" name="Footer Placeholder 4">
            <a:extLst>
              <a:ext uri="{FF2B5EF4-FFF2-40B4-BE49-F238E27FC236}">
                <a16:creationId xmlns:a16="http://schemas.microsoft.com/office/drawing/2014/main" id="{F59B024C-ACD9-E359-810A-469D875190B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7481AA08-9D34-5F53-5884-93D8823B74BC}"/>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100416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9CFD-E65D-A565-D31C-E8550CDA31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7D560F14-4239-7F6F-7B0A-E63AF59AD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BD94D-7FD0-ABDE-2976-69AC08491B2A}"/>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5" name="Footer Placeholder 4">
            <a:extLst>
              <a:ext uri="{FF2B5EF4-FFF2-40B4-BE49-F238E27FC236}">
                <a16:creationId xmlns:a16="http://schemas.microsoft.com/office/drawing/2014/main" id="{69BEEEA5-7367-6540-D199-CD7C27816483}"/>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D54B195D-CCEE-282D-A04E-81FC7ED1B3BD}"/>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421399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9F1-36C5-3C15-932A-6E759BAB8168}"/>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3513FFDC-148D-28B8-719A-57FB5BE221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39BDAF01-5778-763D-4563-49E866C32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06FF9344-26D5-9CB0-045A-4D9C3CF2A00B}"/>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6" name="Footer Placeholder 5">
            <a:extLst>
              <a:ext uri="{FF2B5EF4-FFF2-40B4-BE49-F238E27FC236}">
                <a16:creationId xmlns:a16="http://schemas.microsoft.com/office/drawing/2014/main" id="{67BB5E9B-E7FB-A189-F426-569F112E2B96}"/>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690393EC-3CEB-A265-C0A3-A78A71AA445F}"/>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20662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6144-0EA6-2943-3C8A-9AD05731602D}"/>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EDC53F80-88D8-BE0F-A70E-EE0030EB2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18592-4244-DFB1-470B-7B806D07DC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2BBCFB28-98FE-12B1-2DCD-78AF0B5D9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68FAA3-9A96-D4E4-B9B2-DA46F88DF2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8DC40F39-8916-D488-F6A9-5F601D1D5415}"/>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8" name="Footer Placeholder 7">
            <a:extLst>
              <a:ext uri="{FF2B5EF4-FFF2-40B4-BE49-F238E27FC236}">
                <a16:creationId xmlns:a16="http://schemas.microsoft.com/office/drawing/2014/main" id="{51EC9E2D-E72A-7183-1461-C96AD727E05C}"/>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DBA6FFF3-F696-B744-B3A0-F126295F72FF}"/>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54188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417A-A552-88DC-72B8-52DF16EBE70E}"/>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494B7BEF-ABF5-F658-493D-6EB7FABA61E5}"/>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4" name="Footer Placeholder 3">
            <a:extLst>
              <a:ext uri="{FF2B5EF4-FFF2-40B4-BE49-F238E27FC236}">
                <a16:creationId xmlns:a16="http://schemas.microsoft.com/office/drawing/2014/main" id="{771949D1-507C-D543-5E17-80B6D00E56B5}"/>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E36EE1E5-8219-45EA-3CD8-69CE4B5F60B9}"/>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401344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FA417-6641-3984-2A2E-46BFF030DC19}"/>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3" name="Footer Placeholder 2">
            <a:extLst>
              <a:ext uri="{FF2B5EF4-FFF2-40B4-BE49-F238E27FC236}">
                <a16:creationId xmlns:a16="http://schemas.microsoft.com/office/drawing/2014/main" id="{47E72503-399B-C1CA-3E9F-4D0A13C4AD59}"/>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C8BFD4F6-A8EA-6C18-4C22-9EB6DCA67CEF}"/>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253129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9666-EB2C-0D55-BD36-C26EF4B9D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7CE91F9A-EF1A-2308-292F-8CF1FECEF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B7A0A405-6BBC-B6EC-FBD4-5C9F4ABA2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20A8C-F839-436F-221B-0A2AC1F8B536}"/>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6" name="Footer Placeholder 5">
            <a:extLst>
              <a:ext uri="{FF2B5EF4-FFF2-40B4-BE49-F238E27FC236}">
                <a16:creationId xmlns:a16="http://schemas.microsoft.com/office/drawing/2014/main" id="{187B8B37-4444-23A0-00A6-EFB791E6A44F}"/>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378352CD-4FAA-B1FA-9B6B-571598C75184}"/>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32796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D9F2-F667-7B52-6206-DD81C3A9F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2AECD241-A707-0BF6-67E5-B5BBD058A8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3508EB78-64B9-4C9F-7180-9B6E2B536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D6FDA-374F-418C-817C-FC28CEC60A97}"/>
              </a:ext>
            </a:extLst>
          </p:cNvPr>
          <p:cNvSpPr>
            <a:spLocks noGrp="1"/>
          </p:cNvSpPr>
          <p:nvPr>
            <p:ph type="dt" sz="half" idx="10"/>
          </p:nvPr>
        </p:nvSpPr>
        <p:spPr/>
        <p:txBody>
          <a:bodyPr/>
          <a:lstStyle/>
          <a:p>
            <a:fld id="{1E59AFD8-5B80-41D1-B77F-EA3556FC1CC2}" type="datetimeFigureOut">
              <a:rPr lang="ar-IQ" smtClean="0"/>
              <a:t>11/04/1447</a:t>
            </a:fld>
            <a:endParaRPr lang="ar-IQ"/>
          </a:p>
        </p:txBody>
      </p:sp>
      <p:sp>
        <p:nvSpPr>
          <p:cNvPr id="6" name="Footer Placeholder 5">
            <a:extLst>
              <a:ext uri="{FF2B5EF4-FFF2-40B4-BE49-F238E27FC236}">
                <a16:creationId xmlns:a16="http://schemas.microsoft.com/office/drawing/2014/main" id="{D54B3AEC-0909-55E4-239C-03115707534C}"/>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48FAB9A0-8E07-EB23-96F6-25DECCBFEFF8}"/>
              </a:ext>
            </a:extLst>
          </p:cNvPr>
          <p:cNvSpPr>
            <a:spLocks noGrp="1"/>
          </p:cNvSpPr>
          <p:nvPr>
            <p:ph type="sldNum" sz="quarter" idx="12"/>
          </p:nvPr>
        </p:nvSpPr>
        <p:spPr/>
        <p:txBody>
          <a:bodyPr/>
          <a:lstStyle/>
          <a:p>
            <a:fld id="{02BE59F4-78EE-44FF-9BA8-B17498C158A9}" type="slidenum">
              <a:rPr lang="ar-IQ" smtClean="0"/>
              <a:t>‹#›</a:t>
            </a:fld>
            <a:endParaRPr lang="ar-IQ"/>
          </a:p>
        </p:txBody>
      </p:sp>
    </p:spTree>
    <p:extLst>
      <p:ext uri="{BB962C8B-B14F-4D97-AF65-F5344CB8AC3E}">
        <p14:creationId xmlns:p14="http://schemas.microsoft.com/office/powerpoint/2010/main" val="145388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7C453-E70E-B0A9-255E-C1EE87414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389DEA7A-3CDB-90B4-4486-6D2C14FEC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D8C08D77-3123-DAFF-2D89-7435B9988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9AFD8-5B80-41D1-B77F-EA3556FC1CC2}" type="datetimeFigureOut">
              <a:rPr lang="ar-IQ" smtClean="0"/>
              <a:t>11/04/1447</a:t>
            </a:fld>
            <a:endParaRPr lang="ar-IQ"/>
          </a:p>
        </p:txBody>
      </p:sp>
      <p:sp>
        <p:nvSpPr>
          <p:cNvPr id="5" name="Footer Placeholder 4">
            <a:extLst>
              <a:ext uri="{FF2B5EF4-FFF2-40B4-BE49-F238E27FC236}">
                <a16:creationId xmlns:a16="http://schemas.microsoft.com/office/drawing/2014/main" id="{6924B62F-E118-F547-3455-8184C0423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0C8E12CA-392B-3967-3146-6527085F7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E59F4-78EE-44FF-9BA8-B17498C158A9}" type="slidenum">
              <a:rPr lang="ar-IQ" smtClean="0"/>
              <a:t>‹#›</a:t>
            </a:fld>
            <a:endParaRPr lang="ar-IQ"/>
          </a:p>
        </p:txBody>
      </p:sp>
    </p:spTree>
    <p:extLst>
      <p:ext uri="{BB962C8B-B14F-4D97-AF65-F5344CB8AC3E}">
        <p14:creationId xmlns:p14="http://schemas.microsoft.com/office/powerpoint/2010/main" val="335618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i.seer.cancer.gov/rest/glossary/latest/id/546cf2e6e4b0d965832a91a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i.seer.cancer.gov/rest/glossary/latest/id/55076f34e4b0c48f31d7b5c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pi.seer.cancer.gov/rest/glossary/latest/id/55a16593e4b05cd0cdd8ee96"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ABC0-941D-81D0-B6A0-F0F933254D4E}"/>
              </a:ext>
            </a:extLst>
          </p:cNvPr>
          <p:cNvSpPr>
            <a:spLocks noGrp="1"/>
          </p:cNvSpPr>
          <p:nvPr>
            <p:ph type="title"/>
          </p:nvPr>
        </p:nvSpPr>
        <p:spPr>
          <a:xfrm>
            <a:off x="398207" y="250722"/>
            <a:ext cx="6373037" cy="6150078"/>
          </a:xfrm>
        </p:spPr>
        <p:txBody>
          <a:bodyPr>
            <a:normAutofit fontScale="90000"/>
          </a:bodyPr>
          <a:lstStyle/>
          <a:p>
            <a:pPr algn="ctr">
              <a:lnSpc>
                <a:spcPct val="150000"/>
              </a:lnSpc>
            </a:pPr>
            <a:r>
              <a:rPr lang="en-US" sz="6600" b="1" dirty="0">
                <a:solidFill>
                  <a:schemeClr val="accent1">
                    <a:lumMod val="75000"/>
                  </a:schemeClr>
                </a:solidFill>
              </a:rPr>
              <a:t>Human Anatomy</a:t>
            </a:r>
            <a:br>
              <a:rPr lang="en-US" sz="6600" b="1" dirty="0">
                <a:solidFill>
                  <a:schemeClr val="accent1">
                    <a:lumMod val="75000"/>
                  </a:schemeClr>
                </a:solidFill>
              </a:rPr>
            </a:br>
            <a:r>
              <a:rPr lang="en-US" sz="6600" b="1" dirty="0">
                <a:solidFill>
                  <a:schemeClr val="accent1">
                    <a:lumMod val="75000"/>
                  </a:schemeClr>
                </a:solidFill>
              </a:rPr>
              <a:t>Skeletal System</a:t>
            </a:r>
            <a:br>
              <a:rPr lang="en-US" sz="6600" b="1" dirty="0">
                <a:solidFill>
                  <a:schemeClr val="accent1">
                    <a:lumMod val="75000"/>
                  </a:schemeClr>
                </a:solidFill>
              </a:rPr>
            </a:br>
            <a:br>
              <a:rPr lang="en-US" sz="6600" b="1" dirty="0">
                <a:solidFill>
                  <a:schemeClr val="accent1">
                    <a:lumMod val="75000"/>
                  </a:schemeClr>
                </a:solidFill>
              </a:rPr>
            </a:br>
            <a:r>
              <a:rPr lang="en-US" sz="6000" b="1" dirty="0">
                <a:solidFill>
                  <a:srgbClr val="FF0000"/>
                </a:solidFill>
              </a:rPr>
              <a:t>Dr. Sarah Hashim </a:t>
            </a:r>
            <a:br>
              <a:rPr lang="en-US" sz="6600" b="1" dirty="0">
                <a:solidFill>
                  <a:schemeClr val="accent1">
                    <a:lumMod val="75000"/>
                  </a:schemeClr>
                </a:solidFill>
              </a:rPr>
            </a:br>
            <a:endParaRPr lang="ar-IQ" sz="6600" b="1" dirty="0">
              <a:solidFill>
                <a:srgbClr val="FF0000"/>
              </a:solidFill>
            </a:endParaRPr>
          </a:p>
        </p:txBody>
      </p:sp>
      <p:pic>
        <p:nvPicPr>
          <p:cNvPr id="3" name="Picture 2">
            <a:extLst>
              <a:ext uri="{FF2B5EF4-FFF2-40B4-BE49-F238E27FC236}">
                <a16:creationId xmlns:a16="http://schemas.microsoft.com/office/drawing/2014/main" id="{546AE971-69D0-163B-7992-7D5F3DE5AEB8}"/>
              </a:ext>
            </a:extLst>
          </p:cNvPr>
          <p:cNvPicPr>
            <a:picLocks noChangeAspect="1"/>
          </p:cNvPicPr>
          <p:nvPr/>
        </p:nvPicPr>
        <p:blipFill>
          <a:blip r:embed="rId2"/>
          <a:stretch>
            <a:fillRect/>
          </a:stretch>
        </p:blipFill>
        <p:spPr>
          <a:xfrm>
            <a:off x="7007218" y="250722"/>
            <a:ext cx="4658756" cy="6400801"/>
          </a:xfrm>
          <a:prstGeom prst="rect">
            <a:avLst/>
          </a:prstGeom>
        </p:spPr>
      </p:pic>
    </p:spTree>
    <p:extLst>
      <p:ext uri="{BB962C8B-B14F-4D97-AF65-F5344CB8AC3E}">
        <p14:creationId xmlns:p14="http://schemas.microsoft.com/office/powerpoint/2010/main" val="3845657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D77E-417F-C147-53D4-13450C721C3C}"/>
              </a:ext>
            </a:extLst>
          </p:cNvPr>
          <p:cNvSpPr>
            <a:spLocks noGrp="1"/>
          </p:cNvSpPr>
          <p:nvPr>
            <p:ph type="title"/>
          </p:nvPr>
        </p:nvSpPr>
        <p:spPr/>
        <p:txBody>
          <a:bodyPr/>
          <a:lstStyle/>
          <a:p>
            <a:r>
              <a:rPr lang="en-US" b="1" i="0" dirty="0">
                <a:solidFill>
                  <a:schemeClr val="accent1">
                    <a:lumMod val="75000"/>
                  </a:schemeClr>
                </a:solidFill>
                <a:effectLst/>
                <a:latin typeface="Source Sans Pro" panose="020B0503030403020204" pitchFamily="34" charset="0"/>
              </a:rPr>
              <a:t>3-Thoracic Cage</a:t>
            </a:r>
            <a:endParaRPr lang="ar-IQ" dirty="0">
              <a:solidFill>
                <a:schemeClr val="accent1">
                  <a:lumMod val="75000"/>
                </a:schemeClr>
              </a:solidFill>
            </a:endParaRPr>
          </a:p>
        </p:txBody>
      </p:sp>
      <p:sp>
        <p:nvSpPr>
          <p:cNvPr id="3" name="Content Placeholder 2">
            <a:extLst>
              <a:ext uri="{FF2B5EF4-FFF2-40B4-BE49-F238E27FC236}">
                <a16:creationId xmlns:a16="http://schemas.microsoft.com/office/drawing/2014/main" id="{6EF424C8-5629-5FDF-F0D2-2E48FD2A7194}"/>
              </a:ext>
            </a:extLst>
          </p:cNvPr>
          <p:cNvSpPr>
            <a:spLocks noGrp="1"/>
          </p:cNvSpPr>
          <p:nvPr>
            <p:ph idx="1"/>
          </p:nvPr>
        </p:nvSpPr>
        <p:spPr/>
        <p:txBody>
          <a:bodyPr/>
          <a:lstStyle/>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Sternum (1)</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Ribs (24)</a:t>
            </a:r>
          </a:p>
          <a:p>
            <a:pPr marL="0" indent="0">
              <a:buNone/>
            </a:pPr>
            <a:endParaRPr lang="ar-IQ" dirty="0"/>
          </a:p>
        </p:txBody>
      </p:sp>
      <p:pic>
        <p:nvPicPr>
          <p:cNvPr id="4" name="Picture 3">
            <a:extLst>
              <a:ext uri="{FF2B5EF4-FFF2-40B4-BE49-F238E27FC236}">
                <a16:creationId xmlns:a16="http://schemas.microsoft.com/office/drawing/2014/main" id="{1F3E799D-6913-0FF2-F0E2-E422A454FD28}"/>
              </a:ext>
            </a:extLst>
          </p:cNvPr>
          <p:cNvPicPr>
            <a:picLocks noChangeAspect="1"/>
          </p:cNvPicPr>
          <p:nvPr/>
        </p:nvPicPr>
        <p:blipFill>
          <a:blip r:embed="rId2"/>
          <a:stretch>
            <a:fillRect/>
          </a:stretch>
        </p:blipFill>
        <p:spPr>
          <a:xfrm>
            <a:off x="6407559" y="1169907"/>
            <a:ext cx="5317408" cy="4218477"/>
          </a:xfrm>
          <a:prstGeom prst="rect">
            <a:avLst/>
          </a:prstGeom>
        </p:spPr>
      </p:pic>
    </p:spTree>
    <p:extLst>
      <p:ext uri="{BB962C8B-B14F-4D97-AF65-F5344CB8AC3E}">
        <p14:creationId xmlns:p14="http://schemas.microsoft.com/office/powerpoint/2010/main" val="350811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FF405D2-24D8-6ADA-612C-D84A2D0BEC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1002" y="398207"/>
            <a:ext cx="11005192" cy="635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2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2FC3C1F-E23A-63FF-FE90-F4A8804F82F1}"/>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35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648D-0645-7C28-7C2D-32D26F87C82E}"/>
              </a:ext>
            </a:extLst>
          </p:cNvPr>
          <p:cNvSpPr>
            <a:spLocks noGrp="1"/>
          </p:cNvSpPr>
          <p:nvPr>
            <p:ph type="title"/>
          </p:nvPr>
        </p:nvSpPr>
        <p:spPr>
          <a:xfrm>
            <a:off x="353961" y="1"/>
            <a:ext cx="10999839" cy="1690688"/>
          </a:xfrm>
        </p:spPr>
        <p:txBody>
          <a:bodyPr>
            <a:normAutofit/>
          </a:bodyPr>
          <a:lstStyle/>
          <a:p>
            <a:r>
              <a:rPr lang="en-US" sz="5400" b="1" dirty="0">
                <a:solidFill>
                  <a:schemeClr val="accent1">
                    <a:lumMod val="75000"/>
                  </a:schemeClr>
                </a:solidFill>
              </a:rPr>
              <a:t>Skeletal system </a:t>
            </a:r>
            <a:endParaRPr lang="ar-IQ" sz="5400" b="1" dirty="0">
              <a:solidFill>
                <a:schemeClr val="accent1">
                  <a:lumMod val="75000"/>
                </a:schemeClr>
              </a:solidFill>
            </a:endParaRPr>
          </a:p>
        </p:txBody>
      </p:sp>
      <p:sp>
        <p:nvSpPr>
          <p:cNvPr id="3" name="Content Placeholder 2">
            <a:extLst>
              <a:ext uri="{FF2B5EF4-FFF2-40B4-BE49-F238E27FC236}">
                <a16:creationId xmlns:a16="http://schemas.microsoft.com/office/drawing/2014/main" id="{91B8E77D-D709-552F-E639-EC7EC5F581B9}"/>
              </a:ext>
            </a:extLst>
          </p:cNvPr>
          <p:cNvSpPr>
            <a:spLocks noGrp="1"/>
          </p:cNvSpPr>
          <p:nvPr>
            <p:ph idx="1"/>
          </p:nvPr>
        </p:nvSpPr>
        <p:spPr>
          <a:xfrm>
            <a:off x="201562" y="1690689"/>
            <a:ext cx="7054645" cy="4486274"/>
          </a:xfrm>
        </p:spPr>
        <p:txBody>
          <a:bodyPr>
            <a:normAutofit/>
          </a:bodyPr>
          <a:lstStyle/>
          <a:p>
            <a:pPr algn="just">
              <a:buFont typeface="Wingdings" panose="05000000000000000000" pitchFamily="2" charset="2"/>
              <a:buChar char="Ø"/>
            </a:pPr>
            <a:r>
              <a:rPr lang="en-US" dirty="0">
                <a:cs typeface="+mj-cs"/>
              </a:rPr>
              <a:t>Bones </a:t>
            </a:r>
          </a:p>
          <a:p>
            <a:pPr algn="just">
              <a:buFont typeface="Wingdings" panose="05000000000000000000" pitchFamily="2" charset="2"/>
              <a:buChar char="Ø"/>
            </a:pPr>
            <a:r>
              <a:rPr lang="en-US" dirty="0">
                <a:cs typeface="+mj-cs"/>
              </a:rPr>
              <a:t>Joints </a:t>
            </a:r>
          </a:p>
          <a:p>
            <a:pPr algn="just">
              <a:buFont typeface="Wingdings" panose="05000000000000000000" pitchFamily="2" charset="2"/>
              <a:buChar char="Ø"/>
            </a:pPr>
            <a:r>
              <a:rPr lang="en-US" dirty="0">
                <a:cs typeface="+mj-cs"/>
              </a:rPr>
              <a:t>Cartilage:</a:t>
            </a:r>
            <a:r>
              <a:rPr lang="en-US" b="0" i="0" u="none" strike="noStrike" baseline="0" dirty="0">
                <a:latin typeface="MinionPro-Regular"/>
                <a:cs typeface="+mj-cs"/>
              </a:rPr>
              <a:t> </a:t>
            </a:r>
            <a:r>
              <a:rPr lang="en-US" sz="2400" i="0" u="none" strike="noStrike" baseline="0" dirty="0">
                <a:latin typeface="MinionPro-Regular"/>
                <a:cs typeface="+mj-cs"/>
              </a:rPr>
              <a:t>is an avascular form of connective tissue consisting of extracellular fibers embedded in a matrix that contains cells localized in small cavities.</a:t>
            </a:r>
            <a:r>
              <a:rPr lang="en-US" sz="2400" dirty="0">
                <a:cs typeface="+mj-cs"/>
              </a:rPr>
              <a:t> </a:t>
            </a:r>
          </a:p>
          <a:p>
            <a:pPr algn="just">
              <a:buFont typeface="Wingdings" panose="05000000000000000000" pitchFamily="2" charset="2"/>
              <a:buChar char="Ø"/>
            </a:pPr>
            <a:r>
              <a:rPr lang="en-US" dirty="0">
                <a:cs typeface="+mj-cs"/>
              </a:rPr>
              <a:t>Ligaments :</a:t>
            </a:r>
            <a:r>
              <a:rPr lang="en-US" b="0" i="0" dirty="0">
                <a:solidFill>
                  <a:srgbClr val="555555"/>
                </a:solidFill>
                <a:effectLst/>
                <a:latin typeface="__Roboto_35b5f0"/>
                <a:cs typeface="+mj-cs"/>
              </a:rPr>
              <a:t> </a:t>
            </a:r>
            <a:r>
              <a:rPr lang="en-US" sz="2400" i="0" dirty="0">
                <a:effectLst/>
                <a:latin typeface="__Roboto_35b5f0"/>
                <a:cs typeface="+mj-cs"/>
              </a:rPr>
              <a:t>Ligaments are bands of tissue that connect bones to other bones.</a:t>
            </a:r>
            <a:br>
              <a:rPr lang="en-US" sz="2400" dirty="0">
                <a:cs typeface="+mj-cs"/>
              </a:rPr>
            </a:br>
            <a:endParaRPr lang="ar-IQ" dirty="0">
              <a:cs typeface="+mj-cs"/>
            </a:endParaRPr>
          </a:p>
        </p:txBody>
      </p:sp>
      <p:pic>
        <p:nvPicPr>
          <p:cNvPr id="4" name="Picture 3">
            <a:extLst>
              <a:ext uri="{FF2B5EF4-FFF2-40B4-BE49-F238E27FC236}">
                <a16:creationId xmlns:a16="http://schemas.microsoft.com/office/drawing/2014/main" id="{666B2A23-08F1-4C5D-A091-4D7E4878F080}"/>
              </a:ext>
            </a:extLst>
          </p:cNvPr>
          <p:cNvPicPr>
            <a:picLocks noChangeAspect="1"/>
          </p:cNvPicPr>
          <p:nvPr/>
        </p:nvPicPr>
        <p:blipFill>
          <a:blip r:embed="rId2"/>
          <a:srcRect l="333" b="23289"/>
          <a:stretch/>
        </p:blipFill>
        <p:spPr>
          <a:xfrm>
            <a:off x="7256206" y="0"/>
            <a:ext cx="4734232" cy="6908592"/>
          </a:xfrm>
          <a:prstGeom prst="rect">
            <a:avLst/>
          </a:prstGeom>
        </p:spPr>
      </p:pic>
    </p:spTree>
    <p:extLst>
      <p:ext uri="{BB962C8B-B14F-4D97-AF65-F5344CB8AC3E}">
        <p14:creationId xmlns:p14="http://schemas.microsoft.com/office/powerpoint/2010/main" val="29857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FB0E-589D-E1EF-1DBC-4E0322809D45}"/>
              </a:ext>
            </a:extLst>
          </p:cNvPr>
          <p:cNvSpPr>
            <a:spLocks noGrp="1"/>
          </p:cNvSpPr>
          <p:nvPr>
            <p:ph type="title"/>
          </p:nvPr>
        </p:nvSpPr>
        <p:spPr>
          <a:xfrm>
            <a:off x="368710" y="191729"/>
            <a:ext cx="10985090" cy="958645"/>
          </a:xfrm>
        </p:spPr>
        <p:txBody>
          <a:bodyPr/>
          <a:lstStyle/>
          <a:p>
            <a:r>
              <a:rPr lang="en-US" dirty="0">
                <a:solidFill>
                  <a:schemeClr val="accent1">
                    <a:lumMod val="75000"/>
                  </a:schemeClr>
                </a:solidFill>
              </a:rPr>
              <a:t>Functions of skeletal system </a:t>
            </a:r>
            <a:endParaRPr lang="ar-IQ" dirty="0">
              <a:solidFill>
                <a:schemeClr val="accent1">
                  <a:lumMod val="75000"/>
                </a:schemeClr>
              </a:solidFill>
            </a:endParaRPr>
          </a:p>
        </p:txBody>
      </p:sp>
      <p:sp>
        <p:nvSpPr>
          <p:cNvPr id="3" name="Content Placeholder 2">
            <a:extLst>
              <a:ext uri="{FF2B5EF4-FFF2-40B4-BE49-F238E27FC236}">
                <a16:creationId xmlns:a16="http://schemas.microsoft.com/office/drawing/2014/main" id="{0FD5416A-05E9-85C4-7AB7-22BC22029D02}"/>
              </a:ext>
            </a:extLst>
          </p:cNvPr>
          <p:cNvSpPr>
            <a:spLocks noGrp="1"/>
          </p:cNvSpPr>
          <p:nvPr>
            <p:ph idx="1"/>
          </p:nvPr>
        </p:nvSpPr>
        <p:spPr>
          <a:xfrm>
            <a:off x="368711" y="1327355"/>
            <a:ext cx="10985090" cy="5338916"/>
          </a:xfrm>
        </p:spPr>
        <p:txBody>
          <a:bodyPr>
            <a:normAutofit fontScale="92500"/>
          </a:bodyPr>
          <a:lstStyle/>
          <a:p>
            <a:pPr algn="just" fontAlgn="base">
              <a:buFont typeface="+mj-lt"/>
              <a:buAutoNum type="arabicPeriod"/>
            </a:pPr>
            <a:r>
              <a:rPr lang="en-US" b="1" i="0" dirty="0">
                <a:solidFill>
                  <a:srgbClr val="141414"/>
                </a:solidFill>
                <a:effectLst/>
                <a:cs typeface="+mj-cs"/>
              </a:rPr>
              <a:t>Support</a:t>
            </a:r>
            <a:r>
              <a:rPr lang="en-US" i="0" dirty="0">
                <a:solidFill>
                  <a:srgbClr val="141414"/>
                </a:solidFill>
                <a:effectLst/>
                <a:cs typeface="+mj-cs"/>
              </a:rPr>
              <a:t> – the skeleton keeps the body upright and provides a framework for muscle and tissue attachment.</a:t>
            </a:r>
          </a:p>
          <a:p>
            <a:pPr algn="just" fontAlgn="base">
              <a:buFont typeface="+mj-lt"/>
              <a:buAutoNum type="arabicPeriod"/>
            </a:pPr>
            <a:r>
              <a:rPr lang="en-US" b="1" i="0" dirty="0">
                <a:solidFill>
                  <a:srgbClr val="141414"/>
                </a:solidFill>
                <a:effectLst/>
                <a:cs typeface="+mj-cs"/>
              </a:rPr>
              <a:t>Protection</a:t>
            </a:r>
            <a:r>
              <a:rPr lang="en-US" i="0" dirty="0">
                <a:solidFill>
                  <a:srgbClr val="141414"/>
                </a:solidFill>
                <a:effectLst/>
                <a:cs typeface="+mj-cs"/>
              </a:rPr>
              <a:t> – the bones of the skeleton protect the internal organs and reduce the risk of injury on impact. </a:t>
            </a:r>
          </a:p>
          <a:p>
            <a:pPr algn="just" fontAlgn="base">
              <a:buFont typeface="+mj-lt"/>
              <a:buAutoNum type="arabicPeriod"/>
            </a:pPr>
            <a:r>
              <a:rPr lang="en-US" b="1" i="0" dirty="0">
                <a:solidFill>
                  <a:srgbClr val="141414"/>
                </a:solidFill>
                <a:effectLst/>
                <a:cs typeface="+mj-cs"/>
              </a:rPr>
              <a:t>Movement</a:t>
            </a:r>
            <a:r>
              <a:rPr lang="en-US" i="0" dirty="0">
                <a:solidFill>
                  <a:srgbClr val="141414"/>
                </a:solidFill>
                <a:effectLst/>
                <a:cs typeface="+mj-cs"/>
              </a:rPr>
              <a:t> – the skeleton allows movement of the body as a whole and its individual parts. The bones form joints and act as levers, allowing muscles to pull on them to produce movement. </a:t>
            </a:r>
          </a:p>
          <a:p>
            <a:pPr algn="just" fontAlgn="base">
              <a:buFont typeface="+mj-lt"/>
              <a:buAutoNum type="arabicPeriod"/>
            </a:pPr>
            <a:r>
              <a:rPr lang="en-US" b="1" i="0" dirty="0">
                <a:solidFill>
                  <a:srgbClr val="141414"/>
                </a:solidFill>
                <a:effectLst/>
                <a:cs typeface="+mj-cs"/>
              </a:rPr>
              <a:t>Blood cell production </a:t>
            </a:r>
            <a:r>
              <a:rPr lang="en-US" i="0" dirty="0">
                <a:solidFill>
                  <a:srgbClr val="141414"/>
                </a:solidFill>
                <a:effectLst/>
                <a:cs typeface="+mj-cs"/>
              </a:rPr>
              <a:t>– certain bones in the skeleton contain bone marrow which produces red blood cells, white blood cells and platelets. Examples of bones that contain marrow are the pelvis, sternum, humerus and femur.</a:t>
            </a:r>
          </a:p>
          <a:p>
            <a:pPr algn="just" fontAlgn="base">
              <a:buFont typeface="+mj-lt"/>
              <a:buAutoNum type="arabicPeriod"/>
            </a:pPr>
            <a:r>
              <a:rPr lang="en-US" b="1" i="0" dirty="0">
                <a:solidFill>
                  <a:srgbClr val="141414"/>
                </a:solidFill>
                <a:effectLst/>
                <a:cs typeface="+mj-cs"/>
              </a:rPr>
              <a:t>Storage of minerals </a:t>
            </a:r>
            <a:r>
              <a:rPr lang="en-US" i="0" dirty="0">
                <a:solidFill>
                  <a:srgbClr val="141414"/>
                </a:solidFill>
                <a:effectLst/>
                <a:cs typeface="+mj-cs"/>
              </a:rPr>
              <a:t>- the bones store minerals such as calcium, iron, potassium and phosphorous and release them into the blood when the body needs to use them.</a:t>
            </a:r>
          </a:p>
          <a:p>
            <a:pPr algn="just"/>
            <a:endParaRPr lang="ar-IQ" dirty="0">
              <a:cs typeface="+mj-cs"/>
            </a:endParaRPr>
          </a:p>
        </p:txBody>
      </p:sp>
    </p:spTree>
    <p:extLst>
      <p:ext uri="{BB962C8B-B14F-4D97-AF65-F5344CB8AC3E}">
        <p14:creationId xmlns:p14="http://schemas.microsoft.com/office/powerpoint/2010/main" val="98021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DD6B-F51A-D4F4-32A3-6E28F2432F63}"/>
              </a:ext>
            </a:extLst>
          </p:cNvPr>
          <p:cNvSpPr>
            <a:spLocks noGrp="1"/>
          </p:cNvSpPr>
          <p:nvPr>
            <p:ph type="title"/>
          </p:nvPr>
        </p:nvSpPr>
        <p:spPr/>
        <p:txBody>
          <a:bodyPr>
            <a:normAutofit/>
          </a:bodyPr>
          <a:lstStyle/>
          <a:p>
            <a:r>
              <a:rPr lang="en-US" sz="4800" b="1" dirty="0">
                <a:solidFill>
                  <a:schemeClr val="accent1">
                    <a:lumMod val="75000"/>
                  </a:schemeClr>
                </a:solidFill>
              </a:rPr>
              <a:t>Bones </a:t>
            </a:r>
            <a:endParaRPr lang="ar-IQ" sz="4800" b="1" dirty="0">
              <a:solidFill>
                <a:schemeClr val="accent1">
                  <a:lumMod val="75000"/>
                </a:schemeClr>
              </a:solidFill>
            </a:endParaRPr>
          </a:p>
        </p:txBody>
      </p:sp>
      <p:sp>
        <p:nvSpPr>
          <p:cNvPr id="3" name="Content Placeholder 2">
            <a:extLst>
              <a:ext uri="{FF2B5EF4-FFF2-40B4-BE49-F238E27FC236}">
                <a16:creationId xmlns:a16="http://schemas.microsoft.com/office/drawing/2014/main" id="{CDF396CC-9F00-4184-F128-55445D9F5D64}"/>
              </a:ext>
            </a:extLst>
          </p:cNvPr>
          <p:cNvSpPr>
            <a:spLocks noGrp="1"/>
          </p:cNvSpPr>
          <p:nvPr>
            <p:ph idx="1"/>
          </p:nvPr>
        </p:nvSpPr>
        <p:spPr>
          <a:xfrm>
            <a:off x="838200" y="1690688"/>
            <a:ext cx="10515600" cy="4486275"/>
          </a:xfrm>
        </p:spPr>
        <p:txBody>
          <a:bodyPr>
            <a:normAutofit/>
          </a:bodyPr>
          <a:lstStyle/>
          <a:p>
            <a:pPr marL="0" indent="0" algn="l">
              <a:lnSpc>
                <a:spcPct val="150000"/>
              </a:lnSpc>
              <a:buNone/>
            </a:pPr>
            <a:r>
              <a:rPr lang="en-US" sz="2400" b="0" i="0" u="none" strike="noStrike" baseline="0" dirty="0">
                <a:solidFill>
                  <a:srgbClr val="FF0000"/>
                </a:solidFill>
              </a:rPr>
              <a:t>Bone</a:t>
            </a:r>
            <a:r>
              <a:rPr lang="en-US" sz="2400" b="0" i="0" u="none" strike="noStrike" baseline="0" dirty="0"/>
              <a:t> is a calcified, living, connective tissue that forms the majority of the skeleton. It consists of an intercellular calcified matrix, which also contains collagen fibers, and several types of cells within the matrix.</a:t>
            </a:r>
          </a:p>
          <a:p>
            <a:pPr marL="0" indent="0" algn="l">
              <a:buNone/>
            </a:pPr>
            <a:r>
              <a:rPr lang="en-US" sz="2400" dirty="0"/>
              <a:t>The bones are usually classified in </a:t>
            </a:r>
            <a:r>
              <a:rPr lang="en-US" sz="2400" dirty="0">
                <a:solidFill>
                  <a:srgbClr val="FF0000"/>
                </a:solidFill>
              </a:rPr>
              <a:t>three</a:t>
            </a:r>
            <a:r>
              <a:rPr lang="en-US" sz="2400" dirty="0"/>
              <a:t> ways</a:t>
            </a:r>
          </a:p>
          <a:p>
            <a:pPr marL="0" indent="0" algn="l">
              <a:buNone/>
            </a:pPr>
            <a:r>
              <a:rPr lang="en-US" sz="2400" b="0" i="0" u="none" strike="noStrike" baseline="0" dirty="0">
                <a:solidFill>
                  <a:srgbClr val="FF0000"/>
                </a:solidFill>
              </a:rPr>
              <a:t>A)</a:t>
            </a:r>
            <a:r>
              <a:rPr lang="en-US" sz="2400" b="0" i="0" u="none" strike="noStrike" baseline="0" dirty="0"/>
              <a:t>according to the shape</a:t>
            </a:r>
          </a:p>
          <a:p>
            <a:pPr marL="0" indent="0" algn="l">
              <a:buNone/>
            </a:pPr>
            <a:r>
              <a:rPr lang="en-US" sz="2400" dirty="0">
                <a:solidFill>
                  <a:srgbClr val="FF0000"/>
                </a:solidFill>
              </a:rPr>
              <a:t>B)</a:t>
            </a:r>
            <a:r>
              <a:rPr lang="en-US" sz="2400" dirty="0"/>
              <a:t> According to the structure (structural classification)</a:t>
            </a:r>
          </a:p>
          <a:p>
            <a:pPr marL="0" indent="0" algn="l">
              <a:buNone/>
            </a:pPr>
            <a:r>
              <a:rPr lang="en-US" sz="2400" b="0" i="0" u="none" strike="noStrike" baseline="0" dirty="0">
                <a:solidFill>
                  <a:srgbClr val="FF0000"/>
                </a:solidFill>
              </a:rPr>
              <a:t>C)</a:t>
            </a:r>
            <a:r>
              <a:rPr lang="en-US" sz="2400" b="0" i="0" u="none" strike="noStrike" baseline="0" dirty="0"/>
              <a:t>according to the development (developmental classification)</a:t>
            </a:r>
          </a:p>
          <a:p>
            <a:pPr marL="0" indent="0" algn="l">
              <a:buNone/>
            </a:pPr>
            <a:endParaRPr lang="ar-IQ" sz="3600" dirty="0"/>
          </a:p>
        </p:txBody>
      </p:sp>
    </p:spTree>
    <p:extLst>
      <p:ext uri="{BB962C8B-B14F-4D97-AF65-F5344CB8AC3E}">
        <p14:creationId xmlns:p14="http://schemas.microsoft.com/office/powerpoint/2010/main" val="350900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DB4E-C3BE-7BA6-8AF1-CA5A873A00F7}"/>
              </a:ext>
            </a:extLst>
          </p:cNvPr>
          <p:cNvSpPr>
            <a:spLocks noGrp="1"/>
          </p:cNvSpPr>
          <p:nvPr>
            <p:ph type="title"/>
          </p:nvPr>
        </p:nvSpPr>
        <p:spPr>
          <a:xfrm>
            <a:off x="204020" y="191729"/>
            <a:ext cx="10515600" cy="1021223"/>
          </a:xfrm>
        </p:spPr>
        <p:txBody>
          <a:bodyPr/>
          <a:lstStyle/>
          <a:p>
            <a:r>
              <a:rPr lang="en-US" b="1" dirty="0">
                <a:solidFill>
                  <a:schemeClr val="accent1">
                    <a:lumMod val="75000"/>
                  </a:schemeClr>
                </a:solidFill>
              </a:rPr>
              <a:t>Classification of bones by shape </a:t>
            </a:r>
            <a:endParaRPr lang="ar-IQ" b="1" dirty="0">
              <a:solidFill>
                <a:schemeClr val="accent1">
                  <a:lumMod val="75000"/>
                </a:schemeClr>
              </a:solidFill>
            </a:endParaRPr>
          </a:p>
        </p:txBody>
      </p:sp>
      <p:pic>
        <p:nvPicPr>
          <p:cNvPr id="4" name="Content Placeholder 3">
            <a:extLst>
              <a:ext uri="{FF2B5EF4-FFF2-40B4-BE49-F238E27FC236}">
                <a16:creationId xmlns:a16="http://schemas.microsoft.com/office/drawing/2014/main" id="{87CF7093-A0B7-EE7C-BDA5-DF7D15D14AC8}"/>
              </a:ext>
            </a:extLst>
          </p:cNvPr>
          <p:cNvPicPr>
            <a:picLocks noGrp="1" noChangeAspect="1"/>
          </p:cNvPicPr>
          <p:nvPr>
            <p:ph idx="1"/>
          </p:nvPr>
        </p:nvPicPr>
        <p:blipFill>
          <a:blip r:embed="rId2"/>
          <a:srcRect r="3061" b="3466"/>
          <a:stretch/>
        </p:blipFill>
        <p:spPr>
          <a:xfrm>
            <a:off x="2123767" y="1325834"/>
            <a:ext cx="7005485" cy="5340438"/>
          </a:xfrm>
          <a:prstGeom prst="rect">
            <a:avLst/>
          </a:prstGeom>
        </p:spPr>
      </p:pic>
    </p:spTree>
    <p:extLst>
      <p:ext uri="{BB962C8B-B14F-4D97-AF65-F5344CB8AC3E}">
        <p14:creationId xmlns:p14="http://schemas.microsoft.com/office/powerpoint/2010/main" val="223162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6134-53AA-4A7E-AB79-22F1C608BB85}"/>
              </a:ext>
            </a:extLst>
          </p:cNvPr>
          <p:cNvSpPr>
            <a:spLocks noGrp="1"/>
          </p:cNvSpPr>
          <p:nvPr>
            <p:ph type="title"/>
          </p:nvPr>
        </p:nvSpPr>
        <p:spPr/>
        <p:txBody>
          <a:bodyPr>
            <a:normAutofit/>
          </a:bodyPr>
          <a:lstStyle/>
          <a:p>
            <a:r>
              <a:rPr lang="en-US" b="0" i="0" dirty="0">
                <a:solidFill>
                  <a:schemeClr val="accent1">
                    <a:lumMod val="75000"/>
                  </a:schemeClr>
                </a:solidFill>
                <a:effectLst/>
                <a:latin typeface="Merriweather" panose="00000500000000000000" pitchFamily="2" charset="0"/>
              </a:rPr>
              <a:t>Axial Skeleton (80 bones)</a:t>
            </a:r>
            <a:endParaRPr lang="ar-IQ" dirty="0"/>
          </a:p>
        </p:txBody>
      </p:sp>
      <p:sp>
        <p:nvSpPr>
          <p:cNvPr id="7" name="Content Placeholder 6">
            <a:extLst>
              <a:ext uri="{FF2B5EF4-FFF2-40B4-BE49-F238E27FC236}">
                <a16:creationId xmlns:a16="http://schemas.microsoft.com/office/drawing/2014/main" id="{3136B271-9EBF-A308-4703-D022C659ED67}"/>
              </a:ext>
            </a:extLst>
          </p:cNvPr>
          <p:cNvSpPr>
            <a:spLocks noGrp="1"/>
          </p:cNvSpPr>
          <p:nvPr>
            <p:ph idx="1"/>
          </p:nvPr>
        </p:nvSpPr>
        <p:spPr>
          <a:xfrm>
            <a:off x="648929" y="1342103"/>
            <a:ext cx="10704871" cy="4834860"/>
          </a:xfrm>
        </p:spPr>
        <p:txBody>
          <a:bodyPr/>
          <a:lstStyle/>
          <a:p>
            <a:pPr marL="0" indent="0">
              <a:buNone/>
            </a:pPr>
            <a:r>
              <a:rPr lang="en-US" b="1" i="0" dirty="0">
                <a:solidFill>
                  <a:schemeClr val="accent1">
                    <a:lumMod val="75000"/>
                  </a:schemeClr>
                </a:solidFill>
                <a:effectLst/>
                <a:latin typeface="Merriweather" panose="00000500000000000000" pitchFamily="2" charset="0"/>
              </a:rPr>
              <a:t>1- Skull (28)</a:t>
            </a:r>
          </a:p>
          <a:p>
            <a:pPr marL="0" indent="0">
              <a:buNone/>
            </a:pPr>
            <a:endParaRPr lang="en-US" b="0" i="0" dirty="0">
              <a:solidFill>
                <a:srgbClr val="404040"/>
              </a:solidFill>
              <a:effectLst/>
              <a:latin typeface="Merriweather" panose="00000500000000000000" pitchFamily="2" charset="0"/>
            </a:endParaRPr>
          </a:p>
          <a:p>
            <a:pPr marL="0" indent="0">
              <a:buNone/>
            </a:pPr>
            <a:r>
              <a:rPr lang="en-US" b="1" i="0" dirty="0">
                <a:solidFill>
                  <a:srgbClr val="FF0000"/>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Cranial</a:t>
            </a:r>
            <a:r>
              <a:rPr lang="en-US" b="1" i="0" dirty="0">
                <a:solidFill>
                  <a:srgbClr val="FF0000"/>
                </a:solidFill>
                <a:effectLst/>
                <a:latin typeface="Source Sans Pro" panose="020B0503030403020204" pitchFamily="34" charset="0"/>
              </a:rPr>
              <a:t> Bones</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Parietal (2)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Temporal (2)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Frontal (1)</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Occipital (1)</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Ethmoid (1)</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Sphenoid (1)</a:t>
            </a:r>
          </a:p>
          <a:p>
            <a:pPr>
              <a:buFont typeface="Wingdings" panose="05000000000000000000" pitchFamily="2" charset="2"/>
              <a:buChar char="Ø"/>
            </a:pPr>
            <a:endParaRPr lang="en-US" b="1" i="0" dirty="0">
              <a:solidFill>
                <a:srgbClr val="FF0000"/>
              </a:solidFill>
              <a:effectLst/>
              <a:latin typeface="Source Sans Pro" panose="020B0503030403020204" pitchFamily="34" charset="0"/>
            </a:endParaRPr>
          </a:p>
          <a:p>
            <a:pPr marL="0" indent="0">
              <a:buNone/>
            </a:pPr>
            <a:endParaRPr lang="ar-IQ" dirty="0"/>
          </a:p>
        </p:txBody>
      </p:sp>
      <p:pic>
        <p:nvPicPr>
          <p:cNvPr id="12" name="Picture 11">
            <a:extLst>
              <a:ext uri="{FF2B5EF4-FFF2-40B4-BE49-F238E27FC236}">
                <a16:creationId xmlns:a16="http://schemas.microsoft.com/office/drawing/2014/main" id="{044BFA45-DF58-6742-005F-97D8EF671325}"/>
              </a:ext>
            </a:extLst>
          </p:cNvPr>
          <p:cNvPicPr>
            <a:picLocks noChangeAspect="1"/>
          </p:cNvPicPr>
          <p:nvPr/>
        </p:nvPicPr>
        <p:blipFill>
          <a:blip r:embed="rId3"/>
          <a:stretch>
            <a:fillRect/>
          </a:stretch>
        </p:blipFill>
        <p:spPr>
          <a:xfrm>
            <a:off x="4881716" y="1599674"/>
            <a:ext cx="7118555" cy="5153834"/>
          </a:xfrm>
          <a:prstGeom prst="rect">
            <a:avLst/>
          </a:prstGeom>
        </p:spPr>
      </p:pic>
    </p:spTree>
    <p:extLst>
      <p:ext uri="{BB962C8B-B14F-4D97-AF65-F5344CB8AC3E}">
        <p14:creationId xmlns:p14="http://schemas.microsoft.com/office/powerpoint/2010/main" val="3381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A5A6-3D69-2303-9CC6-B1B00BA26ABF}"/>
              </a:ext>
            </a:extLst>
          </p:cNvPr>
          <p:cNvSpPr>
            <a:spLocks noGrp="1"/>
          </p:cNvSpPr>
          <p:nvPr>
            <p:ph type="title"/>
          </p:nvPr>
        </p:nvSpPr>
        <p:spPr/>
        <p:txBody>
          <a:bodyPr/>
          <a:lstStyle/>
          <a:p>
            <a:r>
              <a:rPr lang="en-US" b="1" i="0" u="sng" dirty="0">
                <a:solidFill>
                  <a:srgbClr val="FF0000"/>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Facial Bones</a:t>
            </a:r>
            <a:endParaRPr lang="ar-IQ" u="sng" dirty="0">
              <a:solidFill>
                <a:srgbClr val="FF0000"/>
              </a:solidFill>
            </a:endParaRPr>
          </a:p>
        </p:txBody>
      </p:sp>
      <p:sp>
        <p:nvSpPr>
          <p:cNvPr id="3" name="Content Placeholder 2">
            <a:extLst>
              <a:ext uri="{FF2B5EF4-FFF2-40B4-BE49-F238E27FC236}">
                <a16:creationId xmlns:a16="http://schemas.microsoft.com/office/drawing/2014/main" id="{22FE9DBE-2415-055B-0633-2E3B6365D743}"/>
              </a:ext>
            </a:extLst>
          </p:cNvPr>
          <p:cNvSpPr>
            <a:spLocks noGrp="1"/>
          </p:cNvSpPr>
          <p:nvPr>
            <p:ph idx="1"/>
          </p:nvPr>
        </p:nvSpPr>
        <p:spPr>
          <a:xfrm>
            <a:off x="838200" y="1825625"/>
            <a:ext cx="10515600" cy="4667250"/>
          </a:xfrm>
        </p:spPr>
        <p:txBody>
          <a:bodyPr/>
          <a:lstStyle/>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Maxilla (2)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Zygomatic (2)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Mandible (1)</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Nasal (2)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Platine (2)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Inferior nasal concha (2)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Lacrimal (2)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Vomer (1)</a:t>
            </a:r>
          </a:p>
          <a:p>
            <a:endParaRPr lang="ar-IQ" dirty="0"/>
          </a:p>
        </p:txBody>
      </p:sp>
      <p:pic>
        <p:nvPicPr>
          <p:cNvPr id="5" name="Picture 4">
            <a:extLst>
              <a:ext uri="{FF2B5EF4-FFF2-40B4-BE49-F238E27FC236}">
                <a16:creationId xmlns:a16="http://schemas.microsoft.com/office/drawing/2014/main" id="{787C7D63-47DE-2A0B-319F-7149E2F6CF55}"/>
              </a:ext>
            </a:extLst>
          </p:cNvPr>
          <p:cNvPicPr>
            <a:picLocks noChangeAspect="1"/>
          </p:cNvPicPr>
          <p:nvPr/>
        </p:nvPicPr>
        <p:blipFill>
          <a:blip r:embed="rId3"/>
          <a:stretch>
            <a:fillRect/>
          </a:stretch>
        </p:blipFill>
        <p:spPr>
          <a:xfrm>
            <a:off x="4980255" y="795872"/>
            <a:ext cx="6656222" cy="5840901"/>
          </a:xfrm>
          <a:prstGeom prst="rect">
            <a:avLst/>
          </a:prstGeom>
        </p:spPr>
      </p:pic>
    </p:spTree>
    <p:extLst>
      <p:ext uri="{BB962C8B-B14F-4D97-AF65-F5344CB8AC3E}">
        <p14:creationId xmlns:p14="http://schemas.microsoft.com/office/powerpoint/2010/main" val="121655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DDBE-78DC-88EB-234D-494E91C08A5B}"/>
              </a:ext>
            </a:extLst>
          </p:cNvPr>
          <p:cNvSpPr>
            <a:spLocks noGrp="1"/>
          </p:cNvSpPr>
          <p:nvPr>
            <p:ph type="title"/>
          </p:nvPr>
        </p:nvSpPr>
        <p:spPr/>
        <p:txBody>
          <a:bodyPr/>
          <a:lstStyle/>
          <a:p>
            <a:r>
              <a:rPr lang="en-US" b="1" i="0" u="sng" dirty="0">
                <a:solidFill>
                  <a:srgbClr val="004998"/>
                </a:solidFill>
                <a:effectLst/>
                <a:latin typeface="Source Sans Pro" panose="020B0503030403020204" pitchFamily="34" charset="0"/>
                <a:hlinkClick r:id="rId2"/>
              </a:rPr>
              <a:t>Auditory Ossicles</a:t>
            </a:r>
            <a:endParaRPr lang="ar-IQ" dirty="0"/>
          </a:p>
        </p:txBody>
      </p:sp>
      <p:sp>
        <p:nvSpPr>
          <p:cNvPr id="3" name="Content Placeholder 2">
            <a:extLst>
              <a:ext uri="{FF2B5EF4-FFF2-40B4-BE49-F238E27FC236}">
                <a16:creationId xmlns:a16="http://schemas.microsoft.com/office/drawing/2014/main" id="{ACC4B2F4-3AA7-C739-182B-3F696689B580}"/>
              </a:ext>
            </a:extLst>
          </p:cNvPr>
          <p:cNvSpPr>
            <a:spLocks noGrp="1"/>
          </p:cNvSpPr>
          <p:nvPr>
            <p:ph idx="1"/>
          </p:nvPr>
        </p:nvSpPr>
        <p:spPr>
          <a:xfrm>
            <a:off x="566278" y="1539478"/>
            <a:ext cx="10515600" cy="4351338"/>
          </a:xfrm>
        </p:spPr>
        <p:txBody>
          <a:bodyPr/>
          <a:lstStyle/>
          <a:p>
            <a:pPr algn="l">
              <a:spcBef>
                <a:spcPts val="375"/>
              </a:spcBef>
              <a:spcAft>
                <a:spcPts val="375"/>
              </a:spcAft>
              <a:buFont typeface="Wingdings" panose="05000000000000000000" pitchFamily="2" charset="2"/>
              <a:buChar char="Ø"/>
            </a:pPr>
            <a:r>
              <a:rPr lang="fr-FR" b="0" i="0" dirty="0" err="1">
                <a:solidFill>
                  <a:srgbClr val="212529"/>
                </a:solidFill>
                <a:effectLst/>
                <a:latin typeface="Source Sans Pro" panose="020B0503030403020204" pitchFamily="34" charset="0"/>
              </a:rPr>
              <a:t>Malleus</a:t>
            </a:r>
            <a:r>
              <a:rPr lang="fr-FR" b="0" i="0" dirty="0">
                <a:solidFill>
                  <a:srgbClr val="212529"/>
                </a:solidFill>
                <a:effectLst/>
                <a:latin typeface="Source Sans Pro" panose="020B0503030403020204" pitchFamily="34" charset="0"/>
              </a:rPr>
              <a:t> (2)</a:t>
            </a:r>
          </a:p>
          <a:p>
            <a:pPr algn="l">
              <a:spcBef>
                <a:spcPts val="375"/>
              </a:spcBef>
              <a:spcAft>
                <a:spcPts val="375"/>
              </a:spcAft>
              <a:buFont typeface="Wingdings" panose="05000000000000000000" pitchFamily="2" charset="2"/>
              <a:buChar char="Ø"/>
            </a:pPr>
            <a:r>
              <a:rPr lang="fr-FR" b="0" i="0" dirty="0">
                <a:solidFill>
                  <a:srgbClr val="212529"/>
                </a:solidFill>
                <a:effectLst/>
                <a:latin typeface="Source Sans Pro" panose="020B0503030403020204" pitchFamily="34" charset="0"/>
              </a:rPr>
              <a:t>Incus (2)</a:t>
            </a:r>
          </a:p>
          <a:p>
            <a:pPr algn="l">
              <a:spcBef>
                <a:spcPts val="375"/>
              </a:spcBef>
              <a:spcAft>
                <a:spcPts val="375"/>
              </a:spcAft>
              <a:buFont typeface="Wingdings" panose="05000000000000000000" pitchFamily="2" charset="2"/>
              <a:buChar char="Ø"/>
            </a:pPr>
            <a:r>
              <a:rPr lang="fr-FR" b="0" i="0" dirty="0" err="1">
                <a:solidFill>
                  <a:srgbClr val="212529"/>
                </a:solidFill>
                <a:effectLst/>
                <a:latin typeface="Source Sans Pro" panose="020B0503030403020204" pitchFamily="34" charset="0"/>
              </a:rPr>
              <a:t>Stapes</a:t>
            </a:r>
            <a:r>
              <a:rPr lang="fr-FR" b="0" i="0" dirty="0">
                <a:solidFill>
                  <a:srgbClr val="212529"/>
                </a:solidFill>
                <a:effectLst/>
                <a:latin typeface="Source Sans Pro" panose="020B0503030403020204" pitchFamily="34" charset="0"/>
              </a:rPr>
              <a:t> (2)</a:t>
            </a:r>
          </a:p>
          <a:p>
            <a:pPr algn="l">
              <a:spcBef>
                <a:spcPts val="375"/>
              </a:spcBef>
              <a:spcAft>
                <a:spcPts val="375"/>
              </a:spcAft>
              <a:buFont typeface="Wingdings" panose="05000000000000000000" pitchFamily="2" charset="2"/>
              <a:buChar char="Ø"/>
            </a:pPr>
            <a:endParaRPr lang="fr-FR" dirty="0">
              <a:solidFill>
                <a:srgbClr val="212529"/>
              </a:solidFill>
              <a:latin typeface="Source Sans Pro" panose="020B0503030403020204" pitchFamily="34" charset="0"/>
            </a:endParaRPr>
          </a:p>
          <a:p>
            <a:pPr algn="l">
              <a:spcBef>
                <a:spcPts val="375"/>
              </a:spcBef>
              <a:spcAft>
                <a:spcPts val="375"/>
              </a:spcAft>
              <a:buFont typeface="Wingdings" panose="05000000000000000000" pitchFamily="2" charset="2"/>
              <a:buChar char="Ø"/>
            </a:pPr>
            <a:endParaRPr lang="fr-FR" b="0" i="0" dirty="0">
              <a:solidFill>
                <a:srgbClr val="212529"/>
              </a:solidFill>
              <a:effectLst/>
              <a:latin typeface="Source Sans Pro" panose="020B0503030403020204" pitchFamily="34" charset="0"/>
            </a:endParaRPr>
          </a:p>
          <a:p>
            <a:pPr marL="0" indent="0" algn="l">
              <a:spcBef>
                <a:spcPts val="375"/>
              </a:spcBef>
              <a:spcAft>
                <a:spcPts val="375"/>
              </a:spcAft>
              <a:buNone/>
            </a:pPr>
            <a:endParaRPr lang="fr-FR" b="0" i="0" dirty="0">
              <a:solidFill>
                <a:srgbClr val="212529"/>
              </a:solidFill>
              <a:effectLst/>
              <a:latin typeface="Source Sans Pro" panose="020B0503030403020204" pitchFamily="34" charset="0"/>
            </a:endParaRPr>
          </a:p>
          <a:p>
            <a:pPr marL="0" indent="0">
              <a:buNone/>
            </a:pPr>
            <a:r>
              <a:rPr lang="en-US" sz="4000" b="1" i="0" dirty="0">
                <a:solidFill>
                  <a:schemeClr val="accent1">
                    <a:lumMod val="75000"/>
                  </a:schemeClr>
                </a:solidFill>
                <a:effectLst/>
                <a:cs typeface="+mj-cs"/>
              </a:rPr>
              <a:t>Hyoid (1)</a:t>
            </a:r>
          </a:p>
          <a:p>
            <a:pPr marL="0" indent="0">
              <a:buNone/>
            </a:pPr>
            <a:endParaRPr lang="en-US" dirty="0"/>
          </a:p>
        </p:txBody>
      </p:sp>
      <p:pic>
        <p:nvPicPr>
          <p:cNvPr id="6" name="Picture 5">
            <a:extLst>
              <a:ext uri="{FF2B5EF4-FFF2-40B4-BE49-F238E27FC236}">
                <a16:creationId xmlns:a16="http://schemas.microsoft.com/office/drawing/2014/main" id="{A2599FBD-2D7C-5FA2-A661-7538A5A04D17}"/>
              </a:ext>
            </a:extLst>
          </p:cNvPr>
          <p:cNvPicPr>
            <a:picLocks noChangeAspect="1"/>
          </p:cNvPicPr>
          <p:nvPr/>
        </p:nvPicPr>
        <p:blipFill>
          <a:blip r:embed="rId3"/>
          <a:srcRect l="5177" t="-2531" r="-707" b="12217"/>
          <a:stretch/>
        </p:blipFill>
        <p:spPr>
          <a:xfrm>
            <a:off x="7315200" y="958645"/>
            <a:ext cx="4586748" cy="2470355"/>
          </a:xfrm>
          <a:prstGeom prst="rect">
            <a:avLst/>
          </a:prstGeom>
        </p:spPr>
      </p:pic>
      <p:pic>
        <p:nvPicPr>
          <p:cNvPr id="7" name="Picture 6">
            <a:extLst>
              <a:ext uri="{FF2B5EF4-FFF2-40B4-BE49-F238E27FC236}">
                <a16:creationId xmlns:a16="http://schemas.microsoft.com/office/drawing/2014/main" id="{FFE2F681-2201-93CA-0C40-074CA1456A41}"/>
              </a:ext>
            </a:extLst>
          </p:cNvPr>
          <p:cNvPicPr>
            <a:picLocks noChangeAspect="1"/>
          </p:cNvPicPr>
          <p:nvPr/>
        </p:nvPicPr>
        <p:blipFill>
          <a:blip r:embed="rId4"/>
          <a:stretch>
            <a:fillRect/>
          </a:stretch>
        </p:blipFill>
        <p:spPr>
          <a:xfrm>
            <a:off x="6367923" y="4001294"/>
            <a:ext cx="5534025" cy="2138106"/>
          </a:xfrm>
          <a:prstGeom prst="rect">
            <a:avLst/>
          </a:prstGeom>
        </p:spPr>
      </p:pic>
    </p:spTree>
    <p:extLst>
      <p:ext uri="{BB962C8B-B14F-4D97-AF65-F5344CB8AC3E}">
        <p14:creationId xmlns:p14="http://schemas.microsoft.com/office/powerpoint/2010/main" val="392728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B030-F188-BFBF-CF8A-68DD33E91FC1}"/>
              </a:ext>
            </a:extLst>
          </p:cNvPr>
          <p:cNvSpPr>
            <a:spLocks noGrp="1"/>
          </p:cNvSpPr>
          <p:nvPr>
            <p:ph type="title"/>
          </p:nvPr>
        </p:nvSpPr>
        <p:spPr>
          <a:xfrm>
            <a:off x="221226" y="-339213"/>
            <a:ext cx="11132574" cy="2029901"/>
          </a:xfrm>
        </p:spPr>
        <p:txBody>
          <a:bodyPr/>
          <a:lstStyle/>
          <a:p>
            <a:r>
              <a:rPr lang="en-US" b="1" dirty="0">
                <a:solidFill>
                  <a:srgbClr val="0065A8"/>
                </a:solidFill>
                <a:latin typeface="Source Sans Pro" panose="020B0503030403020204" pitchFamily="34" charset="0"/>
              </a:rPr>
              <a:t>2- Vertebral Column </a:t>
            </a:r>
            <a:endParaRPr lang="ar-IQ" dirty="0"/>
          </a:p>
        </p:txBody>
      </p:sp>
      <p:sp>
        <p:nvSpPr>
          <p:cNvPr id="3" name="Content Placeholder 2">
            <a:extLst>
              <a:ext uri="{FF2B5EF4-FFF2-40B4-BE49-F238E27FC236}">
                <a16:creationId xmlns:a16="http://schemas.microsoft.com/office/drawing/2014/main" id="{88EED094-9071-C19E-427F-104FFD6214E9}"/>
              </a:ext>
            </a:extLst>
          </p:cNvPr>
          <p:cNvSpPr>
            <a:spLocks noGrp="1"/>
          </p:cNvSpPr>
          <p:nvPr>
            <p:ph idx="1"/>
          </p:nvPr>
        </p:nvSpPr>
        <p:spPr>
          <a:xfrm>
            <a:off x="221226" y="1401098"/>
            <a:ext cx="11132574" cy="4775866"/>
          </a:xfrm>
        </p:spPr>
        <p:txBody>
          <a:bodyPr/>
          <a:lstStyle/>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Cervical vertebrae (7)</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Thoracic vertebrae (12)</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Lumbar vertebrae (5)</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Sacrum (1)</a:t>
            </a:r>
          </a:p>
          <a:p>
            <a:pPr algn="l">
              <a:spcBef>
                <a:spcPts val="375"/>
              </a:spcBef>
              <a:spcAft>
                <a:spcPts val="375"/>
              </a:spcAft>
              <a:buFont typeface="Wingdings" panose="05000000000000000000" pitchFamily="2" charset="2"/>
              <a:buChar char="Ø"/>
            </a:pPr>
            <a:r>
              <a:rPr lang="en-US" b="0" i="0" dirty="0">
                <a:solidFill>
                  <a:srgbClr val="212529"/>
                </a:solidFill>
                <a:effectLst/>
                <a:latin typeface="Source Sans Pro" panose="020B0503030403020204" pitchFamily="34" charset="0"/>
              </a:rPr>
              <a:t>Coccyx (1)</a:t>
            </a:r>
          </a:p>
          <a:p>
            <a:endParaRPr lang="ar-IQ" dirty="0"/>
          </a:p>
        </p:txBody>
      </p:sp>
      <p:pic>
        <p:nvPicPr>
          <p:cNvPr id="4" name="Picture 3">
            <a:extLst>
              <a:ext uri="{FF2B5EF4-FFF2-40B4-BE49-F238E27FC236}">
                <a16:creationId xmlns:a16="http://schemas.microsoft.com/office/drawing/2014/main" id="{DA6476A8-841A-9F6E-236A-7B571E74BCFF}"/>
              </a:ext>
            </a:extLst>
          </p:cNvPr>
          <p:cNvPicPr>
            <a:picLocks noChangeAspect="1"/>
          </p:cNvPicPr>
          <p:nvPr/>
        </p:nvPicPr>
        <p:blipFill>
          <a:blip r:embed="rId2"/>
          <a:stretch>
            <a:fillRect/>
          </a:stretch>
        </p:blipFill>
        <p:spPr>
          <a:xfrm>
            <a:off x="6223819" y="808856"/>
            <a:ext cx="5543550" cy="5543550"/>
          </a:xfrm>
          <a:prstGeom prst="rect">
            <a:avLst/>
          </a:prstGeom>
        </p:spPr>
      </p:pic>
    </p:spTree>
    <p:extLst>
      <p:ext uri="{BB962C8B-B14F-4D97-AF65-F5344CB8AC3E}">
        <p14:creationId xmlns:p14="http://schemas.microsoft.com/office/powerpoint/2010/main" val="3929284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5081</TotalTime>
  <Words>412</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__Roboto_35b5f0</vt:lpstr>
      <vt:lpstr>Arial</vt:lpstr>
      <vt:lpstr>Calibri</vt:lpstr>
      <vt:lpstr>Calibri Light</vt:lpstr>
      <vt:lpstr>Merriweather</vt:lpstr>
      <vt:lpstr>MinionPro-Regular</vt:lpstr>
      <vt:lpstr>Source Sans Pro</vt:lpstr>
      <vt:lpstr>Wingdings</vt:lpstr>
      <vt:lpstr>Office Theme</vt:lpstr>
      <vt:lpstr>Human Anatomy Skeletal System  Dr. Sarah Hashim  </vt:lpstr>
      <vt:lpstr>Skeletal system </vt:lpstr>
      <vt:lpstr>Functions of skeletal system </vt:lpstr>
      <vt:lpstr>Bones </vt:lpstr>
      <vt:lpstr>Classification of bones by shape </vt:lpstr>
      <vt:lpstr>Axial Skeleton (80 bones)</vt:lpstr>
      <vt:lpstr>Facial Bones</vt:lpstr>
      <vt:lpstr>Auditory Ossicles</vt:lpstr>
      <vt:lpstr>2- Vertebral Column </vt:lpstr>
      <vt:lpstr>3-Thoracic Cage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h</dc:creator>
  <cp:lastModifiedBy>sarah h</cp:lastModifiedBy>
  <cp:revision>44</cp:revision>
  <dcterms:created xsi:type="dcterms:W3CDTF">2025-02-25T07:48:33Z</dcterms:created>
  <dcterms:modified xsi:type="dcterms:W3CDTF">2025-10-03T15:46:17Z</dcterms:modified>
</cp:coreProperties>
</file>