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6" r:id="rId2"/>
    <p:sldId id="257" r:id="rId3"/>
    <p:sldId id="278" r:id="rId4"/>
    <p:sldId id="272" r:id="rId5"/>
    <p:sldId id="274" r:id="rId6"/>
    <p:sldId id="273" r:id="rId7"/>
    <p:sldId id="277" r:id="rId8"/>
    <p:sldId id="28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5" d="100"/>
          <a:sy n="65" d="100"/>
        </p:scale>
        <p:origin x="155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h" userId="1781f21e95c33cc8" providerId="LiveId" clId="{8A342F52-F03F-41C8-88DF-1378BE3519E5}"/>
    <pc:docChg chg="delSld">
      <pc:chgData name="sarah h" userId="1781f21e95c33cc8" providerId="LiveId" clId="{8A342F52-F03F-41C8-88DF-1378BE3519E5}" dt="2025-10-03T15:40:01.966" v="10" actId="47"/>
      <pc:docMkLst>
        <pc:docMk/>
      </pc:docMkLst>
      <pc:sldChg chg="del">
        <pc:chgData name="sarah h" userId="1781f21e95c33cc8" providerId="LiveId" clId="{8A342F52-F03F-41C8-88DF-1378BE3519E5}" dt="2025-10-03T15:39:38.991" v="0" actId="47"/>
        <pc:sldMkLst>
          <pc:docMk/>
          <pc:sldMk cId="0" sldId="258"/>
        </pc:sldMkLst>
      </pc:sldChg>
      <pc:sldChg chg="del">
        <pc:chgData name="sarah h" userId="1781f21e95c33cc8" providerId="LiveId" clId="{8A342F52-F03F-41C8-88DF-1378BE3519E5}" dt="2025-10-03T15:39:45.017" v="2" actId="47"/>
        <pc:sldMkLst>
          <pc:docMk/>
          <pc:sldMk cId="0" sldId="259"/>
        </pc:sldMkLst>
      </pc:sldChg>
      <pc:sldChg chg="del">
        <pc:chgData name="sarah h" userId="1781f21e95c33cc8" providerId="LiveId" clId="{8A342F52-F03F-41C8-88DF-1378BE3519E5}" dt="2025-10-03T15:39:48.232" v="4" actId="47"/>
        <pc:sldMkLst>
          <pc:docMk/>
          <pc:sldMk cId="0" sldId="260"/>
        </pc:sldMkLst>
      </pc:sldChg>
      <pc:sldChg chg="del">
        <pc:chgData name="sarah h" userId="1781f21e95c33cc8" providerId="LiveId" clId="{8A342F52-F03F-41C8-88DF-1378BE3519E5}" dt="2025-10-03T15:39:57.626" v="6" actId="47"/>
        <pc:sldMkLst>
          <pc:docMk/>
          <pc:sldMk cId="0" sldId="261"/>
        </pc:sldMkLst>
      </pc:sldChg>
      <pc:sldChg chg="del">
        <pc:chgData name="sarah h" userId="1781f21e95c33cc8" providerId="LiveId" clId="{8A342F52-F03F-41C8-88DF-1378BE3519E5}" dt="2025-10-03T15:39:59.042" v="7" actId="47"/>
        <pc:sldMkLst>
          <pc:docMk/>
          <pc:sldMk cId="3622562057" sldId="264"/>
        </pc:sldMkLst>
      </pc:sldChg>
      <pc:sldChg chg="del">
        <pc:chgData name="sarah h" userId="1781f21e95c33cc8" providerId="LiveId" clId="{8A342F52-F03F-41C8-88DF-1378BE3519E5}" dt="2025-10-03T15:40:00.166" v="8" actId="47"/>
        <pc:sldMkLst>
          <pc:docMk/>
          <pc:sldMk cId="0" sldId="267"/>
        </pc:sldMkLst>
      </pc:sldChg>
      <pc:sldChg chg="del">
        <pc:chgData name="sarah h" userId="1781f21e95c33cc8" providerId="LiveId" clId="{8A342F52-F03F-41C8-88DF-1378BE3519E5}" dt="2025-10-03T15:40:01.373" v="9" actId="47"/>
        <pc:sldMkLst>
          <pc:docMk/>
          <pc:sldMk cId="0" sldId="270"/>
        </pc:sldMkLst>
      </pc:sldChg>
      <pc:sldChg chg="del">
        <pc:chgData name="sarah h" userId="1781f21e95c33cc8" providerId="LiveId" clId="{8A342F52-F03F-41C8-88DF-1378BE3519E5}" dt="2025-10-03T15:39:46.576" v="3" actId="47"/>
        <pc:sldMkLst>
          <pc:docMk/>
          <pc:sldMk cId="1663606848" sldId="271"/>
        </pc:sldMkLst>
      </pc:sldChg>
      <pc:sldChg chg="del">
        <pc:chgData name="sarah h" userId="1781f21e95c33cc8" providerId="LiveId" clId="{8A342F52-F03F-41C8-88DF-1378BE3519E5}" dt="2025-10-03T15:39:52.754" v="5" actId="47"/>
        <pc:sldMkLst>
          <pc:docMk/>
          <pc:sldMk cId="1024461627" sldId="275"/>
        </pc:sldMkLst>
      </pc:sldChg>
      <pc:sldChg chg="del">
        <pc:chgData name="sarah h" userId="1781f21e95c33cc8" providerId="LiveId" clId="{8A342F52-F03F-41C8-88DF-1378BE3519E5}" dt="2025-10-03T15:40:01.966" v="10" actId="47"/>
        <pc:sldMkLst>
          <pc:docMk/>
          <pc:sldMk cId="1630414060" sldId="279"/>
        </pc:sldMkLst>
      </pc:sldChg>
      <pc:sldChg chg="del">
        <pc:chgData name="sarah h" userId="1781f21e95c33cc8" providerId="LiveId" clId="{8A342F52-F03F-41C8-88DF-1378BE3519E5}" dt="2025-10-03T15:39:43.185" v="1" actId="47"/>
        <pc:sldMkLst>
          <pc:docMk/>
          <pc:sldMk cId="0" sldId="28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AF2027-AA4B-415B-98A1-41950022D972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AE3FF-F685-4401-9D14-D75716921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704A1-0390-43B6-87CF-34069A3C0FF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13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914400" y="2362200"/>
            <a:ext cx="6858000" cy="762000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" y="0"/>
            <a:ext cx="9144000" cy="6858000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4744751" y="1143000"/>
            <a:ext cx="43992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Uric acid</a:t>
            </a:r>
          </a:p>
        </p:txBody>
      </p:sp>
    </p:spTree>
    <p:extLst>
      <p:ext uri="{BB962C8B-B14F-4D97-AF65-F5344CB8AC3E}">
        <p14:creationId xmlns:p14="http://schemas.microsoft.com/office/powerpoint/2010/main" val="136080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839200" cy="5550091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Uric acid is a end product of purine metabolism in human. It is  nitrogenous compound circulate in the human RBC and plasma .its conc. In plasma twice than that of cells.</a:t>
            </a:r>
          </a:p>
          <a:p>
            <a:pPr marL="109728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normal value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men 3.5-7.2mg/dl(0.21-0.42mmol/L)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women 15-20% lower  2.6-6mg/dl(0.15-0.35mmol/l)</a:t>
            </a:r>
          </a:p>
          <a:p>
            <a:pPr marL="109728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man, uric acid is the principle end product of purine metabolism and excreted in urine, but in other mammals further oxidize the uric acid to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allantoin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(due to presence of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uricase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enzyme)</a:t>
            </a:r>
          </a:p>
          <a:p>
            <a:pPr marL="109728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purine basis is adenine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formed in course of nucleic acid catabolism &amp;free nucleotide undergo oxidation to uric acid 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410200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Synthesis is not known exactly although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liver is essential for final conversion of purine to uric acid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Bone marrow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organs have high turnover of nucleoprotein and are the probable site of purine synthesis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oxidation of purine ring can occur while it is still in nucleotide combination or nucleoside combination </a:t>
            </a:r>
          </a:p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Adenase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enzyme is absent in human, instead the adenosine deaminase, it will convert the adenine to hypoxanthine.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inborn deficiency or low levels of enzyme xanthine oxidase cause excretion of large amount of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urine(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xanthin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enzyme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uricase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allows this poor soluble substance to accumulate in body fluids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Biosynthesis of uric acid </a:t>
            </a:r>
          </a:p>
        </p:txBody>
      </p:sp>
    </p:spTree>
    <p:extLst>
      <p:ext uri="{BB962C8B-B14F-4D97-AF65-F5344CB8AC3E}">
        <p14:creationId xmlns:p14="http://schemas.microsoft.com/office/powerpoint/2010/main" val="2746704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35563"/>
          </a:xfrm>
        </p:spPr>
        <p:txBody>
          <a:bodyPr>
            <a:noAutofit/>
          </a:bodyPr>
          <a:lstStyle/>
          <a:p>
            <a:r>
              <a:rPr lang="en-US" sz="2800" dirty="0"/>
              <a:t>Is disease characterized by high level of uric acid which deposited in solid form (crystal) in joints  tendon and </a:t>
            </a:r>
            <a:r>
              <a:rPr lang="en-US" sz="2800" dirty="0" err="1"/>
              <a:t>bursae</a:t>
            </a:r>
            <a:r>
              <a:rPr lang="en-US" sz="2800" dirty="0"/>
              <a:t> , capillaries  and skin leading to causing painful condition (the deposits are called tophi) </a:t>
            </a:r>
            <a:r>
              <a:rPr lang="en-US" sz="2800" i="1" dirty="0">
                <a:solidFill>
                  <a:srgbClr val="FF0000"/>
                </a:solidFill>
              </a:rPr>
              <a:t>arthritis .</a:t>
            </a:r>
          </a:p>
          <a:p>
            <a:r>
              <a:rPr lang="en-US" sz="2800" i="1" dirty="0"/>
              <a:t>The concentration of uric acid reaches a certain level it cannot stay dissolved in the </a:t>
            </a:r>
          </a:p>
          <a:p>
            <a:pPr marL="0" indent="0">
              <a:buNone/>
            </a:pPr>
            <a:r>
              <a:rPr lang="en-US" sz="2800" i="1" dirty="0"/>
              <a:t>    blood (crystals). Lithium salts use in the treatment of gout due to it forms lithium salts (urate )which is more soluble 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/>
              <a:t>Gout</a:t>
            </a:r>
          </a:p>
        </p:txBody>
      </p:sp>
    </p:spTree>
    <p:extLst>
      <p:ext uri="{BB962C8B-B14F-4D97-AF65-F5344CB8AC3E}">
        <p14:creationId xmlns:p14="http://schemas.microsoft.com/office/powerpoint/2010/main" val="4092304261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8375" y="2559050"/>
            <a:ext cx="3238500" cy="3238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243A4002-BB29-F94C-A66F-F81DA913E62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103" y="2637403"/>
            <a:ext cx="3432468" cy="3081793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Gout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70936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/>
              <a:t>Uric acid crystals are tiny needle shaped crystals , between 5 _25 microns in length .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91440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64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</a:t>
            </a:r>
            <a:r>
              <a:rPr lang="ar-IQ" dirty="0"/>
              <a:t>stimation of uric acid by enzymtic colorimetric  test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R</a:t>
            </a:r>
            <a:r>
              <a:rPr lang="ar-IQ" sz="3600" dirty="0"/>
              <a:t>eagent </a:t>
            </a:r>
          </a:p>
          <a:p>
            <a:r>
              <a:rPr lang="en-US" sz="3600" dirty="0"/>
              <a:t>R1:phosphate buffer, </a:t>
            </a:r>
            <a:r>
              <a:rPr lang="en-US" sz="3600" dirty="0" err="1"/>
              <a:t>peroxydase</a:t>
            </a:r>
            <a:r>
              <a:rPr lang="en-US" sz="3600" dirty="0"/>
              <a:t>, 4 </a:t>
            </a:r>
            <a:r>
              <a:rPr lang="en-US" sz="3600" dirty="0" err="1"/>
              <a:t>aminoantipurene</a:t>
            </a:r>
            <a:r>
              <a:rPr lang="en-US" sz="3600" dirty="0"/>
              <a:t>, </a:t>
            </a:r>
            <a:r>
              <a:rPr lang="en-US" sz="3600" dirty="0" err="1"/>
              <a:t>uricase</a:t>
            </a:r>
            <a:r>
              <a:rPr lang="en-US" sz="3600" dirty="0"/>
              <a:t>, DHBS(3,5 dichloro-2 </a:t>
            </a:r>
            <a:r>
              <a:rPr lang="en-US" sz="3600" dirty="0" err="1"/>
              <a:t>hydroxy</a:t>
            </a:r>
            <a:r>
              <a:rPr lang="en-US" sz="3600" dirty="0"/>
              <a:t> benzene </a:t>
            </a:r>
            <a:r>
              <a:rPr lang="en-US" sz="3600" dirty="0" err="1"/>
              <a:t>sulfonic</a:t>
            </a:r>
            <a:r>
              <a:rPr lang="en-US" sz="3600" dirty="0"/>
              <a:t> acid) </a:t>
            </a:r>
          </a:p>
          <a:p>
            <a:r>
              <a:rPr lang="en-US" sz="3600" dirty="0"/>
              <a:t>R2: Standard:6mg/dl </a:t>
            </a:r>
          </a:p>
        </p:txBody>
      </p:sp>
    </p:spTree>
    <p:extLst>
      <p:ext uri="{BB962C8B-B14F-4D97-AF65-F5344CB8AC3E}">
        <p14:creationId xmlns:p14="http://schemas.microsoft.com/office/powerpoint/2010/main" val="1995765264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 </a:t>
            </a:r>
            <a:r>
              <a:rPr lang="en-US" sz="1600" b="1" dirty="0" err="1"/>
              <a:t>uricase</a:t>
            </a:r>
            <a:endParaRPr lang="en-US" sz="1600" b="1" dirty="0"/>
          </a:p>
          <a:p>
            <a:r>
              <a:rPr lang="en-US" dirty="0"/>
              <a:t>Uric acid+O</a:t>
            </a:r>
            <a:r>
              <a:rPr lang="en-US" sz="2000" dirty="0"/>
              <a:t>2</a:t>
            </a:r>
            <a:r>
              <a:rPr lang="en-US" dirty="0"/>
              <a:t>+2H</a:t>
            </a:r>
            <a:r>
              <a:rPr lang="en-US" sz="2000" dirty="0"/>
              <a:t>2</a:t>
            </a:r>
            <a:r>
              <a:rPr lang="en-US" dirty="0"/>
              <a:t>O                     </a:t>
            </a:r>
            <a:r>
              <a:rPr lang="en-US" sz="2400" dirty="0"/>
              <a:t>Allantoine+CO</a:t>
            </a:r>
            <a:r>
              <a:rPr lang="en-US" sz="2000" dirty="0"/>
              <a:t>2</a:t>
            </a:r>
            <a:r>
              <a:rPr lang="en-US" sz="2400" dirty="0"/>
              <a:t>+H</a:t>
            </a:r>
            <a:r>
              <a:rPr lang="en-US" sz="2000" dirty="0"/>
              <a:t>2</a:t>
            </a:r>
            <a:r>
              <a:rPr lang="en-US" sz="2400" dirty="0"/>
              <a:t>O</a:t>
            </a:r>
            <a:r>
              <a:rPr lang="en-US" sz="2000" dirty="0"/>
              <a:t>2</a:t>
            </a:r>
            <a:r>
              <a:rPr lang="en-US" dirty="0"/>
              <a:t>                             </a:t>
            </a:r>
          </a:p>
          <a:p>
            <a:r>
              <a:rPr lang="en-US" dirty="0"/>
              <a:t>                                                              </a:t>
            </a:r>
            <a:r>
              <a:rPr lang="en-US" sz="1400" b="1" dirty="0" err="1"/>
              <a:t>peroxidas</a:t>
            </a:r>
            <a:endParaRPr lang="en-US" sz="1400" b="1" dirty="0"/>
          </a:p>
          <a:p>
            <a:r>
              <a:rPr lang="en-US" dirty="0"/>
              <a:t>2H</a:t>
            </a:r>
            <a:r>
              <a:rPr lang="en-US" sz="2000" dirty="0"/>
              <a:t>2</a:t>
            </a:r>
            <a:r>
              <a:rPr lang="en-US" dirty="0"/>
              <a:t>O</a:t>
            </a:r>
            <a:r>
              <a:rPr lang="en-US" sz="2000" dirty="0"/>
              <a:t>2</a:t>
            </a:r>
            <a:r>
              <a:rPr lang="en-US" dirty="0"/>
              <a:t>+</a:t>
            </a:r>
            <a:r>
              <a:rPr lang="en-US" sz="2800" dirty="0"/>
              <a:t>DHBS+ 4-aminoantipyrene             </a:t>
            </a:r>
          </a:p>
          <a:p>
            <a:r>
              <a:rPr lang="en-US" sz="2800" dirty="0"/>
              <a:t>Red </a:t>
            </a:r>
            <a:r>
              <a:rPr lang="en-US" sz="2800" dirty="0" err="1"/>
              <a:t>quinone</a:t>
            </a:r>
            <a:r>
              <a:rPr lang="en-US" sz="2800" dirty="0"/>
              <a:t>+ H</a:t>
            </a:r>
            <a:r>
              <a:rPr lang="en-US" sz="2000" dirty="0"/>
              <a:t>2</a:t>
            </a:r>
            <a:r>
              <a:rPr lang="en-US" sz="2800" dirty="0"/>
              <a:t>O+ HCL                     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 of reaction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419600" y="2133600"/>
            <a:ext cx="19050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7467600" y="3429000"/>
            <a:ext cx="1295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1738</TotalTime>
  <Words>409</Words>
  <Application>Microsoft Office PowerPoint</Application>
  <PresentationFormat>On-screen Show (4:3)</PresentationFormat>
  <Paragraphs>34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.</vt:lpstr>
      <vt:lpstr>PowerPoint Presentation</vt:lpstr>
      <vt:lpstr>Biosynthesis of uric acid </vt:lpstr>
      <vt:lpstr>Gout</vt:lpstr>
      <vt:lpstr>Gout</vt:lpstr>
      <vt:lpstr>PowerPoint Presentation</vt:lpstr>
      <vt:lpstr>Estimation of uric acid by enzymtic colorimetric  test </vt:lpstr>
      <vt:lpstr>Principle of reaction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Uric acid</dc:title>
  <dc:creator>user</dc:creator>
  <cp:lastModifiedBy>sarah h</cp:lastModifiedBy>
  <cp:revision>68</cp:revision>
  <dcterms:created xsi:type="dcterms:W3CDTF">2006-08-16T00:00:00Z</dcterms:created>
  <dcterms:modified xsi:type="dcterms:W3CDTF">2025-10-03T15:40:09Z</dcterms:modified>
</cp:coreProperties>
</file>