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11/23/2018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11/23/2018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6600" dirty="0" smtClean="0"/>
              <a:t>Triglyceride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Triglycerides</a:t>
            </a:r>
            <a:r>
              <a:rPr lang="en-US" dirty="0" smtClean="0"/>
              <a:t> are the most abundant glycerol esters &amp; encompass 95% of all fat stored in the body adipose tissue</a:t>
            </a:r>
            <a:r>
              <a:rPr lang="en-US" dirty="0" smtClean="0"/>
              <a:t>.</a:t>
            </a:r>
            <a:r>
              <a:rPr lang="ar-IQ" dirty="0" smtClean="0"/>
              <a:t> </a:t>
            </a:r>
          </a:p>
          <a:p>
            <a:r>
              <a:rPr lang="en-US" dirty="0" smtClean="0"/>
              <a:t>T</a:t>
            </a:r>
            <a:r>
              <a:rPr lang="ar-IQ" dirty="0" smtClean="0"/>
              <a:t>riglyceride  transported by </a:t>
            </a:r>
            <a:r>
              <a:rPr lang="ar-IQ" dirty="0" smtClean="0">
                <a:solidFill>
                  <a:srgbClr val="FF0000"/>
                </a:solidFill>
              </a:rPr>
              <a:t>VLDL</a:t>
            </a:r>
            <a:r>
              <a:rPr lang="ar-IQ" dirty="0" smtClean="0"/>
              <a:t> &amp; </a:t>
            </a:r>
            <a:r>
              <a:rPr lang="ar-IQ" dirty="0" smtClean="0">
                <a:solidFill>
                  <a:srgbClr val="FF0000"/>
                </a:solidFill>
              </a:rPr>
              <a:t>Chylomicrons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Triglyceride produced in the liver by using glycerol and other fatty acid as building blocks.</a:t>
            </a:r>
          </a:p>
          <a:p>
            <a:r>
              <a:rPr lang="en-US" dirty="0" smtClean="0"/>
              <a:t>Triglyceride act as a storage store source for energy.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/>
          <a:lstStyle/>
          <a:p>
            <a:pPr marL="109728" indent="0">
              <a:buNone/>
            </a:pPr>
            <a:r>
              <a:rPr lang="en-US" dirty="0" smtClean="0"/>
              <a:t>1-</a:t>
            </a:r>
            <a:r>
              <a:rPr lang="ar-IQ" dirty="0" smtClean="0">
                <a:solidFill>
                  <a:srgbClr val="FF0000"/>
                </a:solidFill>
              </a:rPr>
              <a:t>I</a:t>
            </a:r>
            <a:r>
              <a:rPr lang="en-US" dirty="0" err="1" smtClean="0">
                <a:solidFill>
                  <a:srgbClr val="FF0000"/>
                </a:solidFill>
              </a:rPr>
              <a:t>ngestion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of fatty meals </a:t>
            </a:r>
            <a:r>
              <a:rPr lang="en-US" dirty="0" smtClean="0"/>
              <a:t>may cause elevated triglycerides.</a:t>
            </a:r>
          </a:p>
          <a:p>
            <a:pPr marL="109728" indent="0">
              <a:buNone/>
            </a:pPr>
            <a:r>
              <a:rPr lang="en-US" dirty="0" smtClean="0"/>
              <a:t>2-</a:t>
            </a:r>
            <a:r>
              <a:rPr lang="en-US" dirty="0" smtClean="0">
                <a:solidFill>
                  <a:srgbClr val="FF0000"/>
                </a:solidFill>
              </a:rPr>
              <a:t>Drining alcohol </a:t>
            </a:r>
            <a:r>
              <a:rPr lang="en-US" dirty="0" smtClean="0"/>
              <a:t>may cause elevated triglyceride.</a:t>
            </a:r>
          </a:p>
          <a:p>
            <a:pPr marL="109728" indent="0">
              <a:buNone/>
            </a:pPr>
            <a:r>
              <a:rPr lang="en-US" dirty="0" smtClean="0"/>
              <a:t>3-</a:t>
            </a:r>
            <a:r>
              <a:rPr lang="en-US" dirty="0" smtClean="0">
                <a:solidFill>
                  <a:srgbClr val="FF0000"/>
                </a:solidFill>
              </a:rPr>
              <a:t>Pregnancy </a:t>
            </a:r>
            <a:r>
              <a:rPr lang="en-US" dirty="0" smtClean="0"/>
              <a:t>may cause high level </a:t>
            </a:r>
            <a:r>
              <a:rPr lang="en-US" dirty="0" smtClean="0"/>
              <a:t>of </a:t>
            </a:r>
            <a:r>
              <a:rPr lang="ar-IQ" dirty="0" smtClean="0"/>
              <a:t> </a:t>
            </a:r>
            <a:r>
              <a:rPr lang="en-US" dirty="0" smtClean="0"/>
              <a:t>triglyceride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4-</a:t>
            </a:r>
            <a:r>
              <a:rPr lang="en-US" dirty="0" smtClean="0">
                <a:solidFill>
                  <a:srgbClr val="FF0000"/>
                </a:solidFill>
              </a:rPr>
              <a:t>Estrogen &amp; oral contraceptives </a:t>
            </a:r>
            <a:r>
              <a:rPr lang="en-US" dirty="0" smtClean="0"/>
              <a:t>cause high level of triglyceride </a:t>
            </a:r>
            <a:endParaRPr lang="ar-IQ" dirty="0" smtClean="0"/>
          </a:p>
          <a:p>
            <a:pPr marL="109728" indent="0">
              <a:buNone/>
            </a:pPr>
            <a:r>
              <a:rPr lang="en-US" dirty="0"/>
              <a:t>5</a:t>
            </a:r>
            <a:r>
              <a:rPr lang="en-US" dirty="0">
                <a:solidFill>
                  <a:srgbClr val="FF0000"/>
                </a:solidFill>
              </a:rPr>
              <a:t>-Ascorbic acid ,</a:t>
            </a:r>
            <a:r>
              <a:rPr lang="en-US" dirty="0" err="1">
                <a:solidFill>
                  <a:srgbClr val="FF0000"/>
                </a:solidFill>
              </a:rPr>
              <a:t>clofibrate</a:t>
            </a:r>
            <a:r>
              <a:rPr lang="en-US" dirty="0">
                <a:solidFill>
                  <a:srgbClr val="FF0000"/>
                </a:solidFill>
              </a:rPr>
              <a:t> &amp;</a:t>
            </a:r>
            <a:r>
              <a:rPr lang="en-US" dirty="0" err="1">
                <a:solidFill>
                  <a:srgbClr val="FF0000"/>
                </a:solidFill>
              </a:rPr>
              <a:t>colestipol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causing low level of triglyceride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Interfering factors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dirty="0" smtClean="0"/>
          </a:p>
          <a:p>
            <a:r>
              <a:rPr lang="en-US" u="sng" dirty="0" smtClean="0"/>
              <a:t>   Triglyceride </a:t>
            </a:r>
            <a:r>
              <a:rPr lang="en-US" u="sng" dirty="0" smtClean="0">
                <a:solidFill>
                  <a:srgbClr val="FF0000"/>
                </a:solidFill>
              </a:rPr>
              <a:t>rises</a:t>
            </a:r>
            <a:r>
              <a:rPr lang="en-US" u="sng" dirty="0" smtClean="0"/>
              <a:t> in the following cases:-</a:t>
            </a:r>
          </a:p>
          <a:p>
            <a:pPr>
              <a:buNone/>
            </a:pPr>
            <a:r>
              <a:rPr lang="en-US" dirty="0" smtClean="0"/>
              <a:t>1-Cardiovascular disease </a:t>
            </a:r>
          </a:p>
          <a:p>
            <a:pPr>
              <a:buNone/>
            </a:pPr>
            <a:r>
              <a:rPr lang="en-US" dirty="0" smtClean="0"/>
              <a:t>2-Hypothyrodisim</a:t>
            </a:r>
          </a:p>
          <a:p>
            <a:pPr>
              <a:buNone/>
            </a:pPr>
            <a:r>
              <a:rPr lang="en-US" dirty="0" smtClean="0"/>
              <a:t>3-Hyperlipedemia</a:t>
            </a:r>
          </a:p>
          <a:p>
            <a:pPr>
              <a:buNone/>
            </a:pPr>
            <a:r>
              <a:rPr lang="en-US" dirty="0" smtClean="0"/>
              <a:t>4-Nephrotic  </a:t>
            </a:r>
            <a:r>
              <a:rPr lang="en-US" dirty="0" err="1" smtClean="0"/>
              <a:t>syndrom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5-Alcoholic </a:t>
            </a:r>
            <a:r>
              <a:rPr lang="en-US" dirty="0" err="1" smtClean="0"/>
              <a:t>crrihosis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6-Diabetes</a:t>
            </a:r>
          </a:p>
          <a:p>
            <a:pPr>
              <a:buNone/>
            </a:pPr>
            <a:r>
              <a:rPr lang="en-US" dirty="0" smtClean="0"/>
              <a:t>7-Pregnancy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</a:rPr>
              <a:t>Low</a:t>
            </a:r>
            <a:r>
              <a:rPr lang="en-US" u="sng" dirty="0" smtClean="0"/>
              <a:t> Triglycerides occurs in the following cases:-</a:t>
            </a:r>
            <a:endParaRPr lang="ar-IQ" u="sng" dirty="0" smtClean="0"/>
          </a:p>
          <a:p>
            <a:pPr marL="109728" indent="0">
              <a:buNone/>
            </a:pPr>
            <a:endParaRPr lang="en-US" u="sng" dirty="0" smtClean="0"/>
          </a:p>
          <a:p>
            <a:pPr marL="109728" indent="0">
              <a:buNone/>
            </a:pPr>
            <a:r>
              <a:rPr lang="ar-IQ" dirty="0" smtClean="0"/>
              <a:t> </a:t>
            </a:r>
            <a:r>
              <a:rPr lang="en-US" dirty="0" smtClean="0"/>
              <a:t>1-Malabsorption</a:t>
            </a:r>
          </a:p>
          <a:p>
            <a:pPr marL="109728" indent="0">
              <a:buNone/>
            </a:pPr>
            <a:r>
              <a:rPr lang="ar-IQ" dirty="0" smtClean="0"/>
              <a:t> </a:t>
            </a:r>
            <a:r>
              <a:rPr lang="en-US" dirty="0" smtClean="0"/>
              <a:t>2-Malnutrition</a:t>
            </a:r>
          </a:p>
          <a:p>
            <a:pPr marL="109728" indent="0">
              <a:buNone/>
            </a:pPr>
            <a:r>
              <a:rPr lang="ar-IQ" dirty="0" smtClean="0"/>
              <a:t> </a:t>
            </a:r>
            <a:r>
              <a:rPr lang="en-US" dirty="0" smtClean="0"/>
              <a:t>3-Hyperthyrodisim</a:t>
            </a:r>
          </a:p>
          <a:p>
            <a:pPr marL="109728" indent="0">
              <a:buNone/>
            </a:pPr>
            <a:r>
              <a:rPr lang="ar-IQ" dirty="0" smtClean="0"/>
              <a:t> </a:t>
            </a:r>
            <a:r>
              <a:rPr lang="en-US" dirty="0" smtClean="0"/>
              <a:t>4-Liver disease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4788091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 smtClean="0"/>
              <a:t>Triglycerides are removed by </a:t>
            </a:r>
            <a:r>
              <a:rPr lang="en-US" dirty="0" smtClean="0">
                <a:solidFill>
                  <a:srgbClr val="FF0000"/>
                </a:solidFill>
              </a:rPr>
              <a:t>lipoprotein lipase </a:t>
            </a:r>
            <a:r>
              <a:rPr lang="en-US" dirty="0" smtClean="0"/>
              <a:t>&amp; transfer in to LDL which contain a large amount of cholesterol and it is </a:t>
            </a:r>
            <a:r>
              <a:rPr lang="en-US" dirty="0" smtClean="0"/>
              <a:t>ester.</a:t>
            </a:r>
            <a:r>
              <a:rPr lang="ar-IQ" dirty="0" smtClean="0"/>
              <a:t> </a:t>
            </a:r>
            <a:r>
              <a:rPr lang="en-US" dirty="0" smtClean="0"/>
              <a:t>LDL </a:t>
            </a:r>
            <a:r>
              <a:rPr lang="en-US" dirty="0" smtClean="0"/>
              <a:t>is then transport in to the </a:t>
            </a:r>
            <a:r>
              <a:rPr lang="en-US" dirty="0" smtClean="0"/>
              <a:t>cells</a:t>
            </a:r>
            <a:r>
              <a:rPr lang="ar-IQ" dirty="0" smtClean="0"/>
              <a:t>.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In </a:t>
            </a:r>
            <a:r>
              <a:rPr lang="en-US" dirty="0" smtClean="0">
                <a:solidFill>
                  <a:srgbClr val="FF0000"/>
                </a:solidFill>
              </a:rPr>
              <a:t>adipose tissue </a:t>
            </a:r>
            <a:r>
              <a:rPr lang="en-US" dirty="0" smtClean="0"/>
              <a:t>triglycerides formation and breakdown both</a:t>
            </a:r>
            <a:r>
              <a:rPr lang="en-US" dirty="0" smtClean="0"/>
              <a:t>.</a:t>
            </a:r>
            <a:endParaRPr lang="ar-IQ" dirty="0" smtClean="0"/>
          </a:p>
          <a:p>
            <a:pPr marL="109728" indent="0">
              <a:buNone/>
            </a:pPr>
            <a:r>
              <a:rPr lang="en-US" dirty="0"/>
              <a:t>Adipose tissue is mobile to </a:t>
            </a:r>
            <a:r>
              <a:rPr lang="en-US" dirty="0" err="1"/>
              <a:t>re_use</a:t>
            </a:r>
            <a:r>
              <a:rPr lang="en-US" dirty="0"/>
              <a:t> glycerol formed as a result of hydrolysis of triglyceride.</a:t>
            </a:r>
            <a:endParaRPr lang="ar-IQ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Most of </a:t>
            </a:r>
            <a:r>
              <a:rPr lang="en-US" dirty="0">
                <a:solidFill>
                  <a:srgbClr val="FF0000"/>
                </a:solidFill>
              </a:rPr>
              <a:t>free </a:t>
            </a:r>
            <a:r>
              <a:rPr lang="en-US" dirty="0" smtClean="0">
                <a:solidFill>
                  <a:srgbClr val="FF0000"/>
                </a:solidFill>
              </a:rPr>
              <a:t>fat</a:t>
            </a:r>
            <a:r>
              <a:rPr lang="ar-IQ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y </a:t>
            </a:r>
            <a:r>
              <a:rPr lang="en-US" dirty="0">
                <a:solidFill>
                  <a:srgbClr val="FF0000"/>
                </a:solidFill>
              </a:rPr>
              <a:t>acid </a:t>
            </a:r>
            <a:r>
              <a:rPr lang="en-US" dirty="0"/>
              <a:t>in plasma derived from triglyceride of adipose tissue.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Metabolism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u="sng" dirty="0" smtClean="0"/>
              <a:t>Patient preparation:</a:t>
            </a:r>
            <a:endParaRPr lang="ar-IQ" u="sng" dirty="0" smtClean="0"/>
          </a:p>
          <a:p>
            <a:r>
              <a:rPr lang="en-US" dirty="0" smtClean="0"/>
              <a:t>12 hours fasting or more</a:t>
            </a:r>
          </a:p>
          <a:p>
            <a:r>
              <a:rPr lang="en-US" u="sng" dirty="0" smtClean="0"/>
              <a:t>Specimen collection:- </a:t>
            </a:r>
          </a:p>
          <a:p>
            <a:r>
              <a:rPr lang="en-US" dirty="0" err="1" smtClean="0"/>
              <a:t>Serum,plasma</a:t>
            </a:r>
            <a:r>
              <a:rPr lang="en-US" dirty="0" smtClean="0"/>
              <a:t> (</a:t>
            </a:r>
            <a:r>
              <a:rPr lang="en-US" dirty="0" err="1" smtClean="0"/>
              <a:t>heparinzed</a:t>
            </a:r>
            <a:r>
              <a:rPr lang="en-US" dirty="0" smtClean="0"/>
              <a:t> plasma used only)</a:t>
            </a:r>
          </a:p>
          <a:p>
            <a:r>
              <a:rPr lang="en-US" u="sng" dirty="0" smtClean="0"/>
              <a:t>Specimen storage:-</a:t>
            </a:r>
          </a:p>
          <a:p>
            <a:pPr marL="109728" indent="0">
              <a:buNone/>
            </a:pPr>
            <a:r>
              <a:rPr lang="ar-IQ" dirty="0" smtClean="0"/>
              <a:t>    </a:t>
            </a:r>
            <a:r>
              <a:rPr lang="en-US" dirty="0" smtClean="0"/>
              <a:t>4 C˚ for 7 days 20 </a:t>
            </a:r>
            <a:r>
              <a:rPr lang="en-US" dirty="0" err="1" smtClean="0"/>
              <a:t>C˚for</a:t>
            </a:r>
            <a:r>
              <a:rPr lang="en-US" dirty="0" smtClean="0"/>
              <a:t> 90 days thawed samples should be mixed well and brought to room </a:t>
            </a:r>
            <a:r>
              <a:rPr lang="en-US" dirty="0" err="1" smtClean="0"/>
              <a:t>temprature</a:t>
            </a:r>
            <a:r>
              <a:rPr lang="en-US" dirty="0" smtClean="0"/>
              <a:t> before analysis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Estimation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ar-IQ" u="sng" dirty="0" smtClean="0"/>
              <a:t>   </a:t>
            </a:r>
            <a:r>
              <a:rPr lang="en-US" u="sng" dirty="0" smtClean="0"/>
              <a:t>Reference range:-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40-160 mg/dl male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39-135 mg/dl </a:t>
            </a:r>
            <a:r>
              <a:rPr lang="ar-IQ" dirty="0" smtClean="0">
                <a:solidFill>
                  <a:srgbClr val="FF0000"/>
                </a:solidFill>
              </a:rPr>
              <a:t>f</a:t>
            </a:r>
            <a:r>
              <a:rPr lang="en-US" dirty="0" err="1" smtClean="0">
                <a:solidFill>
                  <a:srgbClr val="FF0000"/>
                </a:solidFill>
              </a:rPr>
              <a:t>emale</a:t>
            </a:r>
            <a:endParaRPr lang="ar-IQ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ar-IQ" u="sng" dirty="0" smtClean="0"/>
              <a:t>   </a:t>
            </a:r>
            <a:r>
              <a:rPr lang="en-US" u="sng" dirty="0" smtClean="0"/>
              <a:t>Methods:-</a:t>
            </a:r>
          </a:p>
          <a:p>
            <a:r>
              <a:rPr lang="en-US" dirty="0" smtClean="0"/>
              <a:t>Methods measure free glycerol by a variety of coupled enzymes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Reagents</a:t>
            </a:r>
            <a:r>
              <a:rPr lang="en-US" dirty="0" smtClean="0"/>
              <a:t>:-</a:t>
            </a:r>
          </a:p>
          <a:p>
            <a:r>
              <a:rPr lang="en-US" dirty="0" smtClean="0"/>
              <a:t>Reagent 1:- stander glycerol</a:t>
            </a:r>
          </a:p>
          <a:p>
            <a:r>
              <a:rPr lang="en-US" dirty="0" smtClean="0"/>
              <a:t>Reagent 2-Triglyceride </a:t>
            </a:r>
            <a:r>
              <a:rPr lang="en-US" dirty="0" err="1" smtClean="0"/>
              <a:t>bufer</a:t>
            </a:r>
            <a:r>
              <a:rPr lang="en-US" dirty="0" smtClean="0"/>
              <a:t> PH 7.6 ,100 </a:t>
            </a:r>
            <a:r>
              <a:rPr lang="en-US" dirty="0" err="1" smtClean="0"/>
              <a:t>mmol</a:t>
            </a:r>
            <a:r>
              <a:rPr lang="en-US" dirty="0" smtClean="0"/>
              <a:t>/L </a:t>
            </a:r>
            <a:r>
              <a:rPr lang="en-US" dirty="0" err="1" smtClean="0"/>
              <a:t>parachlorophenol</a:t>
            </a:r>
            <a:r>
              <a:rPr lang="en-US" dirty="0" smtClean="0"/>
              <a:t> ,2.7 </a:t>
            </a:r>
            <a:r>
              <a:rPr lang="en-US" dirty="0" err="1" smtClean="0"/>
              <a:t>mmol</a:t>
            </a:r>
            <a:r>
              <a:rPr lang="en-US" dirty="0" smtClean="0"/>
              <a:t>/L magnesium </a:t>
            </a:r>
          </a:p>
          <a:p>
            <a:r>
              <a:rPr lang="en-US" dirty="0" smtClean="0"/>
              <a:t>Reagent3:- Amino </a:t>
            </a:r>
            <a:r>
              <a:rPr lang="en-US" dirty="0" err="1" smtClean="0"/>
              <a:t>antipyrine</a:t>
            </a:r>
            <a:r>
              <a:rPr lang="en-US" dirty="0" smtClean="0"/>
              <a:t>&gt;0.4 </a:t>
            </a:r>
            <a:r>
              <a:rPr lang="en-US" dirty="0" err="1" smtClean="0"/>
              <a:t>mmol</a:t>
            </a:r>
            <a:r>
              <a:rPr lang="en-US" dirty="0" smtClean="0"/>
              <a:t>/L,lipase1000 u/</a:t>
            </a:r>
            <a:r>
              <a:rPr lang="en-US" dirty="0" err="1" smtClean="0"/>
              <a:t>L,glycerokinase</a:t>
            </a:r>
            <a:r>
              <a:rPr lang="en-US" dirty="0" smtClean="0"/>
              <a:t> &gt; 200u/</a:t>
            </a:r>
            <a:r>
              <a:rPr lang="en-US" dirty="0" err="1" smtClean="0"/>
              <a:t>L,glycerol</a:t>
            </a:r>
            <a:r>
              <a:rPr lang="en-US" dirty="0" smtClean="0"/>
              <a:t> 3 phosphate </a:t>
            </a:r>
            <a:r>
              <a:rPr lang="en-US" dirty="0" err="1" smtClean="0"/>
              <a:t>oxodase</a:t>
            </a:r>
            <a:r>
              <a:rPr lang="en-US" dirty="0" smtClean="0"/>
              <a:t>&gt;2000u/</a:t>
            </a:r>
            <a:r>
              <a:rPr lang="en-US" dirty="0" err="1" smtClean="0"/>
              <a:t>L,peroxidase</a:t>
            </a:r>
            <a:r>
              <a:rPr lang="en-US" dirty="0" smtClean="0"/>
              <a:t>&gt;200 u/L,ATP 0.8 </a:t>
            </a:r>
            <a:r>
              <a:rPr lang="en-US" dirty="0" err="1" smtClean="0"/>
              <a:t>mmol</a:t>
            </a:r>
            <a:r>
              <a:rPr lang="en-US" dirty="0" smtClean="0"/>
              <a:t>/L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213</TotalTime>
  <Words>317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Lucida Sans Unicode</vt:lpstr>
      <vt:lpstr>Verdana</vt:lpstr>
      <vt:lpstr>Wingdings 2</vt:lpstr>
      <vt:lpstr>Wingdings 3</vt:lpstr>
      <vt:lpstr>Concourse</vt:lpstr>
      <vt:lpstr>Triglyceride </vt:lpstr>
      <vt:lpstr>PowerPoint Presentation</vt:lpstr>
      <vt:lpstr>Interfering factors</vt:lpstr>
      <vt:lpstr>PowerPoint Presentation</vt:lpstr>
      <vt:lpstr>PowerPoint Presentation</vt:lpstr>
      <vt:lpstr>Metabolism</vt:lpstr>
      <vt:lpstr>Estimation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Triglyceride </dc:title>
  <dc:creator>user</dc:creator>
  <cp:lastModifiedBy>9778</cp:lastModifiedBy>
  <cp:revision>38</cp:revision>
  <dcterms:created xsi:type="dcterms:W3CDTF">2006-08-16T00:00:00Z</dcterms:created>
  <dcterms:modified xsi:type="dcterms:W3CDTF">2018-11-23T18:56:44Z</dcterms:modified>
</cp:coreProperties>
</file>