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568C8F-E231-47BD-A4DE-AF0CB37755B6}" type="datetimeFigureOut">
              <a:rPr lang="en-US" smtClean="0"/>
              <a:t>2/20/2023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F760EC-B83D-4358-8D3D-21C16147B130}" type="slidenum">
              <a:rPr lang="en-US" smtClean="0"/>
              <a:t>‹#›</a:t>
            </a:fld>
            <a:endParaRPr lang="en-US"/>
          </a:p>
        </p:txBody>
      </p:sp>
    </p:spTree>
    <p:extLst>
      <p:ext uri="{BB962C8B-B14F-4D97-AF65-F5344CB8AC3E}">
        <p14:creationId xmlns:p14="http://schemas.microsoft.com/office/powerpoint/2010/main" val="2438561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AE5C6F-F1B6-4133-84B5-0D41E7D73B6B}" type="slidenum">
              <a:rPr lang="en-US" smtClean="0">
                <a:solidFill>
                  <a:prstClr val="black"/>
                </a:solidFill>
              </a:rPr>
              <a:pPr/>
              <a:t>1</a:t>
            </a:fld>
            <a:endParaRPr lang="en-US" dirty="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AE5C6F-F1B6-4133-84B5-0D41E7D73B6B}" type="slidenum">
              <a:rPr lang="en-US" smtClean="0">
                <a:solidFill>
                  <a:prstClr val="black"/>
                </a:solidFill>
              </a:rPr>
              <a:pPr/>
              <a:t>2</a:t>
            </a:fld>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81001"/>
            <a:ext cx="8458200" cy="990599"/>
          </a:xfrm>
        </p:spPr>
        <p:txBody>
          <a:bodyPr>
            <a:normAutofit fontScale="90000"/>
          </a:bodyPr>
          <a:lstStyle/>
          <a:p>
            <a:pPr rtl="1"/>
            <a:r>
              <a:rPr lang="en-U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Microbiology</a:t>
            </a:r>
            <a:r>
              <a:rPr lang="ar-IQ"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م.</a:t>
            </a:r>
            <a:r>
              <a:rPr lang="en-U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4</a:t>
            </a:r>
            <a:r>
              <a:rPr lang="ar-IQ"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r>
            <a:br>
              <a:rPr lang="ar-IQ"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r>
              <a:rPr lang="ar-IQ"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ar-IQ" b="1" dirty="0" smtClean="0">
                <a:ln w="18000">
                  <a:solidFill>
                    <a:schemeClr val="accent2">
                      <a:satMod val="140000"/>
                    </a:schemeClr>
                  </a:solidFill>
                  <a:prstDash val="solid"/>
                  <a:miter lim="800000"/>
                </a:ln>
                <a:solidFill>
                  <a:srgbClr val="5504CC"/>
                </a:solidFill>
                <a:effectLst>
                  <a:outerShdw blurRad="25500" dist="23000" dir="7020000" algn="tl">
                    <a:srgbClr val="000000">
                      <a:alpha val="50000"/>
                    </a:srgbClr>
                  </a:outerShdw>
                </a:effectLst>
              </a:rPr>
              <a:t>شكل وتركيب الخلايا البكتيرية</a:t>
            </a:r>
            <a:endParaRPr lang="en-US" dirty="0">
              <a:solidFill>
                <a:srgbClr val="5504CC"/>
              </a:solidFill>
            </a:endParaRPr>
          </a:p>
        </p:txBody>
      </p:sp>
      <p:sp>
        <p:nvSpPr>
          <p:cNvPr id="3" name="Subtitle 2"/>
          <p:cNvSpPr>
            <a:spLocks noGrp="1"/>
          </p:cNvSpPr>
          <p:nvPr>
            <p:ph type="subTitle" idx="1"/>
          </p:nvPr>
        </p:nvSpPr>
        <p:spPr>
          <a:xfrm>
            <a:off x="609600" y="1905000"/>
            <a:ext cx="8001000" cy="4419600"/>
          </a:xfrm>
        </p:spPr>
        <p:txBody>
          <a:bodyPr>
            <a:normAutofit fontScale="77500" lnSpcReduction="20000"/>
          </a:bodyPr>
          <a:lstStyle/>
          <a:p>
            <a:pPr algn="r" rtl="1"/>
            <a:r>
              <a:rPr lang="ar-EG" b="1" dirty="0" smtClean="0">
                <a:solidFill>
                  <a:srgbClr val="5504CC"/>
                </a:solidFill>
              </a:rPr>
              <a:t>البكتريا   </a:t>
            </a:r>
            <a:r>
              <a:rPr lang="en-US" b="1" dirty="0" smtClean="0">
                <a:solidFill>
                  <a:srgbClr val="5504CC"/>
                </a:solidFill>
              </a:rPr>
              <a:t>Bacteria</a:t>
            </a:r>
            <a:endParaRPr lang="en-US" dirty="0" smtClean="0">
              <a:solidFill>
                <a:srgbClr val="5504CC"/>
              </a:solidFill>
            </a:endParaRPr>
          </a:p>
          <a:p>
            <a:pPr algn="just" rtl="1"/>
            <a:r>
              <a:rPr lang="ar-EG" b="1" dirty="0" smtClean="0"/>
              <a:t>البكتريا: كائنات واسعة الانتشار توجد بشكل فعلي في كل مركز بيئي (على سطوح الاجسام وفي داخلها وفي الغذاء والماء والتربة والهواء الذي نستنشقه) وتكون احادية الخلية تمتلك المواد البروتوبلازمية الاساسية للنمو والتكاثر تستهلك المواد الذائبة بالسوائل وتطرح الفضلات الناتجة عن العمليات الايضية </a:t>
            </a:r>
            <a:r>
              <a:rPr lang="ar-EG" b="1" dirty="0" smtClean="0">
                <a:solidFill>
                  <a:srgbClr val="5504CC"/>
                </a:solidFill>
              </a:rPr>
              <a:t>بالانتشار </a:t>
            </a:r>
            <a:r>
              <a:rPr lang="en-US" b="1" dirty="0" smtClean="0">
                <a:solidFill>
                  <a:srgbClr val="5504CC"/>
                </a:solidFill>
              </a:rPr>
              <a:t>Diffusion</a:t>
            </a:r>
            <a:r>
              <a:rPr lang="ar-EG" b="1" dirty="0" smtClean="0"/>
              <a:t>. وان قسم من البكتريا تسبب امراض للانسان واخرى للحيوانات الواطئة واخرى للنباتات وبعضها لا يصيب اي من الكائنات الحية ولكن يعيش بصورة </a:t>
            </a:r>
            <a:r>
              <a:rPr lang="ar-EG" b="1" dirty="0" smtClean="0">
                <a:solidFill>
                  <a:srgbClr val="5504CC"/>
                </a:solidFill>
              </a:rPr>
              <a:t>تعايشية </a:t>
            </a:r>
            <a:r>
              <a:rPr lang="en-US" b="1" dirty="0" smtClean="0">
                <a:solidFill>
                  <a:srgbClr val="5504CC"/>
                </a:solidFill>
              </a:rPr>
              <a:t>Commensally</a:t>
            </a:r>
            <a:r>
              <a:rPr lang="en-US" b="1" dirty="0" smtClean="0"/>
              <a:t> </a:t>
            </a:r>
            <a:r>
              <a:rPr lang="ar-EG" b="1" dirty="0" smtClean="0"/>
              <a:t>وقد تعيش في جسم الانسان ولا تسبب المرض وتدعى </a:t>
            </a:r>
            <a:r>
              <a:rPr lang="en-US" b="1" dirty="0" smtClean="0">
                <a:solidFill>
                  <a:srgbClr val="5504CC"/>
                </a:solidFill>
              </a:rPr>
              <a:t>Normal flora</a:t>
            </a:r>
            <a:r>
              <a:rPr lang="ar-IQ" b="1" dirty="0" smtClean="0">
                <a:solidFill>
                  <a:srgbClr val="5504CC"/>
                </a:solidFill>
              </a:rPr>
              <a:t> </a:t>
            </a:r>
            <a:r>
              <a:rPr lang="ar-IQ" b="1" dirty="0" smtClean="0"/>
              <a:t>ويطلق على البكتريا المسببة للامراض </a:t>
            </a:r>
            <a:r>
              <a:rPr lang="ar-EG" b="1" dirty="0" smtClean="0"/>
              <a:t>بـ </a:t>
            </a:r>
            <a:r>
              <a:rPr lang="en-US" b="1" dirty="0" smtClean="0">
                <a:solidFill>
                  <a:srgbClr val="5504CC"/>
                </a:solidFill>
              </a:rPr>
              <a:t>non-pathogenic </a:t>
            </a:r>
            <a:r>
              <a:rPr lang="ar-EG" b="1" dirty="0" smtClean="0"/>
              <a:t>ولكن قد تصبح </a:t>
            </a:r>
            <a:r>
              <a:rPr lang="ar-EG" b="1" dirty="0" smtClean="0">
                <a:solidFill>
                  <a:srgbClr val="5504CC"/>
                </a:solidFill>
              </a:rPr>
              <a:t>ممرضات</a:t>
            </a:r>
            <a:r>
              <a:rPr lang="ar-EG" b="1" dirty="0" smtClean="0"/>
              <a:t> </a:t>
            </a:r>
            <a:r>
              <a:rPr lang="ar-EG" b="1" dirty="0" smtClean="0">
                <a:solidFill>
                  <a:srgbClr val="5504CC"/>
                </a:solidFill>
              </a:rPr>
              <a:t>انتهازية </a:t>
            </a:r>
            <a:r>
              <a:rPr lang="en-US" b="1" dirty="0" smtClean="0">
                <a:solidFill>
                  <a:srgbClr val="5504CC"/>
                </a:solidFill>
              </a:rPr>
              <a:t>Opportunistic pathogens</a:t>
            </a:r>
            <a:r>
              <a:rPr lang="ar-EG" b="1" dirty="0" smtClean="0"/>
              <a:t> عند انخفاض المناعة والجهاز الدفاعي للجسم.</a:t>
            </a:r>
            <a:endParaRPr lang="en-US" b="1" dirty="0" smtClean="0"/>
          </a:p>
          <a:p>
            <a:endParaRPr lang="en-US" dirty="0"/>
          </a:p>
        </p:txBody>
      </p:sp>
    </p:spTree>
    <p:extLst>
      <p:ext uri="{BB962C8B-B14F-4D97-AF65-F5344CB8AC3E}">
        <p14:creationId xmlns:p14="http://schemas.microsoft.com/office/powerpoint/2010/main" val="28323315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536575"/>
          </a:xfrm>
        </p:spPr>
        <p:txBody>
          <a:bodyPr>
            <a:normAutofit fontScale="90000"/>
          </a:bodyPr>
          <a:lstStyle/>
          <a:p>
            <a:pPr rtl="1"/>
            <a:r>
              <a:rPr lang="ar-IQ"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2- الشعيرات او الاهلاب</a:t>
            </a:r>
            <a:r>
              <a:rPr lang="en-US" b="1" dirty="0" err="1"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Pili</a:t>
            </a:r>
            <a:r>
              <a:rPr lang="en-US"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 and </a:t>
            </a:r>
            <a:r>
              <a:rPr lang="en-US" b="1" dirty="0" err="1"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Fimbriae</a:t>
            </a:r>
            <a:r>
              <a:rPr lang="en-US"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 </a:t>
            </a:r>
            <a:endParaRPr lang="en-US" b="1" dirty="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endParaRPr>
          </a:p>
        </p:txBody>
      </p:sp>
      <p:sp>
        <p:nvSpPr>
          <p:cNvPr id="3" name="Subtitle 2"/>
          <p:cNvSpPr>
            <a:spLocks noGrp="1"/>
          </p:cNvSpPr>
          <p:nvPr>
            <p:ph type="subTitle" idx="1"/>
          </p:nvPr>
        </p:nvSpPr>
        <p:spPr>
          <a:xfrm>
            <a:off x="990600" y="914400"/>
            <a:ext cx="7696200" cy="3810000"/>
          </a:xfrm>
        </p:spPr>
        <p:txBody>
          <a:bodyPr>
            <a:normAutofit fontScale="85000" lnSpcReduction="20000"/>
          </a:bodyPr>
          <a:lstStyle/>
          <a:p>
            <a:pPr algn="just" rtl="1">
              <a:buFont typeface="Wingdings" pitchFamily="2" charset="2"/>
              <a:buChar char="§"/>
            </a:pPr>
            <a:r>
              <a:rPr lang="ar-EG" sz="2400" b="1" dirty="0" smtClean="0"/>
              <a:t>وهي لواحق خيطية مشابه للاسواط الا انها ارفع واقصر طولا من الاسواط تنتشر على سطح الخلايا خصوصآ في البكتريا السلبية لصبغة كرام طولها 3,.--3 مايكروميتر وقطرها 5-10 نانوميتر وليس لها علاقة بالحركة</a:t>
            </a:r>
            <a:r>
              <a:rPr lang="ar-IQ" sz="2400" b="1" dirty="0" smtClean="0"/>
              <a:t>.</a:t>
            </a:r>
          </a:p>
          <a:p>
            <a:pPr algn="just" rtl="1">
              <a:buFont typeface="Wingdings" pitchFamily="2" charset="2"/>
              <a:buChar char="§"/>
            </a:pPr>
            <a:r>
              <a:rPr lang="ar-EG" sz="2400" b="1" dirty="0" smtClean="0"/>
              <a:t>هنالك نوعان من الشعيرات النوع الاول الشعيرات العمومية </a:t>
            </a:r>
            <a:r>
              <a:rPr lang="en-US" sz="2400" b="1" dirty="0" err="1" smtClean="0"/>
              <a:t>Fimbriae</a:t>
            </a:r>
            <a:r>
              <a:rPr lang="ar-IQ" sz="2400" b="1" dirty="0" smtClean="0"/>
              <a:t> التي يصل عددها الى المئات والتي تستخدمها البكتريا للالتصاق بالخلايا الحيوانية والنباتية والسطوح الخاملة مثل الزجاج والسيليلوز وهذه وظيفة مهمة جدآ تمكن البكتريا من تثبيت نفسها في بيئاتها الطبيعية ليتسنى لها توفير المواد المغذية.</a:t>
            </a:r>
          </a:p>
          <a:p>
            <a:pPr algn="just" rtl="1">
              <a:buFont typeface="Wingdings" pitchFamily="2" charset="2"/>
              <a:buChar char="§"/>
            </a:pPr>
            <a:r>
              <a:rPr lang="ar-IQ" sz="2400" b="1" dirty="0" smtClean="0"/>
              <a:t>اما النوع الاخر</a:t>
            </a:r>
            <a:r>
              <a:rPr lang="en-US" sz="2400" b="1" dirty="0" smtClean="0"/>
              <a:t>Specific </a:t>
            </a:r>
            <a:r>
              <a:rPr lang="en-US" sz="2400" b="1" dirty="0" err="1" smtClean="0"/>
              <a:t>pili</a:t>
            </a:r>
            <a:r>
              <a:rPr lang="ar-IQ" sz="2400" b="1" dirty="0" smtClean="0"/>
              <a:t> يطلق عليها بالشعيرات الجنسية </a:t>
            </a:r>
            <a:r>
              <a:rPr lang="en-US" sz="2400" b="1" dirty="0" smtClean="0"/>
              <a:t>Sex </a:t>
            </a:r>
            <a:r>
              <a:rPr lang="en-US" sz="2400" b="1" dirty="0" err="1" smtClean="0"/>
              <a:t>pili</a:t>
            </a:r>
            <a:r>
              <a:rPr lang="ar-IQ" sz="2400" b="1" dirty="0" smtClean="0"/>
              <a:t> والتي لها دورا في عملية الاقتران </a:t>
            </a:r>
            <a:r>
              <a:rPr lang="en-US" sz="2400" b="1" dirty="0" smtClean="0"/>
              <a:t>Conjugation  </a:t>
            </a:r>
            <a:r>
              <a:rPr lang="ar-IQ" sz="2400" b="1" dirty="0" smtClean="0"/>
              <a:t>التي تحدث في بعض انواع البكتريا كما انها تكون مستقبلات  </a:t>
            </a:r>
            <a:r>
              <a:rPr lang="en-US" sz="2400" b="1" dirty="0" smtClean="0"/>
              <a:t>Receptors </a:t>
            </a:r>
            <a:r>
              <a:rPr lang="ar-IQ" sz="2400" b="1" dirty="0" smtClean="0"/>
              <a:t>لعاثيات البكتريا</a:t>
            </a:r>
            <a:r>
              <a:rPr lang="en-US" sz="2400" b="1" dirty="0" err="1" smtClean="0"/>
              <a:t>Bacteriophages</a:t>
            </a:r>
            <a:r>
              <a:rPr lang="ar-IQ" sz="2400" b="1" dirty="0" smtClean="0"/>
              <a:t>.</a:t>
            </a:r>
          </a:p>
          <a:p>
            <a:pPr algn="just" rtl="1">
              <a:buFont typeface="Wingdings" pitchFamily="2" charset="2"/>
              <a:buChar char="§"/>
            </a:pPr>
            <a:r>
              <a:rPr lang="ar-IQ" sz="2400" dirty="0" smtClean="0"/>
              <a:t> </a:t>
            </a:r>
            <a:r>
              <a:rPr lang="ar-IQ" sz="2400" b="1" dirty="0" smtClean="0"/>
              <a:t>تتكون الشعيرات من بروتين يدعى </a:t>
            </a:r>
            <a:r>
              <a:rPr lang="en-US" sz="2400" b="1" dirty="0" err="1" smtClean="0"/>
              <a:t>Pilin</a:t>
            </a:r>
            <a:r>
              <a:rPr lang="ar-IQ" sz="2400" b="1" dirty="0" smtClean="0"/>
              <a:t> يصل وزنه الى7000 دالتون ويتكون من وحدات ثانوية تترتب على شكل حلزوني لتكون خيطا مفردا قويا ذات لب فارغ،وما دام البروتين هو المادة الرئيسية لذا تعطي للخلية صفات مستضدية </a:t>
            </a:r>
            <a:r>
              <a:rPr lang="en-US" sz="2400" b="1" dirty="0" smtClean="0"/>
              <a:t>specific antigen</a:t>
            </a:r>
            <a:r>
              <a:rPr lang="ar-IQ" sz="2400" b="1" dirty="0" smtClean="0"/>
              <a:t>خاصة للخلايا شأنها في ذلك شأن الاسواط.</a:t>
            </a:r>
          </a:p>
          <a:p>
            <a:pPr algn="just" rtl="1">
              <a:buFont typeface="Wingdings" pitchFamily="2" charset="2"/>
              <a:buChar char="§"/>
            </a:pPr>
            <a:endParaRPr lang="en-US" sz="2400" b="1" dirty="0"/>
          </a:p>
        </p:txBody>
      </p:sp>
      <p:pic>
        <p:nvPicPr>
          <p:cNvPr id="4" name="Picture 3" descr="pili"/>
          <p:cNvPicPr/>
          <p:nvPr/>
        </p:nvPicPr>
        <p:blipFill>
          <a:blip r:embed="rId2" cstate="print"/>
          <a:srcRect/>
          <a:stretch>
            <a:fillRect/>
          </a:stretch>
        </p:blipFill>
        <p:spPr bwMode="auto">
          <a:xfrm>
            <a:off x="990600" y="4419600"/>
            <a:ext cx="2809875" cy="2133600"/>
          </a:xfrm>
          <a:prstGeom prst="rect">
            <a:avLst/>
          </a:prstGeom>
          <a:noFill/>
          <a:ln w="9525">
            <a:noFill/>
            <a:miter lim="800000"/>
            <a:headEnd/>
            <a:tailEnd/>
          </a:ln>
        </p:spPr>
      </p:pic>
    </p:spTree>
    <p:extLst>
      <p:ext uri="{BB962C8B-B14F-4D97-AF65-F5344CB8AC3E}">
        <p14:creationId xmlns:p14="http://schemas.microsoft.com/office/powerpoint/2010/main" val="42126943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765175"/>
          </a:xfrm>
        </p:spPr>
        <p:txBody>
          <a:bodyPr>
            <a:normAutofit fontScale="90000"/>
          </a:bodyPr>
          <a:lstStyle/>
          <a:p>
            <a:pPr rtl="1"/>
            <a:r>
              <a:rPr lang="ar-IQ"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3- المحفظة :</a:t>
            </a:r>
            <a:r>
              <a:rPr lang="en-US"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Capsule </a:t>
            </a:r>
            <a:br>
              <a:rPr lang="en-US"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br>
            <a:endParaRPr lang="en-US" b="1" dirty="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endParaRPr>
          </a:p>
        </p:txBody>
      </p:sp>
      <p:sp>
        <p:nvSpPr>
          <p:cNvPr id="3" name="Subtitle 2"/>
          <p:cNvSpPr>
            <a:spLocks noGrp="1"/>
          </p:cNvSpPr>
          <p:nvPr>
            <p:ph type="subTitle" idx="1"/>
          </p:nvPr>
        </p:nvSpPr>
        <p:spPr>
          <a:xfrm>
            <a:off x="1752600" y="1066800"/>
            <a:ext cx="7086600" cy="5410200"/>
          </a:xfrm>
        </p:spPr>
        <p:txBody>
          <a:bodyPr>
            <a:normAutofit fontScale="77500" lnSpcReduction="20000"/>
          </a:bodyPr>
          <a:lstStyle/>
          <a:p>
            <a:pPr algn="just" rtl="1">
              <a:buFont typeface="Wingdings" pitchFamily="2" charset="2"/>
              <a:buChar char="§"/>
            </a:pPr>
            <a:r>
              <a:rPr lang="ar-IQ" dirty="0" smtClean="0"/>
              <a:t>تصنع العديد من البكتريا في بيئتها الطبيعية كميات كبيرة من مواد مخاطية صمغية بوساطة انزيمات في الغشاء السايتوبلازمي وتفرز الى خارج الخلية من خلال ثقوب الجدار الخلوي وبذلك تتكون طبقة اضافية خارج الجدار تسمى بالعلبة اوالمحفظة والتي تكون مسؤولة عن توفير الحماية لخلية البكتريا في كونها تشكل غطاءآ واقيآ  للجفاف وتخزن المواد الغذائية وهي تزيد من امراضية البكتريا الممرضة لمقاومتها الابتلاع </a:t>
            </a:r>
            <a:r>
              <a:rPr lang="en-US" dirty="0" smtClean="0"/>
              <a:t>  </a:t>
            </a:r>
            <a:r>
              <a:rPr lang="en-US" dirty="0" err="1" smtClean="0"/>
              <a:t>Phagocytosis</a:t>
            </a:r>
            <a:r>
              <a:rPr lang="ar-IQ" dirty="0" smtClean="0"/>
              <a:t> من قبل خلايا الدم البيضاء.</a:t>
            </a:r>
          </a:p>
          <a:p>
            <a:pPr algn="just" rtl="1">
              <a:buFont typeface="Wingdings" pitchFamily="2" charset="2"/>
              <a:buChar char="§"/>
            </a:pPr>
            <a:r>
              <a:rPr lang="ar-IQ" dirty="0" smtClean="0"/>
              <a:t> تختلف المحفظة من ناحية التركيب الكيمياوي فقد تتكون من الكربوهيدرات المعقدة مثال الدكستران</a:t>
            </a:r>
            <a:r>
              <a:rPr lang="en-US" dirty="0" err="1" smtClean="0"/>
              <a:t>Dextran</a:t>
            </a:r>
            <a:r>
              <a:rPr lang="en-US" dirty="0" smtClean="0"/>
              <a:t> </a:t>
            </a:r>
            <a:r>
              <a:rPr lang="ar-IQ" dirty="0" smtClean="0"/>
              <a:t> وحامض هاياليورونيك ومن البروتينات،يتغير سمك المحفظة من جزء من المايكروميتر الى 10مايكروميتر او اكثر ويكون تركيبها الكيمياوي متميزآ لكل نوع من الانواع،وهي غير مهمة لحياة البكتريا ويمكن ازالتها بالانزيمات او بالغسل دون ان يؤثر ذلك في حيوية الخلية،ويرتبط تكوينها ارتباطآ مباشرآ بالظروف البيئية المتاحة لذا عندما يكون التركيب الكيمياوي للمحفظة حاوي على الدكستران او الليفان فان تصنيع المحفظة يتم عند تنمية البكتريا بوسط حاوي على السكروز فقط وليس سكر آخر. </a:t>
            </a:r>
            <a:endParaRPr lang="en-US" dirty="0"/>
          </a:p>
        </p:txBody>
      </p:sp>
      <p:pic>
        <p:nvPicPr>
          <p:cNvPr id="4" name="Picture 3" descr="capsule"/>
          <p:cNvPicPr/>
          <p:nvPr/>
        </p:nvPicPr>
        <p:blipFill>
          <a:blip r:embed="rId2" cstate="print"/>
          <a:srcRect/>
          <a:stretch>
            <a:fillRect/>
          </a:stretch>
        </p:blipFill>
        <p:spPr bwMode="auto">
          <a:xfrm>
            <a:off x="1" y="2286000"/>
            <a:ext cx="1676400" cy="2667000"/>
          </a:xfrm>
          <a:prstGeom prst="rect">
            <a:avLst/>
          </a:prstGeom>
          <a:noFill/>
          <a:ln w="9525">
            <a:noFill/>
            <a:miter lim="800000"/>
            <a:headEnd/>
            <a:tailEnd/>
          </a:ln>
        </p:spPr>
      </p:pic>
    </p:spTree>
    <p:extLst>
      <p:ext uri="{BB962C8B-B14F-4D97-AF65-F5344CB8AC3E}">
        <p14:creationId xmlns:p14="http://schemas.microsoft.com/office/powerpoint/2010/main" val="38438651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6800" y="1066800"/>
            <a:ext cx="7543800" cy="4572000"/>
          </a:xfrm>
        </p:spPr>
        <p:txBody>
          <a:bodyPr>
            <a:normAutofit fontScale="92500" lnSpcReduction="20000"/>
          </a:bodyPr>
          <a:lstStyle/>
          <a:p>
            <a:pPr algn="just" rtl="1">
              <a:buFont typeface="Wingdings" pitchFamily="2" charset="2"/>
              <a:buChar char="§"/>
            </a:pPr>
            <a:r>
              <a:rPr lang="ar-IQ" b="1" dirty="0" smtClean="0"/>
              <a:t>يعد قيام الخلية البكتيرية بتخليق المحفظة عملية وراثية يسيطر عليها جين معين فعند حصول طفرة وراثية لهذا الجين  تفقد قدرتها لتكوين المحفظة.عند تنمية الخلية المكونة للمحفظة على الوسط الزرعي الصلب تعطي مستعمرات ناعمة لماعة </a:t>
            </a:r>
            <a:r>
              <a:rPr lang="en-US" b="1" dirty="0" smtClean="0"/>
              <a:t>S-Colonies)</a:t>
            </a:r>
            <a:r>
              <a:rPr lang="ar-IQ" b="1" dirty="0" smtClean="0"/>
              <a:t> )</a:t>
            </a:r>
          </a:p>
          <a:p>
            <a:pPr algn="just" rtl="1">
              <a:buFont typeface="Wingdings" pitchFamily="2" charset="2"/>
              <a:buChar char="§"/>
            </a:pPr>
            <a:r>
              <a:rPr lang="ar-IQ" b="1" dirty="0" smtClean="0"/>
              <a:t>في حين الطفرات الفاقدة للمحفظة تعطي مستعمرات خشنة</a:t>
            </a:r>
            <a:r>
              <a:rPr lang="en-US" b="1" dirty="0" smtClean="0"/>
              <a:t>(R- Colonies) </a:t>
            </a:r>
            <a:r>
              <a:rPr lang="ar-IQ" b="1" dirty="0" smtClean="0"/>
              <a:t> لذا فان حدوث هذه الطفرات في بكتريا ممرضة </a:t>
            </a:r>
            <a:r>
              <a:rPr lang="en-US" b="1" i="1" dirty="0" smtClean="0">
                <a:solidFill>
                  <a:srgbClr val="5504CC"/>
                </a:solidFill>
              </a:rPr>
              <a:t>Streptococcus </a:t>
            </a:r>
            <a:r>
              <a:rPr lang="en-US" b="1" i="1" dirty="0" err="1" smtClean="0">
                <a:solidFill>
                  <a:srgbClr val="5504CC"/>
                </a:solidFill>
              </a:rPr>
              <a:t>pneumoniae</a:t>
            </a:r>
            <a:r>
              <a:rPr lang="ar-IQ" b="1" i="1" dirty="0" smtClean="0">
                <a:solidFill>
                  <a:srgbClr val="5504CC"/>
                </a:solidFill>
              </a:rPr>
              <a:t> </a:t>
            </a:r>
            <a:r>
              <a:rPr lang="ar-IQ" b="1" dirty="0" smtClean="0"/>
              <a:t>فانها تفقدها قابليتها على اصابة المضيف.تمتلك البكتريا الحاوية على المحفظة تخصصآ مناعيا اعتمادآ على التركيب الكيمياوى للمحفظة ويساعد هذا على التفريق مصليآ بين الانواع المتشابهة</a:t>
            </a:r>
            <a:endParaRPr lang="en-US" b="1" dirty="0"/>
          </a:p>
        </p:txBody>
      </p:sp>
    </p:spTree>
    <p:extLst>
      <p:ext uri="{BB962C8B-B14F-4D97-AF65-F5344CB8AC3E}">
        <p14:creationId xmlns:p14="http://schemas.microsoft.com/office/powerpoint/2010/main" val="27484506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81000"/>
            <a:ext cx="8610600" cy="685800"/>
          </a:xfrm>
        </p:spPr>
        <p:txBody>
          <a:bodyPr>
            <a:normAutofit fontScale="90000"/>
          </a:bodyPr>
          <a:lstStyle/>
          <a:p>
            <a:pPr algn="r" rtl="1"/>
            <a:r>
              <a:rPr lang="en-US" b="1" dirty="0" smtClean="0">
                <a:ln w="18000">
                  <a:solidFill>
                    <a:schemeClr val="accent2">
                      <a:satMod val="140000"/>
                    </a:schemeClr>
                  </a:solidFill>
                  <a:prstDash val="solid"/>
                  <a:miter lim="800000"/>
                </a:ln>
                <a:solidFill>
                  <a:srgbClr val="5504CC"/>
                </a:solidFill>
                <a:effectLst>
                  <a:outerShdw blurRad="25500" dist="23000" dir="7020000" algn="tl">
                    <a:srgbClr val="000000">
                      <a:alpha val="50000"/>
                    </a:srgbClr>
                  </a:outerShdw>
                </a:effectLst>
              </a:rPr>
              <a:t/>
            </a:r>
            <a:br>
              <a:rPr lang="en-US" b="1" dirty="0" smtClean="0">
                <a:ln w="18000">
                  <a:solidFill>
                    <a:schemeClr val="accent2">
                      <a:satMod val="140000"/>
                    </a:schemeClr>
                  </a:solidFill>
                  <a:prstDash val="solid"/>
                  <a:miter lim="800000"/>
                </a:ln>
                <a:solidFill>
                  <a:srgbClr val="5504CC"/>
                </a:solidFill>
                <a:effectLst>
                  <a:outerShdw blurRad="25500" dist="23000" dir="7020000" algn="tl">
                    <a:srgbClr val="000000">
                      <a:alpha val="50000"/>
                    </a:srgbClr>
                  </a:outerShdw>
                </a:effectLst>
              </a:rPr>
            </a:br>
            <a:r>
              <a:rPr lang="en-US" b="1" dirty="0" smtClean="0">
                <a:ln w="18000">
                  <a:solidFill>
                    <a:schemeClr val="accent2">
                      <a:satMod val="140000"/>
                    </a:schemeClr>
                  </a:solidFill>
                  <a:prstDash val="solid"/>
                  <a:miter lim="800000"/>
                </a:ln>
                <a:solidFill>
                  <a:srgbClr val="5504CC"/>
                </a:solidFill>
                <a:effectLst>
                  <a:outerShdw blurRad="25500" dist="23000" dir="7020000" algn="tl">
                    <a:srgbClr val="000000">
                      <a:alpha val="50000"/>
                    </a:srgbClr>
                  </a:outerShdw>
                </a:effectLst>
              </a:rPr>
              <a:t/>
            </a:r>
            <a:br>
              <a:rPr lang="en-US" b="1" dirty="0" smtClean="0">
                <a:ln w="18000">
                  <a:solidFill>
                    <a:schemeClr val="accent2">
                      <a:satMod val="140000"/>
                    </a:schemeClr>
                  </a:solidFill>
                  <a:prstDash val="solid"/>
                  <a:miter lim="800000"/>
                </a:ln>
                <a:solidFill>
                  <a:srgbClr val="5504CC"/>
                </a:solidFill>
                <a:effectLst>
                  <a:outerShdw blurRad="25500" dist="23000" dir="7020000" algn="tl">
                    <a:srgbClr val="000000">
                      <a:alpha val="50000"/>
                    </a:srgbClr>
                  </a:outerShdw>
                </a:effectLst>
              </a:rPr>
            </a:br>
            <a:r>
              <a:rPr lang="ar-EG" b="1" dirty="0" smtClean="0">
                <a:ln w="18000">
                  <a:solidFill>
                    <a:schemeClr val="accent2">
                      <a:satMod val="140000"/>
                    </a:schemeClr>
                  </a:solidFill>
                  <a:prstDash val="solid"/>
                  <a:miter lim="800000"/>
                </a:ln>
                <a:solidFill>
                  <a:srgbClr val="5504CC"/>
                </a:solidFill>
                <a:effectLst>
                  <a:outerShdw blurRad="25500" dist="23000" dir="7020000" algn="tl">
                    <a:srgbClr val="000000">
                      <a:alpha val="50000"/>
                    </a:srgbClr>
                  </a:outerShdw>
                </a:effectLst>
              </a:rPr>
              <a:t>الحجم والشكل الخارجي</a:t>
            </a:r>
            <a:r>
              <a:rPr lang="en-US" b="1" dirty="0" smtClean="0">
                <a:ln w="18000">
                  <a:solidFill>
                    <a:schemeClr val="accent2">
                      <a:satMod val="140000"/>
                    </a:schemeClr>
                  </a:solidFill>
                  <a:prstDash val="solid"/>
                  <a:miter lim="800000"/>
                </a:ln>
                <a:solidFill>
                  <a:srgbClr val="5504CC"/>
                </a:solidFill>
                <a:effectLst>
                  <a:outerShdw blurRad="25500" dist="23000" dir="7020000" algn="tl">
                    <a:srgbClr val="000000">
                      <a:alpha val="50000"/>
                    </a:srgbClr>
                  </a:outerShdw>
                </a:effectLst>
              </a:rPr>
              <a:t>Size and Morphology   </a:t>
            </a:r>
            <a:br>
              <a:rPr lang="en-US" b="1" dirty="0" smtClean="0">
                <a:ln w="18000">
                  <a:solidFill>
                    <a:schemeClr val="accent2">
                      <a:satMod val="140000"/>
                    </a:schemeClr>
                  </a:solidFill>
                  <a:prstDash val="solid"/>
                  <a:miter lim="800000"/>
                </a:ln>
                <a:solidFill>
                  <a:srgbClr val="5504CC"/>
                </a:solidFill>
                <a:effectLst>
                  <a:outerShdw blurRad="25500" dist="23000" dir="7020000" algn="tl">
                    <a:srgbClr val="000000">
                      <a:alpha val="50000"/>
                    </a:srgbClr>
                  </a:outerShdw>
                </a:effectLst>
              </a:rPr>
            </a:br>
            <a:endParaRPr lang="en-US" b="1" dirty="0">
              <a:ln w="18000">
                <a:solidFill>
                  <a:schemeClr val="accent2">
                    <a:satMod val="140000"/>
                  </a:schemeClr>
                </a:solidFill>
                <a:prstDash val="solid"/>
                <a:miter lim="800000"/>
              </a:ln>
              <a:solidFill>
                <a:srgbClr val="5504CC"/>
              </a:solidFill>
              <a:effectLst>
                <a:outerShdw blurRad="25500" dist="23000" dir="7020000" algn="tl">
                  <a:srgbClr val="000000">
                    <a:alpha val="50000"/>
                  </a:srgbClr>
                </a:outerShdw>
              </a:effectLst>
            </a:endParaRPr>
          </a:p>
        </p:txBody>
      </p:sp>
      <p:sp>
        <p:nvSpPr>
          <p:cNvPr id="3" name="Subtitle 2"/>
          <p:cNvSpPr>
            <a:spLocks noGrp="1"/>
          </p:cNvSpPr>
          <p:nvPr>
            <p:ph type="subTitle" idx="1"/>
          </p:nvPr>
        </p:nvSpPr>
        <p:spPr>
          <a:xfrm>
            <a:off x="457200" y="1447800"/>
            <a:ext cx="8458200" cy="5257800"/>
          </a:xfrm>
        </p:spPr>
        <p:txBody>
          <a:bodyPr>
            <a:normAutofit fontScale="55000" lnSpcReduction="20000"/>
          </a:bodyPr>
          <a:lstStyle/>
          <a:p>
            <a:pPr rtl="1"/>
            <a:r>
              <a:rPr lang="ar-EG" b="1" dirty="0" smtClean="0"/>
              <a:t>:</a:t>
            </a:r>
            <a:endParaRPr lang="en-US" dirty="0" smtClean="0"/>
          </a:p>
          <a:p>
            <a:pPr algn="just" rtl="1"/>
            <a:r>
              <a:rPr lang="ar-EG" sz="3800" b="1" dirty="0" smtClean="0"/>
              <a:t>ان وحدة قياس الابعاد البكتيرية هي </a:t>
            </a:r>
            <a:r>
              <a:rPr lang="ar-EG" sz="3800" b="1" dirty="0" smtClean="0">
                <a:solidFill>
                  <a:srgbClr val="FF0000"/>
                </a:solidFill>
              </a:rPr>
              <a:t>المايكروميتر الذي يعادل جزءآ واحدآ من الف الف من المتر(10</a:t>
            </a:r>
            <a:r>
              <a:rPr lang="ar-EG" sz="3800" b="1" baseline="30000" dirty="0" smtClean="0">
                <a:solidFill>
                  <a:srgbClr val="FF0000"/>
                </a:solidFill>
              </a:rPr>
              <a:t>-6</a:t>
            </a:r>
            <a:r>
              <a:rPr lang="ar-EG" sz="3800" b="1" dirty="0" smtClean="0">
                <a:solidFill>
                  <a:srgbClr val="FF0000"/>
                </a:solidFill>
              </a:rPr>
              <a:t> </a:t>
            </a:r>
            <a:r>
              <a:rPr lang="ar-IQ" sz="3800" b="1" dirty="0" smtClean="0">
                <a:solidFill>
                  <a:srgbClr val="FF0000"/>
                </a:solidFill>
              </a:rPr>
              <a:t>متر). </a:t>
            </a:r>
            <a:r>
              <a:rPr lang="ar-IQ" sz="3800" b="1" dirty="0" smtClean="0"/>
              <a:t>تتراوح </a:t>
            </a:r>
            <a:r>
              <a:rPr lang="ar-IQ" sz="3800" b="1" dirty="0" smtClean="0">
                <a:solidFill>
                  <a:srgbClr val="FF0000"/>
                </a:solidFill>
              </a:rPr>
              <a:t>ابعاد البكتريا من </a:t>
            </a:r>
            <a:r>
              <a:rPr lang="ar-EG" sz="3800" b="1" dirty="0" smtClean="0">
                <a:solidFill>
                  <a:srgbClr val="FF0000"/>
                </a:solidFill>
              </a:rPr>
              <a:t>1-6 مايكرون طولا ومن 2,.-1,5عرضآ وقد تصل في بعض انواع البكتريا الخيطية والحلزونبة الى مئة مايكروميتر طولا</a:t>
            </a:r>
            <a:r>
              <a:rPr lang="ar-EG" sz="3800" b="1" dirty="0" smtClean="0"/>
              <a:t>،على هذا فهي اصغرمن خلايا حقيقية النواة ،حيث ان الموجودات التركيبية في الخلية هي التي تحدد حجم هذه الكائنات، و الذي يجعل فعالياتها الحيوية كبيرة حيث تتناسب هذه عكسيا مع حجم الكائن الحي أي انه كلما زاد حجم الكائن الحي تباطأ معدل التفاعلات الايضية التي تجري داخل جسمه.وبما ان معدل النمو يتحدد عمومآ بمعدل سرعة التفاعلات الايضية لذا تتصف البكتريا بنموها السريع حيث تتضاعف اغلب انواع خلايا البكتريا بوقت اقل من ساعة واحدة تحت الظروف البيئية المناسبة. </a:t>
            </a:r>
            <a:endParaRPr lang="en-US" sz="3800" b="1" dirty="0" smtClean="0"/>
          </a:p>
          <a:p>
            <a:pPr algn="just" rtl="1"/>
            <a:endParaRPr lang="en-US" sz="3800" b="1" dirty="0" smtClean="0"/>
          </a:p>
          <a:p>
            <a:pPr algn="just" rtl="1"/>
            <a:r>
              <a:rPr lang="ar-EG" sz="3800" b="1" dirty="0" smtClean="0"/>
              <a:t>هنالك ثلاثة اشكال للخلية البكتيرية يمكن تميزها بسهولة من قبل العاملين في حقل البكتريا. </a:t>
            </a:r>
            <a:endParaRPr lang="ar-IQ" sz="3800" b="1" dirty="0" smtClean="0"/>
          </a:p>
          <a:p>
            <a:pPr algn="just" rtl="1"/>
            <a:r>
              <a:rPr lang="ar-EG" sz="4400" b="1" dirty="0" smtClean="0">
                <a:solidFill>
                  <a:srgbClr val="3333FF"/>
                </a:solidFill>
              </a:rPr>
              <a:t>الشكل الكروي </a:t>
            </a:r>
            <a:r>
              <a:rPr lang="ar-IQ" sz="4400" b="1" dirty="0" smtClean="0">
                <a:solidFill>
                  <a:srgbClr val="3333FF"/>
                </a:solidFill>
              </a:rPr>
              <a:t> </a:t>
            </a:r>
            <a:r>
              <a:rPr lang="en-US" sz="4400" b="1" dirty="0" smtClean="0">
                <a:solidFill>
                  <a:srgbClr val="3333FF"/>
                </a:solidFill>
              </a:rPr>
              <a:t>Spherical – </a:t>
            </a:r>
            <a:r>
              <a:rPr lang="en-US" sz="4400" b="1" dirty="0" err="1" smtClean="0">
                <a:solidFill>
                  <a:srgbClr val="3333FF"/>
                </a:solidFill>
              </a:rPr>
              <a:t>Coccus</a:t>
            </a:r>
            <a:endParaRPr lang="ar-IQ" sz="4400" b="1" dirty="0" smtClean="0">
              <a:solidFill>
                <a:srgbClr val="3333FF"/>
              </a:solidFill>
            </a:endParaRPr>
          </a:p>
          <a:p>
            <a:pPr algn="just" rtl="1"/>
            <a:r>
              <a:rPr lang="ar-EG" sz="4400" b="1" dirty="0" smtClean="0">
                <a:solidFill>
                  <a:srgbClr val="3333FF"/>
                </a:solidFill>
              </a:rPr>
              <a:t>الشكل العصوي </a:t>
            </a:r>
            <a:r>
              <a:rPr lang="en-US" sz="4400" b="1" dirty="0" smtClean="0">
                <a:solidFill>
                  <a:srgbClr val="3333FF"/>
                </a:solidFill>
              </a:rPr>
              <a:t>Rod Shaped- Bacillus</a:t>
            </a:r>
            <a:endParaRPr lang="ar-IQ" sz="4400" b="1" dirty="0" smtClean="0">
              <a:solidFill>
                <a:srgbClr val="3333FF"/>
              </a:solidFill>
            </a:endParaRPr>
          </a:p>
          <a:p>
            <a:pPr algn="just" rtl="1"/>
            <a:r>
              <a:rPr lang="ar-EG" sz="4400" b="1" dirty="0" smtClean="0">
                <a:solidFill>
                  <a:srgbClr val="3333FF"/>
                </a:solidFill>
              </a:rPr>
              <a:t>الشكل الحلزوني </a:t>
            </a:r>
            <a:r>
              <a:rPr lang="en-US" sz="4400" b="1" dirty="0" err="1" smtClean="0">
                <a:solidFill>
                  <a:srgbClr val="3333FF"/>
                </a:solidFill>
              </a:rPr>
              <a:t>Spirillum</a:t>
            </a:r>
            <a:r>
              <a:rPr lang="ar-EG" sz="4400" b="1" dirty="0" smtClean="0">
                <a:solidFill>
                  <a:srgbClr val="3333FF"/>
                </a:solidFill>
              </a:rPr>
              <a:t>. </a:t>
            </a:r>
            <a:endParaRPr lang="ar-IQ" sz="4400" b="1" dirty="0" smtClean="0">
              <a:solidFill>
                <a:srgbClr val="3333FF"/>
              </a:solidFill>
            </a:endParaRPr>
          </a:p>
          <a:p>
            <a:pPr algn="just" rtl="1"/>
            <a:endParaRPr lang="ar-IQ" sz="3800" b="1" dirty="0" smtClean="0"/>
          </a:p>
          <a:p>
            <a:pPr algn="just" rtl="1"/>
            <a:r>
              <a:rPr lang="ar-EG" sz="3800" b="1" dirty="0" smtClean="0"/>
              <a:t>علما ان</a:t>
            </a:r>
            <a:r>
              <a:rPr lang="ar-IQ" sz="3800" b="1" dirty="0" smtClean="0"/>
              <a:t> هناك </a:t>
            </a:r>
            <a:r>
              <a:rPr lang="ar-EG" sz="3800" b="1" dirty="0" smtClean="0"/>
              <a:t>اختلافات</a:t>
            </a:r>
            <a:r>
              <a:rPr lang="ar-IQ" sz="3800" b="1" dirty="0" smtClean="0"/>
              <a:t> متباينة وواضحة</a:t>
            </a:r>
            <a:r>
              <a:rPr lang="ar-EG" sz="3800" b="1" dirty="0" smtClean="0"/>
              <a:t> يمكن مشاهدتها </a:t>
            </a:r>
            <a:r>
              <a:rPr lang="ar-IQ" sz="3800" b="1" dirty="0" smtClean="0"/>
              <a:t>مجهريا </a:t>
            </a:r>
            <a:r>
              <a:rPr lang="ar-EG" sz="3800" b="1" dirty="0" smtClean="0"/>
              <a:t>في تلك الاشكال وخصوصآ النوع ال</a:t>
            </a:r>
            <a:r>
              <a:rPr lang="ar-IQ" sz="3800" b="1" dirty="0" smtClean="0"/>
              <a:t>اخير.</a:t>
            </a:r>
          </a:p>
          <a:p>
            <a:pPr algn="just" rtl="1"/>
            <a:endParaRPr lang="ar-EG" sz="3800" b="1" dirty="0" smtClean="0"/>
          </a:p>
        </p:txBody>
      </p:sp>
    </p:spTree>
    <p:extLst>
      <p:ext uri="{BB962C8B-B14F-4D97-AF65-F5344CB8AC3E}">
        <p14:creationId xmlns:p14="http://schemas.microsoft.com/office/powerpoint/2010/main" val="23601552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81000" y="2438400"/>
            <a:ext cx="8763000" cy="2133600"/>
          </a:xfrm>
        </p:spPr>
        <p:txBody>
          <a:bodyPr>
            <a:normAutofit lnSpcReduction="10000"/>
          </a:bodyPr>
          <a:lstStyle/>
          <a:p>
            <a:pPr algn="r" rtl="1">
              <a:buFont typeface="Wingdings" pitchFamily="2" charset="2"/>
              <a:buChar char="Ø"/>
            </a:pPr>
            <a:r>
              <a:rPr lang="ar-EG" b="1" dirty="0" smtClean="0">
                <a:solidFill>
                  <a:srgbClr val="FF0000"/>
                </a:solidFill>
              </a:rPr>
              <a:t>الشكل العصوي </a:t>
            </a:r>
            <a:r>
              <a:rPr lang="en-US" b="1" dirty="0" smtClean="0">
                <a:solidFill>
                  <a:srgbClr val="FF0000"/>
                </a:solidFill>
              </a:rPr>
              <a:t>Rod Shaped bacteria</a:t>
            </a:r>
          </a:p>
          <a:p>
            <a:pPr algn="just" rtl="1">
              <a:buNone/>
            </a:pPr>
            <a:r>
              <a:rPr lang="en-US" dirty="0" smtClean="0"/>
              <a:t>    </a:t>
            </a:r>
            <a:r>
              <a:rPr lang="ar-EG" dirty="0" smtClean="0"/>
              <a:t>وتسمى للجمع</a:t>
            </a:r>
            <a:r>
              <a:rPr lang="en-US" dirty="0" smtClean="0"/>
              <a:t>bacilli </a:t>
            </a:r>
            <a:r>
              <a:rPr lang="ar-EG" dirty="0" smtClean="0"/>
              <a:t> والمفرد </a:t>
            </a:r>
            <a:r>
              <a:rPr lang="en-US" dirty="0" smtClean="0"/>
              <a:t>bacillus </a:t>
            </a:r>
            <a:r>
              <a:rPr lang="ar-IQ" dirty="0" smtClean="0"/>
              <a:t> </a:t>
            </a:r>
            <a:r>
              <a:rPr lang="ar-EG" dirty="0" smtClean="0"/>
              <a:t>تتغاير البكتريا العصوية في اطوالها ويكون طولها وقطرها متشابهان احيانا حتى يصعب معها تمييزها عن المكورات اما نهاياتها فقد تكون دائرية او منبسطة او مقعرة  او متشعبة. </a:t>
            </a:r>
            <a:endParaRPr lang="en-US" dirty="0"/>
          </a:p>
        </p:txBody>
      </p:sp>
      <p:sp>
        <p:nvSpPr>
          <p:cNvPr id="4" name="Content Placeholder 3"/>
          <p:cNvSpPr>
            <a:spLocks noGrp="1"/>
          </p:cNvSpPr>
          <p:nvPr>
            <p:ph sz="half" idx="2"/>
          </p:nvPr>
        </p:nvSpPr>
        <p:spPr>
          <a:xfrm>
            <a:off x="152400" y="304800"/>
            <a:ext cx="8763000" cy="1905000"/>
          </a:xfrm>
        </p:spPr>
        <p:txBody>
          <a:bodyPr>
            <a:noAutofit/>
          </a:bodyPr>
          <a:lstStyle/>
          <a:p>
            <a:pPr algn="r" rtl="1">
              <a:buFont typeface="Wingdings" pitchFamily="2" charset="2"/>
              <a:buChar char="Ø"/>
            </a:pPr>
            <a:r>
              <a:rPr lang="ar-EG" sz="2600" b="1" dirty="0" smtClean="0">
                <a:solidFill>
                  <a:srgbClr val="FF0000"/>
                </a:solidFill>
              </a:rPr>
              <a:t>المكورات</a:t>
            </a:r>
            <a:r>
              <a:rPr lang="en-US" sz="2600" b="1" dirty="0" smtClean="0">
                <a:solidFill>
                  <a:srgbClr val="FF0000"/>
                </a:solidFill>
              </a:rPr>
              <a:t>Spherical bacteria </a:t>
            </a:r>
            <a:endParaRPr lang="ar-IQ" sz="2600" b="1" dirty="0" smtClean="0">
              <a:solidFill>
                <a:srgbClr val="FF0000"/>
              </a:solidFill>
            </a:endParaRPr>
          </a:p>
          <a:p>
            <a:pPr algn="just" rtl="1">
              <a:buNone/>
            </a:pPr>
            <a:r>
              <a:rPr lang="en-US" sz="2600" dirty="0" smtClean="0"/>
              <a:t>    </a:t>
            </a:r>
            <a:r>
              <a:rPr lang="ar-EG" sz="2600" dirty="0" smtClean="0"/>
              <a:t>وتسمى </a:t>
            </a:r>
            <a:r>
              <a:rPr lang="ar-IQ" sz="2600" dirty="0" smtClean="0"/>
              <a:t>للجمع</a:t>
            </a:r>
            <a:r>
              <a:rPr lang="en-US" sz="2600" dirty="0" smtClean="0"/>
              <a:t> </a:t>
            </a:r>
            <a:r>
              <a:rPr lang="en-US" sz="2600" dirty="0" err="1" smtClean="0"/>
              <a:t>cocci</a:t>
            </a:r>
            <a:r>
              <a:rPr lang="en-US" sz="2600" dirty="0" smtClean="0"/>
              <a:t> </a:t>
            </a:r>
            <a:r>
              <a:rPr lang="ar-EG" sz="2600" dirty="0" smtClean="0"/>
              <a:t>ومفردها </a:t>
            </a:r>
            <a:r>
              <a:rPr lang="en-US" sz="2600" dirty="0" err="1" smtClean="0"/>
              <a:t>coccus</a:t>
            </a:r>
            <a:r>
              <a:rPr lang="en-US" sz="2600" dirty="0" smtClean="0"/>
              <a:t> </a:t>
            </a:r>
            <a:r>
              <a:rPr lang="ar-EG" sz="2600" dirty="0" smtClean="0"/>
              <a:t>توجد اختلافات ضمن الشكل الواحد فليس من الضروري ان تكون كروية كاملة الشكل ولكن تكون بيضوية </a:t>
            </a:r>
            <a:r>
              <a:rPr lang="en-US" sz="2600" dirty="0" smtClean="0"/>
              <a:t>Ellipsoidal</a:t>
            </a:r>
            <a:r>
              <a:rPr lang="ar-EG" sz="2600" dirty="0" smtClean="0"/>
              <a:t> او متطاولة </a:t>
            </a:r>
            <a:r>
              <a:rPr lang="en-US" sz="2600" dirty="0" smtClean="0"/>
              <a:t>Elongated</a:t>
            </a:r>
            <a:r>
              <a:rPr lang="ar-EG" sz="2600" dirty="0" smtClean="0"/>
              <a:t> او مسطحة من </a:t>
            </a:r>
            <a:r>
              <a:rPr lang="ar-IQ" sz="2600" dirty="0" smtClean="0"/>
              <a:t>احد </a:t>
            </a:r>
            <a:r>
              <a:rPr lang="ar-EG" sz="2600" dirty="0" smtClean="0"/>
              <a:t>الوجهين </a:t>
            </a:r>
            <a:r>
              <a:rPr lang="en-US" sz="2600" dirty="0" smtClean="0"/>
              <a:t>Flattened on one side</a:t>
            </a:r>
            <a:endParaRPr lang="en-US" sz="2600" dirty="0"/>
          </a:p>
        </p:txBody>
      </p:sp>
      <p:sp>
        <p:nvSpPr>
          <p:cNvPr id="1025" name="Rectangle 1"/>
          <p:cNvSpPr>
            <a:spLocks noChangeArrowheads="1"/>
          </p:cNvSpPr>
          <p:nvPr/>
        </p:nvSpPr>
        <p:spPr bwMode="auto">
          <a:xfrm>
            <a:off x="228600" y="4343400"/>
            <a:ext cx="86106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rtl="1" fontAlgn="base">
              <a:spcBef>
                <a:spcPct val="0"/>
              </a:spcBef>
              <a:spcAft>
                <a:spcPct val="0"/>
              </a:spcAft>
              <a:buFont typeface="Wingdings" pitchFamily="2" charset="2"/>
              <a:buChar char="Ø"/>
              <a:tabLst>
                <a:tab pos="0" algn="l"/>
              </a:tabLst>
            </a:pPr>
            <a:r>
              <a:rPr lang="ar-EG" sz="2400" b="1" dirty="0" smtClean="0">
                <a:solidFill>
                  <a:srgbClr val="FF0000"/>
                </a:solidFill>
                <a:latin typeface="Arial" pitchFamily="34" charset="0"/>
                <a:ea typeface="Times New Roman" pitchFamily="18" charset="0"/>
              </a:rPr>
              <a:t>البكتريا حلزونية الشكل</a:t>
            </a:r>
            <a:r>
              <a:rPr lang="en-US" sz="2400" b="1" dirty="0" smtClean="0">
                <a:solidFill>
                  <a:srgbClr val="FF0000"/>
                </a:solidFill>
                <a:latin typeface="Arial" pitchFamily="34" charset="0"/>
                <a:ea typeface="Times New Roman" pitchFamily="18" charset="0"/>
                <a:cs typeface="Arial" pitchFamily="34" charset="0"/>
              </a:rPr>
              <a:t>Spiral shaped bacteria  </a:t>
            </a:r>
            <a:r>
              <a:rPr lang="ar-IQ" sz="2400" b="1" dirty="0" smtClean="0">
                <a:solidFill>
                  <a:srgbClr val="FF0000"/>
                </a:solidFill>
                <a:latin typeface="Arial" pitchFamily="34" charset="0"/>
                <a:ea typeface="Times New Roman" pitchFamily="18" charset="0"/>
              </a:rPr>
              <a:t>  </a:t>
            </a:r>
          </a:p>
          <a:p>
            <a:pPr algn="justLow" rtl="1" fontAlgn="base">
              <a:spcBef>
                <a:spcPct val="0"/>
              </a:spcBef>
              <a:spcAft>
                <a:spcPct val="0"/>
              </a:spcAft>
              <a:tabLst>
                <a:tab pos="0" algn="l"/>
              </a:tabLst>
            </a:pPr>
            <a:r>
              <a:rPr lang="ar-EG" sz="2400" dirty="0" smtClean="0">
                <a:solidFill>
                  <a:prstClr val="black"/>
                </a:solidFill>
                <a:latin typeface="Arial" pitchFamily="34" charset="0"/>
                <a:ea typeface="Times New Roman" pitchFamily="18" charset="0"/>
              </a:rPr>
              <a:t>وتسمى </a:t>
            </a:r>
            <a:r>
              <a:rPr lang="en-US" sz="2400" dirty="0" err="1" smtClean="0">
                <a:solidFill>
                  <a:prstClr val="black"/>
                </a:solidFill>
                <a:latin typeface="Arial" pitchFamily="34" charset="0"/>
                <a:ea typeface="Times New Roman" pitchFamily="18" charset="0"/>
                <a:cs typeface="Arial" pitchFamily="34" charset="0"/>
              </a:rPr>
              <a:t>Spirillum</a:t>
            </a:r>
            <a:r>
              <a:rPr lang="ar-EG" sz="2400" dirty="0" smtClean="0">
                <a:solidFill>
                  <a:prstClr val="black"/>
                </a:solidFill>
                <a:latin typeface="Arial" pitchFamily="34" charset="0"/>
                <a:ea typeface="Times New Roman" pitchFamily="18" charset="0"/>
              </a:rPr>
              <a:t> للمفرد وللجمع </a:t>
            </a:r>
            <a:r>
              <a:rPr lang="en-US" sz="2400" dirty="0" err="1" smtClean="0">
                <a:solidFill>
                  <a:prstClr val="black"/>
                </a:solidFill>
                <a:latin typeface="Arial" pitchFamily="34" charset="0"/>
                <a:ea typeface="Times New Roman" pitchFamily="18" charset="0"/>
                <a:cs typeface="Arial" pitchFamily="34" charset="0"/>
              </a:rPr>
              <a:t>Spirilla</a:t>
            </a:r>
            <a:r>
              <a:rPr lang="en-US" sz="2400" dirty="0" smtClean="0">
                <a:solidFill>
                  <a:prstClr val="black"/>
                </a:solidFill>
                <a:latin typeface="Arial" pitchFamily="34" charset="0"/>
                <a:ea typeface="Times New Roman" pitchFamily="18" charset="0"/>
                <a:cs typeface="Arial" pitchFamily="34" charset="0"/>
              </a:rPr>
              <a:t> </a:t>
            </a:r>
            <a:r>
              <a:rPr lang="ar-IQ" sz="2400" dirty="0" smtClean="0">
                <a:solidFill>
                  <a:prstClr val="black"/>
                </a:solidFill>
                <a:latin typeface="Arial" pitchFamily="34" charset="0"/>
                <a:ea typeface="Times New Roman" pitchFamily="18" charset="0"/>
              </a:rPr>
              <a:t>  </a:t>
            </a:r>
            <a:r>
              <a:rPr lang="ar-EG" sz="2400" dirty="0" smtClean="0">
                <a:solidFill>
                  <a:prstClr val="black"/>
                </a:solidFill>
                <a:latin typeface="Arial" pitchFamily="34" charset="0"/>
                <a:ea typeface="Times New Roman" pitchFamily="18" charset="0"/>
              </a:rPr>
              <a:t>تظهر بعض العصيات بشكل حلزوني وقد تكون صلبة او مرنة اعتمادآ على النوع فقد تكون قصيرة على شكل نابض كثيف الدورات او على شكل حلزون غير كامل ويدعى هذا النوع ببكتريا الضمة</a:t>
            </a:r>
            <a:r>
              <a:rPr lang="en-US" sz="2400" dirty="0" err="1" smtClean="0">
                <a:solidFill>
                  <a:prstClr val="black"/>
                </a:solidFill>
                <a:latin typeface="Arial" pitchFamily="34" charset="0"/>
                <a:ea typeface="Times New Roman" pitchFamily="18" charset="0"/>
                <a:cs typeface="Arial" pitchFamily="34" charset="0"/>
              </a:rPr>
              <a:t>Vibrio</a:t>
            </a:r>
            <a:r>
              <a:rPr lang="en-US" sz="2400" dirty="0" smtClean="0">
                <a:solidFill>
                  <a:prstClr val="black"/>
                </a:solidFill>
                <a:latin typeface="Arial" pitchFamily="34" charset="0"/>
                <a:ea typeface="Times New Roman" pitchFamily="18" charset="0"/>
                <a:cs typeface="Arial" pitchFamily="34" charset="0"/>
              </a:rPr>
              <a:t> </a:t>
            </a:r>
            <a:r>
              <a:rPr lang="ar-IQ" sz="2400" dirty="0" smtClean="0">
                <a:solidFill>
                  <a:prstClr val="black"/>
                </a:solidFill>
                <a:latin typeface="Arial" pitchFamily="34" charset="0"/>
                <a:ea typeface="Times New Roman" pitchFamily="18" charset="0"/>
              </a:rPr>
              <a:t> او</a:t>
            </a:r>
            <a:r>
              <a:rPr lang="en-US" sz="2400" dirty="0" smtClean="0">
                <a:solidFill>
                  <a:prstClr val="black"/>
                </a:solidFill>
                <a:latin typeface="Arial" pitchFamily="34" charset="0"/>
                <a:ea typeface="Times New Roman" pitchFamily="18" charset="0"/>
                <a:cs typeface="Arial" pitchFamily="34" charset="0"/>
              </a:rPr>
              <a:t>Comma</a:t>
            </a:r>
            <a:r>
              <a:rPr lang="ar-IQ" sz="1200" dirty="0" smtClean="0">
                <a:solidFill>
                  <a:prstClr val="black"/>
                </a:solidFill>
                <a:latin typeface="Arial" pitchFamily="34" charset="0"/>
                <a:ea typeface="Times New Roman" pitchFamily="18" charset="0"/>
              </a:rPr>
              <a:t>.</a:t>
            </a:r>
            <a:endParaRPr lang="ar-IQ" dirty="0" smtClean="0">
              <a:solidFill>
                <a:prstClr val="black"/>
              </a:solidFill>
              <a:latin typeface="Arial" pitchFamily="34" charset="0"/>
            </a:endParaRPr>
          </a:p>
        </p:txBody>
      </p:sp>
    </p:spTree>
    <p:extLst>
      <p:ext uri="{BB962C8B-B14F-4D97-AF65-F5344CB8AC3E}">
        <p14:creationId xmlns:p14="http://schemas.microsoft.com/office/powerpoint/2010/main" val="41828520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990600" y="228600"/>
            <a:ext cx="7696200" cy="3200400"/>
          </a:xfrm>
        </p:spPr>
        <p:txBody>
          <a:bodyPr>
            <a:noAutofit/>
          </a:bodyPr>
          <a:lstStyle/>
          <a:p>
            <a:pPr algn="just" rtl="1">
              <a:buFont typeface="Wingdings" pitchFamily="2" charset="2"/>
              <a:buChar char="Ø"/>
            </a:pPr>
            <a:r>
              <a:rPr lang="ar-EG" sz="2000" b="1" dirty="0" smtClean="0">
                <a:solidFill>
                  <a:srgbClr val="FF0000"/>
                </a:solidFill>
              </a:rPr>
              <a:t>التجمعات:</a:t>
            </a:r>
            <a:r>
              <a:rPr lang="en-US" sz="2000" b="1" dirty="0" err="1" smtClean="0">
                <a:solidFill>
                  <a:srgbClr val="FF0000"/>
                </a:solidFill>
              </a:rPr>
              <a:t>Arrangment</a:t>
            </a:r>
            <a:r>
              <a:rPr lang="en-US" sz="2000" b="1" dirty="0" smtClean="0">
                <a:solidFill>
                  <a:srgbClr val="FF0000"/>
                </a:solidFill>
              </a:rPr>
              <a:t> </a:t>
            </a:r>
            <a:endParaRPr lang="en-US" sz="2000" dirty="0" smtClean="0">
              <a:solidFill>
                <a:srgbClr val="FF0000"/>
              </a:solidFill>
            </a:endParaRPr>
          </a:p>
          <a:p>
            <a:pPr algn="just" rtl="1"/>
            <a:r>
              <a:rPr lang="ar-EG" sz="2000" dirty="0" smtClean="0"/>
              <a:t>تنقسم معظم البكتريا بالانشطار الثنائي (الانشطار البسيط) </a:t>
            </a:r>
            <a:r>
              <a:rPr lang="en-US" sz="2000" dirty="0" smtClean="0"/>
              <a:t>binary fission</a:t>
            </a:r>
            <a:r>
              <a:rPr lang="ar-EG" sz="2000" dirty="0" smtClean="0"/>
              <a:t> لتكوين خليتين منفصلتين متميزتين وظيفياً (مع انه قد لا تنفصل هذه الخلايا عن بعضها دائماً. ويؤدي التصاق الخلايا الى ترتيب مميز يعتمد على مستويات التي تنقسم فيها البكتريا فالخلايا التي تنقسم في مستوى واحد تكون تجمعات بشكل سلاسل في حين الخلايا التي تنظم في مستويات عديدة وبطريقة عشوائية تكون تجمعات على شكل عناقيد وعندما يحدث الانقسام بتتابع وبمستويات عمودية على بعضها البعض تنتج رزم صغيرة مكعبة الشكل.</a:t>
            </a:r>
            <a:endParaRPr lang="en-US" sz="2000" dirty="0" smtClean="0"/>
          </a:p>
          <a:p>
            <a:pPr algn="just" rtl="1"/>
            <a:r>
              <a:rPr lang="ar-EG" sz="2000" dirty="0" smtClean="0"/>
              <a:t>ف</a:t>
            </a:r>
            <a:r>
              <a:rPr lang="ar-IQ" sz="2000" dirty="0" smtClean="0"/>
              <a:t>مثلا </a:t>
            </a:r>
            <a:r>
              <a:rPr lang="ar-EG" sz="2000" dirty="0" smtClean="0"/>
              <a:t>تميل</a:t>
            </a:r>
            <a:r>
              <a:rPr lang="ar-IQ" sz="2000" dirty="0" smtClean="0"/>
              <a:t> </a:t>
            </a:r>
            <a:r>
              <a:rPr lang="ar-EG" sz="2000" dirty="0" smtClean="0"/>
              <a:t>بكتريا </a:t>
            </a:r>
            <a:r>
              <a:rPr lang="en-US" sz="2000" dirty="0" smtClean="0"/>
              <a:t>(Streptococcus)</a:t>
            </a:r>
            <a:r>
              <a:rPr lang="ar-EG" sz="2000" dirty="0" smtClean="0"/>
              <a:t> الى تكوين سلاسل طويلة في حين بكتريا </a:t>
            </a:r>
            <a:r>
              <a:rPr lang="en-US" sz="2000" dirty="0" smtClean="0"/>
              <a:t>Staphylococcus</a:t>
            </a:r>
            <a:r>
              <a:rPr lang="ar-EG" sz="2000" dirty="0" smtClean="0"/>
              <a:t> تميل الى تكوين عناقيد (شكل 1).</a:t>
            </a:r>
            <a:endParaRPr lang="en-US" sz="2000" dirty="0"/>
          </a:p>
        </p:txBody>
      </p:sp>
      <p:sp>
        <p:nvSpPr>
          <p:cNvPr id="6" name="Content Placeholder 3"/>
          <p:cNvSpPr>
            <a:spLocks noGrp="1"/>
          </p:cNvSpPr>
          <p:nvPr>
            <p:ph sz="half" idx="2"/>
          </p:nvPr>
        </p:nvSpPr>
        <p:spPr>
          <a:xfrm>
            <a:off x="1143000" y="4419600"/>
            <a:ext cx="7696200" cy="3352800"/>
          </a:xfrm>
        </p:spPr>
        <p:txBody>
          <a:bodyPr>
            <a:noAutofit/>
          </a:bodyPr>
          <a:lstStyle/>
          <a:p>
            <a:pPr algn="just" rtl="1">
              <a:buNone/>
            </a:pPr>
            <a:r>
              <a:rPr lang="ar-IQ" sz="2400" dirty="0" smtClean="0"/>
              <a:t> </a:t>
            </a:r>
          </a:p>
          <a:p>
            <a:pPr algn="just" rtl="1">
              <a:buNone/>
            </a:pPr>
            <a:endParaRPr lang="en-US" sz="2400" dirty="0"/>
          </a:p>
        </p:txBody>
      </p:sp>
      <p:sp>
        <p:nvSpPr>
          <p:cNvPr id="7" name="Content Placeholder 3"/>
          <p:cNvSpPr>
            <a:spLocks noGrp="1"/>
          </p:cNvSpPr>
          <p:nvPr>
            <p:ph sz="half" idx="2"/>
          </p:nvPr>
        </p:nvSpPr>
        <p:spPr>
          <a:xfrm>
            <a:off x="838200" y="3581400"/>
            <a:ext cx="7924800" cy="2667000"/>
          </a:xfrm>
        </p:spPr>
        <p:txBody>
          <a:bodyPr>
            <a:noAutofit/>
          </a:bodyPr>
          <a:lstStyle/>
          <a:p>
            <a:pPr algn="just" rtl="1"/>
            <a:r>
              <a:rPr lang="ar-EG" sz="2000" dirty="0" smtClean="0"/>
              <a:t>تنقسم معظم البكتريا بالانشطار الثنائي (الانشطار البسيط) </a:t>
            </a:r>
            <a:r>
              <a:rPr lang="en-US" sz="2000" dirty="0" smtClean="0"/>
              <a:t>binary fission</a:t>
            </a:r>
            <a:r>
              <a:rPr lang="ar-EG" sz="2000" dirty="0" smtClean="0"/>
              <a:t> لتكوين خليتين منفصلتين متميزتين وظيفياً (مع انه قد لا تنفصل هذه الخلايا عن بعضها دائماً. ويؤدي التصاق الخلايا الى ترتيب مميز يعتمد على مستويات التي تنقسم فيها البكتريا فالخلايا التي تنقسم في مستوى واحد تكون تجمعات بشكل سلاسل في حين الخلايا التي تنظم في مستويات عديدة وبطريقة عشوائية تكون تجمعات على شكل عناقيد وعندما يحدث الانقسام بتتابع وبمستويات عمودية على بعضها البعض تنتج رزم صغيرة مكعبة الشكل.</a:t>
            </a:r>
            <a:endParaRPr lang="en-US" sz="2000" dirty="0" smtClean="0"/>
          </a:p>
          <a:p>
            <a:pPr algn="just" rtl="1"/>
            <a:r>
              <a:rPr lang="ar-EG" sz="2000" dirty="0" smtClean="0"/>
              <a:t>ف</a:t>
            </a:r>
            <a:r>
              <a:rPr lang="ar-IQ" sz="2000" dirty="0" smtClean="0"/>
              <a:t>مثلا </a:t>
            </a:r>
            <a:r>
              <a:rPr lang="ar-EG" sz="2000" dirty="0" smtClean="0"/>
              <a:t>تميل</a:t>
            </a:r>
            <a:r>
              <a:rPr lang="ar-IQ" sz="2000" dirty="0" smtClean="0"/>
              <a:t> </a:t>
            </a:r>
            <a:r>
              <a:rPr lang="ar-EG" sz="2000" dirty="0" smtClean="0"/>
              <a:t>بكتريا </a:t>
            </a:r>
            <a:r>
              <a:rPr lang="en-US" sz="2000" dirty="0" smtClean="0"/>
              <a:t>(</a:t>
            </a:r>
            <a:r>
              <a:rPr lang="en-US" sz="2000" i="1" dirty="0" smtClean="0">
                <a:solidFill>
                  <a:srgbClr val="FF0000"/>
                </a:solidFill>
              </a:rPr>
              <a:t>Streptococcus</a:t>
            </a:r>
            <a:r>
              <a:rPr lang="en-US" sz="2000" dirty="0" smtClean="0"/>
              <a:t>)</a:t>
            </a:r>
            <a:r>
              <a:rPr lang="ar-EG" sz="2000" dirty="0" smtClean="0"/>
              <a:t> الى تكوين سلاسل طويلة في حين بكتريا </a:t>
            </a:r>
            <a:r>
              <a:rPr lang="en-US" sz="2000" i="1" dirty="0" smtClean="0">
                <a:solidFill>
                  <a:srgbClr val="FF0000"/>
                </a:solidFill>
              </a:rPr>
              <a:t>Staphylococcus</a:t>
            </a:r>
            <a:r>
              <a:rPr lang="ar-EG" sz="2000" dirty="0" smtClean="0"/>
              <a:t> تميل الى تكوين عناقيد (شكل 1).</a:t>
            </a:r>
            <a:endParaRPr lang="en-US" sz="2000" dirty="0"/>
          </a:p>
        </p:txBody>
      </p:sp>
    </p:spTree>
    <p:extLst>
      <p:ext uri="{BB962C8B-B14F-4D97-AF65-F5344CB8AC3E}">
        <p14:creationId xmlns:p14="http://schemas.microsoft.com/office/powerpoint/2010/main" val="34106499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a:stretch>
            <a:fillRect/>
          </a:stretch>
        </p:blipFill>
        <p:spPr bwMode="auto">
          <a:xfrm>
            <a:off x="533400" y="304800"/>
            <a:ext cx="8153400" cy="6248400"/>
          </a:xfrm>
          <a:prstGeom prst="rect">
            <a:avLst/>
          </a:prstGeom>
          <a:noFill/>
          <a:ln w="9525">
            <a:noFill/>
            <a:miter lim="800000"/>
            <a:headEnd/>
            <a:tailEnd/>
          </a:ln>
          <a:effectLst/>
        </p:spPr>
      </p:pic>
    </p:spTree>
    <p:extLst>
      <p:ext uri="{BB962C8B-B14F-4D97-AF65-F5344CB8AC3E}">
        <p14:creationId xmlns:p14="http://schemas.microsoft.com/office/powerpoint/2010/main" val="24684618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457200" y="360402"/>
            <a:ext cx="79248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rtl="1" fontAlgn="base">
              <a:spcBef>
                <a:spcPct val="0"/>
              </a:spcBef>
              <a:spcAft>
                <a:spcPct val="0"/>
              </a:spcAft>
            </a:pPr>
            <a:r>
              <a:rPr lang="ar-EG" sz="3200" b="1" dirty="0" smtClean="0">
                <a:ln w="18000">
                  <a:solidFill>
                    <a:srgbClr val="C0504D">
                      <a:satMod val="140000"/>
                    </a:srgbClr>
                  </a:solidFill>
                  <a:prstDash val="solid"/>
                  <a:miter lim="800000"/>
                </a:ln>
                <a:solidFill>
                  <a:srgbClr val="3333FF"/>
                </a:solidFill>
                <a:effectLst>
                  <a:outerShdw blurRad="25500" dist="23000" dir="7020000" algn="tl">
                    <a:srgbClr val="000000">
                      <a:alpha val="50000"/>
                    </a:srgbClr>
                  </a:outerShdw>
                </a:effectLst>
                <a:latin typeface="Arial" pitchFamily="34" charset="0"/>
                <a:ea typeface="Times New Roman" pitchFamily="18" charset="0"/>
              </a:rPr>
              <a:t>تركيب خلية البكتريا:</a:t>
            </a:r>
            <a:r>
              <a:rPr lang="en-US" sz="3200" b="1" dirty="0" smtClean="0">
                <a:ln w="18000">
                  <a:solidFill>
                    <a:srgbClr val="C0504D">
                      <a:satMod val="140000"/>
                    </a:srgbClr>
                  </a:solidFill>
                  <a:prstDash val="solid"/>
                  <a:miter lim="800000"/>
                </a:ln>
                <a:solidFill>
                  <a:srgbClr val="3333FF"/>
                </a:solidFill>
                <a:effectLst>
                  <a:outerShdw blurRad="25500" dist="23000" dir="7020000" algn="tl">
                    <a:srgbClr val="000000">
                      <a:alpha val="50000"/>
                    </a:srgbClr>
                  </a:outerShdw>
                </a:effectLst>
                <a:latin typeface="Arial" pitchFamily="34" charset="0"/>
                <a:ea typeface="Times New Roman" pitchFamily="18" charset="0"/>
                <a:cs typeface="Arial" pitchFamily="34" charset="0"/>
              </a:rPr>
              <a:t>Structure of bacterial cell </a:t>
            </a:r>
            <a:endParaRPr lang="en-US" sz="3200" b="1" dirty="0" smtClean="0">
              <a:ln w="18000">
                <a:solidFill>
                  <a:srgbClr val="C0504D">
                    <a:satMod val="140000"/>
                  </a:srgbClr>
                </a:solidFill>
                <a:prstDash val="solid"/>
                <a:miter lim="800000"/>
              </a:ln>
              <a:solidFill>
                <a:srgbClr val="3333FF"/>
              </a:solidFill>
              <a:effectLst>
                <a:outerShdw blurRad="25500" dist="23000" dir="7020000" algn="tl">
                  <a:srgbClr val="000000">
                    <a:alpha val="50000"/>
                  </a:srgbClr>
                </a:outerShdw>
              </a:effectLst>
              <a:latin typeface="Arial" pitchFamily="34" charset="0"/>
              <a:cs typeface="Arial" pitchFamily="34" charset="0"/>
            </a:endParaRPr>
          </a:p>
        </p:txBody>
      </p:sp>
      <p:sp>
        <p:nvSpPr>
          <p:cNvPr id="3" name="TextBox 2"/>
          <p:cNvSpPr txBox="1"/>
          <p:nvPr/>
        </p:nvSpPr>
        <p:spPr>
          <a:xfrm>
            <a:off x="457200" y="1143000"/>
            <a:ext cx="8229600" cy="1938992"/>
          </a:xfrm>
          <a:prstGeom prst="rect">
            <a:avLst/>
          </a:prstGeom>
          <a:noFill/>
        </p:spPr>
        <p:txBody>
          <a:bodyPr wrap="square" rtlCol="0">
            <a:spAutoFit/>
          </a:bodyPr>
          <a:lstStyle/>
          <a:p>
            <a:pPr algn="just" rtl="1"/>
            <a:r>
              <a:rPr lang="ar-EG" sz="2400" b="1" dirty="0" smtClean="0">
                <a:solidFill>
                  <a:prstClr val="black"/>
                </a:solidFill>
              </a:rPr>
              <a:t>تحتوي الخلايا البكترية على عدد من التراكيب والعضيات قسم منها </a:t>
            </a:r>
            <a:r>
              <a:rPr lang="ar-IQ" sz="2400" b="1" dirty="0" smtClean="0">
                <a:solidFill>
                  <a:prstClr val="black"/>
                </a:solidFill>
              </a:rPr>
              <a:t>ما </a:t>
            </a:r>
            <a:r>
              <a:rPr lang="ar-EG" sz="2400" b="1" dirty="0" smtClean="0">
                <a:solidFill>
                  <a:prstClr val="black"/>
                </a:solidFill>
              </a:rPr>
              <a:t>يقع خارج الخلية </a:t>
            </a:r>
            <a:r>
              <a:rPr lang="ar-IQ" sz="2400" b="1" dirty="0" smtClean="0">
                <a:solidFill>
                  <a:prstClr val="black"/>
                </a:solidFill>
              </a:rPr>
              <a:t>(يحيط بها) </a:t>
            </a:r>
            <a:r>
              <a:rPr lang="ar-EG" sz="2400" b="1" dirty="0" smtClean="0">
                <a:solidFill>
                  <a:prstClr val="black"/>
                </a:solidFill>
              </a:rPr>
              <a:t>والقسم الاخر محاطآ بغلاف الخلية</a:t>
            </a:r>
            <a:r>
              <a:rPr lang="ar-IQ" sz="2400" b="1" dirty="0" smtClean="0">
                <a:solidFill>
                  <a:prstClr val="black"/>
                </a:solidFill>
              </a:rPr>
              <a:t>.</a:t>
            </a:r>
            <a:r>
              <a:rPr lang="ar-EG" sz="2400" b="1" dirty="0" smtClean="0">
                <a:solidFill>
                  <a:prstClr val="black"/>
                </a:solidFill>
              </a:rPr>
              <a:t> وهناك تراكيب اخرى تتواجد في انواع من البكتريا دون الاخرى </a:t>
            </a:r>
            <a:r>
              <a:rPr lang="ar-IQ" sz="2400" b="1" dirty="0" smtClean="0">
                <a:solidFill>
                  <a:prstClr val="black"/>
                </a:solidFill>
              </a:rPr>
              <a:t>.</a:t>
            </a:r>
            <a:r>
              <a:rPr lang="ar-EG" sz="2400" b="1" dirty="0" smtClean="0">
                <a:solidFill>
                  <a:prstClr val="black"/>
                </a:solidFill>
              </a:rPr>
              <a:t> لذا وجود وعدم وجود هذا العضيات يعتبر صفة تصنيفية  وقد شخصت الاجزاء التركيبية للخلية البكتيرية كما يأتي: (شكل رقم 2 )</a:t>
            </a:r>
            <a:endParaRPr lang="en-US" sz="2400" b="1" dirty="0">
              <a:solidFill>
                <a:prstClr val="black"/>
              </a:solidFill>
            </a:endParaRPr>
          </a:p>
        </p:txBody>
      </p:sp>
      <p:pic>
        <p:nvPicPr>
          <p:cNvPr id="4" name="Object 6"/>
          <p:cNvPicPr/>
          <p:nvPr/>
        </p:nvPicPr>
        <p:blipFill>
          <a:blip r:embed="rId2" cstate="print"/>
          <a:srcRect/>
          <a:stretch>
            <a:fillRect/>
          </a:stretch>
        </p:blipFill>
        <p:spPr bwMode="auto">
          <a:xfrm>
            <a:off x="990600" y="3028950"/>
            <a:ext cx="7162800" cy="3448050"/>
          </a:xfrm>
          <a:prstGeom prst="rect">
            <a:avLst/>
          </a:prstGeom>
          <a:noFill/>
          <a:ln w="9525">
            <a:noFill/>
            <a:miter lim="800000"/>
            <a:headEnd/>
            <a:tailEnd/>
          </a:ln>
          <a:effectLst/>
        </p:spPr>
      </p:pic>
    </p:spTree>
    <p:extLst>
      <p:ext uri="{BB962C8B-B14F-4D97-AF65-F5344CB8AC3E}">
        <p14:creationId xmlns:p14="http://schemas.microsoft.com/office/powerpoint/2010/main" val="14551446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43400" y="457201"/>
            <a:ext cx="4114800" cy="533399"/>
          </a:xfrm>
        </p:spPr>
        <p:txBody>
          <a:bodyPr>
            <a:normAutofit fontScale="90000"/>
          </a:bodyPr>
          <a:lstStyle/>
          <a:p>
            <a:pPr algn="r" rtl="1"/>
            <a:r>
              <a:rPr lang="ar-IQ" b="1" dirty="0" smtClean="0">
                <a:ln w="18000">
                  <a:solidFill>
                    <a:schemeClr val="accent2">
                      <a:satMod val="140000"/>
                    </a:schemeClr>
                  </a:solidFill>
                  <a:prstDash val="solid"/>
                  <a:miter lim="800000"/>
                </a:ln>
                <a:solidFill>
                  <a:srgbClr val="3333FF"/>
                </a:solidFill>
                <a:effectLst>
                  <a:outerShdw blurRad="25500" dist="23000" dir="7020000" algn="tl">
                    <a:srgbClr val="000000">
                      <a:alpha val="50000"/>
                    </a:srgbClr>
                  </a:outerShdw>
                </a:effectLst>
              </a:rPr>
              <a:t>1- </a:t>
            </a:r>
            <a:r>
              <a:rPr lang="ar-EG" b="1" dirty="0" smtClean="0">
                <a:ln w="18000">
                  <a:solidFill>
                    <a:schemeClr val="accent2">
                      <a:satMod val="140000"/>
                    </a:schemeClr>
                  </a:solidFill>
                  <a:prstDash val="solid"/>
                  <a:miter lim="800000"/>
                </a:ln>
                <a:solidFill>
                  <a:srgbClr val="3333FF"/>
                </a:solidFill>
                <a:effectLst>
                  <a:outerShdw blurRad="25500" dist="23000" dir="7020000" algn="tl">
                    <a:srgbClr val="000000">
                      <a:alpha val="50000"/>
                    </a:srgbClr>
                  </a:outerShdw>
                </a:effectLst>
              </a:rPr>
              <a:t>الاسواط </a:t>
            </a:r>
            <a:r>
              <a:rPr lang="ar-IQ" b="1" dirty="0" smtClean="0">
                <a:ln w="18000">
                  <a:solidFill>
                    <a:schemeClr val="accent2">
                      <a:satMod val="140000"/>
                    </a:schemeClr>
                  </a:solidFill>
                  <a:prstDash val="solid"/>
                  <a:miter lim="800000"/>
                </a:ln>
                <a:solidFill>
                  <a:srgbClr val="3333FF"/>
                </a:solidFill>
                <a:effectLst>
                  <a:outerShdw blurRad="25500" dist="23000" dir="7020000" algn="tl">
                    <a:srgbClr val="000000">
                      <a:alpha val="50000"/>
                    </a:srgbClr>
                  </a:outerShdw>
                </a:effectLst>
              </a:rPr>
              <a:t>  </a:t>
            </a:r>
            <a:r>
              <a:rPr lang="en-US" b="1" dirty="0" smtClean="0">
                <a:ln w="18000">
                  <a:solidFill>
                    <a:schemeClr val="accent2">
                      <a:satMod val="140000"/>
                    </a:schemeClr>
                  </a:solidFill>
                  <a:prstDash val="solid"/>
                  <a:miter lim="800000"/>
                </a:ln>
                <a:solidFill>
                  <a:srgbClr val="3333FF"/>
                </a:solidFill>
                <a:effectLst>
                  <a:outerShdw blurRad="25500" dist="23000" dir="7020000" algn="tl">
                    <a:srgbClr val="000000">
                      <a:alpha val="50000"/>
                    </a:srgbClr>
                  </a:outerShdw>
                </a:effectLst>
              </a:rPr>
              <a:t>Flagella</a:t>
            </a:r>
            <a:br>
              <a:rPr lang="en-US" b="1" dirty="0" smtClean="0">
                <a:ln w="18000">
                  <a:solidFill>
                    <a:schemeClr val="accent2">
                      <a:satMod val="140000"/>
                    </a:schemeClr>
                  </a:solidFill>
                  <a:prstDash val="solid"/>
                  <a:miter lim="800000"/>
                </a:ln>
                <a:solidFill>
                  <a:srgbClr val="3333FF"/>
                </a:solidFill>
                <a:effectLst>
                  <a:outerShdw blurRad="25500" dist="23000" dir="7020000" algn="tl">
                    <a:srgbClr val="000000">
                      <a:alpha val="50000"/>
                    </a:srgbClr>
                  </a:outerShdw>
                </a:effectLst>
              </a:rPr>
            </a:br>
            <a:endParaRPr lang="en-US" b="1" dirty="0">
              <a:ln w="18000">
                <a:solidFill>
                  <a:schemeClr val="accent2">
                    <a:satMod val="140000"/>
                  </a:schemeClr>
                </a:solidFill>
                <a:prstDash val="solid"/>
                <a:miter lim="800000"/>
              </a:ln>
              <a:solidFill>
                <a:srgbClr val="3333FF"/>
              </a:solidFill>
              <a:effectLst>
                <a:outerShdw blurRad="25500" dist="23000" dir="7020000" algn="tl">
                  <a:srgbClr val="000000">
                    <a:alpha val="50000"/>
                  </a:srgbClr>
                </a:outerShdw>
              </a:effectLst>
            </a:endParaRPr>
          </a:p>
        </p:txBody>
      </p:sp>
      <p:sp>
        <p:nvSpPr>
          <p:cNvPr id="3" name="Subtitle 2"/>
          <p:cNvSpPr>
            <a:spLocks noGrp="1"/>
          </p:cNvSpPr>
          <p:nvPr>
            <p:ph type="subTitle" idx="1"/>
          </p:nvPr>
        </p:nvSpPr>
        <p:spPr>
          <a:xfrm>
            <a:off x="457200" y="838200"/>
            <a:ext cx="8229600" cy="1752600"/>
          </a:xfrm>
        </p:spPr>
        <p:txBody>
          <a:bodyPr>
            <a:noAutofit/>
          </a:bodyPr>
          <a:lstStyle/>
          <a:p>
            <a:pPr algn="just" rtl="1"/>
            <a:r>
              <a:rPr lang="ar-IQ" sz="2400" dirty="0" smtClean="0"/>
              <a:t>وهي لواحق بشكل خيط قطرها 12-30 نانوميتر وتكون واسطة الحركة في البكتريا الحاوية عليها ويكون طولها احيانا اكثر من قطر الخلية ولا يمكن رؤيتها بالمجهر الضوئي الا باستعمال طرق تصبيغ خاصة،حيث تعامل الخلايا المثبتة بمادة مثبتة للالوان وهي محلول غروي غير مستقر يترسب على شكل طبقة سميكة من مادة قابلة للصبغ على سطح الخلية وعلى امتداد سطح السوط او الاسواط،وعند اضافة الصبغة نستطيع مشاهدة هذه المادة المترسبة بالمجهر الضوئي حيث يظهر السوط على شكل خيط رفيع جدآ.يعد عدد وتوزيع الاسواط على الخلية صفة وراثية ثابتة تقريبا وتستعمل في التصنيف</a:t>
            </a:r>
            <a:endParaRPr lang="en-US" sz="2400" dirty="0"/>
          </a:p>
        </p:txBody>
      </p:sp>
      <p:pic>
        <p:nvPicPr>
          <p:cNvPr id="5" name="Picture 4" descr="flag_labels"/>
          <p:cNvPicPr/>
          <p:nvPr/>
        </p:nvPicPr>
        <p:blipFill>
          <a:blip r:embed="rId2" cstate="print"/>
          <a:srcRect/>
          <a:stretch>
            <a:fillRect/>
          </a:stretch>
        </p:blipFill>
        <p:spPr bwMode="auto">
          <a:xfrm>
            <a:off x="1219200" y="3657600"/>
            <a:ext cx="4572000" cy="2743200"/>
          </a:xfrm>
          <a:prstGeom prst="rect">
            <a:avLst/>
          </a:prstGeom>
          <a:noFill/>
          <a:ln w="9525">
            <a:noFill/>
            <a:miter lim="800000"/>
            <a:headEnd/>
            <a:tailEnd/>
          </a:ln>
        </p:spPr>
      </p:pic>
    </p:spTree>
    <p:extLst>
      <p:ext uri="{BB962C8B-B14F-4D97-AF65-F5344CB8AC3E}">
        <p14:creationId xmlns:p14="http://schemas.microsoft.com/office/powerpoint/2010/main" val="5120690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4"/>
          </p:nvPr>
        </p:nvSpPr>
        <p:spPr>
          <a:xfrm>
            <a:off x="0" y="381000"/>
            <a:ext cx="8915400" cy="2514599"/>
          </a:xfrm>
        </p:spPr>
        <p:txBody>
          <a:bodyPr>
            <a:normAutofit fontScale="85000" lnSpcReduction="10000"/>
          </a:bodyPr>
          <a:lstStyle/>
          <a:p>
            <a:pPr algn="r" rtl="1"/>
            <a:r>
              <a:rPr lang="ar-IQ" sz="2800" b="1" dirty="0" smtClean="0">
                <a:solidFill>
                  <a:srgbClr val="FF0000"/>
                </a:solidFill>
              </a:rPr>
              <a:t>قد توجد الاسواط بشكل </a:t>
            </a:r>
          </a:p>
          <a:p>
            <a:pPr algn="r" rtl="1"/>
            <a:r>
              <a:rPr lang="ar-IQ" sz="2800" b="1" dirty="0" smtClean="0"/>
              <a:t>سوط قطبي واحد في احد قطبي الخلية التي تسمى في هذه الحالة </a:t>
            </a:r>
            <a:r>
              <a:rPr lang="en-US" sz="2800" b="1" dirty="0" err="1" smtClean="0">
                <a:solidFill>
                  <a:srgbClr val="3333FF"/>
                </a:solidFill>
              </a:rPr>
              <a:t>Monotrichous</a:t>
            </a:r>
            <a:endParaRPr lang="ar-IQ" sz="2800" b="1" dirty="0" smtClean="0"/>
          </a:p>
          <a:p>
            <a:pPr algn="r" rtl="1"/>
            <a:r>
              <a:rPr lang="ar-IQ" sz="2800" b="1" dirty="0" smtClean="0"/>
              <a:t> توجد بشكل حزمة من الاسواط عند احد قطبي الخليةويسمى  </a:t>
            </a:r>
            <a:r>
              <a:rPr lang="en-US" sz="2800" b="1" dirty="0" err="1" smtClean="0">
                <a:solidFill>
                  <a:srgbClr val="3333FF"/>
                </a:solidFill>
              </a:rPr>
              <a:t>Lophotrichous</a:t>
            </a:r>
            <a:endParaRPr lang="ar-IQ" sz="2800" b="1" dirty="0" smtClean="0"/>
          </a:p>
          <a:p>
            <a:pPr algn="r" rtl="1"/>
            <a:r>
              <a:rPr lang="ar-IQ" sz="2800" b="1" dirty="0" smtClean="0"/>
              <a:t> قد يوجد سوط او حزمة من الاسواط في كل من قطبي الخلية ويسمى الترتيب </a:t>
            </a:r>
            <a:r>
              <a:rPr lang="en-US" sz="2800" b="1" dirty="0" err="1" smtClean="0">
                <a:solidFill>
                  <a:srgbClr val="3333FF"/>
                </a:solidFill>
              </a:rPr>
              <a:t>Amphitrichous</a:t>
            </a:r>
            <a:r>
              <a:rPr lang="ar-IQ" sz="2800" b="1" dirty="0" smtClean="0"/>
              <a:t> </a:t>
            </a:r>
          </a:p>
          <a:p>
            <a:pPr algn="r" rtl="1"/>
            <a:r>
              <a:rPr lang="ar-IQ" sz="2800" b="1" dirty="0" smtClean="0"/>
              <a:t>او قد تحيط الاسواط بكل جسم الخلية ويسمى الترتيب </a:t>
            </a:r>
            <a:r>
              <a:rPr lang="en-US" sz="2800" b="1" dirty="0" err="1" smtClean="0">
                <a:solidFill>
                  <a:srgbClr val="3333FF"/>
                </a:solidFill>
              </a:rPr>
              <a:t>Peritrichous</a:t>
            </a:r>
            <a:r>
              <a:rPr lang="ar-IQ" sz="2800" b="1" dirty="0" smtClean="0"/>
              <a:t>. </a:t>
            </a:r>
            <a:endParaRPr lang="en-US" sz="2800" b="1" dirty="0" smtClean="0"/>
          </a:p>
          <a:p>
            <a:pPr algn="r" rtl="1"/>
            <a:endParaRPr lang="en-US" dirty="0"/>
          </a:p>
        </p:txBody>
      </p:sp>
      <p:pic>
        <p:nvPicPr>
          <p:cNvPr id="7" name="Picture 6" descr="250px-Flagella.png"/>
          <p:cNvPicPr/>
          <p:nvPr/>
        </p:nvPicPr>
        <p:blipFill>
          <a:blip r:embed="rId2" cstate="print"/>
          <a:srcRect/>
          <a:stretch>
            <a:fillRect/>
          </a:stretch>
        </p:blipFill>
        <p:spPr bwMode="auto">
          <a:xfrm>
            <a:off x="5181600" y="2895600"/>
            <a:ext cx="2343150" cy="1828800"/>
          </a:xfrm>
          <a:prstGeom prst="rect">
            <a:avLst/>
          </a:prstGeom>
          <a:noFill/>
          <a:ln w="9525">
            <a:noFill/>
            <a:miter lim="800000"/>
            <a:headEnd/>
            <a:tailEnd/>
          </a:ln>
        </p:spPr>
      </p:pic>
      <p:sp>
        <p:nvSpPr>
          <p:cNvPr id="57345" name="Rectangle 1"/>
          <p:cNvSpPr>
            <a:spLocks noChangeArrowheads="1"/>
          </p:cNvSpPr>
          <p:nvPr/>
        </p:nvSpPr>
        <p:spPr bwMode="auto">
          <a:xfrm>
            <a:off x="1828800" y="3057561"/>
            <a:ext cx="31242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buFontTx/>
              <a:buChar char="•"/>
              <a:tabLst>
                <a:tab pos="457200" algn="l"/>
              </a:tabLst>
            </a:pPr>
            <a:r>
              <a:rPr lang="en-US" sz="2400" b="1" dirty="0" smtClean="0">
                <a:solidFill>
                  <a:srgbClr val="5504CC"/>
                </a:solidFill>
                <a:latin typeface="Arial" pitchFamily="34" charset="0"/>
                <a:ea typeface="Times New Roman" pitchFamily="18" charset="0"/>
                <a:cs typeface="Arial" pitchFamily="34" charset="0"/>
              </a:rPr>
              <a:t>A-</a:t>
            </a:r>
            <a:r>
              <a:rPr lang="en-US" sz="2400" b="1" dirty="0" err="1" smtClean="0">
                <a:solidFill>
                  <a:srgbClr val="5504CC"/>
                </a:solidFill>
                <a:latin typeface="Arial" pitchFamily="34" charset="0"/>
                <a:ea typeface="Times New Roman" pitchFamily="18" charset="0"/>
                <a:cs typeface="Arial" pitchFamily="34" charset="0"/>
              </a:rPr>
              <a:t>Monotrichous</a:t>
            </a:r>
            <a:r>
              <a:rPr lang="en-US" sz="2400" b="1" dirty="0" smtClean="0">
                <a:solidFill>
                  <a:srgbClr val="5504CC"/>
                </a:solidFill>
                <a:latin typeface="Arial" pitchFamily="34" charset="0"/>
                <a:ea typeface="Times New Roman" pitchFamily="18" charset="0"/>
                <a:cs typeface="Arial" pitchFamily="34" charset="0"/>
              </a:rPr>
              <a:t>                                  </a:t>
            </a:r>
            <a:endParaRPr lang="en-US" sz="2400" dirty="0" smtClean="0">
              <a:solidFill>
                <a:srgbClr val="5504CC"/>
              </a:solidFill>
              <a:latin typeface="Arial" pitchFamily="34" charset="0"/>
              <a:cs typeface="Arial" pitchFamily="34" charset="0"/>
            </a:endParaRPr>
          </a:p>
          <a:p>
            <a:pPr eaLnBrk="0" fontAlgn="base" hangingPunct="0">
              <a:spcBef>
                <a:spcPct val="0"/>
              </a:spcBef>
              <a:spcAft>
                <a:spcPct val="0"/>
              </a:spcAft>
              <a:buFontTx/>
              <a:buChar char="•"/>
              <a:tabLst>
                <a:tab pos="457200" algn="l"/>
              </a:tabLst>
            </a:pPr>
            <a:r>
              <a:rPr lang="en-US" sz="2400" b="1" dirty="0" smtClean="0">
                <a:solidFill>
                  <a:srgbClr val="5504CC"/>
                </a:solidFill>
                <a:latin typeface="Arial" pitchFamily="34" charset="0"/>
                <a:ea typeface="Times New Roman" pitchFamily="18" charset="0"/>
                <a:cs typeface="Arial" pitchFamily="34" charset="0"/>
              </a:rPr>
              <a:t>B- </a:t>
            </a:r>
            <a:r>
              <a:rPr lang="en-US" sz="2400" b="1" dirty="0" err="1" smtClean="0">
                <a:solidFill>
                  <a:srgbClr val="5504CC"/>
                </a:solidFill>
                <a:latin typeface="Arial" pitchFamily="34" charset="0"/>
                <a:ea typeface="Times New Roman" pitchFamily="18" charset="0"/>
                <a:cs typeface="Arial" pitchFamily="34" charset="0"/>
              </a:rPr>
              <a:t>Lophotrichous</a:t>
            </a:r>
            <a:r>
              <a:rPr lang="en-US" sz="2400" b="1" dirty="0" smtClean="0">
                <a:solidFill>
                  <a:srgbClr val="5504CC"/>
                </a:solidFill>
                <a:latin typeface="Arial" pitchFamily="34" charset="0"/>
                <a:ea typeface="Times New Roman" pitchFamily="18" charset="0"/>
                <a:cs typeface="Arial" pitchFamily="34" charset="0"/>
              </a:rPr>
              <a:t>                                 </a:t>
            </a:r>
            <a:endParaRPr lang="en-US" sz="2400" dirty="0" smtClean="0">
              <a:solidFill>
                <a:srgbClr val="5504CC"/>
              </a:solidFill>
              <a:latin typeface="Arial" pitchFamily="34" charset="0"/>
              <a:cs typeface="Arial" pitchFamily="34" charset="0"/>
            </a:endParaRPr>
          </a:p>
          <a:p>
            <a:pPr eaLnBrk="0" fontAlgn="base" hangingPunct="0">
              <a:spcBef>
                <a:spcPct val="0"/>
              </a:spcBef>
              <a:spcAft>
                <a:spcPct val="0"/>
              </a:spcAft>
              <a:buFontTx/>
              <a:buChar char="•"/>
              <a:tabLst>
                <a:tab pos="457200" algn="l"/>
              </a:tabLst>
            </a:pPr>
            <a:r>
              <a:rPr lang="en-US" sz="2400" b="1" dirty="0" smtClean="0">
                <a:solidFill>
                  <a:srgbClr val="5504CC"/>
                </a:solidFill>
                <a:latin typeface="Arial" pitchFamily="34" charset="0"/>
                <a:ea typeface="Times New Roman" pitchFamily="18" charset="0"/>
                <a:cs typeface="Arial" pitchFamily="34" charset="0"/>
              </a:rPr>
              <a:t>C- </a:t>
            </a:r>
            <a:r>
              <a:rPr lang="en-US" sz="2400" b="1" dirty="0" err="1" smtClean="0">
                <a:solidFill>
                  <a:srgbClr val="5504CC"/>
                </a:solidFill>
                <a:latin typeface="Arial" pitchFamily="34" charset="0"/>
                <a:ea typeface="Times New Roman" pitchFamily="18" charset="0"/>
                <a:cs typeface="Arial" pitchFamily="34" charset="0"/>
              </a:rPr>
              <a:t>Amphitrichous</a:t>
            </a:r>
            <a:r>
              <a:rPr lang="en-US" sz="2400" b="1" dirty="0" smtClean="0">
                <a:solidFill>
                  <a:srgbClr val="5504CC"/>
                </a:solidFill>
                <a:latin typeface="Arial" pitchFamily="34" charset="0"/>
                <a:ea typeface="Times New Roman" pitchFamily="18" charset="0"/>
                <a:cs typeface="Arial" pitchFamily="34" charset="0"/>
              </a:rPr>
              <a:t>                                 </a:t>
            </a:r>
          </a:p>
          <a:p>
            <a:pPr eaLnBrk="0" fontAlgn="base" hangingPunct="0">
              <a:spcBef>
                <a:spcPct val="0"/>
              </a:spcBef>
              <a:spcAft>
                <a:spcPct val="0"/>
              </a:spcAft>
              <a:tabLst>
                <a:tab pos="457200" algn="l"/>
              </a:tabLst>
            </a:pPr>
            <a:r>
              <a:rPr lang="ar-IQ" sz="2400" b="1" dirty="0" smtClean="0">
                <a:solidFill>
                  <a:srgbClr val="5504CC"/>
                </a:solidFill>
                <a:latin typeface="Arial" pitchFamily="34" charset="0"/>
                <a:ea typeface="Times New Roman" pitchFamily="18" charset="0"/>
              </a:rPr>
              <a:t> *</a:t>
            </a:r>
            <a:r>
              <a:rPr lang="en-US" sz="2400" b="1" dirty="0" smtClean="0">
                <a:solidFill>
                  <a:srgbClr val="5504CC"/>
                </a:solidFill>
                <a:latin typeface="Arial" pitchFamily="34" charset="0"/>
                <a:ea typeface="Times New Roman" pitchFamily="18" charset="0"/>
                <a:cs typeface="Arial" pitchFamily="34" charset="0"/>
              </a:rPr>
              <a:t>D- </a:t>
            </a:r>
            <a:r>
              <a:rPr lang="en-US" sz="2400" b="1" dirty="0" err="1" smtClean="0">
                <a:solidFill>
                  <a:srgbClr val="5504CC"/>
                </a:solidFill>
                <a:latin typeface="Arial" pitchFamily="34" charset="0"/>
                <a:ea typeface="Times New Roman" pitchFamily="18" charset="0"/>
                <a:cs typeface="Arial" pitchFamily="34" charset="0"/>
              </a:rPr>
              <a:t>Peritrichous</a:t>
            </a:r>
            <a:r>
              <a:rPr lang="en-US" sz="2400" b="1" dirty="0" smtClean="0">
                <a:solidFill>
                  <a:srgbClr val="5504CC"/>
                </a:solidFill>
                <a:latin typeface="Arial" pitchFamily="34" charset="0"/>
                <a:ea typeface="Times New Roman" pitchFamily="18" charset="0"/>
                <a:cs typeface="Arial" pitchFamily="34" charset="0"/>
              </a:rPr>
              <a:t>  </a:t>
            </a:r>
            <a:endParaRPr lang="en-US" sz="2400" dirty="0" smtClean="0">
              <a:solidFill>
                <a:srgbClr val="5504CC"/>
              </a:solidFill>
              <a:latin typeface="Arial" pitchFamily="34" charset="0"/>
              <a:cs typeface="Arial" pitchFamily="34" charset="0"/>
            </a:endParaRPr>
          </a:p>
        </p:txBody>
      </p:sp>
      <p:sp>
        <p:nvSpPr>
          <p:cNvPr id="57346" name="Rectangle 2"/>
          <p:cNvSpPr>
            <a:spLocks noChangeArrowheads="1"/>
          </p:cNvSpPr>
          <p:nvPr/>
        </p:nvSpPr>
        <p:spPr bwMode="auto">
          <a:xfrm>
            <a:off x="609600" y="4845784"/>
            <a:ext cx="80010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rtl="1" fontAlgn="base">
              <a:spcBef>
                <a:spcPct val="0"/>
              </a:spcBef>
              <a:spcAft>
                <a:spcPct val="0"/>
              </a:spcAft>
            </a:pPr>
            <a:r>
              <a:rPr lang="ar-IQ" sz="2000" b="1" dirty="0" smtClean="0">
                <a:solidFill>
                  <a:srgbClr val="3333FF"/>
                </a:solidFill>
                <a:latin typeface="Arial" pitchFamily="34" charset="0"/>
                <a:ea typeface="Times New Roman" pitchFamily="18" charset="0"/>
              </a:rPr>
              <a:t>هنالك </a:t>
            </a:r>
            <a:r>
              <a:rPr lang="ar-IQ" sz="2000" b="1" dirty="0" smtClean="0">
                <a:solidFill>
                  <a:srgbClr val="FF0000"/>
                </a:solidFill>
                <a:latin typeface="Arial" pitchFamily="34" charset="0"/>
                <a:ea typeface="Times New Roman" pitchFamily="18" charset="0"/>
              </a:rPr>
              <a:t>فرضيتان للطريقة التي تحرك الاسواط </a:t>
            </a:r>
            <a:r>
              <a:rPr lang="ar-IQ" sz="2000" b="1" dirty="0" smtClean="0">
                <a:solidFill>
                  <a:srgbClr val="3333FF"/>
                </a:solidFill>
                <a:latin typeface="Arial" pitchFamily="34" charset="0"/>
                <a:ea typeface="Times New Roman" pitchFamily="18" charset="0"/>
              </a:rPr>
              <a:t>بها البكتريا ،</a:t>
            </a:r>
          </a:p>
          <a:p>
            <a:pPr algn="justLow" rtl="1" fontAlgn="base">
              <a:spcBef>
                <a:spcPct val="0"/>
              </a:spcBef>
              <a:spcAft>
                <a:spcPct val="0"/>
              </a:spcAft>
            </a:pPr>
            <a:r>
              <a:rPr lang="ar-IQ" sz="2000" b="1" dirty="0" smtClean="0">
                <a:solidFill>
                  <a:srgbClr val="3333FF"/>
                </a:solidFill>
                <a:latin typeface="Arial" pitchFamily="34" charset="0"/>
                <a:ea typeface="Times New Roman" pitchFamily="18" charset="0"/>
              </a:rPr>
              <a:t>االاولى : تقول بان الوحدات البروتينية التي تكون الاسواط تتقلص وتنبسط منتجة مايشبه التموجات،وبذلك قد تنسحب او قد تدفع الخلية،</a:t>
            </a:r>
          </a:p>
          <a:p>
            <a:pPr algn="justLow" rtl="1" fontAlgn="base">
              <a:spcBef>
                <a:spcPct val="0"/>
              </a:spcBef>
              <a:spcAft>
                <a:spcPct val="0"/>
              </a:spcAft>
            </a:pPr>
            <a:r>
              <a:rPr lang="ar-IQ" sz="2000" b="1" dirty="0" smtClean="0">
                <a:solidFill>
                  <a:srgbClr val="3333FF"/>
                </a:solidFill>
                <a:latin typeface="Arial" pitchFamily="34" charset="0"/>
                <a:ea typeface="Times New Roman" pitchFamily="18" charset="0"/>
              </a:rPr>
              <a:t>اما الفرضية الثانية : فتقترح حركة دائرية يقوم بها السوط بما يشبه حركة المروحة مما يؤدي الى حركة البكتريا.</a:t>
            </a:r>
            <a:endParaRPr lang="ar-IQ" sz="2000" b="1" dirty="0" smtClean="0">
              <a:solidFill>
                <a:srgbClr val="3333FF"/>
              </a:solidFill>
              <a:latin typeface="Arial" pitchFamily="34" charset="0"/>
            </a:endParaRPr>
          </a:p>
        </p:txBody>
      </p:sp>
    </p:spTree>
    <p:extLst>
      <p:ext uri="{BB962C8B-B14F-4D97-AF65-F5344CB8AC3E}">
        <p14:creationId xmlns:p14="http://schemas.microsoft.com/office/powerpoint/2010/main" val="6348053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304800" y="228601"/>
            <a:ext cx="8610600" cy="2362199"/>
          </a:xfrm>
        </p:spPr>
        <p:txBody>
          <a:bodyPr>
            <a:normAutofit/>
          </a:bodyPr>
          <a:lstStyle/>
          <a:p>
            <a:pPr algn="just" rtl="1"/>
            <a:r>
              <a:rPr lang="ar-IQ" b="1" dirty="0" smtClean="0"/>
              <a:t>يتكون السوط من الخيط  </a:t>
            </a:r>
            <a:r>
              <a:rPr lang="en-US" b="1" dirty="0" smtClean="0">
                <a:solidFill>
                  <a:srgbClr val="FF0000"/>
                </a:solidFill>
              </a:rPr>
              <a:t>Filament</a:t>
            </a:r>
            <a:r>
              <a:rPr lang="ar-IQ" b="1" dirty="0" smtClean="0"/>
              <a:t>وهو الجزء الظاهر ويكون في حقيقته ثلاثة خيوط ملتفة على بعضها تتصل بجزء ثاني يكون اعرض منها ذو قطر ثابت يسمى الشص </a:t>
            </a:r>
            <a:r>
              <a:rPr lang="en-US" b="1" dirty="0" smtClean="0">
                <a:solidFill>
                  <a:srgbClr val="FF0000"/>
                </a:solidFill>
              </a:rPr>
              <a:t>Hook</a:t>
            </a:r>
            <a:r>
              <a:rPr lang="ar-IQ" b="1" dirty="0" smtClean="0"/>
              <a:t> طوله </a:t>
            </a:r>
            <a:r>
              <a:rPr lang="en-US" b="1" dirty="0" smtClean="0"/>
              <a:t>   </a:t>
            </a:r>
            <a:r>
              <a:rPr lang="ar-IQ" b="1" dirty="0" smtClean="0"/>
              <a:t>45</a:t>
            </a:r>
            <a:r>
              <a:rPr lang="en-US" b="1" dirty="0" smtClean="0"/>
              <a:t> </a:t>
            </a:r>
            <a:r>
              <a:rPr lang="ar-IQ" b="1" dirty="0" smtClean="0"/>
              <a:t>نانوميتر تقريبا والذي يرتبط بدوره بالجسم القاعدي </a:t>
            </a:r>
            <a:r>
              <a:rPr lang="en-US" b="1" dirty="0" smtClean="0">
                <a:solidFill>
                  <a:srgbClr val="FF0000"/>
                </a:solidFill>
              </a:rPr>
              <a:t>Basal body</a:t>
            </a:r>
            <a:r>
              <a:rPr lang="ar-IQ" b="1" dirty="0" smtClean="0"/>
              <a:t> الذي يوجد في غلاف الخلية.</a:t>
            </a:r>
          </a:p>
        </p:txBody>
      </p:sp>
      <p:pic>
        <p:nvPicPr>
          <p:cNvPr id="6" name="Picture 5" descr="flag_labels"/>
          <p:cNvPicPr/>
          <p:nvPr/>
        </p:nvPicPr>
        <p:blipFill>
          <a:blip r:embed="rId2" cstate="print"/>
          <a:srcRect/>
          <a:stretch>
            <a:fillRect/>
          </a:stretch>
        </p:blipFill>
        <p:spPr bwMode="auto">
          <a:xfrm>
            <a:off x="457200" y="2438400"/>
            <a:ext cx="4114800" cy="3962400"/>
          </a:xfrm>
          <a:prstGeom prst="rect">
            <a:avLst/>
          </a:prstGeom>
          <a:noFill/>
          <a:ln w="9525">
            <a:noFill/>
            <a:miter lim="800000"/>
            <a:headEnd/>
            <a:tailEnd/>
          </a:ln>
        </p:spPr>
      </p:pic>
      <p:sp>
        <p:nvSpPr>
          <p:cNvPr id="7" name="Rectangle 6"/>
          <p:cNvSpPr/>
          <p:nvPr/>
        </p:nvSpPr>
        <p:spPr>
          <a:xfrm>
            <a:off x="4953000" y="2743200"/>
            <a:ext cx="3886200" cy="3046988"/>
          </a:xfrm>
          <a:prstGeom prst="rect">
            <a:avLst/>
          </a:prstGeom>
        </p:spPr>
        <p:txBody>
          <a:bodyPr wrap="square">
            <a:spAutoFit/>
          </a:bodyPr>
          <a:lstStyle/>
          <a:p>
            <a:pPr algn="just" rtl="1"/>
            <a:r>
              <a:rPr lang="ar-IQ" sz="2400" b="1" dirty="0" smtClean="0">
                <a:solidFill>
                  <a:prstClr val="black"/>
                </a:solidFill>
              </a:rPr>
              <a:t>يتركب السوط من بروتين  فلاجيلين </a:t>
            </a:r>
            <a:r>
              <a:rPr lang="en-US" sz="2400" b="1" dirty="0" smtClean="0">
                <a:solidFill>
                  <a:prstClr val="black"/>
                </a:solidFill>
              </a:rPr>
              <a:t> </a:t>
            </a:r>
            <a:r>
              <a:rPr lang="ar-IQ" sz="2400" b="1" dirty="0" smtClean="0">
                <a:solidFill>
                  <a:prstClr val="black"/>
                </a:solidFill>
              </a:rPr>
              <a:t>    </a:t>
            </a:r>
            <a:r>
              <a:rPr lang="en-US" sz="2400" b="1" dirty="0" err="1" smtClean="0">
                <a:solidFill>
                  <a:prstClr val="black"/>
                </a:solidFill>
              </a:rPr>
              <a:t>Flagellin</a:t>
            </a:r>
            <a:r>
              <a:rPr lang="ar-IQ" sz="2400" b="1" dirty="0" smtClean="0">
                <a:solidFill>
                  <a:prstClr val="black"/>
                </a:solidFill>
              </a:rPr>
              <a:t>الذي يكون ذا طبيعة مستضدية ويختلف من نوع لاخر،الا ان بروتينات الاسواط تشترك في صفة عامة هي احتواؤها على الحوامض الامينية مثل الكلوتاميك والاسبارتيك ويكون محتواها من الاحماض الامينية الحاوية على الكبريت كالسستين  قليلآ</a:t>
            </a:r>
            <a:endParaRPr lang="en-US" sz="2400" b="1" dirty="0">
              <a:solidFill>
                <a:prstClr val="black"/>
              </a:solidFill>
            </a:endParaRPr>
          </a:p>
        </p:txBody>
      </p:sp>
    </p:spTree>
    <p:extLst>
      <p:ext uri="{BB962C8B-B14F-4D97-AF65-F5344CB8AC3E}">
        <p14:creationId xmlns:p14="http://schemas.microsoft.com/office/powerpoint/2010/main" val="22352697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1776</TotalTime>
  <Words>1376</Words>
  <Application>Microsoft Office PowerPoint</Application>
  <PresentationFormat>On-screen Show (4:3)</PresentationFormat>
  <Paragraphs>55</Paragraphs>
  <Slides>12</Slides>
  <Notes>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Microbiology                                                               م. 4  شكل وتركيب الخلايا البكتيرية</vt:lpstr>
      <vt:lpstr>  الحجم والشكل الخارجيSize and Morphology    </vt:lpstr>
      <vt:lpstr>PowerPoint Presentation</vt:lpstr>
      <vt:lpstr>PowerPoint Presentation</vt:lpstr>
      <vt:lpstr>PowerPoint Presentation</vt:lpstr>
      <vt:lpstr>PowerPoint Presentation</vt:lpstr>
      <vt:lpstr>1- الاسواط   Flagella </vt:lpstr>
      <vt:lpstr>PowerPoint Presentation</vt:lpstr>
      <vt:lpstr>PowerPoint Presentation</vt:lpstr>
      <vt:lpstr>2- الشعيرات او الاهلابPili and Fimbriae </vt:lpstr>
      <vt:lpstr>3- المحفظة :Capsule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Microbiology                                                               م. 4  شكل وتركيب الخلايا البكتيرية</dc:title>
  <dc:creator>Mohammed</dc:creator>
  <cp:lastModifiedBy>DR.Ahmed Saker 2O11</cp:lastModifiedBy>
  <cp:revision>5</cp:revision>
  <dcterms:created xsi:type="dcterms:W3CDTF">2006-08-16T00:00:00Z</dcterms:created>
  <dcterms:modified xsi:type="dcterms:W3CDTF">2023-02-20T21:54:06Z</dcterms:modified>
</cp:coreProperties>
</file>