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نتيجة بحث الصور عن ‪microbiology wallpapers‬‏"/>
          <p:cNvPicPr>
            <a:picLocks noChangeAspect="1" noChangeArrowheads="1"/>
          </p:cNvPicPr>
          <p:nvPr/>
        </p:nvPicPr>
        <p:blipFill>
          <a:blip r:embed="rId2" cstate="print"/>
          <a:srcRect/>
          <a:stretch>
            <a:fillRect/>
          </a:stretch>
        </p:blipFill>
        <p:spPr bwMode="auto">
          <a:xfrm>
            <a:off x="309418" y="3962400"/>
            <a:ext cx="4186382" cy="2819400"/>
          </a:xfrm>
          <a:prstGeom prst="rect">
            <a:avLst/>
          </a:prstGeom>
          <a:noFill/>
        </p:spPr>
      </p:pic>
      <p:sp>
        <p:nvSpPr>
          <p:cNvPr id="1032" name="AutoShape 8" descr="نتيجة بحث الصور عن ‪microbi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034" name="Picture 10" descr="نتيجة بحث الصور عن ‪microbiology‬‏"/>
          <p:cNvPicPr>
            <a:picLocks noChangeAspect="1" noChangeArrowheads="1"/>
          </p:cNvPicPr>
          <p:nvPr/>
        </p:nvPicPr>
        <p:blipFill>
          <a:blip r:embed="rId3" cstate="print"/>
          <a:srcRect/>
          <a:stretch>
            <a:fillRect/>
          </a:stretch>
        </p:blipFill>
        <p:spPr bwMode="auto">
          <a:xfrm>
            <a:off x="4953000" y="0"/>
            <a:ext cx="4191000" cy="2743200"/>
          </a:xfrm>
          <a:prstGeom prst="rect">
            <a:avLst/>
          </a:prstGeom>
          <a:noFill/>
        </p:spPr>
      </p:pic>
      <p:sp>
        <p:nvSpPr>
          <p:cNvPr id="1036" name="AutoShape 12" descr="نتيجة بحث الصور عن ‪microbi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038" name="Picture 14" descr="نتيجة بحث الصور عن ‪microbiology‬‏"/>
          <p:cNvPicPr>
            <a:picLocks noChangeAspect="1" noChangeArrowheads="1"/>
          </p:cNvPicPr>
          <p:nvPr/>
        </p:nvPicPr>
        <p:blipFill>
          <a:blip r:embed="rId4" cstate="print"/>
          <a:srcRect/>
          <a:stretch>
            <a:fillRect/>
          </a:stretch>
        </p:blipFill>
        <p:spPr bwMode="auto">
          <a:xfrm>
            <a:off x="5486400" y="4038600"/>
            <a:ext cx="3657600" cy="2819400"/>
          </a:xfrm>
          <a:prstGeom prst="rect">
            <a:avLst/>
          </a:prstGeom>
          <a:noFill/>
        </p:spPr>
      </p:pic>
      <p:pic>
        <p:nvPicPr>
          <p:cNvPr id="1026" name="Picture 2" descr="https://encrypted-tbn2.gstatic.com/images?q=tbn:ANd9GcThLP4xq_sHWbDUf-hmGtysxe_zBA8mHLfOInrJiLD1I6ovczvm25HdBbXi"/>
          <p:cNvPicPr>
            <a:picLocks noGrp="1" noChangeAspect="1" noChangeArrowheads="1"/>
          </p:cNvPicPr>
          <p:nvPr>
            <p:ph type="pic" idx="1"/>
          </p:nvPr>
        </p:nvPicPr>
        <p:blipFill>
          <a:blip r:embed="rId5" cstate="print"/>
          <a:srcRect t="7257" b="7257"/>
          <a:stretch>
            <a:fillRect/>
          </a:stretch>
        </p:blipFill>
        <p:spPr bwMode="auto">
          <a:xfrm>
            <a:off x="0" y="0"/>
            <a:ext cx="3657600" cy="2743200"/>
          </a:xfrm>
          <a:prstGeom prst="rect">
            <a:avLst/>
          </a:prstGeom>
          <a:noFill/>
        </p:spPr>
      </p:pic>
      <p:sp>
        <p:nvSpPr>
          <p:cNvPr id="2" name="Title 1"/>
          <p:cNvSpPr>
            <a:spLocks noGrp="1"/>
          </p:cNvSpPr>
          <p:nvPr>
            <p:ph type="title"/>
          </p:nvPr>
        </p:nvSpPr>
        <p:spPr>
          <a:xfrm>
            <a:off x="990600" y="2971800"/>
            <a:ext cx="6934200" cy="1066800"/>
          </a:xfrm>
        </p:spPr>
        <p:txBody>
          <a:bodyPr>
            <a:noAutofit/>
          </a:bodyPr>
          <a:lstStyle/>
          <a:p>
            <a:pPr algn="ctr"/>
            <a:r>
              <a:rPr lang="ar-IQ" sz="4000" dirty="0" smtClean="0">
                <a:ln w="24500" cmpd="dbl">
                  <a:solidFill>
                    <a:schemeClr val="accent2">
                      <a:shade val="85000"/>
                      <a:satMod val="155000"/>
                    </a:schemeClr>
                  </a:solidFill>
                  <a:prstDash val="solid"/>
                  <a:miter lim="800000"/>
                </a:ln>
                <a:solidFill>
                  <a:schemeClr val="accent6">
                    <a:lumMod val="75000"/>
                  </a:schemeClr>
                </a:solidFill>
                <a:effectLst>
                  <a:outerShdw blurRad="38100" dist="38100" dir="7020000" algn="tl">
                    <a:srgbClr val="000000">
                      <a:alpha val="35000"/>
                    </a:srgbClr>
                  </a:outerShdw>
                </a:effectLst>
                <a:latin typeface="Castellar" pitchFamily="18" charset="0"/>
              </a:rPr>
              <a:t>علم الاحياء المجهرية </a:t>
            </a:r>
            <a:r>
              <a:rPr lang="en-US" sz="4000" dirty="0" smtClean="0">
                <a:ln w="24500" cmpd="dbl">
                  <a:solidFill>
                    <a:schemeClr val="accent2">
                      <a:shade val="85000"/>
                      <a:satMod val="155000"/>
                    </a:schemeClr>
                  </a:solidFill>
                  <a:prstDash val="solid"/>
                  <a:miter lim="800000"/>
                </a:ln>
                <a:solidFill>
                  <a:schemeClr val="accent6">
                    <a:lumMod val="75000"/>
                  </a:schemeClr>
                </a:solidFill>
                <a:effectLst>
                  <a:outerShdw blurRad="38100" dist="38100" dir="7020000" algn="tl">
                    <a:srgbClr val="000000">
                      <a:alpha val="35000"/>
                    </a:srgbClr>
                  </a:outerShdw>
                </a:effectLst>
                <a:latin typeface="Castellar" pitchFamily="18" charset="0"/>
              </a:rPr>
              <a:t/>
            </a:r>
            <a:br>
              <a:rPr lang="en-US" sz="4000" dirty="0" smtClean="0">
                <a:ln w="24500" cmpd="dbl">
                  <a:solidFill>
                    <a:schemeClr val="accent2">
                      <a:shade val="85000"/>
                      <a:satMod val="155000"/>
                    </a:schemeClr>
                  </a:solidFill>
                  <a:prstDash val="solid"/>
                  <a:miter lim="800000"/>
                </a:ln>
                <a:solidFill>
                  <a:schemeClr val="accent6">
                    <a:lumMod val="75000"/>
                  </a:schemeClr>
                </a:solidFill>
                <a:effectLst>
                  <a:outerShdw blurRad="38100" dist="38100" dir="7020000" algn="tl">
                    <a:srgbClr val="000000">
                      <a:alpha val="35000"/>
                    </a:srgbClr>
                  </a:outerShdw>
                </a:effectLst>
                <a:latin typeface="Castellar" pitchFamily="18" charset="0"/>
              </a:rPr>
            </a:br>
            <a:r>
              <a:rPr lang="en-US" sz="4000" dirty="0" smtClean="0">
                <a:ln w="24500" cmpd="dbl">
                  <a:solidFill>
                    <a:schemeClr val="accent2">
                      <a:shade val="85000"/>
                      <a:satMod val="155000"/>
                    </a:schemeClr>
                  </a:solidFill>
                  <a:prstDash val="solid"/>
                  <a:miter lim="800000"/>
                </a:ln>
                <a:solidFill>
                  <a:schemeClr val="accent6">
                    <a:lumMod val="75000"/>
                  </a:schemeClr>
                </a:solidFill>
                <a:effectLst>
                  <a:outerShdw blurRad="38100" dist="38100" dir="7020000" algn="tl">
                    <a:srgbClr val="000000">
                      <a:alpha val="35000"/>
                    </a:srgbClr>
                  </a:outerShdw>
                </a:effectLst>
                <a:latin typeface="Castellar" pitchFamily="18" charset="0"/>
              </a:rPr>
              <a:t>MICROBIOLOGY   lac.5</a:t>
            </a:r>
            <a:endParaRPr lang="en-US" sz="4000" dirty="0">
              <a:ln w="24500" cmpd="dbl">
                <a:solidFill>
                  <a:schemeClr val="accent2">
                    <a:shade val="85000"/>
                    <a:satMod val="155000"/>
                  </a:schemeClr>
                </a:solidFill>
                <a:prstDash val="solid"/>
                <a:miter lim="800000"/>
              </a:ln>
              <a:solidFill>
                <a:schemeClr val="accent6">
                  <a:lumMod val="75000"/>
                </a:schemeClr>
              </a:solidFill>
              <a:effectLst>
                <a:outerShdw blurRad="38100" dist="38100" dir="7020000" algn="tl">
                  <a:srgbClr val="000000">
                    <a:alpha val="35000"/>
                  </a:srgbClr>
                </a:outerShdw>
              </a:effectLst>
              <a:latin typeface="Castellar" pitchFamily="18" charset="0"/>
            </a:endParaRPr>
          </a:p>
        </p:txBody>
      </p:sp>
      <p:sp>
        <p:nvSpPr>
          <p:cNvPr id="1040" name="AutoShape 16" descr="نتيجة بحث الصور عن ‪microbiology wallpap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4" name="AutoShape 20" descr="نتيجة بحث الصور عن ‪microbiology wallpap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Tree>
    <p:extLst>
      <p:ext uri="{BB962C8B-B14F-4D97-AF65-F5344CB8AC3E}">
        <p14:creationId xmlns:p14="http://schemas.microsoft.com/office/powerpoint/2010/main" val="117687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609600"/>
            <a:ext cx="4419600" cy="1565275"/>
          </a:xfrm>
        </p:spPr>
        <p:txBody>
          <a:bodyPr>
            <a:normAutofit fontScale="47500" lnSpcReduction="20000"/>
          </a:bodyPr>
          <a:lstStyle/>
          <a:p>
            <a:pPr lvl="1" algn="r" rtl="1"/>
            <a:endParaRPr lang="en-US" dirty="0" smtClean="0"/>
          </a:p>
          <a:p>
            <a:pPr algn="r" rtl="1"/>
            <a:r>
              <a:rPr lang="ar-EG" sz="3800" dirty="0" smtClean="0">
                <a:solidFill>
                  <a:srgbClr val="FF0000"/>
                </a:solidFill>
              </a:rPr>
              <a:t>فائدته:</a:t>
            </a:r>
            <a:endParaRPr lang="en-US" sz="3800" dirty="0" smtClean="0">
              <a:solidFill>
                <a:srgbClr val="FF0000"/>
              </a:solidFill>
            </a:endParaRPr>
          </a:p>
          <a:p>
            <a:pPr lvl="0" algn="r" rtl="1">
              <a:buFont typeface="Wingdings" pitchFamily="2" charset="2"/>
              <a:buChar char="ü"/>
            </a:pPr>
            <a:r>
              <a:rPr lang="ar-EG" sz="2900" dirty="0" smtClean="0"/>
              <a:t>تعمل الطبقة الدهنية على موازنة الغشاء وتكون حاجز يمنع دخول </a:t>
            </a:r>
            <a:r>
              <a:rPr lang="ar-IQ" sz="2900" dirty="0" smtClean="0"/>
              <a:t>       </a:t>
            </a:r>
            <a:r>
              <a:rPr lang="ar-EG" sz="2900" dirty="0" smtClean="0"/>
              <a:t>بعض الجزيئات المحبة للماء </a:t>
            </a:r>
            <a:r>
              <a:rPr lang="en-US" sz="2900" dirty="0" smtClean="0"/>
              <a:t>hydrophilic molecules </a:t>
            </a:r>
            <a:r>
              <a:rPr lang="ar-EG" sz="2900" dirty="0" smtClean="0"/>
              <a:t>.</a:t>
            </a:r>
            <a:endParaRPr lang="en-US" sz="2900" dirty="0" smtClean="0"/>
          </a:p>
          <a:p>
            <a:pPr lvl="0" algn="r" rtl="1">
              <a:buFont typeface="Wingdings" pitchFamily="2" charset="2"/>
              <a:buChar char="ü"/>
            </a:pPr>
            <a:r>
              <a:rPr lang="ar-EG" sz="2900" dirty="0" smtClean="0"/>
              <a:t>تكون هذه الطبقة سامة للحيوانات تدعى </a:t>
            </a:r>
            <a:r>
              <a:rPr lang="en-US" sz="2900" dirty="0" err="1" smtClean="0"/>
              <a:t>endotoxin</a:t>
            </a:r>
            <a:r>
              <a:rPr lang="ar-EG" sz="2900" dirty="0" smtClean="0"/>
              <a:t> لان عند تحللها الى </a:t>
            </a:r>
            <a:r>
              <a:rPr lang="en-US" sz="2900" dirty="0" smtClean="0"/>
              <a:t>Lipid A </a:t>
            </a:r>
            <a:r>
              <a:rPr lang="ar-EG" sz="2900" dirty="0" smtClean="0"/>
              <a:t> وسكريات متعددة تكون جميع سميتها عائدة الى </a:t>
            </a:r>
            <a:r>
              <a:rPr lang="en-US" sz="2900" dirty="0" smtClean="0"/>
              <a:t>lipid A</a:t>
            </a:r>
          </a:p>
          <a:p>
            <a:endParaRPr lang="en-US" dirty="0"/>
          </a:p>
        </p:txBody>
      </p:sp>
      <p:sp>
        <p:nvSpPr>
          <p:cNvPr id="6" name="Content Placeholder 5"/>
          <p:cNvSpPr>
            <a:spLocks noGrp="1"/>
          </p:cNvSpPr>
          <p:nvPr>
            <p:ph sz="quarter" idx="4"/>
          </p:nvPr>
        </p:nvSpPr>
        <p:spPr>
          <a:xfrm>
            <a:off x="4876800" y="609600"/>
            <a:ext cx="3962400" cy="5516563"/>
          </a:xfrm>
        </p:spPr>
        <p:txBody>
          <a:bodyPr>
            <a:normAutofit fontScale="85000" lnSpcReduction="10000"/>
          </a:bodyPr>
          <a:lstStyle/>
          <a:p>
            <a:pPr algn="r" rtl="1">
              <a:buNone/>
            </a:pPr>
            <a:r>
              <a:rPr lang="ar-IQ" b="1" dirty="0" smtClean="0"/>
              <a:t>3-</a:t>
            </a:r>
            <a:r>
              <a:rPr lang="ar-IQ" dirty="0" smtClean="0"/>
              <a:t>   </a:t>
            </a:r>
            <a:r>
              <a:rPr lang="en-US" dirty="0" smtClean="0"/>
              <a:t> </a:t>
            </a:r>
            <a:r>
              <a:rPr lang="ar-IQ" dirty="0" smtClean="0"/>
              <a:t> </a:t>
            </a:r>
            <a:r>
              <a:rPr lang="en-US" dirty="0" smtClean="0">
                <a:solidFill>
                  <a:srgbClr val="5504CC"/>
                </a:solidFill>
              </a:rPr>
              <a:t>(</a:t>
            </a:r>
            <a:r>
              <a:rPr lang="en-US" b="1" dirty="0" smtClean="0">
                <a:solidFill>
                  <a:srgbClr val="5504CC"/>
                </a:solidFill>
              </a:rPr>
              <a:t>LPS) </a:t>
            </a:r>
            <a:r>
              <a:rPr lang="en-US" b="1" dirty="0" err="1" smtClean="0">
                <a:solidFill>
                  <a:srgbClr val="5504CC"/>
                </a:solidFill>
              </a:rPr>
              <a:t>Lipopolysaccharide</a:t>
            </a:r>
            <a:r>
              <a:rPr lang="en-US" b="1" dirty="0" smtClean="0">
                <a:solidFill>
                  <a:srgbClr val="5504CC"/>
                </a:solidFill>
              </a:rPr>
              <a:t> </a:t>
            </a:r>
            <a:r>
              <a:rPr lang="ar-IQ" dirty="0" smtClean="0">
                <a:solidFill>
                  <a:srgbClr val="5504CC"/>
                </a:solidFill>
              </a:rPr>
              <a:t> </a:t>
            </a:r>
          </a:p>
          <a:p>
            <a:pPr algn="r" rtl="1">
              <a:buNone/>
            </a:pPr>
            <a:r>
              <a:rPr lang="ar-IQ" dirty="0" smtClean="0"/>
              <a:t>       </a:t>
            </a:r>
            <a:r>
              <a:rPr lang="ar-EG" dirty="0" smtClean="0"/>
              <a:t>وتعتبر المكون الرئيسي بين هذه الطبقات وتشكل 45% من السطح الخارجي للبكتريا وهي تتكون من ثلاثة مناطق: </a:t>
            </a:r>
            <a:endParaRPr lang="en-US" dirty="0" smtClean="0"/>
          </a:p>
          <a:p>
            <a:pPr lvl="1" algn="just" rtl="1"/>
            <a:r>
              <a:rPr lang="ar-EG" b="1" dirty="0" smtClean="0"/>
              <a:t>م</a:t>
            </a:r>
            <a:r>
              <a:rPr lang="ar-IQ" b="1" dirty="0" smtClean="0"/>
              <a:t>س</a:t>
            </a:r>
            <a:r>
              <a:rPr lang="ar-EG" b="1" dirty="0" smtClean="0"/>
              <a:t>تضد </a:t>
            </a:r>
            <a:r>
              <a:rPr lang="en-US" b="1" dirty="0" smtClean="0"/>
              <a:t>O-antigen</a:t>
            </a:r>
            <a:r>
              <a:rPr lang="ar-EG" b="1" dirty="0" smtClean="0"/>
              <a:t> ويطلق عليه المنطقة الاولى ويتكون من سكريات قليلة التعدد </a:t>
            </a:r>
            <a:r>
              <a:rPr lang="en-US" b="1" dirty="0" smtClean="0"/>
              <a:t>oligosaccharide</a:t>
            </a:r>
            <a:r>
              <a:rPr lang="ar-EG" b="1" dirty="0" smtClean="0"/>
              <a:t> ويكون عدد هذه المستضدات في بكتريا </a:t>
            </a:r>
            <a:r>
              <a:rPr lang="en-US" b="1" i="1" dirty="0" smtClean="0"/>
              <a:t>Salmonella</a:t>
            </a:r>
            <a:r>
              <a:rPr lang="ar-EG" b="1" dirty="0" smtClean="0"/>
              <a:t> اكثر من 1000 نوع.</a:t>
            </a:r>
            <a:endParaRPr lang="en-US" b="1" dirty="0" smtClean="0"/>
          </a:p>
          <a:p>
            <a:pPr lvl="1" algn="just" rtl="1"/>
            <a:r>
              <a:rPr lang="ar-EG" b="1" dirty="0" smtClean="0"/>
              <a:t>المنطقة المركزية </a:t>
            </a:r>
            <a:r>
              <a:rPr lang="en-US" b="1" dirty="0" smtClean="0"/>
              <a:t>Core region</a:t>
            </a:r>
            <a:r>
              <a:rPr lang="ar-EG" b="1" dirty="0" smtClean="0"/>
              <a:t> ويطلق عليها المنطقة الثانية وهي مكونة من سلاسل سكريات متعددة ترتبط بشكل تساهمي بالطبقة الثالثة وبالاضافة الى وجود السكريات يوجد ايضاً </a:t>
            </a:r>
            <a:r>
              <a:rPr lang="en-US" b="1" dirty="0" smtClean="0"/>
              <a:t>ethanolamine phosphate </a:t>
            </a:r>
            <a:r>
              <a:rPr lang="ar-EG" b="1" dirty="0" smtClean="0"/>
              <a:t>.</a:t>
            </a:r>
            <a:endParaRPr lang="en-US" b="1" dirty="0" smtClean="0"/>
          </a:p>
          <a:p>
            <a:pPr lvl="1" algn="just" rtl="1"/>
            <a:r>
              <a:rPr lang="en-US" b="1" dirty="0" smtClean="0"/>
              <a:t>Lipid A </a:t>
            </a:r>
            <a:r>
              <a:rPr lang="ar-EG" b="1" dirty="0" smtClean="0"/>
              <a:t>يتكون من سكريات ثنائية من </a:t>
            </a:r>
            <a:r>
              <a:rPr lang="en-US" b="1" dirty="0" err="1" smtClean="0"/>
              <a:t>phospho</a:t>
            </a:r>
            <a:r>
              <a:rPr lang="en-US" b="1" dirty="0" smtClean="0"/>
              <a:t> glucose amine</a:t>
            </a:r>
            <a:r>
              <a:rPr lang="ar-EG" b="1" dirty="0" smtClean="0"/>
              <a:t> مرتبطة مع الاحماض الشحمية الطويلة السلسلة </a:t>
            </a:r>
            <a:r>
              <a:rPr lang="en-US" b="1" dirty="0" err="1" smtClean="0"/>
              <a:t>lauric</a:t>
            </a:r>
            <a:r>
              <a:rPr lang="en-US" b="1" dirty="0" smtClean="0"/>
              <a:t> acid  </a:t>
            </a:r>
            <a:r>
              <a:rPr lang="ar-EG" b="1" dirty="0" smtClean="0"/>
              <a:t>و </a:t>
            </a:r>
            <a:r>
              <a:rPr lang="en-US" b="1" dirty="0" smtClean="0"/>
              <a:t>B-</a:t>
            </a:r>
            <a:r>
              <a:rPr lang="en-US" b="1" dirty="0" err="1" smtClean="0"/>
              <a:t>hydroxy</a:t>
            </a:r>
            <a:r>
              <a:rPr lang="en-US" b="1" dirty="0" smtClean="0"/>
              <a:t> </a:t>
            </a:r>
            <a:r>
              <a:rPr lang="en-US" b="1" dirty="0" err="1" smtClean="0"/>
              <a:t>myristic</a:t>
            </a:r>
            <a:r>
              <a:rPr lang="en-US" b="1" dirty="0" smtClean="0"/>
              <a:t> acid</a:t>
            </a:r>
            <a:r>
              <a:rPr lang="ar-EG" b="1" dirty="0" smtClean="0"/>
              <a:t> ويكون الجزء السكري ثابت لكل انواع البكتريا في حين تتغير الاحماض الشحمية .</a:t>
            </a:r>
            <a:endParaRPr lang="en-US" b="1" dirty="0"/>
          </a:p>
        </p:txBody>
      </p:sp>
      <p:pic>
        <p:nvPicPr>
          <p:cNvPr id="7" name="Content Placeholder 6" descr="images"/>
          <p:cNvPicPr>
            <a:picLocks noGrp="1"/>
          </p:cNvPicPr>
          <p:nvPr>
            <p:ph sz="half" idx="2"/>
          </p:nvPr>
        </p:nvPicPr>
        <p:blipFill>
          <a:blip r:embed="rId2" cstate="print"/>
          <a:srcRect/>
          <a:stretch>
            <a:fillRect/>
          </a:stretch>
        </p:blipFill>
        <p:spPr bwMode="auto">
          <a:xfrm>
            <a:off x="457200" y="2209800"/>
            <a:ext cx="4114800" cy="3962400"/>
          </a:xfrm>
          <a:prstGeom prst="rect">
            <a:avLst/>
          </a:prstGeom>
          <a:noFill/>
          <a:ln w="9525">
            <a:noFill/>
            <a:miter lim="800000"/>
            <a:headEnd/>
            <a:tailEnd/>
          </a:ln>
        </p:spPr>
      </p:pic>
    </p:spTree>
    <p:extLst>
      <p:ext uri="{BB962C8B-B14F-4D97-AF65-F5344CB8AC3E}">
        <p14:creationId xmlns:p14="http://schemas.microsoft.com/office/powerpoint/2010/main" val="193332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Staining </a:t>
            </a:r>
            <a:r>
              <a:rPr lang="ar-IQ" b="1" dirty="0" smtClean="0">
                <a:solidFill>
                  <a:srgbClr val="FF0000"/>
                </a:solidFill>
              </a:rPr>
              <a:t>ا</a:t>
            </a:r>
            <a:r>
              <a:rPr lang="ar-EG" b="1" dirty="0" smtClean="0">
                <a:solidFill>
                  <a:srgbClr val="FF0000"/>
                </a:solidFill>
              </a:rPr>
              <a:t>لتصبيغ</a:t>
            </a:r>
            <a:endParaRPr lang="en-US" dirty="0">
              <a:solidFill>
                <a:srgbClr val="FF0000"/>
              </a:solidFill>
            </a:endParaRPr>
          </a:p>
        </p:txBody>
      </p:sp>
      <p:sp>
        <p:nvSpPr>
          <p:cNvPr id="3" name="Content Placeholder 2"/>
          <p:cNvSpPr>
            <a:spLocks noGrp="1"/>
          </p:cNvSpPr>
          <p:nvPr>
            <p:ph idx="1"/>
          </p:nvPr>
        </p:nvSpPr>
        <p:spPr>
          <a:xfrm>
            <a:off x="457200" y="1143000"/>
            <a:ext cx="8229600" cy="5410200"/>
          </a:xfrm>
        </p:spPr>
        <p:txBody>
          <a:bodyPr>
            <a:normAutofit fontScale="70000" lnSpcReduction="20000"/>
          </a:bodyPr>
          <a:lstStyle/>
          <a:p>
            <a:pPr rtl="1">
              <a:buNone/>
            </a:pPr>
            <a:endParaRPr lang="en-US" dirty="0" smtClean="0"/>
          </a:p>
          <a:p>
            <a:pPr algn="just" rtl="1"/>
            <a:r>
              <a:rPr lang="ar-EG" dirty="0" smtClean="0"/>
              <a:t>يتم التغلب على صعوبة ملاحظة الكائنات الشفافة والقادرة على الحركة وذلك بقتل الخلايا وتعامل بعدئذ مع صبغة او اكثر ذات الفة خاصة لواحد او اكثر من مكونات الخلوية ونتيجة لاختلاف الشحنات بين جسم الخلية والصبغة (فالخلية البكتيريةغنية بالحامض النووي الذي يحمل مجموعة الفوسفات السالبة الصيغة وهذا يساعد على الارتباط بالصبغات ذات الشحنات الموجبة (والمعروفة بالصبغات القاعدية) التي لها الفة قوية لواحد او اكثر من مكونات الخلية وتلون هذه المكونات عند اضافتها للخلية. اما الصبغات السالبة الشحنة فلا تستطيع اختراق غلاف الخلية وبالتالي تجعل الخلية عديمة اللون والارضية بلون الصبغ. (وان الاصباغ املاح يكون احد ايوناتها ملونا والملح عبارة عن مركب كيمياوي احد ايوناته موجب الاخر سالب مثل كلوريد المثيل الازرق).</a:t>
            </a:r>
            <a:endParaRPr lang="en-US" dirty="0" smtClean="0"/>
          </a:p>
          <a:p>
            <a:pPr algn="just" rtl="1">
              <a:buNone/>
            </a:pPr>
            <a:endParaRPr lang="en-US" dirty="0" smtClean="0"/>
          </a:p>
          <a:p>
            <a:pPr algn="just" rtl="1"/>
            <a:r>
              <a:rPr lang="ar-EG" dirty="0" smtClean="0"/>
              <a:t>وتعد صبغة كرام </a:t>
            </a:r>
            <a:r>
              <a:rPr lang="en-US" dirty="0" smtClean="0"/>
              <a:t>Gram stain (1884)</a:t>
            </a:r>
            <a:r>
              <a:rPr lang="ar-EG" dirty="0" smtClean="0"/>
              <a:t> التي انشأها الطبيب الدنيماركي </a:t>
            </a:r>
            <a:r>
              <a:rPr lang="en-US" dirty="0" smtClean="0"/>
              <a:t>Dr. Hans </a:t>
            </a:r>
            <a:r>
              <a:rPr lang="en-US" dirty="0" err="1" smtClean="0"/>
              <a:t>Christion</a:t>
            </a:r>
            <a:r>
              <a:rPr lang="en-US" dirty="0" smtClean="0"/>
              <a:t> Gram</a:t>
            </a:r>
            <a:r>
              <a:rPr lang="ar-EG" dirty="0" smtClean="0"/>
              <a:t> قادرة فعلاً على تقسيم البكتريا الى مجموعتين </a:t>
            </a:r>
            <a:r>
              <a:rPr lang="en-US" dirty="0" smtClean="0"/>
              <a:t>G</a:t>
            </a:r>
            <a:r>
              <a:rPr lang="en-US" baseline="30000" dirty="0" smtClean="0"/>
              <a:t>+ </a:t>
            </a:r>
            <a:r>
              <a:rPr lang="ar-EG" dirty="0" smtClean="0"/>
              <a:t> و </a:t>
            </a:r>
            <a:r>
              <a:rPr lang="en-US" dirty="0" smtClean="0"/>
              <a:t>G</a:t>
            </a:r>
            <a:r>
              <a:rPr lang="en-US" baseline="30000" dirty="0" smtClean="0"/>
              <a:t>–</a:t>
            </a:r>
            <a:r>
              <a:rPr lang="ar-EG" dirty="0" smtClean="0"/>
              <a:t> حيث حاول تصبيغ الانسجة المصابة ببكتريا التي تسبب ذات الرئة </a:t>
            </a:r>
            <a:r>
              <a:rPr lang="en-US" i="1" dirty="0" smtClean="0">
                <a:solidFill>
                  <a:srgbClr val="FF0000"/>
                </a:solidFill>
              </a:rPr>
              <a:t>Pneumonia</a:t>
            </a:r>
            <a:r>
              <a:rPr lang="en-US" dirty="0" smtClean="0"/>
              <a:t> </a:t>
            </a:r>
            <a:r>
              <a:rPr lang="ar-EG" dirty="0" smtClean="0"/>
              <a:t> باستعمال صبغة البنفسج البلوري </a:t>
            </a:r>
            <a:r>
              <a:rPr lang="en-US" dirty="0" smtClean="0">
                <a:solidFill>
                  <a:srgbClr val="5504CC"/>
                </a:solidFill>
              </a:rPr>
              <a:t>crystal violet</a:t>
            </a:r>
            <a:r>
              <a:rPr lang="ar-EG" dirty="0" smtClean="0">
                <a:solidFill>
                  <a:srgbClr val="5504CC"/>
                </a:solidFill>
              </a:rPr>
              <a:t> </a:t>
            </a:r>
            <a:r>
              <a:rPr lang="ar-EG" dirty="0" smtClean="0"/>
              <a:t>و</a:t>
            </a:r>
            <a:r>
              <a:rPr lang="ar-IQ" dirty="0" smtClean="0"/>
              <a:t>وتثبيتها بمحلول </a:t>
            </a:r>
            <a:r>
              <a:rPr lang="en-US" b="1" dirty="0" smtClean="0">
                <a:solidFill>
                  <a:srgbClr val="FFC000"/>
                </a:solidFill>
              </a:rPr>
              <a:t>Iodine</a:t>
            </a:r>
            <a:r>
              <a:rPr lang="ar-EG" dirty="0" smtClean="0"/>
              <a:t> ثم تغسل بـ الكحول الاثيلي 95% او</a:t>
            </a:r>
            <a:r>
              <a:rPr lang="en-US" dirty="0" smtClean="0"/>
              <a:t> </a:t>
            </a:r>
            <a:r>
              <a:rPr lang="ar-IQ" dirty="0" smtClean="0"/>
              <a:t>الاسيتون</a:t>
            </a:r>
            <a:r>
              <a:rPr lang="ar-EG" dirty="0" smtClean="0"/>
              <a:t>  فيتم قصر البكتريا  </a:t>
            </a:r>
            <a:r>
              <a:rPr lang="en-US" dirty="0" smtClean="0"/>
              <a:t>G</a:t>
            </a:r>
            <a:r>
              <a:rPr lang="en-US" baseline="30000" dirty="0" smtClean="0"/>
              <a:t>–</a:t>
            </a:r>
            <a:r>
              <a:rPr lang="ar-EG" dirty="0" smtClean="0"/>
              <a:t> وعدم قصر البكتريا </a:t>
            </a:r>
            <a:r>
              <a:rPr lang="en-US" dirty="0" smtClean="0"/>
              <a:t>G</a:t>
            </a:r>
            <a:r>
              <a:rPr lang="en-US" baseline="30000" dirty="0" smtClean="0"/>
              <a:t>+</a:t>
            </a:r>
            <a:r>
              <a:rPr lang="ar-EG" dirty="0" smtClean="0"/>
              <a:t> لقدرتها على الاحتفاظ بالمعقد </a:t>
            </a:r>
            <a:r>
              <a:rPr lang="en-US" b="1" dirty="0" smtClean="0">
                <a:solidFill>
                  <a:srgbClr val="3333FF"/>
                </a:solidFill>
              </a:rPr>
              <a:t>Crystal violet-</a:t>
            </a:r>
            <a:r>
              <a:rPr lang="en-US" b="1" dirty="0" err="1" smtClean="0">
                <a:solidFill>
                  <a:srgbClr val="FFC000"/>
                </a:solidFill>
              </a:rPr>
              <a:t>iodin</a:t>
            </a:r>
            <a:r>
              <a:rPr lang="ar-EG" dirty="0" smtClean="0">
                <a:solidFill>
                  <a:srgbClr val="3333FF"/>
                </a:solidFill>
              </a:rPr>
              <a:t> </a:t>
            </a:r>
            <a:r>
              <a:rPr lang="ar-EG" dirty="0" smtClean="0"/>
              <a:t>وتحتفظ باللون </a:t>
            </a:r>
            <a:r>
              <a:rPr lang="en-US" dirty="0" smtClean="0"/>
              <a:t> </a:t>
            </a:r>
            <a:r>
              <a:rPr lang="en-US" b="1" dirty="0" smtClean="0">
                <a:solidFill>
                  <a:srgbClr val="5504CC"/>
                </a:solidFill>
              </a:rPr>
              <a:t>Purple</a:t>
            </a:r>
            <a:r>
              <a:rPr lang="en-US" dirty="0" smtClean="0"/>
              <a:t>  </a:t>
            </a:r>
            <a:r>
              <a:rPr lang="ar-EG" dirty="0" smtClean="0"/>
              <a:t>البنفسجي ،اما </a:t>
            </a:r>
            <a:r>
              <a:rPr lang="en-US" dirty="0" smtClean="0"/>
              <a:t>G</a:t>
            </a:r>
            <a:r>
              <a:rPr lang="en-US" baseline="30000" dirty="0" smtClean="0"/>
              <a:t>–</a:t>
            </a:r>
            <a:r>
              <a:rPr lang="ar-EG" dirty="0" smtClean="0"/>
              <a:t> تكون عديمة اللون وعند اضافة صبغة السفرانين الحمراء </a:t>
            </a:r>
            <a:r>
              <a:rPr lang="en-US" b="1" dirty="0" err="1" smtClean="0">
                <a:solidFill>
                  <a:srgbClr val="FF0000"/>
                </a:solidFill>
              </a:rPr>
              <a:t>Safranin</a:t>
            </a:r>
            <a:r>
              <a:rPr lang="ar-EG" dirty="0" smtClean="0"/>
              <a:t> تصطبغ البكتريا </a:t>
            </a:r>
            <a:r>
              <a:rPr lang="en-US" dirty="0" smtClean="0"/>
              <a:t>G</a:t>
            </a:r>
            <a:r>
              <a:rPr lang="en-US" baseline="30000" dirty="0" smtClean="0"/>
              <a:t>–</a:t>
            </a:r>
            <a:r>
              <a:rPr lang="ar-EG" dirty="0" smtClean="0"/>
              <a:t> باللون الأحمر التي تضاف بعد الكحول</a:t>
            </a:r>
            <a:endParaRPr lang="en-US" dirty="0"/>
          </a:p>
        </p:txBody>
      </p:sp>
    </p:spTree>
    <p:extLst>
      <p:ext uri="{BB962C8B-B14F-4D97-AF65-F5344CB8AC3E}">
        <p14:creationId xmlns:p14="http://schemas.microsoft.com/office/powerpoint/2010/main" val="4106671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2939E14"/>
          <p:cNvPicPr/>
          <p:nvPr/>
        </p:nvPicPr>
        <p:blipFill>
          <a:blip r:embed="rId2" cstate="print"/>
          <a:srcRect l="1581"/>
          <a:stretch>
            <a:fillRect/>
          </a:stretch>
        </p:blipFill>
        <p:spPr bwMode="auto">
          <a:xfrm>
            <a:off x="685800" y="685800"/>
            <a:ext cx="7696200" cy="4953000"/>
          </a:xfrm>
          <a:prstGeom prst="rect">
            <a:avLst/>
          </a:prstGeom>
          <a:noFill/>
          <a:ln w="9525">
            <a:noFill/>
            <a:miter lim="800000"/>
            <a:headEnd/>
            <a:tailEnd/>
          </a:ln>
        </p:spPr>
      </p:pic>
    </p:spTree>
    <p:extLst>
      <p:ext uri="{BB962C8B-B14F-4D97-AF65-F5344CB8AC3E}">
        <p14:creationId xmlns:p14="http://schemas.microsoft.com/office/powerpoint/2010/main" val="1913664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8458200" cy="914400"/>
          </a:xfrm>
        </p:spPr>
        <p:txBody>
          <a:bodyPr/>
          <a:lstStyle/>
          <a:p>
            <a:pPr rtl="1"/>
            <a:r>
              <a:rPr lang="ar-EG" sz="3600" b="1" dirty="0" smtClean="0">
                <a:solidFill>
                  <a:srgbClr val="FF0000"/>
                </a:solidFill>
              </a:rPr>
              <a:t>الغشاء السايتوبلازمي </a:t>
            </a:r>
            <a:r>
              <a:rPr lang="en-US" sz="3600" b="1" dirty="0" err="1" smtClean="0">
                <a:solidFill>
                  <a:srgbClr val="FF0000"/>
                </a:solidFill>
              </a:rPr>
              <a:t>Cytoplasmic</a:t>
            </a:r>
            <a:r>
              <a:rPr lang="en-US" sz="3600" b="1" dirty="0" smtClean="0">
                <a:solidFill>
                  <a:srgbClr val="FF0000"/>
                </a:solidFill>
              </a:rPr>
              <a:t> membrane</a:t>
            </a:r>
            <a:r>
              <a:rPr lang="en-US" b="1" dirty="0" smtClean="0">
                <a:solidFill>
                  <a:srgbClr val="FF0000"/>
                </a:solidFill>
              </a:rPr>
              <a:t> </a:t>
            </a:r>
            <a:endParaRPr lang="en-US" dirty="0">
              <a:solidFill>
                <a:srgbClr val="FF0000"/>
              </a:solidFill>
            </a:endParaRPr>
          </a:p>
        </p:txBody>
      </p:sp>
      <p:sp>
        <p:nvSpPr>
          <p:cNvPr id="3" name="Subtitle 2"/>
          <p:cNvSpPr>
            <a:spLocks noGrp="1"/>
          </p:cNvSpPr>
          <p:nvPr>
            <p:ph type="subTitle" idx="1"/>
          </p:nvPr>
        </p:nvSpPr>
        <p:spPr>
          <a:xfrm>
            <a:off x="152400" y="1295400"/>
            <a:ext cx="8839200" cy="1752600"/>
          </a:xfrm>
        </p:spPr>
        <p:txBody>
          <a:bodyPr>
            <a:normAutofit fontScale="85000" lnSpcReduction="10000"/>
          </a:bodyPr>
          <a:lstStyle/>
          <a:p>
            <a:pPr algn="just" rtl="1"/>
            <a:r>
              <a:rPr lang="ar-EG" b="1" dirty="0" smtClean="0"/>
              <a:t>ويسمى ايضا الغشاء الخلوي </a:t>
            </a:r>
            <a:r>
              <a:rPr lang="en-US" b="1" dirty="0" smtClean="0"/>
              <a:t>. cell membrane</a:t>
            </a:r>
            <a:r>
              <a:rPr lang="ar-EG" b="1" dirty="0" smtClean="0"/>
              <a:t>يحتوي الغشاء السايتوبلازمي على حوالي 60% بروتين و 40 % دهون معظمها بشكل دهون مفسفرة </a:t>
            </a:r>
            <a:r>
              <a:rPr lang="en-US" b="1" dirty="0" err="1" smtClean="0"/>
              <a:t>phosphorlipids</a:t>
            </a:r>
            <a:r>
              <a:rPr lang="ar-EG" b="1" dirty="0" smtClean="0"/>
              <a:t> ويقع تحت الجدار الخلوي مباشرة،وهو لايحتوي على الستيرولات  </a:t>
            </a:r>
            <a:r>
              <a:rPr lang="en-US" b="1" dirty="0" smtClean="0"/>
              <a:t> Sterols </a:t>
            </a:r>
            <a:r>
              <a:rPr lang="ar-EG" b="1" dirty="0" smtClean="0"/>
              <a:t>الموجودة في الاغشية الحيوانية.</a:t>
            </a:r>
            <a:endParaRPr lang="en-US" b="1" dirty="0" smtClean="0">
              <a:cs typeface="+mj-cs"/>
            </a:endParaRPr>
          </a:p>
        </p:txBody>
      </p:sp>
      <p:pic>
        <p:nvPicPr>
          <p:cNvPr id="72708" name="Picture 4"/>
          <p:cNvPicPr>
            <a:picLocks noChangeAspect="1" noChangeArrowheads="1"/>
          </p:cNvPicPr>
          <p:nvPr/>
        </p:nvPicPr>
        <p:blipFill>
          <a:blip r:embed="rId2" cstate="print"/>
          <a:srcRect/>
          <a:stretch>
            <a:fillRect/>
          </a:stretch>
        </p:blipFill>
        <p:spPr bwMode="auto">
          <a:xfrm>
            <a:off x="4376487" y="3276600"/>
            <a:ext cx="4538913" cy="2743200"/>
          </a:xfrm>
          <a:prstGeom prst="rect">
            <a:avLst/>
          </a:prstGeom>
          <a:noFill/>
          <a:ln w="9525">
            <a:noFill/>
            <a:miter lim="800000"/>
            <a:headEnd/>
            <a:tailEnd/>
          </a:ln>
          <a:effectLst/>
        </p:spPr>
      </p:pic>
      <p:pic>
        <p:nvPicPr>
          <p:cNvPr id="72710" name="Picture 6" descr="نتيجة بحث الصور عن ‪cytoplasmic membrane of bacteria‬‏"/>
          <p:cNvPicPr>
            <a:picLocks noChangeAspect="1" noChangeArrowheads="1"/>
          </p:cNvPicPr>
          <p:nvPr/>
        </p:nvPicPr>
        <p:blipFill>
          <a:blip r:embed="rId3" cstate="print"/>
          <a:srcRect/>
          <a:stretch>
            <a:fillRect/>
          </a:stretch>
        </p:blipFill>
        <p:spPr bwMode="auto">
          <a:xfrm>
            <a:off x="137476" y="3276600"/>
            <a:ext cx="4129724" cy="2895600"/>
          </a:xfrm>
          <a:prstGeom prst="rect">
            <a:avLst/>
          </a:prstGeom>
          <a:noFill/>
        </p:spPr>
      </p:pic>
      <p:sp>
        <p:nvSpPr>
          <p:cNvPr id="72714" name="Rectangle 10"/>
          <p:cNvSpPr>
            <a:spLocks noChangeArrowheads="1"/>
          </p:cNvSpPr>
          <p:nvPr/>
        </p:nvSpPr>
        <p:spPr bwMode="auto">
          <a:xfrm>
            <a:off x="3733800" y="6126034"/>
            <a:ext cx="3505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lang="ar-EG" b="1" dirty="0" smtClean="0">
                <a:solidFill>
                  <a:srgbClr val="FF0000"/>
                </a:solidFill>
                <a:latin typeface="Arial" pitchFamily="34" charset="0"/>
                <a:ea typeface="Times New Roman" pitchFamily="18" charset="0"/>
              </a:rPr>
              <a:t>شكل رقم (5) يوضح تركيب الغشاء البلازمي</a:t>
            </a:r>
            <a:endParaRPr lang="ar-EG" dirty="0" smtClean="0">
              <a:solidFill>
                <a:srgbClr val="FF0000"/>
              </a:solidFill>
              <a:latin typeface="Arial" pitchFamily="34" charset="0"/>
            </a:endParaRPr>
          </a:p>
        </p:txBody>
      </p:sp>
    </p:spTree>
    <p:extLst>
      <p:ext uri="{BB962C8B-B14F-4D97-AF65-F5344CB8AC3E}">
        <p14:creationId xmlns:p14="http://schemas.microsoft.com/office/powerpoint/2010/main" val="1883754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rmAutofit lnSpcReduction="10000"/>
          </a:bodyPr>
          <a:lstStyle/>
          <a:p>
            <a:pPr algn="just" rtl="1"/>
            <a:r>
              <a:rPr lang="ar-EG" b="1" dirty="0" smtClean="0"/>
              <a:t>ان لوجود الدهون المفسفرة خواص بايولوجية فريدة اذ تمثل الجزء غير المحب للماء </a:t>
            </a:r>
            <a:r>
              <a:rPr lang="en-US" b="1" dirty="0" smtClean="0"/>
              <a:t>hydrophobic</a:t>
            </a:r>
            <a:r>
              <a:rPr lang="ar-EG" b="1" dirty="0" smtClean="0"/>
              <a:t> وهي طبقة شبه سائلة </a:t>
            </a:r>
            <a:r>
              <a:rPr lang="en-US" b="1" dirty="0" smtClean="0"/>
              <a:t>semifluid</a:t>
            </a:r>
            <a:r>
              <a:rPr lang="ar-EG" b="1" dirty="0" smtClean="0"/>
              <a:t> </a:t>
            </a:r>
            <a:r>
              <a:rPr lang="ar-IQ" b="1" dirty="0" smtClean="0"/>
              <a:t>في حين </a:t>
            </a:r>
            <a:r>
              <a:rPr lang="ar-EG" b="1" dirty="0" smtClean="0"/>
              <a:t>يمثل الجزء البروتيني الطرف المحب للماء </a:t>
            </a:r>
            <a:r>
              <a:rPr lang="en-US" b="1" dirty="0" smtClean="0"/>
              <a:t>hydrophilic</a:t>
            </a:r>
            <a:r>
              <a:rPr lang="ar-EG" b="1" dirty="0" smtClean="0"/>
              <a:t> وبأمكان عزل الغشاء السايتوبلازمي عن بقية التراكيب الخلوية فعند ازالة الجدار الخلوي بوساطة معاملته مع </a:t>
            </a:r>
            <a:r>
              <a:rPr lang="en-US" b="1" dirty="0" err="1" smtClean="0"/>
              <a:t>lysozyme</a:t>
            </a:r>
            <a:r>
              <a:rPr lang="ar-EG" b="1" dirty="0" smtClean="0"/>
              <a:t> سوف تنفجرالـ </a:t>
            </a:r>
            <a:r>
              <a:rPr lang="en-US" b="1" dirty="0" smtClean="0"/>
              <a:t>protoplast</a:t>
            </a:r>
            <a:r>
              <a:rPr lang="ar-EG" b="1" dirty="0" smtClean="0"/>
              <a:t> وعند وضع في محلول واطئ الشد تندلع محتويات الغشاء البلازمي (السايتوبلازمي) للخارج ويبقى الغشاء السايتوبلازمي على شكل كيس رقيق فارغ ينظف بالماء وثم يعرض الى الطرد المركزي.</a:t>
            </a:r>
            <a:endParaRPr lang="en-US" b="1" dirty="0"/>
          </a:p>
        </p:txBody>
      </p:sp>
    </p:spTree>
    <p:extLst>
      <p:ext uri="{BB962C8B-B14F-4D97-AF65-F5344CB8AC3E}">
        <p14:creationId xmlns:p14="http://schemas.microsoft.com/office/powerpoint/2010/main" val="3314458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ar-EG" b="1" dirty="0" smtClean="0">
                <a:solidFill>
                  <a:srgbClr val="FF0000"/>
                </a:solidFill>
              </a:rPr>
              <a:t>وظائف الغشاء البلازمي</a:t>
            </a:r>
            <a:endParaRPr lang="en-US" dirty="0">
              <a:solidFill>
                <a:srgbClr val="FF0000"/>
              </a:solidFill>
            </a:endParaRPr>
          </a:p>
        </p:txBody>
      </p:sp>
      <p:sp>
        <p:nvSpPr>
          <p:cNvPr id="3" name="Content Placeholder 2"/>
          <p:cNvSpPr>
            <a:spLocks noGrp="1"/>
          </p:cNvSpPr>
          <p:nvPr>
            <p:ph idx="1"/>
          </p:nvPr>
        </p:nvSpPr>
        <p:spPr>
          <a:xfrm>
            <a:off x="457200" y="609600"/>
            <a:ext cx="8229600" cy="6248400"/>
          </a:xfrm>
        </p:spPr>
        <p:txBody>
          <a:bodyPr>
            <a:normAutofit fontScale="85000" lnSpcReduction="20000"/>
          </a:bodyPr>
          <a:lstStyle/>
          <a:p>
            <a:pPr algn="just" rtl="1">
              <a:buNone/>
            </a:pPr>
            <a:endParaRPr lang="en-US" dirty="0" smtClean="0"/>
          </a:p>
          <a:p>
            <a:pPr marL="514350" lvl="0" indent="-514350" algn="just" rtl="1">
              <a:buFont typeface="+mj-lt"/>
              <a:buAutoNum type="arabicPeriod"/>
            </a:pPr>
            <a:r>
              <a:rPr lang="ar-EG" sz="2900" b="1" dirty="0" smtClean="0"/>
              <a:t>يحتوي على الانزيمات والجزيئات الحاملة </a:t>
            </a:r>
            <a:r>
              <a:rPr lang="en-US" sz="2900" b="1" dirty="0" smtClean="0"/>
              <a:t>carrier molecules</a:t>
            </a:r>
            <a:r>
              <a:rPr lang="ar-EG" sz="2900" b="1" dirty="0" smtClean="0"/>
              <a:t>التي تساهم في خلق</a:t>
            </a:r>
            <a:r>
              <a:rPr lang="en-US" sz="2900" b="1" dirty="0" smtClean="0"/>
              <a:t>DNA</a:t>
            </a:r>
            <a:r>
              <a:rPr lang="ar-EG" sz="2900" b="1" dirty="0" smtClean="0"/>
              <a:t> وبوليمرات الجدار الخلوي ودهون الغشاء.</a:t>
            </a:r>
            <a:endParaRPr lang="en-US" sz="2900" b="1" dirty="0" smtClean="0"/>
          </a:p>
          <a:p>
            <a:pPr marL="514350" lvl="0" indent="-514350" algn="just" rtl="1">
              <a:buFont typeface="+mj-lt"/>
              <a:buAutoNum type="arabicPeriod"/>
            </a:pPr>
            <a:r>
              <a:rPr lang="ar-EG" sz="2900" b="1" dirty="0" smtClean="0"/>
              <a:t>يكون الغشاء شبه منفذ </a:t>
            </a:r>
            <a:r>
              <a:rPr lang="en-US" sz="2900" b="1" dirty="0" smtClean="0"/>
              <a:t>Semi permeable</a:t>
            </a:r>
            <a:r>
              <a:rPr lang="ar-EG" sz="2900" b="1" dirty="0" smtClean="0"/>
              <a:t> اذ تستطيع المواد ذات الوزن الجزيئي الواطئ النفوذ الى الجزء الداخلي من الخلية (اي ان الغشاء يعمل حاجزاً تنافذياً لا يسمح بمرورالمواد ذات وزن جزيئي يزيد عن جزيئة الكليسرين ولهذا فهو يسمح بتكوين ضغط تنافذي داخل الخلية ويحافظ عليها.</a:t>
            </a:r>
            <a:endParaRPr lang="en-US" sz="2900" b="1" dirty="0" smtClean="0"/>
          </a:p>
          <a:p>
            <a:pPr marL="514350" lvl="0" indent="-514350" algn="just" rtl="1">
              <a:buFont typeface="+mj-lt"/>
              <a:buAutoNum type="arabicPeriod"/>
            </a:pPr>
            <a:r>
              <a:rPr lang="ar-EG" sz="2900" b="1" dirty="0" smtClean="0"/>
              <a:t>ينظم مرور المواد الغذائية والمنتجات الايضية بين الخلية والمحيط الخارجي.</a:t>
            </a:r>
            <a:endParaRPr lang="en-US" sz="2900" b="1" dirty="0" smtClean="0"/>
          </a:p>
          <a:p>
            <a:pPr marL="514350" lvl="0" indent="-514350" algn="just" rtl="1">
              <a:buFont typeface="+mj-lt"/>
              <a:buAutoNum type="arabicPeriod"/>
            </a:pPr>
            <a:r>
              <a:rPr lang="ar-EG" sz="2900" b="1" dirty="0" smtClean="0"/>
              <a:t>السماح بمرور الجزيئات الايضية الكبيرة ضمن انظمة النقل النشط </a:t>
            </a:r>
            <a:r>
              <a:rPr lang="en-US" sz="2900" b="1" dirty="0" smtClean="0"/>
              <a:t>Active transport</a:t>
            </a:r>
            <a:r>
              <a:rPr lang="ar-EG" sz="2900" b="1" dirty="0" smtClean="0"/>
              <a:t> وتدعى ايضاً بانزيمات النضوح </a:t>
            </a:r>
            <a:r>
              <a:rPr lang="en-US" sz="2900" b="1" dirty="0" smtClean="0"/>
              <a:t>(</a:t>
            </a:r>
            <a:r>
              <a:rPr lang="en-US" sz="2900" b="1" dirty="0" err="1" smtClean="0"/>
              <a:t>permeases</a:t>
            </a:r>
            <a:r>
              <a:rPr lang="en-US" sz="2900" b="1" dirty="0" smtClean="0"/>
              <a:t>)</a:t>
            </a:r>
            <a:r>
              <a:rPr lang="ar-EG" sz="2900" b="1" dirty="0" smtClean="0"/>
              <a:t> حيث يتخصص كل نظام من هذه الانظمة لمادة معينة او مجموعة مواد.</a:t>
            </a:r>
            <a:endParaRPr lang="en-US" sz="2900" b="1" dirty="0" smtClean="0"/>
          </a:p>
          <a:p>
            <a:pPr marL="514350" lvl="0" indent="-514350" algn="just" rtl="1">
              <a:buFont typeface="+mj-lt"/>
              <a:buAutoNum type="arabicPeriod"/>
            </a:pPr>
            <a:r>
              <a:rPr lang="ar-EG" sz="2900" b="1" dirty="0" smtClean="0"/>
              <a:t>افراز الانزيمات الخارجية المحللة </a:t>
            </a:r>
            <a:r>
              <a:rPr lang="en-US" sz="2900" b="1" dirty="0" smtClean="0"/>
              <a:t>extracellular hydrolytic enzyme</a:t>
            </a:r>
            <a:r>
              <a:rPr lang="ar-EG" sz="2900" b="1" dirty="0" smtClean="0"/>
              <a:t>.</a:t>
            </a:r>
            <a:endParaRPr lang="en-US" sz="2900" b="1" dirty="0" smtClean="0"/>
          </a:p>
          <a:p>
            <a:pPr marL="514350" indent="-514350" algn="just" rtl="1">
              <a:buFont typeface="+mj-lt"/>
              <a:buAutoNum type="arabicPeriod"/>
            </a:pPr>
            <a:r>
              <a:rPr lang="ar-EG" sz="2900" b="1" dirty="0" smtClean="0"/>
              <a:t>انتقال الالكترونات وعملية الفسفرة التأكسدية </a:t>
            </a:r>
            <a:r>
              <a:rPr lang="en-US" sz="2900" b="1" dirty="0" smtClean="0"/>
              <a:t>oxidative </a:t>
            </a:r>
            <a:r>
              <a:rPr lang="en-US" sz="2900" b="1" dirty="0" err="1" smtClean="0"/>
              <a:t>phosphorylation</a:t>
            </a:r>
            <a:r>
              <a:rPr lang="ar-EG" sz="2900" b="1" dirty="0" smtClean="0"/>
              <a:t> التي تتواجد في الخلايا حقيقية النواة  في الانواع الهوائية</a:t>
            </a:r>
            <a:r>
              <a:rPr lang="ar-EG" dirty="0" smtClean="0"/>
              <a:t>.</a:t>
            </a:r>
            <a:endParaRPr lang="en-US" dirty="0"/>
          </a:p>
        </p:txBody>
      </p:sp>
    </p:spTree>
    <p:extLst>
      <p:ext uri="{BB962C8B-B14F-4D97-AF65-F5344CB8AC3E}">
        <p14:creationId xmlns:p14="http://schemas.microsoft.com/office/powerpoint/2010/main" val="1042139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563562"/>
          </a:xfrm>
        </p:spPr>
        <p:txBody>
          <a:bodyPr>
            <a:normAutofit fontScale="90000"/>
          </a:bodyPr>
          <a:lstStyle/>
          <a:p>
            <a:r>
              <a:rPr lang="ar-EG" b="1" dirty="0" smtClean="0">
                <a:solidFill>
                  <a:srgbClr val="FF0000"/>
                </a:solidFill>
              </a:rPr>
              <a:t>اليات انتقال المواد عبر الغشاء السايتوبلازمي</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914400"/>
            <a:ext cx="8229600" cy="5211763"/>
          </a:xfrm>
        </p:spPr>
        <p:txBody>
          <a:bodyPr>
            <a:normAutofit fontScale="70000" lnSpcReduction="20000"/>
          </a:bodyPr>
          <a:lstStyle/>
          <a:p>
            <a:pPr algn="r" rtl="1">
              <a:buNone/>
            </a:pPr>
            <a:r>
              <a:rPr lang="ar-EG" b="1" dirty="0" smtClean="0"/>
              <a:t> </a:t>
            </a:r>
            <a:endParaRPr lang="en-US" dirty="0" smtClean="0"/>
          </a:p>
          <a:p>
            <a:pPr marL="514350" lvl="0" indent="-514350" algn="r" rtl="1">
              <a:buFont typeface="+mj-lt"/>
              <a:buAutoNum type="arabicPeriod"/>
            </a:pPr>
            <a:r>
              <a:rPr lang="ar-EG" b="1" dirty="0" smtClean="0"/>
              <a:t>النقل المنفعل (السلبي) </a:t>
            </a:r>
            <a:r>
              <a:rPr lang="en-US" b="1" dirty="0" smtClean="0"/>
              <a:t>Passive transport </a:t>
            </a:r>
            <a:endParaRPr lang="en-US" dirty="0" smtClean="0"/>
          </a:p>
          <a:p>
            <a:pPr algn="r" rtl="1"/>
            <a:r>
              <a:rPr lang="ar-EG" dirty="0" smtClean="0"/>
              <a:t>حيث تتدفق الجزيئات بصورة حرة من خارج الخلية الى داخلها دون انفاق طاقة من قبل الخلية وبمساعدة </a:t>
            </a:r>
            <a:r>
              <a:rPr lang="en-US" dirty="0" smtClean="0"/>
              <a:t> Specific protein system</a:t>
            </a:r>
            <a:r>
              <a:rPr lang="ar-IQ" dirty="0" smtClean="0"/>
              <a:t>الموجود في الغشاء ويستمر انتقال الجزيئات الى ان يصبح تركيز الجزيئة هو نفسه داخل وخارج الخلية (على جانبي الغشاء البلازمي). يتم انتقال الماء وبعض المواد القابلة للذوبان في الدهون مثل الكليسيرول </a:t>
            </a:r>
            <a:r>
              <a:rPr lang="en-US" dirty="0" smtClean="0"/>
              <a:t>Glycerol</a:t>
            </a:r>
            <a:r>
              <a:rPr lang="ar-IQ" dirty="0" smtClean="0"/>
              <a:t>.</a:t>
            </a:r>
            <a:endParaRPr lang="en-US" dirty="0" smtClean="0"/>
          </a:p>
          <a:p>
            <a:pPr marL="514350" lvl="0" indent="-514350" algn="r" rtl="1">
              <a:buNone/>
            </a:pPr>
            <a:r>
              <a:rPr lang="en-US" b="1" dirty="0" smtClean="0"/>
              <a:t> .2 </a:t>
            </a:r>
            <a:r>
              <a:rPr lang="ar-IQ" b="1" dirty="0" smtClean="0"/>
              <a:t>النقل الفعال </a:t>
            </a:r>
            <a:r>
              <a:rPr lang="en-US" b="1" dirty="0" smtClean="0"/>
              <a:t>Active transport</a:t>
            </a:r>
            <a:endParaRPr lang="en-US" dirty="0" smtClean="0"/>
          </a:p>
          <a:p>
            <a:pPr algn="r" rtl="1"/>
            <a:r>
              <a:rPr lang="ar-IQ" dirty="0" smtClean="0"/>
              <a:t>ان الخلية تستهلك طاقة لنقل الجزيئات من خارج الخلية الى داخلها وهذه الطاقة ناتجة من الافعال الحيوية للبكتريا </a:t>
            </a:r>
            <a:r>
              <a:rPr lang="en-US" dirty="0" smtClean="0"/>
              <a:t>Metabolic energy</a:t>
            </a:r>
            <a:r>
              <a:rPr lang="ar-IQ" dirty="0" smtClean="0"/>
              <a:t>. وعادة ان ما تنقله الخلية داخلها اكثر مما تنقله خارجها وتكون النتيجة تراكم الجزيئات داخل الخلية. ومثال ذلك انتقال السكريات سداسية الكاربون </a:t>
            </a:r>
            <a:r>
              <a:rPr lang="en-US" dirty="0" err="1" smtClean="0"/>
              <a:t>Hexoses</a:t>
            </a:r>
            <a:r>
              <a:rPr lang="ar-EG" dirty="0" smtClean="0"/>
              <a:t> عبر الغشاء السايتوبلازمي ويتم تجهيز الطاقة من اصرة الفوسفات الموجودة ضمن جزيئة </a:t>
            </a:r>
            <a:r>
              <a:rPr lang="en-US" dirty="0" err="1" smtClean="0"/>
              <a:t>Phosphoenol</a:t>
            </a:r>
            <a:r>
              <a:rPr lang="en-US" dirty="0" smtClean="0"/>
              <a:t> </a:t>
            </a:r>
            <a:r>
              <a:rPr lang="en-US" dirty="0" err="1" smtClean="0"/>
              <a:t>pyruvate</a:t>
            </a:r>
            <a:r>
              <a:rPr lang="en-US" dirty="0" smtClean="0"/>
              <a:t> (PEP)</a:t>
            </a:r>
            <a:r>
              <a:rPr lang="ar-IQ" dirty="0" smtClean="0"/>
              <a:t> بالاضافة الى وجود البروتين الحامل للطاقة </a:t>
            </a:r>
            <a:r>
              <a:rPr lang="en-US" dirty="0" smtClean="0"/>
              <a:t>Carrier protein </a:t>
            </a:r>
            <a:r>
              <a:rPr lang="ar-IQ" dirty="0" smtClean="0"/>
              <a:t> وجود انزيم يحفز التفاعل. اذ يقوم البروتين الحامل للطاقة يفسفره السكر السداسي الموجود خارج الغشاء السايتوبلازمي.</a:t>
            </a:r>
            <a:endParaRPr lang="en-US" dirty="0" smtClean="0"/>
          </a:p>
          <a:p>
            <a:pPr rtl="1"/>
            <a:r>
              <a:rPr lang="en-US" dirty="0" smtClean="0"/>
              <a:t>PEP + Protein    </a:t>
            </a:r>
            <a:r>
              <a:rPr lang="en-US" baseline="30000" dirty="0" err="1" smtClean="0"/>
              <a:t>EnzymeI</a:t>
            </a:r>
            <a:r>
              <a:rPr lang="en-US" dirty="0" smtClean="0"/>
              <a:t>   </a:t>
            </a:r>
            <a:r>
              <a:rPr lang="en-US" dirty="0" err="1" smtClean="0"/>
              <a:t>Pyruvate</a:t>
            </a:r>
            <a:r>
              <a:rPr lang="en-US" dirty="0" smtClean="0"/>
              <a:t> + Protein phosphate</a:t>
            </a:r>
          </a:p>
          <a:p>
            <a:pPr rtl="1"/>
            <a:r>
              <a:rPr lang="en-US" dirty="0" smtClean="0"/>
              <a:t>Protein phosphate + sugar  </a:t>
            </a:r>
            <a:r>
              <a:rPr lang="en-US" baseline="30000" dirty="0" err="1" smtClean="0"/>
              <a:t>EnzymeII</a:t>
            </a:r>
            <a:r>
              <a:rPr lang="en-US" dirty="0" smtClean="0"/>
              <a:t> Sugar – 6 – phosphate + protein</a:t>
            </a:r>
          </a:p>
          <a:p>
            <a:pPr algn="r" rtl="1"/>
            <a:endParaRPr lang="en-US" dirty="0"/>
          </a:p>
        </p:txBody>
      </p:sp>
    </p:spTree>
    <p:extLst>
      <p:ext uri="{BB962C8B-B14F-4D97-AF65-F5344CB8AC3E}">
        <p14:creationId xmlns:p14="http://schemas.microsoft.com/office/powerpoint/2010/main" val="728081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4525963"/>
          </a:xfrm>
        </p:spPr>
        <p:txBody>
          <a:bodyPr>
            <a:normAutofit fontScale="77500" lnSpcReduction="20000"/>
          </a:bodyPr>
          <a:lstStyle/>
          <a:p>
            <a:pPr algn="r">
              <a:buNone/>
            </a:pPr>
            <a:endParaRPr lang="en-US" b="1" dirty="0" smtClean="0"/>
          </a:p>
          <a:p>
            <a:pPr marL="514350" lvl="0" indent="-514350" algn="r" rtl="1">
              <a:buNone/>
            </a:pPr>
            <a:r>
              <a:rPr lang="en-US" b="1" dirty="0" smtClean="0"/>
              <a:t>3</a:t>
            </a:r>
            <a:r>
              <a:rPr lang="ar-IQ" b="1" dirty="0" smtClean="0">
                <a:solidFill>
                  <a:srgbClr val="5504CC"/>
                </a:solidFill>
              </a:rPr>
              <a:t>.   الفراغ السايتوبلازمي </a:t>
            </a:r>
            <a:r>
              <a:rPr lang="en-US" b="1" dirty="0" err="1" smtClean="0">
                <a:solidFill>
                  <a:srgbClr val="5504CC"/>
                </a:solidFill>
              </a:rPr>
              <a:t>Periplasmic</a:t>
            </a:r>
            <a:r>
              <a:rPr lang="en-US" b="1" dirty="0" smtClean="0">
                <a:solidFill>
                  <a:srgbClr val="5504CC"/>
                </a:solidFill>
              </a:rPr>
              <a:t> space</a:t>
            </a:r>
          </a:p>
          <a:p>
            <a:pPr algn="r" rtl="1"/>
            <a:r>
              <a:rPr lang="ar-IQ" b="1" dirty="0" smtClean="0"/>
              <a:t>هي المنطقة المحصورة بين الجدار الخلوي والغشاء الخلوي وتختلف في طبيعة تركيبها الكيمياوي وتحتوي هذه المنطقة على العديد من الانزيمات الذائبة التي تقع الى خارج الغشاء الخلوي لذلك يطلق عليها بالانزيمات الخارجية </a:t>
            </a:r>
            <a:r>
              <a:rPr lang="en-US" b="1" dirty="0" err="1" smtClean="0"/>
              <a:t>Exoenzymes</a:t>
            </a:r>
            <a:r>
              <a:rPr lang="ar-EG" b="1" dirty="0" smtClean="0"/>
              <a:t> ومن هذه الانزيمات:</a:t>
            </a:r>
            <a:endParaRPr lang="en-US" b="1" dirty="0" smtClean="0"/>
          </a:p>
          <a:p>
            <a:pPr marL="514350" lvl="0" indent="-514350" algn="r" rtl="1">
              <a:buFont typeface="+mj-lt"/>
              <a:buAutoNum type="alphaLcParenR"/>
            </a:pPr>
            <a:r>
              <a:rPr lang="ar-EG" b="1" dirty="0" smtClean="0"/>
              <a:t> مجموعة من الانزيمات التي تقوم بعمليات تحليل المواد او هضمها منها </a:t>
            </a:r>
            <a:r>
              <a:rPr lang="en-US" b="1" dirty="0" smtClean="0"/>
              <a:t>Acid </a:t>
            </a:r>
            <a:r>
              <a:rPr lang="en-US" b="1" dirty="0" err="1" smtClean="0"/>
              <a:t>phosphatase</a:t>
            </a:r>
            <a:r>
              <a:rPr lang="en-US" b="1" dirty="0" smtClean="0"/>
              <a:t> </a:t>
            </a:r>
            <a:r>
              <a:rPr lang="ar-EG" b="1" dirty="0" smtClean="0"/>
              <a:t> و </a:t>
            </a:r>
            <a:r>
              <a:rPr lang="en-US" b="1" dirty="0" err="1" smtClean="0"/>
              <a:t>Alkalin</a:t>
            </a:r>
            <a:r>
              <a:rPr lang="en-US" b="1" dirty="0" smtClean="0"/>
              <a:t> </a:t>
            </a:r>
            <a:r>
              <a:rPr lang="en-US" b="1" dirty="0" err="1" smtClean="0"/>
              <a:t>phosphotase</a:t>
            </a:r>
            <a:r>
              <a:rPr lang="ar-EG" b="1" dirty="0" smtClean="0"/>
              <a:t> و </a:t>
            </a:r>
            <a:r>
              <a:rPr lang="en-US" b="1" dirty="0" err="1" smtClean="0"/>
              <a:t>penicillinase</a:t>
            </a:r>
            <a:r>
              <a:rPr lang="ar-EG" b="1" dirty="0" smtClean="0"/>
              <a:t>.</a:t>
            </a:r>
            <a:endParaRPr lang="en-US" b="1" dirty="0" smtClean="0"/>
          </a:p>
          <a:p>
            <a:pPr marL="514350" lvl="0" indent="-514350" algn="r" rtl="1">
              <a:buFont typeface="+mj-lt"/>
              <a:buAutoNum type="alphaLcParenR"/>
            </a:pPr>
            <a:r>
              <a:rPr lang="ar-EG" b="1" dirty="0" smtClean="0"/>
              <a:t>مجموعة من الانزيمات العائدة الى السلسلة التنفسية مثل </a:t>
            </a:r>
            <a:r>
              <a:rPr lang="en-US" b="1" dirty="0" smtClean="0"/>
              <a:t>Nitrite </a:t>
            </a:r>
            <a:r>
              <a:rPr lang="en-US" b="1" dirty="0" err="1" smtClean="0"/>
              <a:t>reductase</a:t>
            </a:r>
            <a:r>
              <a:rPr lang="ar-EG" b="1" dirty="0" smtClean="0"/>
              <a:t>.</a:t>
            </a:r>
            <a:endParaRPr lang="en-US" b="1" dirty="0" smtClean="0"/>
          </a:p>
          <a:p>
            <a:pPr marL="514350" indent="-514350" algn="r" rtl="1">
              <a:buFont typeface="+mj-lt"/>
              <a:buAutoNum type="alphaLcParenR"/>
            </a:pPr>
            <a:r>
              <a:rPr lang="ar-EG" b="1" dirty="0" smtClean="0"/>
              <a:t>مجموعة من البروتينات التي تعمل في انظمة النقل يطلق عليها </a:t>
            </a:r>
            <a:r>
              <a:rPr lang="en-US" b="1" dirty="0" smtClean="0"/>
              <a:t>Binding proteins</a:t>
            </a:r>
            <a:r>
              <a:rPr lang="ar-IQ" b="1" dirty="0" smtClean="0"/>
              <a:t> والتي تعمل على نقل المواد التالية </a:t>
            </a:r>
            <a:r>
              <a:rPr lang="en-US" b="1" dirty="0" smtClean="0"/>
              <a:t>sugars </a:t>
            </a:r>
            <a:r>
              <a:rPr lang="ar-IQ" b="1" dirty="0" smtClean="0"/>
              <a:t> و </a:t>
            </a:r>
            <a:r>
              <a:rPr lang="en-US" b="1" dirty="0" smtClean="0"/>
              <a:t>vitamins </a:t>
            </a:r>
            <a:r>
              <a:rPr lang="ar-IQ" b="1" dirty="0" smtClean="0"/>
              <a:t> و </a:t>
            </a:r>
            <a:r>
              <a:rPr lang="en-US" b="1" dirty="0" smtClean="0"/>
              <a:t>Ions</a:t>
            </a:r>
            <a:r>
              <a:rPr lang="ar-EG" b="1" dirty="0" smtClean="0"/>
              <a:t> و </a:t>
            </a:r>
            <a:r>
              <a:rPr lang="en-US" b="1" dirty="0" smtClean="0"/>
              <a:t>amino acid</a:t>
            </a:r>
            <a:endParaRPr lang="en-US" b="1" dirty="0"/>
          </a:p>
        </p:txBody>
      </p:sp>
    </p:spTree>
    <p:extLst>
      <p:ext uri="{BB962C8B-B14F-4D97-AF65-F5344CB8AC3E}">
        <p14:creationId xmlns:p14="http://schemas.microsoft.com/office/powerpoint/2010/main" val="3830584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838200"/>
          </a:xfrm>
        </p:spPr>
        <p:txBody>
          <a:bodyPr/>
          <a:lstStyle/>
          <a:p>
            <a:pPr rtl="1"/>
            <a:r>
              <a:rPr lang="ar-EG"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الجدار الخلوي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Cell Well</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Subtitle 2"/>
          <p:cNvSpPr>
            <a:spLocks noGrp="1"/>
          </p:cNvSpPr>
          <p:nvPr>
            <p:ph type="subTitle" idx="1"/>
          </p:nvPr>
        </p:nvSpPr>
        <p:spPr>
          <a:xfrm>
            <a:off x="609600" y="990600"/>
            <a:ext cx="7772400" cy="4648200"/>
          </a:xfrm>
        </p:spPr>
        <p:txBody>
          <a:bodyPr>
            <a:normAutofit fontScale="92500" lnSpcReduction="20000"/>
          </a:bodyPr>
          <a:lstStyle/>
          <a:p>
            <a:pPr algn="just" rtl="1">
              <a:buFont typeface="Wingdings" pitchFamily="2" charset="2"/>
              <a:buChar char="q"/>
            </a:pPr>
            <a:r>
              <a:rPr lang="ar-EG" b="1" dirty="0" smtClean="0"/>
              <a:t>تسمى طبقات الغلاف الخلوي المحصورة بين الغشاء البلازمي والمحفظة الجدار الخلوي ،تحتوي جدران معظم الخلايا البكتيرية على  نوع فريد من مادة عضوية متعددة  </a:t>
            </a:r>
            <a:r>
              <a:rPr lang="en-US" b="1" dirty="0" smtClean="0"/>
              <a:t>Organic Polymer</a:t>
            </a:r>
            <a:r>
              <a:rPr lang="ar-EG" b="1" dirty="0" smtClean="0"/>
              <a:t>تدعى الببتيدوكلايكان </a:t>
            </a:r>
            <a:r>
              <a:rPr lang="ar-IQ" b="1" dirty="0" smtClean="0"/>
              <a:t>        </a:t>
            </a:r>
            <a:r>
              <a:rPr lang="en-US" b="1" dirty="0" smtClean="0"/>
              <a:t> </a:t>
            </a:r>
            <a:r>
              <a:rPr lang="ar-IQ" b="1" dirty="0" smtClean="0"/>
              <a:t>   </a:t>
            </a:r>
            <a:r>
              <a:rPr lang="en-US" b="1" dirty="0" err="1" smtClean="0"/>
              <a:t>Peptidoglycan</a:t>
            </a:r>
            <a:r>
              <a:rPr lang="ar-IQ" b="1" dirty="0" smtClean="0"/>
              <a:t> </a:t>
            </a:r>
          </a:p>
          <a:p>
            <a:pPr algn="just" rtl="1">
              <a:buFont typeface="Wingdings" pitchFamily="2" charset="2"/>
              <a:buChar char="q"/>
            </a:pPr>
            <a:r>
              <a:rPr lang="ar-IQ" b="1" dirty="0" smtClean="0"/>
              <a:t> </a:t>
            </a:r>
            <a:r>
              <a:rPr lang="ar-EG" b="1" dirty="0" smtClean="0"/>
              <a:t>وتوفر هذه المادة الاسناد والشكل للخلية،ويحمي  الجدارالخلية من تأثير الضغط الازموزي الداخلي ال</a:t>
            </a:r>
            <a:r>
              <a:rPr lang="ar-IQ" b="1" dirty="0" smtClean="0"/>
              <a:t>ذ</a:t>
            </a:r>
            <a:r>
              <a:rPr lang="ar-EG" b="1" dirty="0" smtClean="0"/>
              <a:t>ي يكون بمدى يقع بين 5-20 جو نتيجة لتركيز المواد الذائبة والمنقولة بوساطة عملية النقل الفعال،وللجدار الخلوي دور مهم في عملية انقسام الخلية كما  تكون طبقات الجدار مواقع لكثير من المحددات المستضدية،بالاضافة الى انه موقع عمل قسم من المضادات الحيوية</a:t>
            </a:r>
            <a:endParaRPr lang="en-US" b="1" dirty="0"/>
          </a:p>
        </p:txBody>
      </p:sp>
    </p:spTree>
    <p:extLst>
      <p:ext uri="{BB962C8B-B14F-4D97-AF65-F5344CB8AC3E}">
        <p14:creationId xmlns:p14="http://schemas.microsoft.com/office/powerpoint/2010/main" val="1341392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EG"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الجدار الخلوي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Cell Well</a:t>
            </a:r>
            <a:endParaRPr lang="en-US" dirty="0"/>
          </a:p>
        </p:txBody>
      </p:sp>
      <p:sp>
        <p:nvSpPr>
          <p:cNvPr id="3" name="Content Placeholder 2"/>
          <p:cNvSpPr>
            <a:spLocks noGrp="1"/>
          </p:cNvSpPr>
          <p:nvPr>
            <p:ph idx="1"/>
          </p:nvPr>
        </p:nvSpPr>
        <p:spPr>
          <a:xfrm>
            <a:off x="457200" y="1295400"/>
            <a:ext cx="8229600" cy="4267200"/>
          </a:xfrm>
        </p:spPr>
        <p:txBody>
          <a:bodyPr>
            <a:normAutofit fontScale="85000" lnSpcReduction="20000"/>
          </a:bodyPr>
          <a:lstStyle/>
          <a:p>
            <a:pPr algn="just" rtl="1"/>
            <a:r>
              <a:rPr lang="ar-EG" b="1" dirty="0" smtClean="0"/>
              <a:t>تتكون مادة الببتيدوكلايكان </a:t>
            </a:r>
            <a:r>
              <a:rPr lang="en-US" b="1" dirty="0" err="1" smtClean="0">
                <a:solidFill>
                  <a:srgbClr val="FF0000"/>
                </a:solidFill>
              </a:rPr>
              <a:t>Peptidoglycan</a:t>
            </a:r>
            <a:r>
              <a:rPr lang="ar-EG" b="1" dirty="0" smtClean="0"/>
              <a:t> او </a:t>
            </a:r>
            <a:r>
              <a:rPr lang="en-US" b="1" dirty="0" err="1" smtClean="0">
                <a:solidFill>
                  <a:srgbClr val="FF0000"/>
                </a:solidFill>
              </a:rPr>
              <a:t>Murein</a:t>
            </a:r>
            <a:r>
              <a:rPr lang="ar-EG" b="1" dirty="0" smtClean="0"/>
              <a:t> من وحدتين هما السكريات الامينية </a:t>
            </a:r>
            <a:r>
              <a:rPr lang="en-US" b="1" dirty="0" smtClean="0">
                <a:solidFill>
                  <a:srgbClr val="FF0000"/>
                </a:solidFill>
              </a:rPr>
              <a:t>Amino sugars </a:t>
            </a:r>
            <a:r>
              <a:rPr lang="ar-EG" b="1" dirty="0" smtClean="0">
                <a:solidFill>
                  <a:srgbClr val="FF0000"/>
                </a:solidFill>
              </a:rPr>
              <a:t> </a:t>
            </a:r>
            <a:r>
              <a:rPr lang="ar-EG" b="1" dirty="0" smtClean="0"/>
              <a:t>و الاحماض الامينية.اذ ان السكــريـــات الامينيـة هـي </a:t>
            </a:r>
            <a:r>
              <a:rPr lang="en-US" b="1" dirty="0" smtClean="0">
                <a:solidFill>
                  <a:srgbClr val="FF0000"/>
                </a:solidFill>
              </a:rPr>
              <a:t>N-</a:t>
            </a:r>
            <a:r>
              <a:rPr lang="en-US" b="1" dirty="0" err="1" smtClean="0">
                <a:solidFill>
                  <a:srgbClr val="FF0000"/>
                </a:solidFill>
              </a:rPr>
              <a:t>acetylmuramic</a:t>
            </a:r>
            <a:r>
              <a:rPr lang="en-US" b="1" dirty="0" smtClean="0">
                <a:solidFill>
                  <a:srgbClr val="FF0000"/>
                </a:solidFill>
              </a:rPr>
              <a:t> acid (AMA)</a:t>
            </a:r>
            <a:r>
              <a:rPr lang="ar-EG" b="1" dirty="0" smtClean="0">
                <a:solidFill>
                  <a:srgbClr val="FF0000"/>
                </a:solidFill>
              </a:rPr>
              <a:t>  </a:t>
            </a:r>
            <a:r>
              <a:rPr lang="ar-EG" b="1" dirty="0" smtClean="0"/>
              <a:t>و </a:t>
            </a:r>
            <a:r>
              <a:rPr lang="en-US" b="1" dirty="0" smtClean="0">
                <a:solidFill>
                  <a:srgbClr val="FF0000"/>
                </a:solidFill>
              </a:rPr>
              <a:t>N-</a:t>
            </a:r>
            <a:r>
              <a:rPr lang="en-US" b="1" dirty="0" err="1" smtClean="0">
                <a:solidFill>
                  <a:srgbClr val="FF0000"/>
                </a:solidFill>
              </a:rPr>
              <a:t>acetylglucosamine</a:t>
            </a:r>
            <a:r>
              <a:rPr lang="en-US" b="1" dirty="0" smtClean="0">
                <a:solidFill>
                  <a:srgbClr val="FF0000"/>
                </a:solidFill>
              </a:rPr>
              <a:t> (AG)  </a:t>
            </a:r>
            <a:r>
              <a:rPr lang="ar-IQ" b="1" dirty="0" smtClean="0">
                <a:solidFill>
                  <a:srgbClr val="FF0000"/>
                </a:solidFill>
              </a:rPr>
              <a:t> </a:t>
            </a:r>
            <a:r>
              <a:rPr lang="ar-IQ" b="1" dirty="0" smtClean="0"/>
              <a:t>مرتبطة بالاصرة 1-4 من النوع بيتا وسلاسل جانبية مكونة من مجموعة ببتيدات رباعية متصلة بحامض ن استيل ميوراميك ومجموعة من ببتيدات متشابهة مستعرضة.</a:t>
            </a:r>
          </a:p>
          <a:p>
            <a:pPr algn="just" rtl="1"/>
            <a:r>
              <a:rPr lang="ar-IQ" b="1" dirty="0" smtClean="0"/>
              <a:t>يكون الهيكل </a:t>
            </a:r>
            <a:r>
              <a:rPr lang="ar-EG" b="1" dirty="0" smtClean="0"/>
              <a:t>متشابها في جميع انواع البكتيريا اما السلاسل الجانبية والمستعرضة فتختلف باختلاف الانواع.تتكون الجسور المستعرضة  من آصرة ببتيدية مباشرة مع الاحماض الامينية </a:t>
            </a:r>
            <a:r>
              <a:rPr lang="en-US" b="1" dirty="0" smtClean="0">
                <a:solidFill>
                  <a:srgbClr val="FF0000"/>
                </a:solidFill>
              </a:rPr>
              <a:t>L-</a:t>
            </a:r>
            <a:r>
              <a:rPr lang="en-US" b="1" dirty="0" err="1" smtClean="0">
                <a:solidFill>
                  <a:srgbClr val="FF0000"/>
                </a:solidFill>
              </a:rPr>
              <a:t>alanine</a:t>
            </a:r>
            <a:r>
              <a:rPr lang="en-US" b="1" dirty="0" smtClean="0">
                <a:solidFill>
                  <a:srgbClr val="FF0000"/>
                </a:solidFill>
              </a:rPr>
              <a:t> </a:t>
            </a:r>
            <a:r>
              <a:rPr lang="ar-EG" b="1" dirty="0" smtClean="0">
                <a:solidFill>
                  <a:srgbClr val="FF0000"/>
                </a:solidFill>
              </a:rPr>
              <a:t> و </a:t>
            </a:r>
            <a:r>
              <a:rPr lang="en-US" b="1" dirty="0" smtClean="0">
                <a:solidFill>
                  <a:srgbClr val="FF0000"/>
                </a:solidFill>
              </a:rPr>
              <a:t>D-</a:t>
            </a:r>
            <a:r>
              <a:rPr lang="en-US" b="1" dirty="0" err="1" smtClean="0">
                <a:solidFill>
                  <a:srgbClr val="FF0000"/>
                </a:solidFill>
              </a:rPr>
              <a:t>lsoglutaminc</a:t>
            </a:r>
            <a:r>
              <a:rPr lang="ar-EG" b="1" dirty="0" smtClean="0">
                <a:solidFill>
                  <a:srgbClr val="FF0000"/>
                </a:solidFill>
              </a:rPr>
              <a:t> و </a:t>
            </a:r>
            <a:r>
              <a:rPr lang="en-US" b="1" dirty="0" smtClean="0">
                <a:solidFill>
                  <a:srgbClr val="FF0000"/>
                </a:solidFill>
              </a:rPr>
              <a:t>L-lysine  </a:t>
            </a:r>
            <a:r>
              <a:rPr lang="ar-IQ" b="1" dirty="0" smtClean="0">
                <a:solidFill>
                  <a:srgbClr val="FF0000"/>
                </a:solidFill>
              </a:rPr>
              <a:t> او </a:t>
            </a:r>
            <a:r>
              <a:rPr lang="en-US" b="1" dirty="0" err="1" smtClean="0">
                <a:solidFill>
                  <a:srgbClr val="FF0000"/>
                </a:solidFill>
              </a:rPr>
              <a:t>Diaminopimelic</a:t>
            </a:r>
            <a:r>
              <a:rPr lang="en-US" b="1" dirty="0" smtClean="0">
                <a:solidFill>
                  <a:srgbClr val="FF0000"/>
                </a:solidFill>
              </a:rPr>
              <a:t> </a:t>
            </a:r>
            <a:r>
              <a:rPr lang="en-US" b="1" dirty="0" smtClean="0"/>
              <a:t>acid</a:t>
            </a:r>
            <a:endParaRPr lang="ar-IQ" b="1" dirty="0" smtClean="0"/>
          </a:p>
          <a:p>
            <a:pPr algn="just" rtl="1"/>
            <a:r>
              <a:rPr lang="ar-EG" b="1" dirty="0" smtClean="0"/>
              <a:t>و </a:t>
            </a:r>
            <a:r>
              <a:rPr lang="en-US" b="1" dirty="0" smtClean="0">
                <a:solidFill>
                  <a:srgbClr val="FF0000"/>
                </a:solidFill>
              </a:rPr>
              <a:t>D-</a:t>
            </a:r>
            <a:r>
              <a:rPr lang="en-US" b="1" dirty="0" err="1" smtClean="0">
                <a:solidFill>
                  <a:srgbClr val="FF0000"/>
                </a:solidFill>
              </a:rPr>
              <a:t>alanine</a:t>
            </a:r>
            <a:r>
              <a:rPr lang="ar-EG" b="1" dirty="0" smtClean="0"/>
              <a:t> اذ ترتبط بأواصر متستعرضة بـ </a:t>
            </a:r>
            <a:r>
              <a:rPr lang="en-US" b="1" dirty="0" smtClean="0">
                <a:solidFill>
                  <a:srgbClr val="FF0000"/>
                </a:solidFill>
              </a:rPr>
              <a:t>AMA</a:t>
            </a:r>
            <a:r>
              <a:rPr lang="ar-EG" b="1" dirty="0" smtClean="0"/>
              <a:t>. </a:t>
            </a:r>
            <a:r>
              <a:rPr lang="ar-IQ" b="1" dirty="0" smtClean="0"/>
              <a:t>شكل(3).</a:t>
            </a:r>
            <a:endParaRPr lang="en-US" b="1" dirty="0"/>
          </a:p>
        </p:txBody>
      </p:sp>
    </p:spTree>
    <p:extLst>
      <p:ext uri="{BB962C8B-B14F-4D97-AF65-F5344CB8AC3E}">
        <p14:creationId xmlns:p14="http://schemas.microsoft.com/office/powerpoint/2010/main" val="3264101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descr="4"/>
          <p:cNvSpPr>
            <a:spLocks noChangeArrowheads="1"/>
          </p:cNvSpPr>
          <p:nvPr/>
        </p:nvSpPr>
        <p:spPr bwMode="auto">
          <a:xfrm>
            <a:off x="609600" y="304800"/>
            <a:ext cx="8001000" cy="5638800"/>
          </a:xfrm>
          <a:prstGeom prst="rect">
            <a:avLst/>
          </a:prstGeom>
          <a:blipFill dpi="0" rotWithShape="1">
            <a:blip r:embed="rId2" cstate="print"/>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Rectangle 2"/>
          <p:cNvSpPr/>
          <p:nvPr/>
        </p:nvSpPr>
        <p:spPr>
          <a:xfrm>
            <a:off x="1981200" y="6183868"/>
            <a:ext cx="5410200" cy="369332"/>
          </a:xfrm>
          <a:prstGeom prst="rect">
            <a:avLst/>
          </a:prstGeom>
        </p:spPr>
        <p:txBody>
          <a:bodyPr wrap="square">
            <a:spAutoFit/>
          </a:bodyPr>
          <a:lstStyle/>
          <a:p>
            <a:pPr algn="r" rtl="1"/>
            <a:r>
              <a:rPr lang="ar-EG" b="1" dirty="0" smtClean="0">
                <a:solidFill>
                  <a:srgbClr val="FF0000"/>
                </a:solidFill>
              </a:rPr>
              <a:t>شكل (3)يوضح الوحدات التركيبية لطبيعة الـ </a:t>
            </a:r>
            <a:r>
              <a:rPr lang="en-US" b="1" dirty="0" err="1" smtClean="0">
                <a:solidFill>
                  <a:srgbClr val="FF0000"/>
                </a:solidFill>
              </a:rPr>
              <a:t>Peptidoglycan</a:t>
            </a:r>
            <a:endParaRPr lang="en-US" dirty="0">
              <a:solidFill>
                <a:srgbClr val="FF0000"/>
              </a:solidFill>
            </a:endParaRPr>
          </a:p>
        </p:txBody>
      </p:sp>
    </p:spTree>
    <p:extLst>
      <p:ext uri="{BB962C8B-B14F-4D97-AF65-F5344CB8AC3E}">
        <p14:creationId xmlns:p14="http://schemas.microsoft.com/office/powerpoint/2010/main" val="1207012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143000"/>
            <a:ext cx="7848600" cy="4495800"/>
          </a:xfrm>
        </p:spPr>
        <p:txBody>
          <a:bodyPr>
            <a:normAutofit lnSpcReduction="10000"/>
          </a:bodyPr>
          <a:lstStyle/>
          <a:p>
            <a:pPr algn="just" rtl="1"/>
            <a:r>
              <a:rPr lang="ar-EG" b="1" dirty="0" smtClean="0"/>
              <a:t>ان مادة الببتيدوكلايكان مجسمة ثلاثية الابعاد ومن هنا تأتي قوتها وهي بذلك لا تعترض دخول الماء والمواد الغذائية مثل المعادن والكلوكوز والاحماض الأمينية والمواد العضوية </a:t>
            </a:r>
            <a:r>
              <a:rPr lang="ar-IQ" b="1" dirty="0" smtClean="0"/>
              <a:t>ك</a:t>
            </a:r>
            <a:r>
              <a:rPr lang="ar-EG" b="1" dirty="0" smtClean="0"/>
              <a:t>ذلك الجزيئات الكبيرة نسبياً وبنفس الوقت تخرج المواد التالفة من خلال هذا الممر.</a:t>
            </a:r>
            <a:endParaRPr lang="ar-IQ" b="1" dirty="0" smtClean="0"/>
          </a:p>
          <a:p>
            <a:pPr algn="just" rtl="1"/>
            <a:r>
              <a:rPr lang="ar-EG" b="1" dirty="0" smtClean="0"/>
              <a:t>وصلابة طبيقة الببتيدوكلايكان تعود الى الاواصر المستعرضة التي تربط الـ </a:t>
            </a:r>
            <a:r>
              <a:rPr lang="en-US" b="1" dirty="0" smtClean="0"/>
              <a:t>Polymer</a:t>
            </a:r>
            <a:r>
              <a:rPr lang="ar-EG" b="1" dirty="0" smtClean="0"/>
              <a:t> وتكون هذه الاواصر اكثر في البكتريا الموجبة لصبغة كرام مما هو علية في البكتريا السالبة لصبغة كرام.</a:t>
            </a:r>
            <a:endParaRPr lang="en-US" b="1" dirty="0"/>
          </a:p>
        </p:txBody>
      </p:sp>
    </p:spTree>
    <p:extLst>
      <p:ext uri="{BB962C8B-B14F-4D97-AF65-F5344CB8AC3E}">
        <p14:creationId xmlns:p14="http://schemas.microsoft.com/office/powerpoint/2010/main" val="633469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799"/>
            <a:ext cx="8001000" cy="762001"/>
          </a:xfrm>
        </p:spPr>
        <p:txBody>
          <a:bodyPr/>
          <a:lstStyle/>
          <a:p>
            <a:r>
              <a:rPr lang="ar-EG" b="1" dirty="0" smtClean="0">
                <a:solidFill>
                  <a:srgbClr val="FF0000"/>
                </a:solidFill>
              </a:rPr>
              <a:t>جدار البكتريا الموجبة والسالبة لصبغة كرام</a:t>
            </a:r>
            <a:endParaRPr lang="en-US" dirty="0">
              <a:solidFill>
                <a:srgbClr val="FF0000"/>
              </a:solidFill>
            </a:endParaRPr>
          </a:p>
        </p:txBody>
      </p:sp>
      <p:sp>
        <p:nvSpPr>
          <p:cNvPr id="3" name="Subtitle 2"/>
          <p:cNvSpPr>
            <a:spLocks noGrp="1"/>
          </p:cNvSpPr>
          <p:nvPr>
            <p:ph type="subTitle" idx="1"/>
          </p:nvPr>
        </p:nvSpPr>
        <p:spPr>
          <a:xfrm>
            <a:off x="228600" y="1371600"/>
            <a:ext cx="8534400" cy="4876800"/>
          </a:xfrm>
        </p:spPr>
        <p:txBody>
          <a:bodyPr>
            <a:normAutofit fontScale="70000" lnSpcReduction="20000"/>
          </a:bodyPr>
          <a:lstStyle/>
          <a:p>
            <a:pPr algn="just" rtl="1">
              <a:buFont typeface="Wingdings" pitchFamily="2" charset="2"/>
              <a:buChar char="q"/>
            </a:pPr>
            <a:r>
              <a:rPr lang="ar-EG" b="1" dirty="0" smtClean="0"/>
              <a:t>ان جدار الخلايا البكترية الموجبة لصبغة كرام يتألف من طبقات متتالية من الببت</a:t>
            </a:r>
            <a:r>
              <a:rPr lang="ar-IQ" b="1" dirty="0" smtClean="0"/>
              <a:t>يدو</a:t>
            </a:r>
            <a:r>
              <a:rPr lang="ar-EG" b="1" dirty="0" smtClean="0"/>
              <a:t>كلايكان حيث تتصل كل طبقة منها بالتي فوقها والتي تحتها خلال جسور من الاحماض الامينية ويبلغ سمك جدار هذه البكتريا </a:t>
            </a:r>
            <a:r>
              <a:rPr lang="en-US" b="1" dirty="0" smtClean="0"/>
              <a:t>35-25 nm</a:t>
            </a:r>
            <a:r>
              <a:rPr lang="ar-EG" b="1" dirty="0" smtClean="0"/>
              <a:t> اي حوالي 20-40% من وزن الخلية ويحتوي 20-80% من مادة </a:t>
            </a:r>
            <a:r>
              <a:rPr lang="en-US" b="1" dirty="0" err="1" smtClean="0"/>
              <a:t>peptidoglycon</a:t>
            </a:r>
            <a:r>
              <a:rPr lang="ar-EG" b="1" dirty="0" smtClean="0"/>
              <a:t> </a:t>
            </a:r>
            <a:r>
              <a:rPr lang="ar-IQ" b="1" dirty="0" smtClean="0"/>
              <a:t>.</a:t>
            </a:r>
          </a:p>
          <a:p>
            <a:pPr algn="just" rtl="1">
              <a:buFont typeface="Wingdings" pitchFamily="2" charset="2"/>
              <a:buChar char="q"/>
            </a:pPr>
            <a:r>
              <a:rPr lang="ar-EG" b="1" dirty="0" smtClean="0"/>
              <a:t>اضافة الى البروتينات والسكريات المتعددة وحامض </a:t>
            </a:r>
            <a:r>
              <a:rPr lang="en-US" b="1" dirty="0" err="1" smtClean="0"/>
              <a:t>teichoic</a:t>
            </a:r>
            <a:r>
              <a:rPr lang="ar-EG" b="1" dirty="0" smtClean="0"/>
              <a:t> (الذي يتألف من الكليسرول</a:t>
            </a:r>
            <a:r>
              <a:rPr lang="en-US" b="1" dirty="0" smtClean="0"/>
              <a:t>glycerol</a:t>
            </a:r>
            <a:r>
              <a:rPr lang="ar-IQ" b="1" dirty="0" smtClean="0"/>
              <a:t> او </a:t>
            </a:r>
            <a:r>
              <a:rPr lang="en-US" b="1" dirty="0" err="1" smtClean="0"/>
              <a:t>ribitol</a:t>
            </a:r>
            <a:r>
              <a:rPr lang="ar-EG" b="1" dirty="0" smtClean="0"/>
              <a:t> كوحدة فرعية متكررة متأصرة الى الالنين والفوسفات</a:t>
            </a:r>
            <a:r>
              <a:rPr lang="ar-IQ" b="1" dirty="0" smtClean="0"/>
              <a:t>.</a:t>
            </a:r>
            <a:r>
              <a:rPr lang="ar-EG" b="1" dirty="0" smtClean="0"/>
              <a:t> ويوجد نوعان من حامض التكويك هما تكويك الجدار الخلوي </a:t>
            </a:r>
            <a:r>
              <a:rPr lang="en-US" b="1" dirty="0" smtClean="0"/>
              <a:t>wall </a:t>
            </a:r>
            <a:r>
              <a:rPr lang="en-US" b="1" dirty="0" err="1" smtClean="0"/>
              <a:t>teichoic</a:t>
            </a:r>
            <a:r>
              <a:rPr lang="en-US" b="1" dirty="0" smtClean="0"/>
              <a:t> </a:t>
            </a:r>
            <a:r>
              <a:rPr lang="ar-IQ" b="1" dirty="0" smtClean="0"/>
              <a:t> او تكويك الغشاء </a:t>
            </a:r>
            <a:r>
              <a:rPr lang="en-US" b="1" dirty="0" smtClean="0"/>
              <a:t>membrane </a:t>
            </a:r>
            <a:r>
              <a:rPr lang="en-US" b="1" dirty="0" err="1" smtClean="0"/>
              <a:t>teichoics</a:t>
            </a:r>
            <a:r>
              <a:rPr lang="ar-IQ" b="1" dirty="0" smtClean="0"/>
              <a:t> والذي يسمى </a:t>
            </a:r>
            <a:r>
              <a:rPr lang="en-US" b="1" dirty="0" err="1" smtClean="0"/>
              <a:t>lipoteicho</a:t>
            </a:r>
            <a:r>
              <a:rPr lang="ar-EG" b="1" dirty="0" smtClean="0"/>
              <a:t>.  شكل(4) </a:t>
            </a:r>
            <a:endParaRPr lang="ar-IQ" b="1" dirty="0" smtClean="0"/>
          </a:p>
          <a:p>
            <a:pPr algn="just" rtl="1">
              <a:buFont typeface="Wingdings" pitchFamily="2" charset="2"/>
              <a:buChar char="q"/>
            </a:pPr>
            <a:r>
              <a:rPr lang="ar-EG" b="1" dirty="0" smtClean="0"/>
              <a:t>اما جدار الخلايا البكتيريا السالبة لصبغة كرام يكون رقيقاً جداً يبلغ سمكه </a:t>
            </a:r>
            <a:r>
              <a:rPr lang="en-US" b="1" dirty="0" smtClean="0"/>
              <a:t>10-15 nm</a:t>
            </a:r>
            <a:r>
              <a:rPr lang="ar-EG" b="1" dirty="0" smtClean="0"/>
              <a:t> وهو يشكل 10-20% من وزن الخلية الجافة ويتكون من 5-15% من </a:t>
            </a:r>
            <a:r>
              <a:rPr lang="en-US" b="1" dirty="0" err="1" smtClean="0"/>
              <a:t>peptidoglycan</a:t>
            </a:r>
            <a:r>
              <a:rPr lang="en-US" b="1" dirty="0" smtClean="0"/>
              <a:t> </a:t>
            </a:r>
            <a:r>
              <a:rPr lang="ar-EG" b="1" dirty="0" smtClean="0"/>
              <a:t> و 35% من الدهون الفوسفاتية </a:t>
            </a:r>
            <a:r>
              <a:rPr lang="en-US" b="1" dirty="0" smtClean="0"/>
              <a:t> </a:t>
            </a:r>
            <a:r>
              <a:rPr lang="en-US" b="1" dirty="0" err="1" smtClean="0"/>
              <a:t>phospholipipids</a:t>
            </a:r>
            <a:r>
              <a:rPr lang="en-US" b="1" dirty="0" smtClean="0"/>
              <a:t> </a:t>
            </a:r>
            <a:r>
              <a:rPr lang="ar-EG" b="1" dirty="0" smtClean="0"/>
              <a:t> و 15% من </a:t>
            </a:r>
            <a:r>
              <a:rPr lang="en-US" b="1" dirty="0" smtClean="0"/>
              <a:t>protein</a:t>
            </a:r>
            <a:r>
              <a:rPr lang="ar-EG" b="1" dirty="0" smtClean="0"/>
              <a:t> و 50% من </a:t>
            </a:r>
            <a:r>
              <a:rPr lang="en-US" b="1" dirty="0" err="1" smtClean="0"/>
              <a:t>lipopoly</a:t>
            </a:r>
            <a:r>
              <a:rPr lang="en-US" b="1" dirty="0" smtClean="0"/>
              <a:t> </a:t>
            </a:r>
            <a:r>
              <a:rPr lang="en-US" b="1" dirty="0" err="1" smtClean="0"/>
              <a:t>saccharides</a:t>
            </a:r>
            <a:r>
              <a:rPr lang="ar-EG" b="1" dirty="0" smtClean="0"/>
              <a:t> (وتعد هذه الطبقة ذات اهمية واسعة بسبب خواصها السمية وان الجزء الدهني هو المكون السمي لهذه الطبقة).</a:t>
            </a:r>
            <a:endParaRPr lang="ar-IQ" b="1" dirty="0" smtClean="0"/>
          </a:p>
          <a:p>
            <a:pPr algn="just" rtl="1">
              <a:buFont typeface="Wingdings" pitchFamily="2" charset="2"/>
              <a:buChar char="q"/>
            </a:pPr>
            <a:r>
              <a:rPr lang="en-US" b="1" dirty="0" smtClean="0"/>
              <a:t>)</a:t>
            </a:r>
            <a:r>
              <a:rPr lang="ar-IQ" b="1" dirty="0" smtClean="0"/>
              <a:t>قارن بين مكونات جدار الخلية الموجبة لصبغة كرام والخلية السالبة لصبغة كرام )</a:t>
            </a:r>
            <a:endParaRPr lang="en-US" b="1" dirty="0"/>
          </a:p>
        </p:txBody>
      </p:sp>
    </p:spTree>
    <p:extLst>
      <p:ext uri="{BB962C8B-B14F-4D97-AF65-F5344CB8AC3E}">
        <p14:creationId xmlns:p14="http://schemas.microsoft.com/office/powerpoint/2010/main" val="3895944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lls"/>
          <p:cNvPicPr/>
          <p:nvPr/>
        </p:nvPicPr>
        <p:blipFill>
          <a:blip r:embed="rId2" cstate="print"/>
          <a:srcRect b="48000"/>
          <a:stretch>
            <a:fillRect/>
          </a:stretch>
        </p:blipFill>
        <p:spPr bwMode="auto">
          <a:xfrm>
            <a:off x="609600" y="1295400"/>
            <a:ext cx="7848599" cy="4267200"/>
          </a:xfrm>
          <a:prstGeom prst="rect">
            <a:avLst/>
          </a:prstGeom>
          <a:noFill/>
          <a:ln w="9525">
            <a:noFill/>
            <a:miter lim="800000"/>
            <a:headEnd/>
            <a:tailEnd/>
          </a:ln>
        </p:spPr>
      </p:pic>
      <p:sp>
        <p:nvSpPr>
          <p:cNvPr id="3" name="Rectangle 2"/>
          <p:cNvSpPr/>
          <p:nvPr/>
        </p:nvSpPr>
        <p:spPr>
          <a:xfrm>
            <a:off x="838200" y="6183868"/>
            <a:ext cx="7696200" cy="369332"/>
          </a:xfrm>
          <a:prstGeom prst="rect">
            <a:avLst/>
          </a:prstGeom>
        </p:spPr>
        <p:txBody>
          <a:bodyPr wrap="square">
            <a:spAutoFit/>
          </a:bodyPr>
          <a:lstStyle/>
          <a:p>
            <a:r>
              <a:rPr lang="ar-EG" b="1" dirty="0" smtClean="0">
                <a:solidFill>
                  <a:srgbClr val="FF0000"/>
                </a:solidFill>
              </a:rPr>
              <a:t>شكل (4)يوضح الفرق بين تركيب الجدار والاغلفة الملحقة لبكتريا السالبة والموجبة لصبغة كرام</a:t>
            </a:r>
            <a:endParaRPr lang="en-US" b="1" dirty="0">
              <a:solidFill>
                <a:srgbClr val="FF0000"/>
              </a:solidFill>
            </a:endParaRPr>
          </a:p>
        </p:txBody>
      </p:sp>
      <p:sp>
        <p:nvSpPr>
          <p:cNvPr id="4" name="Rectangle 3"/>
          <p:cNvSpPr/>
          <p:nvPr/>
        </p:nvSpPr>
        <p:spPr>
          <a:xfrm>
            <a:off x="3200400" y="304800"/>
            <a:ext cx="5562600" cy="369332"/>
          </a:xfrm>
          <a:prstGeom prst="rect">
            <a:avLst/>
          </a:prstGeom>
        </p:spPr>
        <p:txBody>
          <a:bodyPr wrap="square">
            <a:spAutoFit/>
          </a:bodyPr>
          <a:lstStyle/>
          <a:p>
            <a:r>
              <a:rPr lang="ar-EG" b="1" dirty="0" smtClean="0">
                <a:solidFill>
                  <a:srgbClr val="FF0000"/>
                </a:solidFill>
              </a:rPr>
              <a:t>شكل </a:t>
            </a:r>
            <a:r>
              <a:rPr lang="ar-IQ" b="1" dirty="0" smtClean="0">
                <a:solidFill>
                  <a:srgbClr val="FF0000"/>
                </a:solidFill>
              </a:rPr>
              <a:t>يوضح </a:t>
            </a:r>
            <a:r>
              <a:rPr lang="ar-EG" b="1" dirty="0" smtClean="0">
                <a:solidFill>
                  <a:srgbClr val="FF0000"/>
                </a:solidFill>
              </a:rPr>
              <a:t>تركيب الجدار والاغلفة الملحقة </a:t>
            </a:r>
            <a:r>
              <a:rPr lang="ar-IQ" b="1" dirty="0" smtClean="0">
                <a:solidFill>
                  <a:srgbClr val="FF0000"/>
                </a:solidFill>
              </a:rPr>
              <a:t>ل</a:t>
            </a:r>
            <a:r>
              <a:rPr lang="ar-EG" b="1" dirty="0" smtClean="0">
                <a:solidFill>
                  <a:srgbClr val="FF0000"/>
                </a:solidFill>
              </a:rPr>
              <a:t>لبكتريا الموجبة لصبغة كرام</a:t>
            </a:r>
            <a:endParaRPr lang="en-US" b="1" dirty="0">
              <a:solidFill>
                <a:srgbClr val="FF0000"/>
              </a:solidFill>
            </a:endParaRPr>
          </a:p>
        </p:txBody>
      </p:sp>
    </p:spTree>
    <p:extLst>
      <p:ext uri="{BB962C8B-B14F-4D97-AF65-F5344CB8AC3E}">
        <p14:creationId xmlns:p14="http://schemas.microsoft.com/office/powerpoint/2010/main" val="957279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lls"/>
          <p:cNvPicPr/>
          <p:nvPr/>
        </p:nvPicPr>
        <p:blipFill>
          <a:blip r:embed="rId2" cstate="print"/>
          <a:srcRect t="52842"/>
          <a:stretch>
            <a:fillRect/>
          </a:stretch>
        </p:blipFill>
        <p:spPr bwMode="auto">
          <a:xfrm>
            <a:off x="609600" y="1219200"/>
            <a:ext cx="7848599" cy="4267200"/>
          </a:xfrm>
          <a:prstGeom prst="rect">
            <a:avLst/>
          </a:prstGeom>
          <a:noFill/>
          <a:ln w="9525">
            <a:noFill/>
            <a:miter lim="800000"/>
            <a:headEnd/>
            <a:tailEnd/>
          </a:ln>
        </p:spPr>
      </p:pic>
      <p:sp>
        <p:nvSpPr>
          <p:cNvPr id="3" name="Rectangle 2"/>
          <p:cNvSpPr/>
          <p:nvPr/>
        </p:nvSpPr>
        <p:spPr>
          <a:xfrm>
            <a:off x="838200" y="6183868"/>
            <a:ext cx="7696200" cy="369332"/>
          </a:xfrm>
          <a:prstGeom prst="rect">
            <a:avLst/>
          </a:prstGeom>
        </p:spPr>
        <p:txBody>
          <a:bodyPr wrap="square">
            <a:spAutoFit/>
          </a:bodyPr>
          <a:lstStyle/>
          <a:p>
            <a:r>
              <a:rPr lang="ar-EG" b="1" dirty="0" smtClean="0">
                <a:solidFill>
                  <a:srgbClr val="FF0000"/>
                </a:solidFill>
              </a:rPr>
              <a:t>شكل (4)يوضح الفرق بين تركيب الجدار والاغلفة الملحقة لبكتريا السالبة والموجبة لصبغة كرام</a:t>
            </a:r>
            <a:endParaRPr lang="en-US" b="1" dirty="0">
              <a:solidFill>
                <a:srgbClr val="FF0000"/>
              </a:solidFill>
            </a:endParaRPr>
          </a:p>
        </p:txBody>
      </p:sp>
      <p:sp>
        <p:nvSpPr>
          <p:cNvPr id="4" name="Rectangle 3"/>
          <p:cNvSpPr/>
          <p:nvPr/>
        </p:nvSpPr>
        <p:spPr>
          <a:xfrm>
            <a:off x="3276600" y="381000"/>
            <a:ext cx="5562600" cy="369332"/>
          </a:xfrm>
          <a:prstGeom prst="rect">
            <a:avLst/>
          </a:prstGeom>
        </p:spPr>
        <p:txBody>
          <a:bodyPr wrap="square">
            <a:spAutoFit/>
          </a:bodyPr>
          <a:lstStyle/>
          <a:p>
            <a:r>
              <a:rPr lang="ar-EG" b="1" dirty="0" smtClean="0">
                <a:solidFill>
                  <a:srgbClr val="FF0000"/>
                </a:solidFill>
              </a:rPr>
              <a:t>شكل </a:t>
            </a:r>
            <a:r>
              <a:rPr lang="ar-IQ" b="1" dirty="0" smtClean="0">
                <a:solidFill>
                  <a:srgbClr val="FF0000"/>
                </a:solidFill>
              </a:rPr>
              <a:t>يوضح </a:t>
            </a:r>
            <a:r>
              <a:rPr lang="ar-EG" b="1" dirty="0" smtClean="0">
                <a:solidFill>
                  <a:srgbClr val="FF0000"/>
                </a:solidFill>
              </a:rPr>
              <a:t>تركيب الجدار والاغلفة الملحقة لبكتريا السالبة لصبغة كرام</a:t>
            </a:r>
            <a:endParaRPr lang="en-US" b="1" dirty="0">
              <a:solidFill>
                <a:srgbClr val="FF0000"/>
              </a:solidFill>
            </a:endParaRPr>
          </a:p>
        </p:txBody>
      </p:sp>
    </p:spTree>
    <p:extLst>
      <p:ext uri="{BB962C8B-B14F-4D97-AF65-F5344CB8AC3E}">
        <p14:creationId xmlns:p14="http://schemas.microsoft.com/office/powerpoint/2010/main" val="425737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EG" b="1" dirty="0" smtClean="0">
                <a:solidFill>
                  <a:srgbClr val="FF0000"/>
                </a:solidFill>
              </a:rPr>
              <a:t>بعض المكونات الخاصة بالبكتيريا السالبة لصبغة كرام والتي تقع خارج </a:t>
            </a:r>
            <a:r>
              <a:rPr lang="en-US" b="1" dirty="0" err="1" smtClean="0">
                <a:solidFill>
                  <a:srgbClr val="FF0000"/>
                </a:solidFill>
              </a:rPr>
              <a:t>peptidoglycan</a:t>
            </a:r>
            <a:endParaRPr lang="en-US" dirty="0">
              <a:solidFill>
                <a:srgbClr val="FF0000"/>
              </a:solidFill>
            </a:endParaRPr>
          </a:p>
        </p:txBody>
      </p:sp>
      <p:sp>
        <p:nvSpPr>
          <p:cNvPr id="3" name="Content Placeholder 2"/>
          <p:cNvSpPr>
            <a:spLocks noGrp="1"/>
          </p:cNvSpPr>
          <p:nvPr>
            <p:ph sz="half" idx="1"/>
          </p:nvPr>
        </p:nvSpPr>
        <p:spPr/>
        <p:txBody>
          <a:bodyPr>
            <a:normAutofit fontScale="55000" lnSpcReduction="20000"/>
          </a:bodyPr>
          <a:lstStyle/>
          <a:p>
            <a:pPr lvl="0" algn="r">
              <a:buNone/>
            </a:pPr>
            <a:r>
              <a:rPr lang="en-US" sz="3600" b="1" dirty="0" err="1" smtClean="0">
                <a:solidFill>
                  <a:srgbClr val="5504CC"/>
                </a:solidFill>
              </a:rPr>
              <a:t>phospholipid</a:t>
            </a:r>
            <a:r>
              <a:rPr lang="ar-EG" sz="3600" b="1" dirty="0" smtClean="0">
                <a:solidFill>
                  <a:srgbClr val="5504CC"/>
                </a:solidFill>
              </a:rPr>
              <a:t> </a:t>
            </a:r>
            <a:r>
              <a:rPr lang="ar-IQ" sz="3600" b="1" dirty="0" smtClean="0">
                <a:solidFill>
                  <a:srgbClr val="5504CC"/>
                </a:solidFill>
              </a:rPr>
              <a:t>2-</a:t>
            </a:r>
            <a:r>
              <a:rPr lang="ar-EG" sz="3600" b="1" dirty="0" smtClean="0">
                <a:solidFill>
                  <a:srgbClr val="5504CC"/>
                </a:solidFill>
              </a:rPr>
              <a:t>(الفوسفولبيدات) </a:t>
            </a:r>
            <a:r>
              <a:rPr lang="ar-EG" b="1" dirty="0" smtClean="0">
                <a:solidFill>
                  <a:srgbClr val="5504CC"/>
                </a:solidFill>
              </a:rPr>
              <a:t>:</a:t>
            </a:r>
            <a:endParaRPr lang="ar-IQ" b="1" dirty="0" smtClean="0">
              <a:solidFill>
                <a:srgbClr val="5504CC"/>
              </a:solidFill>
            </a:endParaRPr>
          </a:p>
          <a:p>
            <a:pPr lvl="0" algn="just" rtl="1"/>
            <a:r>
              <a:rPr lang="ar-EG" dirty="0" smtClean="0"/>
              <a:t> </a:t>
            </a:r>
            <a:r>
              <a:rPr lang="ar-EG" sz="3200" b="1" dirty="0" smtClean="0"/>
              <a:t>وهي طبقة ثنائية من دهون فوسفاتية يتكون من ارضية سائلة تحتوي على بروتينات خاصة.</a:t>
            </a:r>
            <a:endParaRPr lang="en-US" sz="3200" b="1" dirty="0" smtClean="0"/>
          </a:p>
          <a:p>
            <a:pPr algn="just" rtl="1"/>
            <a:r>
              <a:rPr lang="ar-EG" sz="3200" b="1" dirty="0" smtClean="0"/>
              <a:t> يعمل الغشاء على تسرب البروتينات في </a:t>
            </a:r>
            <a:r>
              <a:rPr lang="en-US" sz="3200" b="1" dirty="0" err="1" smtClean="0"/>
              <a:t>periplasmic</a:t>
            </a:r>
            <a:r>
              <a:rPr lang="en-US" sz="3200" b="1" dirty="0" smtClean="0"/>
              <a:t> space</a:t>
            </a:r>
            <a:r>
              <a:rPr lang="ar-EG" sz="3200" b="1" dirty="0" smtClean="0"/>
              <a:t> ويحمي البكتريا المعوية من الاملاح والانزيمات المحللة الموجودة في بيئة المضيف. </a:t>
            </a:r>
            <a:endParaRPr lang="ar-IQ" sz="3200" b="1" dirty="0" smtClean="0"/>
          </a:p>
          <a:p>
            <a:pPr algn="just" rtl="1"/>
            <a:r>
              <a:rPr lang="ar-EG" sz="3200" b="1" dirty="0" smtClean="0"/>
              <a:t> تختلف نفاذية الغشاء الخارجي من نوع لاخر ففي بكتريا </a:t>
            </a:r>
            <a:r>
              <a:rPr lang="en-US" sz="3200" b="1" i="1" dirty="0" err="1"/>
              <a:t>P</a:t>
            </a:r>
            <a:r>
              <a:rPr lang="en-US" sz="3200" b="1" i="1" dirty="0" err="1" smtClean="0"/>
              <a:t>sudomonase</a:t>
            </a:r>
            <a:r>
              <a:rPr lang="en-US" sz="3200" b="1" dirty="0" smtClean="0"/>
              <a:t> </a:t>
            </a:r>
            <a:r>
              <a:rPr lang="en-US" sz="3200" b="1" i="1" dirty="0" err="1" smtClean="0"/>
              <a:t>aeruginosa</a:t>
            </a:r>
            <a:r>
              <a:rPr lang="ar-EG" sz="3200" b="1" dirty="0" smtClean="0"/>
              <a:t> تكون نفاذية هذا الغلاف اقل 1000 مرة من نفاذية غشاء بكتريا</a:t>
            </a:r>
            <a:r>
              <a:rPr lang="ar-EG" sz="3200" b="1" i="1" dirty="0" smtClean="0"/>
              <a:t> </a:t>
            </a:r>
            <a:r>
              <a:rPr lang="en-US" sz="3200" b="1" i="1" dirty="0" smtClean="0"/>
              <a:t>E-coli</a:t>
            </a:r>
            <a:r>
              <a:rPr lang="ar-EG" sz="3200" b="1" dirty="0" smtClean="0"/>
              <a:t> ولهذا فان البكتريا الأولى شديدة المقاومة للمضادات البكتيرية </a:t>
            </a:r>
            <a:r>
              <a:rPr lang="en-US" sz="3200" b="1" dirty="0" smtClean="0"/>
              <a:t>antimicrobial</a:t>
            </a:r>
            <a:r>
              <a:rPr lang="ar-EG" sz="3200" b="1" dirty="0" smtClean="0"/>
              <a:t>. </a:t>
            </a:r>
            <a:endParaRPr lang="en-US" sz="3200" b="1" dirty="0" smtClean="0"/>
          </a:p>
          <a:p>
            <a:pPr algn="just" rtl="1"/>
            <a:r>
              <a:rPr lang="ar-EG" sz="3200" b="1" dirty="0" smtClean="0"/>
              <a:t>وان البروتينات الموجودة في الغشاء الخارجي يطلق عليها بالبروتينات الثانوية </a:t>
            </a:r>
            <a:r>
              <a:rPr lang="en-US" sz="3200" b="1" dirty="0" smtClean="0"/>
              <a:t>Minor protein</a:t>
            </a:r>
            <a:r>
              <a:rPr lang="ar-EG" sz="3200" b="1" dirty="0" smtClean="0"/>
              <a:t> والتي لها علاقة بنقل الجزيئات الصغيرة مثل الفيتامين </a:t>
            </a:r>
            <a:r>
              <a:rPr lang="en-US" sz="3200" b="1" dirty="0" smtClean="0"/>
              <a:t>B</a:t>
            </a:r>
            <a:r>
              <a:rPr lang="en-US" sz="3200" b="1" baseline="-25000" dirty="0" smtClean="0"/>
              <a:t>12</a:t>
            </a:r>
            <a:r>
              <a:rPr lang="ar-EG" sz="3200" b="1" dirty="0" smtClean="0"/>
              <a:t> و </a:t>
            </a:r>
            <a:r>
              <a:rPr lang="en-US" sz="3200" b="1" dirty="0" err="1" smtClean="0"/>
              <a:t>Phospholipid</a:t>
            </a:r>
            <a:r>
              <a:rPr lang="en-US" sz="3200" b="1" dirty="0" smtClean="0"/>
              <a:t> </a:t>
            </a:r>
            <a:r>
              <a:rPr lang="ar-EG" sz="3200" b="1" dirty="0" smtClean="0"/>
              <a:t> و </a:t>
            </a:r>
            <a:r>
              <a:rPr lang="en-US" sz="3200" b="1" dirty="0" smtClean="0"/>
              <a:t>proteases</a:t>
            </a:r>
            <a:r>
              <a:rPr lang="ar-EG" sz="3200" b="1" dirty="0" smtClean="0"/>
              <a:t> و </a:t>
            </a:r>
            <a:r>
              <a:rPr lang="en-US" sz="3200" b="1" dirty="0" err="1" smtClean="0"/>
              <a:t>pencillin</a:t>
            </a:r>
            <a:r>
              <a:rPr lang="en-US" sz="3200" b="1" dirty="0" smtClean="0"/>
              <a:t>, binding protein</a:t>
            </a:r>
            <a:endParaRPr lang="en-US" sz="3200" b="1" dirty="0"/>
          </a:p>
        </p:txBody>
      </p:sp>
      <p:sp>
        <p:nvSpPr>
          <p:cNvPr id="4" name="Content Placeholder 3"/>
          <p:cNvSpPr>
            <a:spLocks noGrp="1"/>
          </p:cNvSpPr>
          <p:nvPr>
            <p:ph sz="half" idx="2"/>
          </p:nvPr>
        </p:nvSpPr>
        <p:spPr/>
        <p:txBody>
          <a:bodyPr>
            <a:normAutofit fontScale="55000" lnSpcReduction="20000"/>
          </a:bodyPr>
          <a:lstStyle/>
          <a:p>
            <a:pPr lvl="0" algn="r">
              <a:buNone/>
            </a:pPr>
            <a:r>
              <a:rPr lang="en-US" sz="3600" b="1" dirty="0" smtClean="0">
                <a:solidFill>
                  <a:srgbClr val="5504CC"/>
                </a:solidFill>
              </a:rPr>
              <a:t>Lipoprotein </a:t>
            </a:r>
            <a:r>
              <a:rPr lang="ar-IQ" sz="3600" b="1" dirty="0" smtClean="0">
                <a:solidFill>
                  <a:srgbClr val="5504CC"/>
                </a:solidFill>
              </a:rPr>
              <a:t>1- </a:t>
            </a:r>
          </a:p>
          <a:p>
            <a:pPr lvl="0" algn="just" rtl="1"/>
            <a:r>
              <a:rPr lang="ar-EG" dirty="0" smtClean="0"/>
              <a:t> </a:t>
            </a:r>
            <a:r>
              <a:rPr lang="ar-EG" sz="3300" b="1" dirty="0" smtClean="0"/>
              <a:t>وهي مواد قليلة الوزن الجزيئي تعمل كجسور لربط الطبقات الخارجية الى الجدار الخلوي اذ ترتبط بشكل تساهمي مع الحامض الاميني </a:t>
            </a:r>
            <a:r>
              <a:rPr lang="en-US" sz="3300" b="1" dirty="0" err="1" smtClean="0"/>
              <a:t>di-aminopimelic</a:t>
            </a:r>
            <a:r>
              <a:rPr lang="ar-EG" sz="3300" b="1" dirty="0" smtClean="0"/>
              <a:t> الموجود في طبقة </a:t>
            </a:r>
            <a:r>
              <a:rPr lang="en-US" sz="3300" b="1" dirty="0" err="1" smtClean="0"/>
              <a:t>peptoglycan</a:t>
            </a:r>
            <a:r>
              <a:rPr lang="en-US" sz="3300" b="1" dirty="0" smtClean="0"/>
              <a:t> </a:t>
            </a:r>
            <a:r>
              <a:rPr lang="ar-EG" sz="3300" b="1" dirty="0" smtClean="0"/>
              <a:t> ويتألف الجزء البروتيني من 57 حامض امين</a:t>
            </a:r>
            <a:r>
              <a:rPr lang="ar-IQ" sz="3300" b="1" dirty="0" smtClean="0"/>
              <a:t>ي</a:t>
            </a:r>
            <a:r>
              <a:rPr lang="ar-EG" sz="3300" b="1" dirty="0" smtClean="0"/>
              <a:t> اما الجزء الدهني فهو </a:t>
            </a:r>
            <a:r>
              <a:rPr lang="en-US" sz="3300" b="1" dirty="0" err="1" smtClean="0"/>
              <a:t>diglyceride</a:t>
            </a:r>
            <a:r>
              <a:rPr lang="en-US" sz="3300" b="1" dirty="0" smtClean="0"/>
              <a:t> </a:t>
            </a:r>
            <a:r>
              <a:rPr lang="en-US" sz="3300" b="1" dirty="0" err="1" smtClean="0"/>
              <a:t>thioether</a:t>
            </a:r>
            <a:r>
              <a:rPr lang="en-US" sz="3300" b="1" dirty="0" smtClean="0"/>
              <a:t> </a:t>
            </a:r>
            <a:r>
              <a:rPr lang="ar-EG" sz="3300" b="1" dirty="0" smtClean="0"/>
              <a:t> الذي يرتبط بـ </a:t>
            </a:r>
            <a:r>
              <a:rPr lang="en-US" sz="3300" b="1" dirty="0" err="1" smtClean="0"/>
              <a:t>cystein</a:t>
            </a:r>
            <a:r>
              <a:rPr lang="en-US" sz="3300" b="1" dirty="0" smtClean="0"/>
              <a:t> </a:t>
            </a:r>
            <a:r>
              <a:rPr lang="ar-IQ" sz="3300" b="1" dirty="0" smtClean="0"/>
              <a:t>.</a:t>
            </a:r>
          </a:p>
          <a:p>
            <a:pPr lvl="0" algn="just" rtl="1"/>
            <a:r>
              <a:rPr lang="ar-EG" sz="3300" b="1" dirty="0" smtClean="0"/>
              <a:t>وظيفة </a:t>
            </a:r>
            <a:r>
              <a:rPr lang="en-US" sz="3300" b="1" dirty="0" smtClean="0"/>
              <a:t>lipoprotein</a:t>
            </a:r>
            <a:r>
              <a:rPr lang="ar-EG" sz="3300" b="1" dirty="0" smtClean="0"/>
              <a:t> هي موازنة الغشاء الخارجي وتثبيته مع طبقات </a:t>
            </a:r>
            <a:r>
              <a:rPr lang="en-US" sz="3300" b="1" dirty="0" smtClean="0"/>
              <a:t> </a:t>
            </a:r>
            <a:r>
              <a:rPr lang="en-US" sz="3300" b="1" dirty="0" err="1" smtClean="0"/>
              <a:t>peptoglycan</a:t>
            </a:r>
            <a:r>
              <a:rPr lang="ar-IQ" b="1" dirty="0" smtClean="0"/>
              <a:t>.</a:t>
            </a:r>
          </a:p>
          <a:p>
            <a:pPr lvl="0" algn="just" rtl="1"/>
            <a:endParaRPr lang="en-US" b="1" dirty="0"/>
          </a:p>
        </p:txBody>
      </p:sp>
    </p:spTree>
    <p:extLst>
      <p:ext uri="{BB962C8B-B14F-4D97-AF65-F5344CB8AC3E}">
        <p14:creationId xmlns:p14="http://schemas.microsoft.com/office/powerpoint/2010/main" val="2867759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1419</Words>
  <Application>Microsoft Office PowerPoint</Application>
  <PresentationFormat>On-screen Show (4:3)</PresentationFormat>
  <Paragraphs>69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علم الاحياء المجهرية  MICROBIOLOGY   lac.5</vt:lpstr>
      <vt:lpstr>الجدار الخلوي Cell Well</vt:lpstr>
      <vt:lpstr>الجدار الخلوي Cell Well</vt:lpstr>
      <vt:lpstr>PowerPoint Presentation</vt:lpstr>
      <vt:lpstr>PowerPoint Presentation</vt:lpstr>
      <vt:lpstr>جدار البكتريا الموجبة والسالبة لصبغة كرام</vt:lpstr>
      <vt:lpstr>PowerPoint Presentation</vt:lpstr>
      <vt:lpstr>PowerPoint Presentation</vt:lpstr>
      <vt:lpstr>بعض المكونات الخاصة بالبكتيريا السالبة لصبغة كرام والتي تقع خارج peptidoglycan</vt:lpstr>
      <vt:lpstr>PowerPoint Presentation</vt:lpstr>
      <vt:lpstr>Staining التصبيغ</vt:lpstr>
      <vt:lpstr>PowerPoint Presentation</vt:lpstr>
      <vt:lpstr>الغشاء السايتوبلازمي Cytoplasmic membrane </vt:lpstr>
      <vt:lpstr>PowerPoint Presentation</vt:lpstr>
      <vt:lpstr>وظائف الغشاء البلازمي</vt:lpstr>
      <vt:lpstr>اليات انتقال المواد عبر الغشاء السايتوبلازمي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محاضرة 5</dc:title>
  <dc:creator>Digital</dc:creator>
  <cp:lastModifiedBy>DR.Ahmed Saker 2O11</cp:lastModifiedBy>
  <cp:revision>7</cp:revision>
  <dcterms:created xsi:type="dcterms:W3CDTF">2006-08-16T00:00:00Z</dcterms:created>
  <dcterms:modified xsi:type="dcterms:W3CDTF">2023-11-07T01:28:52Z</dcterms:modified>
</cp:coreProperties>
</file>