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1" r:id="rId5"/>
    <p:sldId id="263" r:id="rId6"/>
    <p:sldId id="265" r:id="rId7"/>
    <p:sldId id="266" r:id="rId8"/>
    <p:sldId id="267" r:id="rId9"/>
    <p:sldId id="268" r:id="rId10"/>
    <p:sldId id="269" r:id="rId11"/>
    <p:sldId id="270" r:id="rId12"/>
    <p:sldId id="272" r:id="rId13"/>
    <p:sldId id="271" r:id="rId14"/>
    <p:sldId id="273" r:id="rId15"/>
    <p:sldId id="274" r:id="rId16"/>
    <p:sldId id="275" r:id="rId17"/>
    <p:sldId id="276" r:id="rId18"/>
    <p:sldId id="278" r:id="rId19"/>
    <p:sldId id="277" r:id="rId20"/>
    <p:sldId id="279" r:id="rId21"/>
    <p:sldId id="280" r:id="rId22"/>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48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502EE542-214F-4741-B538-3EF17A988E11}" type="datetimeFigureOut">
              <a:rPr lang="en-US" smtClean="0"/>
              <a:t>12/1/2021</a:t>
            </a:fld>
            <a:endParaRPr lang="en-US"/>
          </a:p>
        </p:txBody>
      </p:sp>
      <p:sp>
        <p:nvSpPr>
          <p:cNvPr id="4" name="Slide Image Placeholder 3"/>
          <p:cNvSpPr>
            <a:spLocks noGrp="1" noRot="1" noChangeAspect="1"/>
          </p:cNvSpPr>
          <p:nvPr>
            <p:ph type="sldImg" idx="2"/>
          </p:nvPr>
        </p:nvSpPr>
        <p:spPr>
          <a:xfrm>
            <a:off x="962025"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90269"/>
            <a:ext cx="548640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C9D00928-9201-452F-B482-6706450F1429}" type="slidenum">
              <a:rPr lang="en-US" smtClean="0"/>
              <a:t>‹#›</a:t>
            </a:fld>
            <a:endParaRPr lang="en-US"/>
          </a:p>
        </p:txBody>
      </p:sp>
    </p:spTree>
    <p:extLst>
      <p:ext uri="{BB962C8B-B14F-4D97-AF65-F5344CB8AC3E}">
        <p14:creationId xmlns:p14="http://schemas.microsoft.com/office/powerpoint/2010/main" val="12345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A926BF9-78A8-49EF-B866-CC25F638C9B0}" type="datetime1">
              <a:rPr lang="en-US" smtClean="0"/>
              <a:t>12/1/2021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E6608E-2A51-4ABB-9F04-46119FD59B4E}" type="datetime1">
              <a:rPr lang="en-US" smtClean="0"/>
              <a:t>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8795AB-2810-4902-9AE9-18CC74ECE5BA}" type="datetime1">
              <a:rPr lang="en-US" smtClean="0"/>
              <a:t>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F67D71-B448-492C-BF83-630CBB0C1F67}" type="datetime1">
              <a:rPr lang="en-US" smtClean="0"/>
              <a:t>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959B565-F1A7-4E23-B58D-CDC363766832}" type="datetime1">
              <a:rPr lang="en-US" smtClean="0"/>
              <a:t>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5DE962D-E3A6-4749-A04E-78A41911381B}" type="datetime1">
              <a:rPr lang="en-US" smtClean="0"/>
              <a:t>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A94138-4553-4293-9489-B0220B083FD9}" type="datetime1">
              <a:rPr lang="en-US" smtClean="0"/>
              <a:t>12/1/2021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6067945-13A0-424D-9A6B-EC7AED731118}" type="datetime1">
              <a:rPr lang="en-US" smtClean="0"/>
              <a:t>12/1/2021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34195A-38BC-4D75-B228-1779A40D8C73}" type="datetime1">
              <a:rPr lang="en-US" smtClean="0"/>
              <a:t>12/1/2021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3D5FEC7-A5B3-442B-8BCD-554CA9F22F8B}" type="datetime1">
              <a:rPr lang="en-US" smtClean="0"/>
              <a:t>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EBFB34-A523-466B-95D3-8373B5948F48}" type="datetime1">
              <a:rPr lang="en-US" smtClean="0"/>
              <a:t>12/1/2021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A8B4634-43B0-49B7-AABA-5702AC6C6F4B}" type="datetime1">
              <a:rPr lang="en-US" smtClean="0"/>
              <a:t>12/1/2021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نتيجة بحث الصور عن ‪microbiology wallpapers‬‏"/>
          <p:cNvPicPr>
            <a:picLocks noChangeAspect="1" noChangeArrowheads="1"/>
          </p:cNvPicPr>
          <p:nvPr/>
        </p:nvPicPr>
        <p:blipFill>
          <a:blip r:embed="rId2" cstate="print"/>
          <a:srcRect/>
          <a:stretch>
            <a:fillRect/>
          </a:stretch>
        </p:blipFill>
        <p:spPr bwMode="auto">
          <a:xfrm>
            <a:off x="0" y="4038600"/>
            <a:ext cx="4186382" cy="2819400"/>
          </a:xfrm>
          <a:prstGeom prst="rect">
            <a:avLst/>
          </a:prstGeom>
          <a:noFill/>
        </p:spPr>
      </p:pic>
      <p:sp>
        <p:nvSpPr>
          <p:cNvPr id="1032" name="AutoShape 8"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34" name="Picture 10" descr="نتيجة بحث الصور عن ‪microbiology‬‏"/>
          <p:cNvPicPr>
            <a:picLocks noChangeAspect="1" noChangeArrowheads="1"/>
          </p:cNvPicPr>
          <p:nvPr/>
        </p:nvPicPr>
        <p:blipFill>
          <a:blip r:embed="rId3" cstate="print"/>
          <a:srcRect/>
          <a:stretch>
            <a:fillRect/>
          </a:stretch>
        </p:blipFill>
        <p:spPr bwMode="auto">
          <a:xfrm>
            <a:off x="4953000" y="0"/>
            <a:ext cx="4191000" cy="2743200"/>
          </a:xfrm>
          <a:prstGeom prst="rect">
            <a:avLst/>
          </a:prstGeom>
          <a:noFill/>
        </p:spPr>
      </p:pic>
      <p:sp>
        <p:nvSpPr>
          <p:cNvPr id="1036" name="AutoShape 12" descr="نتيجة بحث الصور عن ‪microbiolog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38" name="Picture 14" descr="نتيجة بحث الصور عن ‪microbiology‬‏"/>
          <p:cNvPicPr>
            <a:picLocks noChangeAspect="1" noChangeArrowheads="1"/>
          </p:cNvPicPr>
          <p:nvPr/>
        </p:nvPicPr>
        <p:blipFill>
          <a:blip r:embed="rId4" cstate="print"/>
          <a:srcRect/>
          <a:stretch>
            <a:fillRect/>
          </a:stretch>
        </p:blipFill>
        <p:spPr bwMode="auto">
          <a:xfrm>
            <a:off x="4953000" y="4038600"/>
            <a:ext cx="4191000" cy="2819400"/>
          </a:xfrm>
          <a:prstGeom prst="rect">
            <a:avLst/>
          </a:prstGeom>
          <a:noFill/>
        </p:spPr>
      </p:pic>
      <p:pic>
        <p:nvPicPr>
          <p:cNvPr id="1026" name="Picture 2" descr="https://encrypted-tbn2.gstatic.com/images?q=tbn:ANd9GcThLP4xq_sHWbDUf-hmGtysxe_zBA8mHLfOInrJiLD1I6ovczvm25HdBbXi"/>
          <p:cNvPicPr>
            <a:picLocks noGrp="1" noChangeAspect="1" noChangeArrowheads="1"/>
          </p:cNvPicPr>
          <p:nvPr>
            <p:ph type="pic" idx="1"/>
          </p:nvPr>
        </p:nvPicPr>
        <p:blipFill>
          <a:blip r:embed="rId5" cstate="print"/>
          <a:srcRect t="7257" b="7257"/>
          <a:stretch>
            <a:fillRect/>
          </a:stretch>
        </p:blipFill>
        <p:spPr bwMode="auto">
          <a:xfrm>
            <a:off x="0" y="0"/>
            <a:ext cx="4186382" cy="2743200"/>
          </a:xfrm>
          <a:prstGeom prst="rect">
            <a:avLst/>
          </a:prstGeom>
          <a:noFill/>
        </p:spPr>
      </p:pic>
      <p:sp>
        <p:nvSpPr>
          <p:cNvPr id="2" name="Title 1"/>
          <p:cNvSpPr>
            <a:spLocks noGrp="1"/>
          </p:cNvSpPr>
          <p:nvPr>
            <p:ph type="title"/>
          </p:nvPr>
        </p:nvSpPr>
        <p:spPr>
          <a:xfrm>
            <a:off x="990600" y="2743200"/>
            <a:ext cx="6934200" cy="1295400"/>
          </a:xfrm>
        </p:spPr>
        <p:txBody>
          <a:bodyPr>
            <a:noAutofit/>
          </a:bodyPr>
          <a:lstStyle/>
          <a:p>
            <a:pPr algn="ctr"/>
            <a:r>
              <a:rPr lang="ar-IQ"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علم الاحياء المجهرية النظري </a:t>
            </a: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
            </a:r>
            <a:b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br>
            <a:r>
              <a:rPr lang="en-US" sz="4000" dirty="0" smtClean="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rPr>
              <a:t>MICROBIOLOGY   lac.6</a:t>
            </a:r>
            <a:endParaRPr lang="en-US" sz="4000" dirty="0">
              <a:ln w="24500" cmpd="dbl">
                <a:solidFill>
                  <a:schemeClr val="accent2">
                    <a:shade val="85000"/>
                    <a:satMod val="155000"/>
                  </a:schemeClr>
                </a:solidFill>
                <a:prstDash val="solid"/>
                <a:miter lim="800000"/>
              </a:ln>
              <a:solidFill>
                <a:schemeClr val="accent6">
                  <a:lumMod val="75000"/>
                </a:schemeClr>
              </a:solidFill>
              <a:effectLst>
                <a:outerShdw blurRad="38100" dist="38100" dir="7020000" algn="tl">
                  <a:srgbClr val="000000">
                    <a:alpha val="35000"/>
                  </a:srgbClr>
                </a:outerShdw>
              </a:effectLst>
              <a:latin typeface="Castellar" pitchFamily="18" charset="0"/>
            </a:endParaRPr>
          </a:p>
        </p:txBody>
      </p:sp>
      <p:sp>
        <p:nvSpPr>
          <p:cNvPr id="1040" name="AutoShape 16"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44" name="AutoShape 20" descr="نتيجة بحث الصور عن ‪microbiology wallpap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99A01188-77BB-45C9-A00C-BCAA71E74B63}"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128799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ar-IQ" dirty="0"/>
              <a:t>من المعروف ان الخلايا بدائية النواة تفتقد بصورة عامة الى وجود العضيات المحاطة باغشية الا ان هناك بعض المجاميع المتخصصة من البكتريا تحتوي فعلا على اغشية داخلية تشمل هذه بكتريا التأزت والبكتريا القادرة على القيام بعملية التركيب الضوئي، ففي هذه المجاميع تبدو الخلية مليئة بالاغشية </a:t>
            </a:r>
            <a:r>
              <a:rPr lang="ar-IQ" dirty="0" smtClean="0"/>
              <a:t>،</a:t>
            </a:r>
          </a:p>
          <a:p>
            <a:r>
              <a:rPr lang="ar-IQ" dirty="0" smtClean="0"/>
              <a:t>هذه </a:t>
            </a:r>
            <a:r>
              <a:rPr lang="ar-IQ" dirty="0"/>
              <a:t>الاغشية هي ليست في الواقع اغشية حقيقية وانما تكون على شكل حويصلات اسطوانية مكونة من بروتين بصورة مطلقة ويكون سمك الطبقة مكافئا لجزيئة بروتين واحدة </a:t>
            </a:r>
            <a:r>
              <a:rPr lang="ar-IQ" dirty="0" smtClean="0"/>
              <a:t>.</a:t>
            </a:r>
          </a:p>
          <a:p>
            <a:r>
              <a:rPr lang="ar-IQ" dirty="0" smtClean="0"/>
              <a:t>وتساعد </a:t>
            </a:r>
            <a:r>
              <a:rPr lang="ar-IQ" dirty="0"/>
              <a:t>هذه الفجوات في البكتريا المائية على تنظيم قابلية الطفو</a:t>
            </a:r>
            <a:r>
              <a:rPr lang="en-US" dirty="0" err="1"/>
              <a:t>Buoyoancy</a:t>
            </a:r>
            <a:r>
              <a:rPr lang="en-US" dirty="0"/>
              <a:t> </a:t>
            </a:r>
            <a:r>
              <a:rPr lang="ar-IQ" dirty="0"/>
              <a:t>عند الخلية البكتيرية وبذلك يحدد ارتفاعها في العمود المائي، </a:t>
            </a:r>
            <a:endParaRPr lang="ar-IQ" dirty="0" smtClean="0"/>
          </a:p>
          <a:p>
            <a:r>
              <a:rPr lang="ar-IQ" dirty="0" smtClean="0"/>
              <a:t>وتقوم </a:t>
            </a:r>
            <a:r>
              <a:rPr lang="ar-IQ" dirty="0"/>
              <a:t>العديد من السيانوبكتريا المائية بالتحرك الى الاعلى والاسفل لغرض الحصول على الظروف المثلى للقيام بعملية التركيب الضوئي وهذا ما يسمى بالانتحاء الضوئي </a:t>
            </a:r>
            <a:r>
              <a:rPr lang="en-US" dirty="0" err="1"/>
              <a:t>Phototaxis</a:t>
            </a:r>
            <a:r>
              <a:rPr lang="en-US" dirty="0"/>
              <a:t>. </a:t>
            </a:r>
            <a:endParaRPr lang="ar-IQ" dirty="0" smtClean="0"/>
          </a:p>
          <a:p>
            <a:r>
              <a:rPr lang="ar-IQ" dirty="0" smtClean="0"/>
              <a:t>كما </a:t>
            </a:r>
            <a:r>
              <a:rPr lang="ar-IQ" dirty="0"/>
              <a:t>تحتوي بعض البكتريا على حبيبات معدن الحديد محاطة بغشاء تجعل البكتريا تتجه نحو المغناطيس وتكون هذه الحبيبات السبب في ابحار البكتريا حسب المجال الارضي المغناطيسي </a:t>
            </a:r>
            <a:r>
              <a:rPr lang="en-US" dirty="0" err="1"/>
              <a:t>Magnetotaxis</a:t>
            </a:r>
            <a:r>
              <a:rPr lang="en-US" dirty="0"/>
              <a:t>.</a:t>
            </a:r>
            <a:endParaRPr lang="ar-IQ" dirty="0"/>
          </a:p>
        </p:txBody>
      </p:sp>
      <p:sp>
        <p:nvSpPr>
          <p:cNvPr id="3" name="Title 2"/>
          <p:cNvSpPr>
            <a:spLocks noGrp="1"/>
          </p:cNvSpPr>
          <p:nvPr>
            <p:ph type="title"/>
          </p:nvPr>
        </p:nvSpPr>
        <p:spPr>
          <a:xfrm>
            <a:off x="4114800" y="274638"/>
            <a:ext cx="4572000" cy="715962"/>
          </a:xfrm>
        </p:spPr>
        <p:txBody>
          <a:bodyPr>
            <a:normAutofit fontScale="90000"/>
          </a:bodyPr>
          <a:lstStyle/>
          <a:p>
            <a:pPr algn="r"/>
            <a:r>
              <a:rPr lang="ar-IQ" sz="2800" dirty="0" smtClean="0">
                <a:solidFill>
                  <a:srgbClr val="FF0000"/>
                </a:solidFill>
              </a:rPr>
              <a:t>9- الفجوات </a:t>
            </a:r>
            <a:r>
              <a:rPr lang="ar-IQ" sz="2800" dirty="0">
                <a:solidFill>
                  <a:srgbClr val="FF0000"/>
                </a:solidFill>
              </a:rPr>
              <a:t>الغازية </a:t>
            </a:r>
            <a:r>
              <a:rPr lang="en-US" sz="2800" dirty="0">
                <a:solidFill>
                  <a:srgbClr val="FF0000"/>
                </a:solidFill>
              </a:rPr>
              <a:t>Gas Vacuoles:</a:t>
            </a:r>
            <a:endParaRPr lang="ar-IQ" sz="2800" dirty="0">
              <a:solidFill>
                <a:srgbClr val="FF0000"/>
              </a:solidFill>
            </a:endParaRPr>
          </a:p>
        </p:txBody>
      </p:sp>
      <p:sp>
        <p:nvSpPr>
          <p:cNvPr id="4" name="Date Placeholder 3"/>
          <p:cNvSpPr>
            <a:spLocks noGrp="1"/>
          </p:cNvSpPr>
          <p:nvPr>
            <p:ph type="dt" sz="half" idx="10"/>
          </p:nvPr>
        </p:nvSpPr>
        <p:spPr/>
        <p:txBody>
          <a:bodyPr/>
          <a:lstStyle/>
          <a:p>
            <a:fld id="{9AD3771E-40E5-4031-8291-AF96C6077700}"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484074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092891"/>
          </a:xfrm>
        </p:spPr>
        <p:txBody>
          <a:bodyPr>
            <a:normAutofit fontScale="92500" lnSpcReduction="20000"/>
          </a:bodyPr>
          <a:lstStyle/>
          <a:p>
            <a:r>
              <a:rPr lang="ar-IQ" dirty="0"/>
              <a:t>تسمى ايضآ نيوكلويد  </a:t>
            </a:r>
            <a:r>
              <a:rPr lang="en-US" dirty="0"/>
              <a:t>nucleoid </a:t>
            </a:r>
            <a:r>
              <a:rPr lang="ar-IQ" dirty="0"/>
              <a:t>او الجسم </a:t>
            </a:r>
            <a:r>
              <a:rPr lang="ar-IQ" dirty="0" smtClean="0"/>
              <a:t>الكروماتيني.</a:t>
            </a:r>
          </a:p>
          <a:p>
            <a:r>
              <a:rPr lang="ar-IQ" dirty="0" smtClean="0"/>
              <a:t> تفتقد </a:t>
            </a:r>
            <a:r>
              <a:rPr lang="ar-IQ" dirty="0"/>
              <a:t>الخلية البكتيرية الى وجود كروموسومات متميزة والنوية والغشاء النووي الموجودان في الخلايا حقيقية النواة، وتحتل المادة النووية موقعآ قريبا من مركز الخلية وتكون متصلة بالميزوسوم والغشاء البلازمي، </a:t>
            </a:r>
            <a:endParaRPr lang="ar-IQ" dirty="0" smtClean="0"/>
          </a:p>
          <a:p>
            <a:r>
              <a:rPr lang="ar-IQ" dirty="0" smtClean="0"/>
              <a:t>لاتعاني </a:t>
            </a:r>
            <a:r>
              <a:rPr lang="ar-IQ" dirty="0"/>
              <a:t>من الانقسامات الخيطية والاختزالية, وهذا ما يميزها عن حقيقية النواة. </a:t>
            </a:r>
            <a:endParaRPr lang="ar-IQ" dirty="0" smtClean="0"/>
          </a:p>
          <a:p>
            <a:r>
              <a:rPr lang="ar-IQ" dirty="0" smtClean="0"/>
              <a:t>تتألف </a:t>
            </a:r>
            <a:r>
              <a:rPr lang="ar-IQ" dirty="0"/>
              <a:t>المادة النووية من جزيئة من </a:t>
            </a:r>
            <a:r>
              <a:rPr lang="en-US" dirty="0"/>
              <a:t>DNA </a:t>
            </a:r>
            <a:r>
              <a:rPr lang="ar-IQ" dirty="0"/>
              <a:t>يطلق عليها بالكروموسوم ويصل طول شريط الـ </a:t>
            </a:r>
            <a:r>
              <a:rPr lang="en-US" dirty="0"/>
              <a:t>DNA </a:t>
            </a:r>
            <a:r>
              <a:rPr lang="ar-IQ" dirty="0"/>
              <a:t>الى حوالي 400 مرة اطول من المحور الطولي لبكتريا  </a:t>
            </a:r>
            <a:r>
              <a:rPr lang="en-US" i="1" dirty="0" err="1"/>
              <a:t>E.coli</a:t>
            </a:r>
            <a:r>
              <a:rPr lang="en-US" dirty="0"/>
              <a:t>  </a:t>
            </a:r>
            <a:r>
              <a:rPr lang="ar-IQ" dirty="0" smtClean="0"/>
              <a:t>  يبلغ </a:t>
            </a:r>
            <a:r>
              <a:rPr lang="ar-IQ" dirty="0"/>
              <a:t>طول جزيئة الـ  </a:t>
            </a:r>
            <a:r>
              <a:rPr lang="en-US" dirty="0"/>
              <a:t>DNA </a:t>
            </a:r>
            <a:r>
              <a:rPr lang="ar-IQ" dirty="0"/>
              <a:t>عند مدها الكامل حوالي 1 ملمتر وسمكها 25</a:t>
            </a:r>
            <a:r>
              <a:rPr lang="en-US" dirty="0"/>
              <a:t>A° </a:t>
            </a:r>
            <a:r>
              <a:rPr lang="ar-IQ" dirty="0"/>
              <a:t>ويحتوي كل 4 مليون قاعدة نتروجينية و 3000 جين ويعبر عن طول شريط الـ </a:t>
            </a:r>
            <a:r>
              <a:rPr lang="en-US" dirty="0"/>
              <a:t>DNA </a:t>
            </a:r>
            <a:r>
              <a:rPr lang="ar-IQ" dirty="0"/>
              <a:t>بـ </a:t>
            </a:r>
            <a:r>
              <a:rPr lang="ar-IQ" dirty="0" smtClean="0"/>
              <a:t>(</a:t>
            </a:r>
            <a:r>
              <a:rPr lang="en-US" dirty="0" smtClean="0"/>
              <a:t>(</a:t>
            </a:r>
            <a:r>
              <a:rPr lang="en-US" dirty="0" err="1" smtClean="0"/>
              <a:t>Kilobase</a:t>
            </a:r>
            <a:r>
              <a:rPr lang="en-US" dirty="0" smtClean="0"/>
              <a:t> </a:t>
            </a:r>
            <a:r>
              <a:rPr lang="en-US" dirty="0"/>
              <a:t>(</a:t>
            </a:r>
            <a:r>
              <a:rPr lang="en-US" dirty="0" err="1"/>
              <a:t>kbp</a:t>
            </a:r>
            <a:r>
              <a:rPr lang="en-US" dirty="0" smtClean="0"/>
              <a:t>).</a:t>
            </a:r>
          </a:p>
          <a:p>
            <a:r>
              <a:rPr lang="ar-IQ" dirty="0" smtClean="0"/>
              <a:t>وهذه الكروموسومات تحتل نصف حجم السايتوبلازم، وهي خالية من الهستونات </a:t>
            </a:r>
            <a:r>
              <a:rPr lang="en-US" dirty="0" smtClean="0"/>
              <a:t>histones </a:t>
            </a:r>
            <a:r>
              <a:rPr lang="ar-IQ" dirty="0" smtClean="0"/>
              <a:t>التي توجد عادة في نواة الكائنات الحية الراقية (</a:t>
            </a:r>
            <a:r>
              <a:rPr lang="ar-IQ" dirty="0" smtClean="0">
                <a:solidFill>
                  <a:srgbClr val="0070C0"/>
                </a:solidFill>
              </a:rPr>
              <a:t>الهستون : بروتينات قاعدية التفاعل غنية بالحامض الاميني القاعدي </a:t>
            </a:r>
            <a:r>
              <a:rPr lang="en-US" dirty="0" smtClean="0">
                <a:solidFill>
                  <a:srgbClr val="0070C0"/>
                </a:solidFill>
              </a:rPr>
              <a:t>lysine  </a:t>
            </a:r>
            <a:r>
              <a:rPr lang="ar-IQ" dirty="0" smtClean="0">
                <a:solidFill>
                  <a:srgbClr val="0070C0"/>
                </a:solidFill>
              </a:rPr>
              <a:t>و </a:t>
            </a:r>
            <a:r>
              <a:rPr lang="en-US" dirty="0" smtClean="0">
                <a:solidFill>
                  <a:srgbClr val="0070C0"/>
                </a:solidFill>
              </a:rPr>
              <a:t>arginine </a:t>
            </a:r>
            <a:r>
              <a:rPr lang="ar-IQ" dirty="0" smtClean="0">
                <a:solidFill>
                  <a:srgbClr val="0070C0"/>
                </a:solidFill>
              </a:rPr>
              <a:t>التي تعمل على معادلة المجاميع الفوسفاتية في شريط الـ </a:t>
            </a:r>
            <a:r>
              <a:rPr lang="en-US" dirty="0" smtClean="0">
                <a:solidFill>
                  <a:srgbClr val="0070C0"/>
                </a:solidFill>
              </a:rPr>
              <a:t>DNA</a:t>
            </a:r>
            <a:r>
              <a:rPr lang="ar-IQ" dirty="0" smtClean="0">
                <a:solidFill>
                  <a:srgbClr val="0070C0"/>
                </a:solidFill>
              </a:rPr>
              <a:t>)</a:t>
            </a:r>
            <a:endParaRPr lang="en-US" dirty="0" smtClean="0">
              <a:solidFill>
                <a:srgbClr val="0070C0"/>
              </a:solidFill>
            </a:endParaRPr>
          </a:p>
          <a:p>
            <a:endParaRPr lang="ar-IQ" dirty="0"/>
          </a:p>
        </p:txBody>
      </p:sp>
      <p:sp>
        <p:nvSpPr>
          <p:cNvPr id="3" name="Title 2"/>
          <p:cNvSpPr>
            <a:spLocks noGrp="1"/>
          </p:cNvSpPr>
          <p:nvPr>
            <p:ph type="title"/>
          </p:nvPr>
        </p:nvSpPr>
        <p:spPr>
          <a:xfrm>
            <a:off x="3352800" y="46038"/>
            <a:ext cx="5715000" cy="639762"/>
          </a:xfrm>
        </p:spPr>
        <p:txBody>
          <a:bodyPr>
            <a:normAutofit/>
          </a:bodyPr>
          <a:lstStyle/>
          <a:p>
            <a:pPr algn="r"/>
            <a:r>
              <a:rPr lang="ar-IQ" sz="2800" dirty="0">
                <a:solidFill>
                  <a:srgbClr val="FF0000"/>
                </a:solidFill>
              </a:rPr>
              <a:t>10- المادة النووية   </a:t>
            </a:r>
            <a:r>
              <a:rPr lang="en-US" sz="2800" dirty="0">
                <a:solidFill>
                  <a:srgbClr val="FF0000"/>
                </a:solidFill>
              </a:rPr>
              <a:t>Nuclear Material</a:t>
            </a:r>
            <a:endParaRPr lang="ar-IQ" sz="2800" dirty="0">
              <a:solidFill>
                <a:srgbClr val="FF0000"/>
              </a:solidFill>
            </a:endParaRPr>
          </a:p>
        </p:txBody>
      </p:sp>
      <p:sp>
        <p:nvSpPr>
          <p:cNvPr id="4" name="Date Placeholder 3"/>
          <p:cNvSpPr>
            <a:spLocks noGrp="1"/>
          </p:cNvSpPr>
          <p:nvPr>
            <p:ph type="dt" sz="half" idx="10"/>
          </p:nvPr>
        </p:nvSpPr>
        <p:spPr/>
        <p:txBody>
          <a:bodyPr/>
          <a:lstStyle/>
          <a:p>
            <a:fld id="{C1E1DBE2-A1FC-431D-B1AE-B0C0E0E93BC5}"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51917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04800" y="152400"/>
            <a:ext cx="8689975" cy="1828800"/>
          </a:xfrm>
        </p:spPr>
        <p:txBody>
          <a:bodyPr>
            <a:normAutofit lnSpcReduction="10000"/>
          </a:bodyPr>
          <a:lstStyle/>
          <a:p>
            <a:pPr marL="109728" indent="0">
              <a:buNone/>
            </a:pPr>
            <a:r>
              <a:rPr lang="ar-IQ" dirty="0">
                <a:solidFill>
                  <a:srgbClr val="0070C0"/>
                </a:solidFill>
              </a:rPr>
              <a:t>يتألف شريط الـ </a:t>
            </a:r>
            <a:r>
              <a:rPr lang="en-US" dirty="0">
                <a:solidFill>
                  <a:srgbClr val="0070C0"/>
                </a:solidFill>
              </a:rPr>
              <a:t>DNA </a:t>
            </a:r>
            <a:r>
              <a:rPr lang="ar-IQ" dirty="0">
                <a:solidFill>
                  <a:srgbClr val="0070C0"/>
                </a:solidFill>
              </a:rPr>
              <a:t>من عدد من النيوكلوتايدات ويتألف كل </a:t>
            </a:r>
            <a:r>
              <a:rPr lang="en-US" dirty="0">
                <a:solidFill>
                  <a:srgbClr val="0070C0"/>
                </a:solidFill>
              </a:rPr>
              <a:t>Nucleotide </a:t>
            </a:r>
            <a:r>
              <a:rPr lang="ar-IQ" dirty="0">
                <a:solidFill>
                  <a:srgbClr val="0070C0"/>
                </a:solidFill>
              </a:rPr>
              <a:t>من:</a:t>
            </a:r>
          </a:p>
          <a:p>
            <a:r>
              <a:rPr lang="ar-IQ" dirty="0"/>
              <a:t>1-	سكر خماسي هو سكر الرايبوز منقوص الاوكسجين </a:t>
            </a:r>
            <a:r>
              <a:rPr lang="en-US" dirty="0" err="1"/>
              <a:t>Deoxyribose</a:t>
            </a:r>
            <a:r>
              <a:rPr lang="en-US" dirty="0"/>
              <a:t>.</a:t>
            </a:r>
          </a:p>
          <a:p>
            <a:r>
              <a:rPr lang="ar-IQ" dirty="0" smtClean="0"/>
              <a:t>2-</a:t>
            </a:r>
            <a:r>
              <a:rPr lang="en-US" dirty="0"/>
              <a:t>	</a:t>
            </a:r>
            <a:r>
              <a:rPr lang="ar-IQ" dirty="0">
                <a:ea typeface="Times New Roman"/>
                <a:cs typeface="Times New Roman"/>
              </a:rPr>
              <a:t>قواعد نتروجينية تشمل </a:t>
            </a:r>
            <a:r>
              <a:rPr lang="en-US" dirty="0">
                <a:latin typeface="Times New Roman"/>
                <a:ea typeface="Times New Roman"/>
              </a:rPr>
              <a:t>purines </a:t>
            </a:r>
            <a:r>
              <a:rPr lang="ar-IQ" dirty="0">
                <a:ea typeface="Times New Roman"/>
                <a:cs typeface="Times New Roman"/>
              </a:rPr>
              <a:t> ( </a:t>
            </a:r>
            <a:r>
              <a:rPr lang="en-US" dirty="0" smtClean="0">
                <a:latin typeface="Times New Roman"/>
                <a:ea typeface="Times New Roman"/>
              </a:rPr>
              <a:t>Guanine</a:t>
            </a:r>
            <a:r>
              <a:rPr lang="ar-IQ" dirty="0" smtClean="0">
                <a:ea typeface="Times New Roman"/>
                <a:cs typeface="Times New Roman"/>
              </a:rPr>
              <a:t> </a:t>
            </a:r>
            <a:r>
              <a:rPr lang="ar-IQ" dirty="0">
                <a:ea typeface="Times New Roman"/>
                <a:cs typeface="Times New Roman"/>
              </a:rPr>
              <a:t>و </a:t>
            </a:r>
            <a:r>
              <a:rPr lang="en-US" dirty="0" smtClean="0">
                <a:ea typeface="Times New Roman"/>
                <a:cs typeface="Times New Roman"/>
              </a:rPr>
              <a:t>A</a:t>
            </a:r>
            <a:r>
              <a:rPr lang="en-US" dirty="0" smtClean="0">
                <a:latin typeface="Times New Roman"/>
                <a:ea typeface="Times New Roman"/>
              </a:rPr>
              <a:t>denine</a:t>
            </a:r>
            <a:r>
              <a:rPr lang="ar-IQ" dirty="0" smtClean="0">
                <a:ea typeface="Times New Roman"/>
                <a:cs typeface="Times New Roman"/>
              </a:rPr>
              <a:t>) </a:t>
            </a:r>
            <a:r>
              <a:rPr lang="ar-IQ" dirty="0">
                <a:ea typeface="Times New Roman"/>
                <a:cs typeface="Times New Roman"/>
              </a:rPr>
              <a:t>و </a:t>
            </a:r>
            <a:r>
              <a:rPr lang="en-US" dirty="0" err="1">
                <a:latin typeface="Times New Roman"/>
                <a:ea typeface="Times New Roman"/>
              </a:rPr>
              <a:t>pyramidines</a:t>
            </a:r>
            <a:r>
              <a:rPr lang="ar-IQ" dirty="0">
                <a:ea typeface="Times New Roman"/>
                <a:cs typeface="Times New Roman"/>
              </a:rPr>
              <a:t> </a:t>
            </a:r>
            <a:r>
              <a:rPr lang="ar-IQ" dirty="0" smtClean="0">
                <a:ea typeface="Times New Roman"/>
                <a:cs typeface="Times New Roman"/>
              </a:rPr>
              <a:t>(</a:t>
            </a:r>
            <a:r>
              <a:rPr lang="en-US" dirty="0" smtClean="0">
                <a:latin typeface="Times New Roman"/>
                <a:ea typeface="Times New Roman"/>
              </a:rPr>
              <a:t>Thymine </a:t>
            </a:r>
            <a:r>
              <a:rPr lang="ar-IQ" dirty="0" smtClean="0">
                <a:ea typeface="Times New Roman"/>
                <a:cs typeface="Times New Roman"/>
              </a:rPr>
              <a:t> </a:t>
            </a:r>
            <a:r>
              <a:rPr lang="ar-IQ" dirty="0">
                <a:ea typeface="Times New Roman"/>
                <a:cs typeface="Times New Roman"/>
              </a:rPr>
              <a:t>و </a:t>
            </a:r>
            <a:r>
              <a:rPr lang="en-US" dirty="0" smtClean="0">
                <a:latin typeface="Times New Roman"/>
                <a:ea typeface="Times New Roman"/>
              </a:rPr>
              <a:t>Cytosine</a:t>
            </a:r>
            <a:r>
              <a:rPr lang="ar-IQ" dirty="0">
                <a:ea typeface="Times New Roman"/>
                <a:cs typeface="Times New Roman"/>
              </a:rPr>
              <a:t>) </a:t>
            </a:r>
            <a:endParaRPr lang="en-US" dirty="0" smtClean="0">
              <a:ea typeface="Times New Roman"/>
              <a:cs typeface="Times New Roman"/>
            </a:endParaRPr>
          </a:p>
          <a:p>
            <a:r>
              <a:rPr lang="ar-IQ" dirty="0" smtClean="0"/>
              <a:t>3-</a:t>
            </a:r>
            <a:r>
              <a:rPr lang="en-US" dirty="0"/>
              <a:t>	</a:t>
            </a:r>
            <a:r>
              <a:rPr lang="ar-IQ" dirty="0"/>
              <a:t>مجاميع الفوسفات </a:t>
            </a:r>
            <a:r>
              <a:rPr lang="en-US" dirty="0"/>
              <a:t>Phosphoric acid</a:t>
            </a:r>
          </a:p>
          <a:p>
            <a:endParaRPr lang="ar-IQ"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74954"/>
            <a:ext cx="6367776" cy="450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A0DCBAF6-ADAA-4E15-B935-68DF7DD1BA9C}" type="datetime1">
              <a:rPr lang="en-US" smtClean="0"/>
              <a:t>12/1/2021</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19739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79637"/>
            <a:ext cx="8839200" cy="4525963"/>
          </a:xfrm>
        </p:spPr>
        <p:txBody>
          <a:bodyPr>
            <a:normAutofit fontScale="85000" lnSpcReduction="20000"/>
          </a:bodyPr>
          <a:lstStyle/>
          <a:p>
            <a:r>
              <a:rPr lang="ar-IQ" dirty="0"/>
              <a:t>ترتبط القواعد النتروجينية مع بعضها بواسطة اواصر هيدروجينية </a:t>
            </a:r>
            <a:r>
              <a:rPr lang="en-US" dirty="0"/>
              <a:t>hydrogen bonds </a:t>
            </a:r>
            <a:r>
              <a:rPr lang="ar-IQ" dirty="0"/>
              <a:t>وذلك بأرتباط الادنين والثايمين بأصرة مزدوجة </a:t>
            </a:r>
            <a:r>
              <a:rPr lang="en-US" dirty="0"/>
              <a:t>A=T </a:t>
            </a:r>
            <a:r>
              <a:rPr lang="ar-IQ" dirty="0"/>
              <a:t>والسايتوسين والكوانيـن بأ اصرة ثلاثيـــــة </a:t>
            </a:r>
            <a:r>
              <a:rPr lang="en-US" dirty="0"/>
              <a:t>G≡C  </a:t>
            </a:r>
            <a:endParaRPr lang="ar-IQ" dirty="0" smtClean="0"/>
          </a:p>
          <a:p>
            <a:r>
              <a:rPr lang="ar-IQ" dirty="0" smtClean="0"/>
              <a:t>ان </a:t>
            </a:r>
            <a:r>
              <a:rPr lang="ar-IQ" dirty="0"/>
              <a:t>قســـم من </a:t>
            </a:r>
            <a:r>
              <a:rPr lang="en-US" dirty="0"/>
              <a:t>DNA </a:t>
            </a:r>
            <a:r>
              <a:rPr lang="ar-IQ" dirty="0"/>
              <a:t>يظهــر خــارج حلقــة الكروموســـوم  </a:t>
            </a:r>
            <a:r>
              <a:rPr lang="en-US" dirty="0" err="1"/>
              <a:t>extrachromosomal</a:t>
            </a:r>
            <a:r>
              <a:rPr lang="en-US" dirty="0"/>
              <a:t> </a:t>
            </a:r>
            <a:r>
              <a:rPr lang="ar-IQ" dirty="0"/>
              <a:t>على شكل حلقات وهي تستنسخ ذاتياً بعيداً عن الكروموسوم وبمعزل عنه تدعى البلازميدات </a:t>
            </a:r>
            <a:r>
              <a:rPr lang="en-US" dirty="0"/>
              <a:t>Plasmids, </a:t>
            </a:r>
            <a:endParaRPr lang="ar-IQ" dirty="0" smtClean="0"/>
          </a:p>
          <a:p>
            <a:r>
              <a:rPr lang="ar-IQ" dirty="0" smtClean="0"/>
              <a:t>وهذه </a:t>
            </a:r>
            <a:r>
              <a:rPr lang="ar-IQ" dirty="0"/>
              <a:t>البلازميدات غير ضرورية لحياة البكتريا ويمكن ازالتها من البكتريا بمعاملة البكتريا بمواد كيميائية مثل </a:t>
            </a:r>
            <a:r>
              <a:rPr lang="en-US" dirty="0"/>
              <a:t>Cobalt Ion  </a:t>
            </a:r>
            <a:r>
              <a:rPr lang="ar-IQ" dirty="0"/>
              <a:t>و </a:t>
            </a:r>
            <a:r>
              <a:rPr lang="en-US" dirty="0" err="1"/>
              <a:t>Ethidum</a:t>
            </a:r>
            <a:r>
              <a:rPr lang="en-US" dirty="0"/>
              <a:t>  </a:t>
            </a:r>
            <a:r>
              <a:rPr lang="ar-IQ" dirty="0"/>
              <a:t>و</a:t>
            </a:r>
            <a:r>
              <a:rPr lang="en-US" dirty="0"/>
              <a:t>Bromide. </a:t>
            </a:r>
            <a:endParaRPr lang="ar-IQ" dirty="0" smtClean="0"/>
          </a:p>
          <a:p>
            <a:r>
              <a:rPr lang="ar-IQ" dirty="0" smtClean="0"/>
              <a:t>تحمل </a:t>
            </a:r>
            <a:r>
              <a:rPr lang="ar-IQ" dirty="0"/>
              <a:t>بعض البلازميدات المعلومات المسؤولة عن تصنيع الانزيمات المسببة لمقاومة البكتريا للمضادات الحياتية مثل البنسلين والكلوروفينكول والتتراسايكلين وايضاً تحمل معلومات مسؤولة عن تهيئة البكتريا لعملية الاقتران</a:t>
            </a:r>
            <a:r>
              <a:rPr lang="ar-IQ" dirty="0" smtClean="0"/>
              <a:t>.</a:t>
            </a:r>
          </a:p>
          <a:p>
            <a:r>
              <a:rPr lang="ar-IQ" dirty="0" smtClean="0"/>
              <a:t>تكون </a:t>
            </a:r>
            <a:r>
              <a:rPr lang="ar-IQ" dirty="0"/>
              <a:t>البلازميدات ذات فائدة كبيرة في مجال الهندسة الوراثية لكونها تحمل العديدمن المعلومات الوراثية ويساعد صغر حجمها على عزلها وربطها بمعلومات وراثية مأخوذة من مصادر اخرى وزرعها في خلايا بكتيرية جديدة من اجل الحصول على الصفات المرغوبة.</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1" y="228599"/>
            <a:ext cx="2541587"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684" y="228600"/>
            <a:ext cx="4539516"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2DA93F4-C915-4560-BAF5-DA3266E9E865}"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39810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5016691"/>
          </a:xfrm>
        </p:spPr>
        <p:txBody>
          <a:bodyPr>
            <a:normAutofit lnSpcReduction="10000"/>
          </a:bodyPr>
          <a:lstStyle/>
          <a:p>
            <a:r>
              <a:rPr lang="ar-IQ" dirty="0"/>
              <a:t>وهي تراكيب تظهر في بعض مراحل النمو للخلايا في بعض الاجناس البكتيرية خلال عملية تكوين البوغ اوالسبور </a:t>
            </a:r>
            <a:r>
              <a:rPr lang="en-US" dirty="0"/>
              <a:t>Sporulation </a:t>
            </a:r>
            <a:r>
              <a:rPr lang="ar-IQ" dirty="0"/>
              <a:t>وبعد تحرره من داخل الخلايا الخضرية يدخل طور السبات حيث يمكن ان يبقى في هذه الحالة لسنوات طويلة (ثبت وجودها لغاية 150.000سنة ) </a:t>
            </a:r>
            <a:endParaRPr lang="ar-IQ" dirty="0" smtClean="0"/>
          </a:p>
          <a:p>
            <a:r>
              <a:rPr lang="ar-IQ" dirty="0" smtClean="0"/>
              <a:t>ويمكن </a:t>
            </a:r>
            <a:r>
              <a:rPr lang="ar-IQ" dirty="0"/>
              <a:t>ان يمر البوغ تحت ظروف معينة عبرسلسلة من الاحداث يتحول فيها البوغ مباشرة ثانية الى خلية خضرية تدعى بالانبات </a:t>
            </a:r>
            <a:r>
              <a:rPr lang="en-US" dirty="0"/>
              <a:t>Germination </a:t>
            </a:r>
            <a:r>
              <a:rPr lang="ar-IQ" dirty="0"/>
              <a:t>وبما ان الخلية الخضرية تكون بوغاً داخلياً واحد لذلك </a:t>
            </a:r>
            <a:r>
              <a:rPr lang="ar-IQ" b="1" dirty="0">
                <a:solidFill>
                  <a:schemeClr val="accent4">
                    <a:lumMod val="60000"/>
                    <a:lumOff val="40000"/>
                  </a:schemeClr>
                </a:solidFill>
              </a:rPr>
              <a:t>لايعد عملية تكاثربل وسيلة لحفظ النوع فقط.</a:t>
            </a:r>
          </a:p>
          <a:p>
            <a:r>
              <a:rPr lang="ar-IQ" dirty="0"/>
              <a:t>يتكون البوغ نتيجة لعدم توفر ظروف جيدة النمو. مثل قلة المواد الغذائية (نقص المصدر النايتروجيني والمصدر الكربوني) ويظهر تكون البوغ بوضوح في نهاية الطور اللوغارتمي نتيجة لنقص الغذاء واختلاف الظروف الفيزيائية والكيميائية في المزرعة.</a:t>
            </a:r>
          </a:p>
          <a:p>
            <a:endParaRPr lang="ar-IQ" dirty="0"/>
          </a:p>
        </p:txBody>
      </p:sp>
      <p:sp>
        <p:nvSpPr>
          <p:cNvPr id="3" name="Title 2"/>
          <p:cNvSpPr>
            <a:spLocks noGrp="1"/>
          </p:cNvSpPr>
          <p:nvPr>
            <p:ph type="title"/>
          </p:nvPr>
        </p:nvSpPr>
        <p:spPr>
          <a:xfrm>
            <a:off x="838200" y="228600"/>
            <a:ext cx="8305800" cy="914400"/>
          </a:xfrm>
        </p:spPr>
        <p:txBody>
          <a:bodyPr>
            <a:normAutofit fontScale="90000"/>
          </a:bodyPr>
          <a:lstStyle/>
          <a:p>
            <a:pPr algn="justLow">
              <a:lnSpc>
                <a:spcPct val="150000"/>
              </a:lnSpc>
            </a:pPr>
            <a:r>
              <a:rPr lang="ar-IQ" sz="4400" dirty="0">
                <a:solidFill>
                  <a:srgbClr val="FF0000"/>
                </a:solidFill>
                <a:effectLst/>
                <a:latin typeface="Times New Roman"/>
                <a:ea typeface="Times New Roman"/>
              </a:rPr>
              <a:t>11- الابواغ الداخلية </a:t>
            </a:r>
            <a:r>
              <a:rPr lang="en-US" sz="4400" dirty="0">
                <a:solidFill>
                  <a:srgbClr val="FF0000"/>
                </a:solidFill>
                <a:effectLst/>
                <a:latin typeface="Times New Roman"/>
                <a:ea typeface="Times New Roman"/>
              </a:rPr>
              <a:t>(Endospores)</a:t>
            </a:r>
            <a:r>
              <a:rPr lang="ar-IQ" sz="4400" dirty="0">
                <a:solidFill>
                  <a:srgbClr val="FF0000"/>
                </a:solidFill>
                <a:effectLst/>
                <a:latin typeface="Times New Roman"/>
                <a:ea typeface="Times New Roman"/>
              </a:rPr>
              <a:t>:</a:t>
            </a:r>
            <a:r>
              <a:rPr lang="en-US" sz="3600" dirty="0">
                <a:solidFill>
                  <a:srgbClr val="FF0000"/>
                </a:solidFill>
                <a:effectLst/>
                <a:latin typeface="Times New Roman"/>
                <a:ea typeface="Times New Roman"/>
              </a:rPr>
              <a:t/>
            </a:r>
            <a:br>
              <a:rPr lang="en-US" sz="3600" dirty="0">
                <a:solidFill>
                  <a:srgbClr val="FF0000"/>
                </a:solidFill>
                <a:effectLst/>
                <a:latin typeface="Times New Roman"/>
                <a:ea typeface="Times New Roman"/>
              </a:rPr>
            </a:br>
            <a:endParaRPr lang="ar-IQ" dirty="0">
              <a:solidFill>
                <a:srgbClr val="FF0000"/>
              </a:solidFill>
            </a:endParaRPr>
          </a:p>
        </p:txBody>
      </p:sp>
      <p:sp>
        <p:nvSpPr>
          <p:cNvPr id="4" name="Date Placeholder 3"/>
          <p:cNvSpPr>
            <a:spLocks noGrp="1"/>
          </p:cNvSpPr>
          <p:nvPr>
            <p:ph type="dt" sz="half" idx="10"/>
          </p:nvPr>
        </p:nvSpPr>
        <p:spPr/>
        <p:txBody>
          <a:bodyPr/>
          <a:lstStyle/>
          <a:p>
            <a:fld id="{F330CB0C-43F1-40CE-8317-0FA0702E8247}"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001212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a:bodyPr>
          <a:lstStyle/>
          <a:p>
            <a:r>
              <a:rPr lang="ar-IQ" dirty="0"/>
              <a:t>تكون السبورات الداخلية اجساما ذات جدار سميك عالية المقاومة تكونها كل انواع الاجناس  </a:t>
            </a:r>
            <a:r>
              <a:rPr lang="en-US" i="1" dirty="0"/>
              <a:t>Bacillus </a:t>
            </a:r>
            <a:r>
              <a:rPr lang="ar-IQ" i="1" dirty="0"/>
              <a:t>و</a:t>
            </a:r>
            <a:r>
              <a:rPr lang="en-US" i="1" dirty="0"/>
              <a:t>Clostridium </a:t>
            </a:r>
            <a:r>
              <a:rPr lang="ar-IQ" i="1" dirty="0"/>
              <a:t>و</a:t>
            </a:r>
            <a:r>
              <a:rPr lang="en-US" i="1" dirty="0" err="1"/>
              <a:t>Sporosarcina</a:t>
            </a:r>
            <a:r>
              <a:rPr lang="en-US" i="1" dirty="0"/>
              <a:t>  </a:t>
            </a:r>
            <a:r>
              <a:rPr lang="ar-IQ" dirty="0"/>
              <a:t>وقد تستمر البكتريا المنتجة للابواغ الداخلية على النمو والتكاثرعدة اجيال </a:t>
            </a:r>
            <a:r>
              <a:rPr lang="ar-IQ" dirty="0" smtClean="0"/>
              <a:t>مكونة خلايا </a:t>
            </a:r>
            <a:r>
              <a:rPr lang="ar-IQ" dirty="0"/>
              <a:t>خضرية ثم يحدث في بعض مراحل النمو ان يتكون بروتوبلازم جديد يتحول فيما بعد الى بوغ،</a:t>
            </a:r>
          </a:p>
          <a:p>
            <a:r>
              <a:rPr lang="ar-IQ" b="1" dirty="0">
                <a:solidFill>
                  <a:srgbClr val="0070C0"/>
                </a:solidFill>
              </a:rPr>
              <a:t>تلخص الخطوات الرئيسية لهذه العملية كما يأتي:</a:t>
            </a:r>
            <a:r>
              <a:rPr lang="ar-IQ" dirty="0"/>
              <a:t> </a:t>
            </a:r>
          </a:p>
          <a:p>
            <a:r>
              <a:rPr lang="ar-IQ" dirty="0"/>
              <a:t>1- تحول مادة </a:t>
            </a:r>
            <a:r>
              <a:rPr lang="en-US" dirty="0"/>
              <a:t>DNA </a:t>
            </a:r>
            <a:r>
              <a:rPr lang="ar-IQ" dirty="0"/>
              <a:t>الى خيوط وحدوث انبعاج في الغشاء الخلوي قرب احد نهايتي الخلية وبهذا يتكون تركيب يسمى البوغ الاولي </a:t>
            </a:r>
            <a:r>
              <a:rPr lang="en-US" dirty="0"/>
              <a:t>fore spore.</a:t>
            </a:r>
          </a:p>
          <a:p>
            <a:r>
              <a:rPr lang="ar-IQ" dirty="0" smtClean="0"/>
              <a:t>2-</a:t>
            </a:r>
            <a:r>
              <a:rPr lang="en-US" dirty="0" smtClean="0"/>
              <a:t> </a:t>
            </a:r>
            <a:r>
              <a:rPr lang="ar-IQ" dirty="0"/>
              <a:t>تكون طبقات تغطي البوغ الاولي </a:t>
            </a:r>
            <a:r>
              <a:rPr lang="en-US" dirty="0"/>
              <a:t>Spore cortex </a:t>
            </a:r>
            <a:r>
              <a:rPr lang="ar-IQ" dirty="0"/>
              <a:t>تسمى قشرة البوغ تفقد بتكون غطاء البوغ</a:t>
            </a:r>
            <a:r>
              <a:rPr lang="en-US" dirty="0"/>
              <a:t>Spore </a:t>
            </a:r>
            <a:r>
              <a:rPr lang="en-US" dirty="0" smtClean="0"/>
              <a:t>coat </a:t>
            </a:r>
            <a:r>
              <a:rPr lang="ar-IQ" dirty="0" smtClean="0"/>
              <a:t>المكون </a:t>
            </a:r>
            <a:r>
              <a:rPr lang="ar-IQ" dirty="0"/>
              <a:t>من عدة طبقات. </a:t>
            </a:r>
          </a:p>
          <a:p>
            <a:r>
              <a:rPr lang="ar-IQ" dirty="0"/>
              <a:t>3- تحلل الخلية الام وانطلاق البوغ بصورة حرة. </a:t>
            </a:r>
          </a:p>
          <a:p>
            <a:endParaRPr lang="ar-IQ" dirty="0"/>
          </a:p>
        </p:txBody>
      </p:sp>
      <p:sp>
        <p:nvSpPr>
          <p:cNvPr id="3" name="Date Placeholder 2"/>
          <p:cNvSpPr>
            <a:spLocks noGrp="1"/>
          </p:cNvSpPr>
          <p:nvPr>
            <p:ph type="dt" sz="half" idx="10"/>
          </p:nvPr>
        </p:nvSpPr>
        <p:spPr/>
        <p:txBody>
          <a:bodyPr/>
          <a:lstStyle/>
          <a:p>
            <a:fld id="{430A31C0-F57D-4FA7-9E51-44689E325F2C}"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6234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610600" cy="5029200"/>
          </a:xfrm>
        </p:spPr>
        <p:txBody>
          <a:bodyPr>
            <a:normAutofit/>
          </a:bodyPr>
          <a:lstStyle/>
          <a:p>
            <a:pPr algn="just"/>
            <a:r>
              <a:rPr lang="ar-IQ" dirty="0"/>
              <a:t>تطرأ على الخلية عدة تغيرات اثناء تكون البوغ ومنها انتاج عدد من المواد الايضية الجديدة والانزيمات والتي تحددها عدد من الجينات في الخلية الخضرية حيث يتم تنشيط الجينات المسؤولة عن عملية تكوين الابواغ وتتوقف الجينات المسؤولة عن نشاط الخلية الخضرية وتختلف الفترة الزمنية التي تستقر فيها الخلية البكتيرية لتكوين السبور مثلاً تحتاج بكتريا </a:t>
            </a:r>
            <a:r>
              <a:rPr lang="en-US" i="1" dirty="0" err="1"/>
              <a:t>B.subtilus</a:t>
            </a:r>
            <a:r>
              <a:rPr lang="en-US" i="1" dirty="0"/>
              <a:t> </a:t>
            </a:r>
            <a:r>
              <a:rPr lang="ar-IQ" dirty="0"/>
              <a:t>حوالي 7 ساعات في ظروف المختبر.</a:t>
            </a:r>
          </a:p>
          <a:p>
            <a:pPr algn="just"/>
            <a:r>
              <a:rPr lang="ar-IQ" dirty="0"/>
              <a:t>ان اكثر الصفات المميزة للبوغ الداخلي هو عدم امتلاك نشاط ايضياً فعلياً حيث ان البوغ يقاوم العوامل التي تقتل الخلية الخضرية مثل التسخين والتجفيف والتجميد والكيميائيات والاشعاع.</a:t>
            </a:r>
          </a:p>
          <a:p>
            <a:pPr algn="just"/>
            <a:r>
              <a:rPr lang="ar-IQ" dirty="0"/>
              <a:t>موقع السبور:لا يكون حجم الابواغ ومواقعها متشابها في الخلايا البكتيرية لذا تعد هذه الصفات مهمة في تشخيص البكتريا</a:t>
            </a:r>
          </a:p>
        </p:txBody>
      </p:sp>
      <p:sp>
        <p:nvSpPr>
          <p:cNvPr id="3" name="Date Placeholder 2"/>
          <p:cNvSpPr>
            <a:spLocks noGrp="1"/>
          </p:cNvSpPr>
          <p:nvPr>
            <p:ph type="dt" sz="half" idx="10"/>
          </p:nvPr>
        </p:nvSpPr>
        <p:spPr/>
        <p:txBody>
          <a:bodyPr/>
          <a:lstStyle/>
          <a:p>
            <a:fld id="{63D9F7B9-0451-412D-834D-B8A73E3D4254}"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910566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350837"/>
            <a:ext cx="4419600" cy="5592763"/>
          </a:xfrm>
        </p:spPr>
        <p:txBody>
          <a:bodyPr>
            <a:normAutofit/>
          </a:bodyPr>
          <a:lstStyle/>
          <a:p>
            <a:r>
              <a:rPr lang="ar-IQ" dirty="0"/>
              <a:t>هنالك ثلاث مواقع للسبور في الخلية بأختلاف الانواع:</a:t>
            </a:r>
          </a:p>
          <a:p>
            <a:r>
              <a:rPr lang="ar-IQ" dirty="0"/>
              <a:t>1-	</a:t>
            </a:r>
            <a:r>
              <a:rPr lang="en-US" dirty="0" smtClean="0">
                <a:solidFill>
                  <a:srgbClr val="0070C0"/>
                </a:solidFill>
              </a:rPr>
              <a:t>Terminal </a:t>
            </a:r>
            <a:r>
              <a:rPr lang="en-US" dirty="0">
                <a:solidFill>
                  <a:srgbClr val="0070C0"/>
                </a:solidFill>
              </a:rPr>
              <a:t>spores </a:t>
            </a:r>
            <a:r>
              <a:rPr lang="en-US" dirty="0"/>
              <a:t>: </a:t>
            </a:r>
            <a:r>
              <a:rPr lang="ar-IQ" dirty="0"/>
              <a:t>يكون موقع السبور طرفي كما في بكتريا </a:t>
            </a:r>
            <a:r>
              <a:rPr lang="en-US" i="1" dirty="0" err="1"/>
              <a:t>Clostidium</a:t>
            </a:r>
            <a:r>
              <a:rPr lang="en-US" i="1" dirty="0"/>
              <a:t> </a:t>
            </a:r>
            <a:r>
              <a:rPr lang="en-US" i="1" dirty="0" err="1"/>
              <a:t>tetans</a:t>
            </a:r>
            <a:r>
              <a:rPr lang="en-US" dirty="0"/>
              <a:t>.</a:t>
            </a:r>
          </a:p>
          <a:p>
            <a:r>
              <a:rPr lang="ar-IQ" dirty="0" smtClean="0"/>
              <a:t>2-</a:t>
            </a:r>
            <a:r>
              <a:rPr lang="en-US" dirty="0"/>
              <a:t>	</a:t>
            </a:r>
            <a:r>
              <a:rPr lang="en-US" dirty="0" smtClean="0"/>
              <a:t> </a:t>
            </a:r>
            <a:r>
              <a:rPr lang="en-US" dirty="0" smtClean="0">
                <a:solidFill>
                  <a:srgbClr val="0070C0"/>
                </a:solidFill>
              </a:rPr>
              <a:t>Central </a:t>
            </a:r>
            <a:r>
              <a:rPr lang="en-US" dirty="0">
                <a:solidFill>
                  <a:srgbClr val="0070C0"/>
                </a:solidFill>
              </a:rPr>
              <a:t>spores</a:t>
            </a:r>
            <a:r>
              <a:rPr lang="en-US" dirty="0" smtClean="0">
                <a:solidFill>
                  <a:srgbClr val="0070C0"/>
                </a:solidFill>
              </a:rPr>
              <a:t>:</a:t>
            </a:r>
            <a:endParaRPr lang="ar-IQ" dirty="0" smtClean="0"/>
          </a:p>
          <a:p>
            <a:pPr marL="109728" indent="0">
              <a:buNone/>
            </a:pPr>
            <a:r>
              <a:rPr lang="ar-IQ" dirty="0"/>
              <a:t>ي</a:t>
            </a:r>
            <a:r>
              <a:rPr lang="ar-IQ" dirty="0" smtClean="0"/>
              <a:t>كون </a:t>
            </a:r>
            <a:r>
              <a:rPr lang="ar-IQ" dirty="0"/>
              <a:t>موقع السبور وسطياً كما في بكتريا  </a:t>
            </a:r>
            <a:r>
              <a:rPr lang="en-US" i="1" dirty="0"/>
              <a:t>Bacillus </a:t>
            </a:r>
            <a:r>
              <a:rPr lang="en-US" i="1" dirty="0" err="1"/>
              <a:t>anthracis</a:t>
            </a:r>
            <a:r>
              <a:rPr lang="en-US" dirty="0"/>
              <a:t>.</a:t>
            </a:r>
          </a:p>
          <a:p>
            <a:r>
              <a:rPr lang="ar-IQ" dirty="0" smtClean="0"/>
              <a:t>3-</a:t>
            </a:r>
            <a:r>
              <a:rPr lang="en-US" dirty="0"/>
              <a:t>	</a:t>
            </a:r>
            <a:r>
              <a:rPr lang="en-US" dirty="0" err="1">
                <a:solidFill>
                  <a:srgbClr val="0070C0"/>
                </a:solidFill>
              </a:rPr>
              <a:t>Subterminal</a:t>
            </a:r>
            <a:r>
              <a:rPr lang="en-US" dirty="0"/>
              <a:t>:  </a:t>
            </a:r>
            <a:endParaRPr lang="ar-IQ" dirty="0" smtClean="0"/>
          </a:p>
          <a:p>
            <a:pPr marL="109728" indent="0">
              <a:buNone/>
            </a:pPr>
            <a:r>
              <a:rPr lang="ar-IQ" dirty="0" smtClean="0"/>
              <a:t>يكـون </a:t>
            </a:r>
            <a:r>
              <a:rPr lang="ar-IQ" dirty="0"/>
              <a:t>موقــع السبـور شبــه طرفـــي كمـا فــي بكتــريــا </a:t>
            </a:r>
            <a:r>
              <a:rPr lang="en-US" i="1" dirty="0"/>
              <a:t>Clostridium </a:t>
            </a:r>
            <a:r>
              <a:rPr lang="en-US" i="1" dirty="0" err="1"/>
              <a:t>botulinum</a:t>
            </a:r>
            <a:r>
              <a:rPr lang="en-US" i="1" dirty="0"/>
              <a:t>.</a:t>
            </a:r>
          </a:p>
          <a:p>
            <a:pPr marL="109728" indent="0">
              <a:buNone/>
            </a:pPr>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27563"/>
            <a:ext cx="3908108" cy="300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3581400" cy="25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6FBAE770-D1DE-428A-A909-CFF5D013071C}"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38190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4525963"/>
          </a:xfrm>
        </p:spPr>
        <p:txBody>
          <a:bodyPr/>
          <a:lstStyle/>
          <a:p>
            <a:r>
              <a:rPr lang="ar-IQ" dirty="0"/>
              <a:t>الطبقات الخارجية للبوغ </a:t>
            </a:r>
            <a:r>
              <a:rPr lang="en-US" dirty="0" err="1"/>
              <a:t>Exosporium</a:t>
            </a:r>
            <a:r>
              <a:rPr lang="en-US" dirty="0"/>
              <a:t> : </a:t>
            </a:r>
            <a:r>
              <a:rPr lang="ar-IQ" dirty="0"/>
              <a:t>طبقة رقيقة خارجية تتكون من البروتينات والسكريات المتعددة والدهون.</a:t>
            </a:r>
          </a:p>
          <a:p>
            <a:r>
              <a:rPr lang="ar-IQ" dirty="0"/>
              <a:t>1-	اغطية البوغ </a:t>
            </a:r>
            <a:r>
              <a:rPr lang="en-US" dirty="0"/>
              <a:t>Spore coats :  </a:t>
            </a:r>
            <a:r>
              <a:rPr lang="ar-IQ" dirty="0"/>
              <a:t>توجد داخل الطبقات الخارجية كل طبقة بسمك  2-2.5 نانومتر وهذه الطبقة تعزى اليها صعوبة تصبيغ البوغ بالطرق العادية وتتكون بصورة رئيسة من البروتينات (حوالي 90%).</a:t>
            </a:r>
          </a:p>
          <a:p>
            <a:r>
              <a:rPr lang="ar-IQ" dirty="0"/>
              <a:t>2-	طبقة القشرة </a:t>
            </a:r>
            <a:r>
              <a:rPr lang="en-US" dirty="0"/>
              <a:t>Cortex: </a:t>
            </a:r>
            <a:r>
              <a:rPr lang="ar-IQ" dirty="0" smtClean="0"/>
              <a:t> تشكل </a:t>
            </a:r>
            <a:r>
              <a:rPr lang="ar-IQ" dirty="0"/>
              <a:t>هذه الطبقة حوالي نصف حجم البوغ وتختفي اثناء عملية الانبات.</a:t>
            </a:r>
          </a:p>
          <a:p>
            <a:r>
              <a:rPr lang="ar-IQ" dirty="0"/>
              <a:t>3-	منطقة اللب </a:t>
            </a:r>
            <a:r>
              <a:rPr lang="en-US" dirty="0" smtClean="0"/>
              <a:t> Core</a:t>
            </a:r>
            <a:r>
              <a:rPr lang="en-US" dirty="0"/>
              <a:t>: </a:t>
            </a:r>
            <a:r>
              <a:rPr lang="ar-IQ" dirty="0"/>
              <a:t>وهي تحتوي على المادة النووية </a:t>
            </a:r>
            <a:r>
              <a:rPr lang="en-US" dirty="0"/>
              <a:t>Nuclear material </a:t>
            </a:r>
            <a:r>
              <a:rPr lang="ar-IQ" dirty="0" smtClean="0"/>
              <a:t> وعلى </a:t>
            </a:r>
            <a:r>
              <a:rPr lang="ar-IQ" dirty="0"/>
              <a:t>عدد من الانزيمات. </a:t>
            </a:r>
          </a:p>
          <a:p>
            <a:endParaRPr lang="ar-IQ" dirty="0"/>
          </a:p>
        </p:txBody>
      </p:sp>
      <p:sp>
        <p:nvSpPr>
          <p:cNvPr id="3" name="Title 2"/>
          <p:cNvSpPr>
            <a:spLocks noGrp="1"/>
          </p:cNvSpPr>
          <p:nvPr>
            <p:ph type="title"/>
          </p:nvPr>
        </p:nvSpPr>
        <p:spPr>
          <a:xfrm>
            <a:off x="5638800" y="274638"/>
            <a:ext cx="3048000" cy="487362"/>
          </a:xfrm>
        </p:spPr>
        <p:txBody>
          <a:bodyPr>
            <a:normAutofit fontScale="90000"/>
          </a:bodyPr>
          <a:lstStyle/>
          <a:p>
            <a:pPr algn="r"/>
            <a:r>
              <a:rPr lang="ar-IQ" dirty="0">
                <a:solidFill>
                  <a:schemeClr val="accent2">
                    <a:lumMod val="60000"/>
                    <a:lumOff val="40000"/>
                  </a:schemeClr>
                </a:solidFill>
              </a:rPr>
              <a:t>تركيب السبور </a:t>
            </a:r>
          </a:p>
        </p:txBody>
      </p:sp>
      <p:sp>
        <p:nvSpPr>
          <p:cNvPr id="4" name="Date Placeholder 3"/>
          <p:cNvSpPr>
            <a:spLocks noGrp="1"/>
          </p:cNvSpPr>
          <p:nvPr>
            <p:ph type="dt" sz="half" idx="10"/>
          </p:nvPr>
        </p:nvSpPr>
        <p:spPr/>
        <p:txBody>
          <a:bodyPr/>
          <a:lstStyle/>
          <a:p>
            <a:fld id="{52C00CE9-7BDF-42DB-B2A6-5E91F138141C}"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60492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3013"/>
            <a:ext cx="7619999" cy="54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40539" y="304800"/>
            <a:ext cx="3075569" cy="461665"/>
          </a:xfrm>
          <a:prstGeom prst="rect">
            <a:avLst/>
          </a:prstGeom>
        </p:spPr>
        <p:txBody>
          <a:bodyPr wrap="square">
            <a:spAutoFit/>
          </a:bodyPr>
          <a:lstStyle/>
          <a:p>
            <a:pPr algn="r" rtl="1"/>
            <a:r>
              <a:rPr lang="ar-IQ" sz="2400" b="1" dirty="0">
                <a:solidFill>
                  <a:schemeClr val="accent2">
                    <a:lumMod val="60000"/>
                    <a:lumOff val="40000"/>
                  </a:schemeClr>
                </a:solidFill>
              </a:rPr>
              <a:t>تكوين </a:t>
            </a:r>
            <a:r>
              <a:rPr lang="ar-IQ" sz="2400" b="1" dirty="0" smtClean="0">
                <a:solidFill>
                  <a:schemeClr val="accent2">
                    <a:lumMod val="60000"/>
                    <a:lumOff val="40000"/>
                  </a:schemeClr>
                </a:solidFill>
              </a:rPr>
              <a:t> وتركيب </a:t>
            </a:r>
            <a:r>
              <a:rPr lang="ar-IQ" sz="2400" b="1" dirty="0">
                <a:solidFill>
                  <a:schemeClr val="accent2">
                    <a:lumMod val="60000"/>
                    <a:lumOff val="40000"/>
                  </a:schemeClr>
                </a:solidFill>
              </a:rPr>
              <a:t>الـ </a:t>
            </a:r>
            <a:r>
              <a:rPr lang="en-US" sz="2400" b="1" dirty="0">
                <a:solidFill>
                  <a:schemeClr val="accent2">
                    <a:lumMod val="60000"/>
                    <a:lumOff val="40000"/>
                  </a:schemeClr>
                </a:solidFill>
              </a:rPr>
              <a:t>Spore</a:t>
            </a:r>
            <a:endParaRPr lang="ar-IQ" sz="2400" b="1" dirty="0">
              <a:solidFill>
                <a:schemeClr val="accent2">
                  <a:lumMod val="60000"/>
                  <a:lumOff val="40000"/>
                </a:schemeClr>
              </a:solidFill>
            </a:endParaRPr>
          </a:p>
        </p:txBody>
      </p:sp>
      <p:sp>
        <p:nvSpPr>
          <p:cNvPr id="3" name="Date Placeholder 2"/>
          <p:cNvSpPr>
            <a:spLocks noGrp="1"/>
          </p:cNvSpPr>
          <p:nvPr>
            <p:ph type="dt" sz="half" idx="10"/>
          </p:nvPr>
        </p:nvSpPr>
        <p:spPr/>
        <p:txBody>
          <a:bodyPr/>
          <a:lstStyle/>
          <a:p>
            <a:fld id="{FB4804BA-F480-4A16-AE86-C8F5522CC7F3}"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426580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85000" lnSpcReduction="20000"/>
          </a:bodyPr>
          <a:lstStyle/>
          <a:p>
            <a:pPr algn="justLow" rtl="1">
              <a:lnSpc>
                <a:spcPct val="150000"/>
              </a:lnSpc>
              <a:spcAft>
                <a:spcPts val="0"/>
              </a:spcAft>
            </a:pPr>
            <a:r>
              <a:rPr lang="ar-IQ" dirty="0">
                <a:latin typeface="Times New Roman"/>
                <a:ea typeface="Times New Roman"/>
              </a:rPr>
              <a:t>وهي تراكيب داخلية تقع مباشرة تحت الغشاء الخلوي في عدد من البكتريا وتظهر بعض الاحيان كطبقات من الغشاء الخلوي </a:t>
            </a:r>
            <a:r>
              <a:rPr lang="en-US" dirty="0">
                <a:latin typeface="Times New Roman"/>
                <a:ea typeface="Times New Roman"/>
              </a:rPr>
              <a:t>lamellar structure </a:t>
            </a:r>
            <a:r>
              <a:rPr lang="ar-IQ" dirty="0">
                <a:latin typeface="Times New Roman"/>
                <a:ea typeface="Times New Roman"/>
              </a:rPr>
              <a:t> او تراكيب انبوبية </a:t>
            </a:r>
            <a:r>
              <a:rPr lang="en-US" dirty="0">
                <a:latin typeface="Times New Roman"/>
                <a:ea typeface="Times New Roman"/>
              </a:rPr>
              <a:t>Tubular </a:t>
            </a:r>
            <a:r>
              <a:rPr lang="ar-IQ" dirty="0">
                <a:latin typeface="Times New Roman"/>
                <a:ea typeface="Times New Roman"/>
              </a:rPr>
              <a:t> او بشكل حويصلات </a:t>
            </a:r>
            <a:r>
              <a:rPr lang="en-US" dirty="0">
                <a:latin typeface="Times New Roman"/>
                <a:ea typeface="Times New Roman"/>
              </a:rPr>
              <a:t>Vesicles</a:t>
            </a:r>
            <a:r>
              <a:rPr lang="ar-IQ" dirty="0">
                <a:latin typeface="Times New Roman"/>
                <a:ea typeface="Times New Roman"/>
              </a:rPr>
              <a:t> </a:t>
            </a:r>
            <a:r>
              <a:rPr lang="ar-IQ" dirty="0" smtClean="0">
                <a:latin typeface="Times New Roman"/>
                <a:ea typeface="Times New Roman"/>
              </a:rPr>
              <a:t>.</a:t>
            </a:r>
          </a:p>
          <a:p>
            <a:pPr algn="justLow" rtl="1">
              <a:lnSpc>
                <a:spcPct val="150000"/>
              </a:lnSpc>
              <a:spcAft>
                <a:spcPts val="0"/>
              </a:spcAft>
            </a:pPr>
            <a:r>
              <a:rPr lang="ar-IQ" dirty="0" smtClean="0">
                <a:latin typeface="Times New Roman"/>
                <a:ea typeface="Times New Roman"/>
              </a:rPr>
              <a:t>يتكون </a:t>
            </a:r>
            <a:r>
              <a:rPr lang="ar-IQ" dirty="0">
                <a:latin typeface="Times New Roman"/>
                <a:ea typeface="Times New Roman"/>
              </a:rPr>
              <a:t>تركيبها من 50—70% بروتين و 15-30 % دهون وكميات قليلة من الكاربوهيدرات. </a:t>
            </a:r>
            <a:endParaRPr lang="ar-IQ" dirty="0" smtClean="0">
              <a:latin typeface="Times New Roman"/>
              <a:ea typeface="Times New Roman"/>
            </a:endParaRPr>
          </a:p>
          <a:p>
            <a:pPr algn="justLow" rtl="1">
              <a:lnSpc>
                <a:spcPct val="150000"/>
              </a:lnSpc>
              <a:spcAft>
                <a:spcPts val="0"/>
              </a:spcAft>
            </a:pPr>
            <a:r>
              <a:rPr lang="ar-IQ" dirty="0" smtClean="0">
                <a:latin typeface="Times New Roman"/>
                <a:ea typeface="Times New Roman"/>
              </a:rPr>
              <a:t>هذه </a:t>
            </a:r>
            <a:r>
              <a:rPr lang="ar-IQ" dirty="0">
                <a:latin typeface="Times New Roman"/>
                <a:ea typeface="Times New Roman"/>
              </a:rPr>
              <a:t>التراكيب تظهر بشكل واضح وشائع جدا في البكتريا الموجبة لصبغة كرام، اما السالبة للصبغة فتظهر صغيرة واقل تعقيداً. </a:t>
            </a:r>
            <a:r>
              <a:rPr lang="ar-IQ" dirty="0" smtClean="0">
                <a:latin typeface="Times New Roman"/>
                <a:ea typeface="Times New Roman"/>
              </a:rPr>
              <a:t>ا</a:t>
            </a:r>
          </a:p>
          <a:p>
            <a:pPr algn="justLow" rtl="1">
              <a:lnSpc>
                <a:spcPct val="150000"/>
              </a:lnSpc>
              <a:spcAft>
                <a:spcPts val="0"/>
              </a:spcAft>
            </a:pPr>
            <a:r>
              <a:rPr lang="ar-IQ" dirty="0" smtClean="0">
                <a:latin typeface="Times New Roman"/>
                <a:ea typeface="Times New Roman"/>
              </a:rPr>
              <a:t>يختفي الجسم </a:t>
            </a:r>
            <a:r>
              <a:rPr lang="ar-IQ" dirty="0">
                <a:latin typeface="Times New Roman"/>
                <a:ea typeface="Times New Roman"/>
              </a:rPr>
              <a:t>الوسطي </a:t>
            </a:r>
            <a:r>
              <a:rPr lang="ar-IQ" dirty="0" smtClean="0">
                <a:latin typeface="Times New Roman"/>
                <a:ea typeface="Times New Roman"/>
              </a:rPr>
              <a:t>عند </a:t>
            </a:r>
            <a:r>
              <a:rPr lang="ar-IQ" dirty="0">
                <a:latin typeface="Times New Roman"/>
                <a:ea typeface="Times New Roman"/>
              </a:rPr>
              <a:t>ازالة الجدار الخلوي وتحضير البروتوبلاست وهذا يشير الى ان الغشاء </a:t>
            </a:r>
            <a:r>
              <a:rPr lang="ar-IQ" dirty="0" smtClean="0">
                <a:latin typeface="Times New Roman"/>
                <a:ea typeface="Times New Roman"/>
              </a:rPr>
              <a:t>السايتوبلازمي </a:t>
            </a:r>
            <a:r>
              <a:rPr lang="ar-IQ" dirty="0">
                <a:latin typeface="Times New Roman"/>
                <a:ea typeface="Times New Roman"/>
              </a:rPr>
              <a:t>يتمدد ليحيط بالسايتوبلازم وياخذ معه الجسم الوسطي اثناء عملية التمــدد. </a:t>
            </a:r>
            <a:endParaRPr lang="en-US" sz="2800" dirty="0">
              <a:latin typeface="Times New Roman"/>
              <a:ea typeface="Times New Roman"/>
            </a:endParaRPr>
          </a:p>
        </p:txBody>
      </p:sp>
      <p:sp>
        <p:nvSpPr>
          <p:cNvPr id="2" name="Title 1"/>
          <p:cNvSpPr>
            <a:spLocks noGrp="1"/>
          </p:cNvSpPr>
          <p:nvPr>
            <p:ph type="title"/>
          </p:nvPr>
        </p:nvSpPr>
        <p:spPr/>
        <p:txBody>
          <a:bodyPr/>
          <a:lstStyle/>
          <a:p>
            <a:pPr algn="r" rtl="1"/>
            <a:r>
              <a:rPr lang="ar-IQ" b="1" dirty="0" smtClean="0">
                <a:solidFill>
                  <a:srgbClr val="FF0000"/>
                </a:solidFill>
              </a:rPr>
              <a:t>5- </a:t>
            </a:r>
            <a:r>
              <a:rPr lang="ar-IQ" b="1" dirty="0">
                <a:solidFill>
                  <a:srgbClr val="FF0000"/>
                </a:solidFill>
              </a:rPr>
              <a:t>الجسم الوسطي </a:t>
            </a:r>
            <a:r>
              <a:rPr lang="en-US" b="1" dirty="0" err="1">
                <a:solidFill>
                  <a:srgbClr val="FF0000"/>
                </a:solidFill>
              </a:rPr>
              <a:t>Mesosome</a:t>
            </a:r>
            <a:endParaRPr lang="ar-IQ" b="1" dirty="0">
              <a:solidFill>
                <a:srgbClr val="FF0000"/>
              </a:solidFill>
            </a:endParaRPr>
          </a:p>
        </p:txBody>
      </p:sp>
      <p:sp>
        <p:nvSpPr>
          <p:cNvPr id="4" name="Date Placeholder 3"/>
          <p:cNvSpPr>
            <a:spLocks noGrp="1"/>
          </p:cNvSpPr>
          <p:nvPr>
            <p:ph type="dt" sz="half" idx="10"/>
          </p:nvPr>
        </p:nvSpPr>
        <p:spPr/>
        <p:txBody>
          <a:bodyPr/>
          <a:lstStyle/>
          <a:p>
            <a:fld id="{3B4EA5A5-EA7B-41B8-94D3-0800ACD13E7D}"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11723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4495800"/>
          </a:xfrm>
        </p:spPr>
        <p:txBody>
          <a:bodyPr>
            <a:normAutofit fontScale="90000"/>
          </a:bodyPr>
          <a:lstStyle/>
          <a:p>
            <a:r>
              <a:rPr lang="ar-IQ" sz="2800" dirty="0"/>
              <a:t>يتميز التركيب الكيمياوي للبوغ على احتوائه على كميات كبيرة من حامض </a:t>
            </a:r>
            <a:r>
              <a:rPr lang="en-US" sz="2800" dirty="0" smtClean="0"/>
              <a:t>  </a:t>
            </a:r>
            <a:r>
              <a:rPr lang="en-US" sz="2800" dirty="0" err="1" smtClean="0"/>
              <a:t>Dipicolinic</a:t>
            </a:r>
            <a:r>
              <a:rPr lang="en-US" sz="2800" dirty="0" smtClean="0"/>
              <a:t> </a:t>
            </a:r>
            <a:r>
              <a:rPr lang="en-US" sz="2800" dirty="0"/>
              <a:t>acid </a:t>
            </a:r>
            <a:r>
              <a:rPr lang="ar-IQ" sz="2800" dirty="0" smtClean="0"/>
              <a:t> وهي </a:t>
            </a:r>
            <a:r>
              <a:rPr lang="ar-IQ" sz="2800" dirty="0"/>
              <a:t>مادة غير موجودة في الخلايا الخضرية وتكون 5-10% من الوزن الجاف للبوغ بالاضافة الى كميات كبيرة من الكالسيوم </a:t>
            </a:r>
            <a:r>
              <a:rPr lang="en-US" sz="2800" dirty="0"/>
              <a:t>Ca</a:t>
            </a:r>
            <a:r>
              <a:rPr lang="en-US" sz="3600" baseline="30000" dirty="0"/>
              <a:t>+2</a:t>
            </a:r>
            <a:r>
              <a:rPr lang="en-US" sz="2800" dirty="0"/>
              <a:t> </a:t>
            </a:r>
            <a:r>
              <a:rPr lang="ar-IQ" sz="2800" dirty="0"/>
              <a:t>ويعتقد ان المعقد المتكون من </a:t>
            </a:r>
            <a:br>
              <a:rPr lang="ar-IQ" sz="2800" dirty="0"/>
            </a:br>
            <a:r>
              <a:rPr lang="en-US" sz="2800" dirty="0"/>
              <a:t>Ca</a:t>
            </a:r>
            <a:r>
              <a:rPr lang="en-US" sz="2800" baseline="30000" dirty="0"/>
              <a:t>+2 </a:t>
            </a:r>
            <a:r>
              <a:rPr lang="en-US" sz="2800" dirty="0"/>
              <a:t>+ </a:t>
            </a:r>
            <a:r>
              <a:rPr lang="en-US" sz="2800" dirty="0" err="1"/>
              <a:t>dipicolinic</a:t>
            </a:r>
            <a:r>
              <a:rPr lang="en-US" sz="2800" dirty="0"/>
              <a:t> acid + peptidoglycan , </a:t>
            </a:r>
            <a:r>
              <a:rPr lang="ar-IQ" sz="2800" dirty="0" smtClean="0"/>
              <a:t> يكون </a:t>
            </a:r>
            <a:r>
              <a:rPr lang="ar-IQ" sz="2800" dirty="0"/>
              <a:t>طبقة القشرة وهذه الطبقة مسؤولة عن عدم نفاذية غطاء </a:t>
            </a:r>
            <a:r>
              <a:rPr lang="ar-IQ" sz="2800" dirty="0" smtClean="0"/>
              <a:t>البوغ</a:t>
            </a:r>
            <a:br>
              <a:rPr lang="ar-IQ" sz="2800" dirty="0" smtClean="0"/>
            </a:br>
            <a:r>
              <a:rPr lang="ar-IQ" sz="2800" dirty="0" smtClean="0"/>
              <a:t> </a:t>
            </a:r>
            <a:r>
              <a:rPr lang="ar-IQ" sz="2800" dirty="0"/>
              <a:t>ويعتقد ان المقاومة للحرارة والجفاف والمواد الكيمياوية والمطهرات ناتجة عن قلة المحتوى المائي و تكون</a:t>
            </a:r>
            <a:r>
              <a:rPr lang="en-US" sz="2800" dirty="0"/>
              <a:t>Calcium </a:t>
            </a:r>
            <a:r>
              <a:rPr lang="en-US" sz="2800" dirty="0" err="1"/>
              <a:t>dipicolinice</a:t>
            </a:r>
            <a:r>
              <a:rPr lang="en-US" sz="2800" dirty="0"/>
              <a:t>  </a:t>
            </a:r>
            <a:r>
              <a:rPr lang="ar-IQ" sz="2800" dirty="0" smtClean="0"/>
              <a:t> الموجودة </a:t>
            </a:r>
            <a:r>
              <a:rPr lang="ar-IQ" sz="2800" dirty="0"/>
              <a:t>في القشرة.</a:t>
            </a:r>
            <a:br>
              <a:rPr lang="ar-IQ" sz="2800" dirty="0"/>
            </a:br>
            <a:r>
              <a:rPr lang="ar-IQ" sz="2800" dirty="0"/>
              <a:t>* يكشف عن الابواغ الداخلية بسهولة بالمجهر الضوئي لانها ذات انكسار عال ولاتتقبل الاصباغ خلال غطائها السميك كما تتقبله بقية الخلية. </a:t>
            </a:r>
            <a:br>
              <a:rPr lang="ar-IQ" sz="2800" dirty="0"/>
            </a:br>
            <a:endParaRPr lang="ar-IQ" sz="2800" dirty="0"/>
          </a:p>
        </p:txBody>
      </p:sp>
      <p:sp>
        <p:nvSpPr>
          <p:cNvPr id="3" name="Date Placeholder 2"/>
          <p:cNvSpPr>
            <a:spLocks noGrp="1"/>
          </p:cNvSpPr>
          <p:nvPr>
            <p:ph type="dt" sz="half" idx="10"/>
          </p:nvPr>
        </p:nvSpPr>
        <p:spPr/>
        <p:txBody>
          <a:bodyPr/>
          <a:lstStyle/>
          <a:p>
            <a:fld id="{5CEAF2D7-5380-40E9-8E59-74DA9D3E3620}"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3396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76249"/>
            <a:ext cx="7696200"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D468E387-A1D2-40DB-AC6D-EEE955A04F19}" type="datetime1">
              <a:rPr lang="en-US" smtClean="0"/>
              <a:t>12/1/2021</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48365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219199"/>
          </a:xfrm>
        </p:spPr>
        <p:txBody>
          <a:bodyPr/>
          <a:lstStyle/>
          <a:p>
            <a:r>
              <a:rPr lang="ar-IQ" dirty="0">
                <a:solidFill>
                  <a:srgbClr val="FF0000"/>
                </a:solidFill>
              </a:rPr>
              <a:t>وظائف الـ </a:t>
            </a:r>
            <a:r>
              <a:rPr lang="en-US" dirty="0" err="1" smtClean="0">
                <a:solidFill>
                  <a:srgbClr val="FF0000"/>
                </a:solidFill>
              </a:rPr>
              <a:t>Mesosome</a:t>
            </a:r>
            <a:endParaRPr lang="ar-IQ" dirty="0">
              <a:solidFill>
                <a:srgbClr val="FF0000"/>
              </a:solidFill>
            </a:endParaRPr>
          </a:p>
        </p:txBody>
      </p:sp>
      <p:sp>
        <p:nvSpPr>
          <p:cNvPr id="3" name="Subtitle 2"/>
          <p:cNvSpPr>
            <a:spLocks noGrp="1"/>
          </p:cNvSpPr>
          <p:nvPr>
            <p:ph type="subTitle" idx="1"/>
          </p:nvPr>
        </p:nvSpPr>
        <p:spPr>
          <a:xfrm>
            <a:off x="685800" y="1600200"/>
            <a:ext cx="7772400" cy="3733800"/>
          </a:xfrm>
        </p:spPr>
        <p:txBody>
          <a:bodyPr>
            <a:normAutofit/>
          </a:bodyPr>
          <a:lstStyle/>
          <a:p>
            <a:r>
              <a:rPr lang="ar-IQ" b="1" dirty="0" smtClean="0"/>
              <a:t>1- يزيد </a:t>
            </a:r>
            <a:r>
              <a:rPr lang="ar-IQ" b="1" dirty="0"/>
              <a:t>من المساحة السطحية للغشاء لذا فقد يزيد قابلية الخلايا على تركيز المواد المغذية.</a:t>
            </a:r>
          </a:p>
          <a:p>
            <a:r>
              <a:rPr lang="ar-IQ" b="1" dirty="0" smtClean="0"/>
              <a:t>2- يساهم </a:t>
            </a:r>
            <a:r>
              <a:rPr lang="ar-IQ" b="1" dirty="0"/>
              <a:t>في تكوين الجدار المستعرض في انقسام الخلية البكتيرية.</a:t>
            </a:r>
          </a:p>
          <a:p>
            <a:r>
              <a:rPr lang="ar-IQ" b="1" dirty="0" smtClean="0"/>
              <a:t>3- يعمل </a:t>
            </a:r>
            <a:r>
              <a:rPr lang="ar-IQ" b="1" dirty="0"/>
              <a:t>على توزيع المادة النووية على شطري الخلية المنقسمة. </a:t>
            </a:r>
          </a:p>
          <a:p>
            <a:r>
              <a:rPr lang="ar-IQ" b="1" dirty="0" smtClean="0"/>
              <a:t>4-له </a:t>
            </a:r>
            <a:r>
              <a:rPr lang="ar-IQ" b="1" dirty="0"/>
              <a:t>علاقة ببعض الفعاليات الحيوية الاخرى مثل تفاعلات الاكسدة والاختزال، تكوين السبورات، التركيب الضوئي، تثبيت النتروجين، افراز بعض الانزيمات ، تكوين بعض البروتينات، التنفس الخلوي.</a:t>
            </a:r>
          </a:p>
          <a:p>
            <a:endParaRPr lang="ar-IQ" b="1" dirty="0"/>
          </a:p>
        </p:txBody>
      </p:sp>
      <p:sp>
        <p:nvSpPr>
          <p:cNvPr id="4" name="Date Placeholder 3"/>
          <p:cNvSpPr>
            <a:spLocks noGrp="1"/>
          </p:cNvSpPr>
          <p:nvPr>
            <p:ph type="dt" sz="half" idx="10"/>
          </p:nvPr>
        </p:nvSpPr>
        <p:spPr/>
        <p:txBody>
          <a:bodyPr/>
          <a:lstStyle/>
          <a:p>
            <a:fld id="{959B9FD0-5791-4456-8BB6-33D125F139FC}"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6242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763000" cy="5397691"/>
          </a:xfrm>
        </p:spPr>
        <p:txBody>
          <a:bodyPr>
            <a:normAutofit fontScale="92500" lnSpcReduction="20000"/>
          </a:bodyPr>
          <a:lstStyle/>
          <a:p>
            <a:r>
              <a:rPr lang="ar-IQ" dirty="0"/>
              <a:t>يحتوي السايتوبلازم على جميع المواد والتراكيب المختلفه الموجودة ضمن الغشاء السايتوبلازمي اذ يمكن ملاحظة منطقة سايتوبلازمية حبيبية المظهر والتي تكون غنية بالحامض النووي </a:t>
            </a:r>
            <a:r>
              <a:rPr lang="en-US" dirty="0"/>
              <a:t>RNA  </a:t>
            </a:r>
            <a:r>
              <a:rPr lang="ar-IQ" dirty="0" smtClean="0"/>
              <a:t> والمنطقة </a:t>
            </a:r>
            <a:r>
              <a:rPr lang="ar-IQ" dirty="0"/>
              <a:t>الثانية </a:t>
            </a:r>
            <a:r>
              <a:rPr lang="ar-IQ" dirty="0" smtClean="0"/>
              <a:t>كروماتينية </a:t>
            </a:r>
            <a:r>
              <a:rPr lang="ar-IQ" dirty="0"/>
              <a:t>اوصبغية وتكون غنية بالحامض النووي </a:t>
            </a:r>
            <a:r>
              <a:rPr lang="en-US" dirty="0" smtClean="0"/>
              <a:t>DNA</a:t>
            </a:r>
            <a:r>
              <a:rPr lang="ar-IQ" dirty="0" smtClean="0"/>
              <a:t>.</a:t>
            </a:r>
          </a:p>
          <a:p>
            <a:r>
              <a:rPr lang="ar-IQ" dirty="0" smtClean="0"/>
              <a:t>تكون </a:t>
            </a:r>
            <a:r>
              <a:rPr lang="ar-IQ" dirty="0"/>
              <a:t>جميع المواد الموجودة في السايتوبلازم محاطة </a:t>
            </a:r>
            <a:r>
              <a:rPr lang="ar-IQ" dirty="0" smtClean="0"/>
              <a:t>اوعالقة </a:t>
            </a:r>
            <a:r>
              <a:rPr lang="ar-IQ" dirty="0"/>
              <a:t>في ارضية سائلة او شبه سائلة </a:t>
            </a:r>
            <a:r>
              <a:rPr lang="en-US" dirty="0"/>
              <a:t>Matrix </a:t>
            </a:r>
            <a:r>
              <a:rPr lang="ar-IQ" dirty="0" smtClean="0"/>
              <a:t> تحوي </a:t>
            </a:r>
            <a:r>
              <a:rPr lang="ar-IQ" dirty="0"/>
              <a:t>على ايونات ذائبة مثل  ايون الهيدروجين وايون الصوديوم وايون الكلور وايون </a:t>
            </a:r>
            <a:r>
              <a:rPr lang="ar-IQ" dirty="0" smtClean="0"/>
              <a:t>الفوسفات،</a:t>
            </a:r>
          </a:p>
          <a:p>
            <a:r>
              <a:rPr lang="ar-IQ" dirty="0" smtClean="0"/>
              <a:t> </a:t>
            </a:r>
            <a:r>
              <a:rPr lang="ar-IQ" dirty="0"/>
              <a:t>فضلا عن احتوائه على مواد اخرى مثل الاحماض الامينية وبعض البروتينات وببتيدات وبعض القواعد النايتروجينية مثل البيورينات </a:t>
            </a:r>
            <a:r>
              <a:rPr lang="ar-IQ" dirty="0" smtClean="0"/>
              <a:t>والبريميدينات.</a:t>
            </a:r>
          </a:p>
          <a:p>
            <a:r>
              <a:rPr lang="ar-IQ" dirty="0" smtClean="0"/>
              <a:t> </a:t>
            </a:r>
            <a:r>
              <a:rPr lang="ar-IQ" dirty="0"/>
              <a:t>واحتوائه على المعقدات الدهنية والفيتامينات وسكر الرايبوز والكلوكوزونيوكليوتيدات وانزيمات مساعدة وغيرها وتكون هذه</a:t>
            </a:r>
            <a:r>
              <a:rPr lang="ar-IQ" dirty="0" smtClean="0"/>
              <a:t>:</a:t>
            </a:r>
          </a:p>
          <a:p>
            <a:pPr marL="109728" indent="0">
              <a:buNone/>
            </a:pPr>
            <a:r>
              <a:rPr lang="ar-IQ" dirty="0" smtClean="0"/>
              <a:t>       ( أ</a:t>
            </a:r>
            <a:r>
              <a:rPr lang="ar-IQ" dirty="0"/>
              <a:t>) </a:t>
            </a:r>
            <a:r>
              <a:rPr lang="ar-IQ" dirty="0" smtClean="0"/>
              <a:t> البادئات </a:t>
            </a:r>
            <a:r>
              <a:rPr lang="ar-IQ" dirty="0"/>
              <a:t>وغيرها من المواد المستعملة في البناء </a:t>
            </a:r>
            <a:r>
              <a:rPr lang="ar-IQ" dirty="0" smtClean="0"/>
              <a:t>الخلوي</a:t>
            </a:r>
          </a:p>
          <a:p>
            <a:pPr marL="109728" indent="0">
              <a:buNone/>
            </a:pPr>
            <a:r>
              <a:rPr lang="ar-IQ" dirty="0" smtClean="0"/>
              <a:t>       (</a:t>
            </a:r>
            <a:r>
              <a:rPr lang="ar-IQ" dirty="0"/>
              <a:t>ب) مصادر للطاقة </a:t>
            </a:r>
            <a:r>
              <a:rPr lang="ar-IQ" dirty="0" smtClean="0"/>
              <a:t>كالكلكوز</a:t>
            </a:r>
          </a:p>
          <a:p>
            <a:pPr marL="109728" indent="0">
              <a:buNone/>
            </a:pPr>
            <a:r>
              <a:rPr lang="ar-IQ" dirty="0"/>
              <a:t> </a:t>
            </a:r>
            <a:r>
              <a:rPr lang="ar-IQ" dirty="0" smtClean="0"/>
              <a:t>      (</a:t>
            </a:r>
            <a:r>
              <a:rPr lang="ar-IQ" dirty="0"/>
              <a:t>ج</a:t>
            </a:r>
            <a:r>
              <a:rPr lang="ar-IQ" dirty="0" smtClean="0"/>
              <a:t>) </a:t>
            </a:r>
            <a:r>
              <a:rPr lang="ar-IQ" dirty="0"/>
              <a:t>فضلات ناتجة عن فعاليات الخلية تطرح الى الخارج. وتحتوي المادة البينية على الحامض النووي الرايبوزي الناقل</a:t>
            </a:r>
            <a:r>
              <a:rPr lang="en-US" dirty="0" err="1"/>
              <a:t>tRNA</a:t>
            </a:r>
            <a:endParaRPr lang="ar-IQ" dirty="0"/>
          </a:p>
        </p:txBody>
      </p:sp>
      <p:sp>
        <p:nvSpPr>
          <p:cNvPr id="3" name="Title 2"/>
          <p:cNvSpPr>
            <a:spLocks noGrp="1"/>
          </p:cNvSpPr>
          <p:nvPr>
            <p:ph type="title"/>
          </p:nvPr>
        </p:nvSpPr>
        <p:spPr>
          <a:xfrm>
            <a:off x="1828800" y="-30162"/>
            <a:ext cx="7239000" cy="792162"/>
          </a:xfrm>
        </p:spPr>
        <p:txBody>
          <a:bodyPr>
            <a:normAutofit/>
          </a:bodyPr>
          <a:lstStyle/>
          <a:p>
            <a:pPr algn="r"/>
            <a:r>
              <a:rPr lang="ar-IQ" sz="2800" dirty="0">
                <a:solidFill>
                  <a:srgbClr val="FF0000"/>
                </a:solidFill>
              </a:rPr>
              <a:t>6- السايتوبلازم  </a:t>
            </a:r>
            <a:r>
              <a:rPr lang="en-US" sz="2800" dirty="0" smtClean="0">
                <a:solidFill>
                  <a:srgbClr val="FF0000"/>
                </a:solidFill>
              </a:rPr>
              <a:t> Cytoplasm  </a:t>
            </a:r>
            <a:r>
              <a:rPr lang="ar-IQ" sz="2800" dirty="0">
                <a:solidFill>
                  <a:srgbClr val="FF0000"/>
                </a:solidFill>
              </a:rPr>
              <a:t>والتراكيب السايتوبلازمية</a:t>
            </a:r>
          </a:p>
        </p:txBody>
      </p:sp>
      <p:sp>
        <p:nvSpPr>
          <p:cNvPr id="4" name="Date Placeholder 3"/>
          <p:cNvSpPr>
            <a:spLocks noGrp="1"/>
          </p:cNvSpPr>
          <p:nvPr>
            <p:ph type="dt" sz="half" idx="10"/>
          </p:nvPr>
        </p:nvSpPr>
        <p:spPr/>
        <p:txBody>
          <a:bodyPr/>
          <a:lstStyle/>
          <a:p>
            <a:fld id="{0C71C561-F69E-431B-B6FC-F51689F1C0BB}"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9255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838200"/>
          </a:xfrm>
        </p:spPr>
        <p:txBody>
          <a:bodyPr>
            <a:normAutofit/>
          </a:bodyPr>
          <a:lstStyle/>
          <a:p>
            <a:r>
              <a:rPr lang="ar-IQ" sz="2800" dirty="0">
                <a:solidFill>
                  <a:srgbClr val="FF0000"/>
                </a:solidFill>
              </a:rPr>
              <a:t>التراكيب السايتوبلازمية الدقيقة  </a:t>
            </a:r>
            <a:r>
              <a:rPr lang="en-US" sz="2800" dirty="0">
                <a:solidFill>
                  <a:srgbClr val="FF0000"/>
                </a:solidFill>
              </a:rPr>
              <a:t>Cytoplasmic ultra structure</a:t>
            </a:r>
            <a:endParaRPr lang="ar-IQ" sz="2800" dirty="0">
              <a:solidFill>
                <a:srgbClr val="FF0000"/>
              </a:solidFill>
            </a:endParaRPr>
          </a:p>
        </p:txBody>
      </p:sp>
      <p:sp>
        <p:nvSpPr>
          <p:cNvPr id="3" name="Text Placeholder 2"/>
          <p:cNvSpPr>
            <a:spLocks noGrp="1"/>
          </p:cNvSpPr>
          <p:nvPr>
            <p:ph type="body" idx="1"/>
          </p:nvPr>
        </p:nvSpPr>
        <p:spPr>
          <a:xfrm>
            <a:off x="4876800" y="914400"/>
            <a:ext cx="4040188" cy="533400"/>
          </a:xfrm>
        </p:spPr>
        <p:txBody>
          <a:bodyPr/>
          <a:lstStyle/>
          <a:p>
            <a:r>
              <a:rPr lang="ar-IQ" b="1" dirty="0">
                <a:solidFill>
                  <a:srgbClr val="FFC000"/>
                </a:solidFill>
              </a:rPr>
              <a:t>الرايبوسومات  </a:t>
            </a:r>
            <a:r>
              <a:rPr lang="en-US" b="1" dirty="0">
                <a:solidFill>
                  <a:srgbClr val="FFC000"/>
                </a:solidFill>
              </a:rPr>
              <a:t>Ribosomes</a:t>
            </a:r>
            <a:endParaRPr lang="ar-IQ" b="1" dirty="0">
              <a:solidFill>
                <a:srgbClr val="FFC000"/>
              </a:solidFill>
            </a:endParaRPr>
          </a:p>
        </p:txBody>
      </p:sp>
      <p:sp>
        <p:nvSpPr>
          <p:cNvPr id="6" name="Content Placeholder 5"/>
          <p:cNvSpPr>
            <a:spLocks noGrp="1"/>
          </p:cNvSpPr>
          <p:nvPr>
            <p:ph sz="quarter" idx="4"/>
          </p:nvPr>
        </p:nvSpPr>
        <p:spPr>
          <a:xfrm>
            <a:off x="3581400" y="1600200"/>
            <a:ext cx="5410200" cy="4495800"/>
          </a:xfrm>
        </p:spPr>
        <p:txBody>
          <a:bodyPr>
            <a:normAutofit fontScale="62500" lnSpcReduction="20000"/>
          </a:bodyPr>
          <a:lstStyle/>
          <a:p>
            <a:pPr algn="just"/>
            <a:r>
              <a:rPr lang="ar-IQ" dirty="0"/>
              <a:t>وهي تراكيب خلوية داخلية اساسية تقوم بتخليق البروتين تنتشر في كافة انحاء السايتوبلازم وتتكون الرايبوسومات بصورة رئيسه من 35% من البروتينات و 65% من الحامض النووي الرايبوزومي </a:t>
            </a:r>
            <a:r>
              <a:rPr lang="en-US" dirty="0"/>
              <a:t>Ribosomal – </a:t>
            </a:r>
            <a:r>
              <a:rPr lang="en-US" dirty="0" err="1" smtClean="0"/>
              <a:t>RNA،rRNA</a:t>
            </a:r>
            <a:r>
              <a:rPr lang="en-US" dirty="0" smtClean="0"/>
              <a:t>)</a:t>
            </a:r>
            <a:r>
              <a:rPr lang="ar-IQ" dirty="0" smtClean="0"/>
              <a:t>)</a:t>
            </a:r>
          </a:p>
          <a:p>
            <a:pPr algn="just"/>
            <a:r>
              <a:rPr lang="ar-IQ" dirty="0" smtClean="0"/>
              <a:t>اي </a:t>
            </a:r>
            <a:r>
              <a:rPr lang="ar-IQ" dirty="0"/>
              <a:t>انها بروتينات نووية </a:t>
            </a:r>
            <a:r>
              <a:rPr lang="en-US" dirty="0"/>
              <a:t>Nucleoproteins </a:t>
            </a:r>
            <a:r>
              <a:rPr lang="ar-IQ" dirty="0"/>
              <a:t>وتثبت مكوناتها بواسطة الاواصرالراهبة للماء </a:t>
            </a:r>
            <a:r>
              <a:rPr lang="en-US" dirty="0"/>
              <a:t>hydrophobic bonds </a:t>
            </a:r>
            <a:r>
              <a:rPr lang="ar-IQ" dirty="0"/>
              <a:t>والاواصر الهيدروجينية، كما انها تحتاج الى ايونات المغنسيوم والبوتاسيوم لتثبيت مكوناتها</a:t>
            </a:r>
            <a:r>
              <a:rPr lang="ar-IQ" dirty="0" smtClean="0"/>
              <a:t>،</a:t>
            </a:r>
          </a:p>
          <a:p>
            <a:pPr algn="just"/>
            <a:r>
              <a:rPr lang="ar-IQ" dirty="0" smtClean="0"/>
              <a:t>ويصل </a:t>
            </a:r>
            <a:r>
              <a:rPr lang="ar-IQ" dirty="0"/>
              <a:t>حجم الرايبوسومات الى 20 نانومتر ويتراوح عددها بين 5000-10000 في الخلية الواحدة ويختلف عددها اعتماداً على سرعة تخليق البروتين من قبل الخلية </a:t>
            </a:r>
            <a:r>
              <a:rPr lang="ar-IQ" dirty="0" smtClean="0"/>
              <a:t>( كان </a:t>
            </a:r>
            <a:r>
              <a:rPr lang="ar-IQ" dirty="0"/>
              <a:t>معدل تخليق البروتين اعلى كلما كان عدد الرايبوسومات </a:t>
            </a:r>
            <a:r>
              <a:rPr lang="ar-IQ" dirty="0" smtClean="0"/>
              <a:t>اكثر)</a:t>
            </a:r>
          </a:p>
          <a:p>
            <a:pPr algn="just"/>
            <a:r>
              <a:rPr lang="ar-IQ" dirty="0" smtClean="0"/>
              <a:t> وهي تظهر متجمعةعلى الحامض النووي المراسل </a:t>
            </a:r>
            <a:r>
              <a:rPr lang="en-US" dirty="0" smtClean="0"/>
              <a:t>mRNA </a:t>
            </a:r>
            <a:r>
              <a:rPr lang="ar-IQ" dirty="0" smtClean="0"/>
              <a:t>وتسمى</a:t>
            </a:r>
            <a:r>
              <a:rPr lang="en-US" dirty="0" smtClean="0"/>
              <a:t> </a:t>
            </a:r>
            <a:r>
              <a:rPr lang="en-US" dirty="0" err="1" smtClean="0"/>
              <a:t>Polysome</a:t>
            </a:r>
            <a:r>
              <a:rPr lang="en-US" dirty="0" smtClean="0"/>
              <a:t>. </a:t>
            </a:r>
            <a:endParaRPr lang="ar-IQ" dirty="0" smtClean="0"/>
          </a:p>
          <a:p>
            <a:pPr algn="just"/>
            <a:r>
              <a:rPr lang="ar-IQ" dirty="0" smtClean="0"/>
              <a:t>تمتاز الرايبوسومات بخواصها الترسيبية عندما تنبذ (تطرد مركزياً) بسرعة عالية جداً في جهاز الطرد المركزي عالي السرعة </a:t>
            </a:r>
            <a:r>
              <a:rPr lang="en-US" dirty="0" smtClean="0"/>
              <a:t>Ultracentrifuge </a:t>
            </a:r>
            <a:r>
              <a:rPr lang="ar-IQ" dirty="0" smtClean="0"/>
              <a:t>حيث كلما كان ترسيب الرايبوسومات اسرع كلما كانت كثافتها اكبر. </a:t>
            </a:r>
          </a:p>
          <a:p>
            <a:pPr algn="just"/>
            <a:r>
              <a:rPr lang="ar-IQ" dirty="0" smtClean="0"/>
              <a:t>وتتواجد الرايبوسومات على شكل جزيئين مختلفين وهي 30</a:t>
            </a:r>
            <a:r>
              <a:rPr lang="en-US" dirty="0" smtClean="0"/>
              <a:t>S </a:t>
            </a:r>
            <a:r>
              <a:rPr lang="ar-IQ" dirty="0" smtClean="0"/>
              <a:t>و 50</a:t>
            </a:r>
            <a:r>
              <a:rPr lang="en-US" dirty="0" smtClean="0"/>
              <a:t>S </a:t>
            </a:r>
            <a:r>
              <a:rPr lang="ar-IQ" dirty="0" smtClean="0"/>
              <a:t>اعتماداً على اوزانها الجزيئيـة وتتجمـع مع بعضهـا مكونـة الرايبوسومــات ذات وزن 70</a:t>
            </a:r>
            <a:r>
              <a:rPr lang="en-US" dirty="0" smtClean="0"/>
              <a:t>    S(</a:t>
            </a:r>
            <a:endParaRPr lang="ar-IQ" dirty="0" smtClean="0"/>
          </a:p>
          <a:p>
            <a:pPr algn="just"/>
            <a:r>
              <a:rPr lang="ar-IQ" dirty="0" smtClean="0"/>
              <a:t>في حقيقــــة الـنــواة وزن الترسيـب 80 </a:t>
            </a:r>
            <a:r>
              <a:rPr lang="en-US" dirty="0" smtClean="0"/>
              <a:t>s </a:t>
            </a:r>
            <a:r>
              <a:rPr lang="ar-IQ" dirty="0" smtClean="0"/>
              <a:t>من جزئيــــن 60</a:t>
            </a:r>
            <a:r>
              <a:rPr lang="en-US" dirty="0" smtClean="0"/>
              <a:t>S  </a:t>
            </a:r>
            <a:r>
              <a:rPr lang="ar-IQ" dirty="0" smtClean="0"/>
              <a:t>و 40</a:t>
            </a:r>
            <a:r>
              <a:rPr lang="en-US" dirty="0" smtClean="0"/>
              <a:t>S) . </a:t>
            </a:r>
            <a:r>
              <a:rPr lang="ar-IQ" dirty="0" smtClean="0"/>
              <a:t>حيث </a:t>
            </a:r>
            <a:r>
              <a:rPr lang="en-US" dirty="0" smtClean="0"/>
              <a:t>S  (Svedberg) </a:t>
            </a:r>
            <a:r>
              <a:rPr lang="ar-IQ" dirty="0" smtClean="0"/>
              <a:t>وهي وحدة قياس سرعة الترسيب باستعمال جهاز الطرد المركزي عالي السرعة وقد جاءت هذه التسمية نسبة الى اسم مكتشفها العالم السويدي </a:t>
            </a:r>
            <a:r>
              <a:rPr lang="en-US" dirty="0" smtClean="0"/>
              <a:t>Svedberg </a:t>
            </a:r>
            <a:r>
              <a:rPr lang="ar-IQ" dirty="0" smtClean="0"/>
              <a:t>الذي لعب دورا مساعداً في نشؤ جهاز الطرد المركزي عالي السرعة.</a:t>
            </a:r>
            <a:endParaRPr lang="ar-IQ"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228600" y="990601"/>
            <a:ext cx="304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85" y="3964898"/>
            <a:ext cx="32766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DD70910D-8A9D-41EE-BCE5-2D592A7D6879}" type="datetime1">
              <a:rPr lang="en-US" smtClean="0"/>
              <a:t>12/1/2021</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53973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316" y="381000"/>
            <a:ext cx="9328316" cy="59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B112B09B-0EA1-499B-9A54-DBF85C6ED075}" type="datetime1">
              <a:rPr lang="en-US" smtClean="0"/>
              <a:t>12/1/2021</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12125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3050"/>
            <a:ext cx="5638800" cy="565150"/>
          </a:xfrm>
        </p:spPr>
        <p:txBody>
          <a:bodyPr>
            <a:normAutofit fontScale="90000"/>
          </a:bodyPr>
          <a:lstStyle/>
          <a:p>
            <a:pPr algn="r"/>
            <a:r>
              <a:rPr lang="ar-IQ" dirty="0">
                <a:solidFill>
                  <a:srgbClr val="FFC000"/>
                </a:solidFill>
              </a:rPr>
              <a:t>المواد السايتوبلازمية الخاملة </a:t>
            </a:r>
          </a:p>
        </p:txBody>
      </p:sp>
      <p:sp>
        <p:nvSpPr>
          <p:cNvPr id="6" name="Content Placeholder 5"/>
          <p:cNvSpPr>
            <a:spLocks noGrp="1"/>
          </p:cNvSpPr>
          <p:nvPr>
            <p:ph sz="quarter" idx="4"/>
          </p:nvPr>
        </p:nvSpPr>
        <p:spPr>
          <a:xfrm>
            <a:off x="4876800" y="1752600"/>
            <a:ext cx="4041775" cy="3941763"/>
          </a:xfrm>
        </p:spPr>
        <p:txBody>
          <a:bodyPr>
            <a:normAutofit fontScale="92500"/>
          </a:bodyPr>
          <a:lstStyle/>
          <a:p>
            <a:pPr algn="just"/>
            <a:r>
              <a:rPr lang="ar-IQ" dirty="0"/>
              <a:t>يحتوي السايتوبلازم  على حبيبات وكريات </a:t>
            </a:r>
            <a:r>
              <a:rPr lang="en-US" dirty="0"/>
              <a:t>globules </a:t>
            </a:r>
            <a:r>
              <a:rPr lang="ar-IQ" dirty="0"/>
              <a:t>من مواد غذائية مخزونة </a:t>
            </a:r>
            <a:r>
              <a:rPr lang="ar-IQ" dirty="0" smtClean="0"/>
              <a:t>وخاملة. </a:t>
            </a:r>
            <a:r>
              <a:rPr lang="ar-IQ" dirty="0"/>
              <a:t>يعتمد تركيبها على نوع الخلية والظروف الغذائية، تحاط المواد المخزونة باغشية تحددها عن بقية السايتوبلازم</a:t>
            </a:r>
            <a:r>
              <a:rPr lang="ar-IQ" dirty="0" smtClean="0"/>
              <a:t>،</a:t>
            </a:r>
          </a:p>
          <a:p>
            <a:pPr algn="just"/>
            <a:r>
              <a:rPr lang="ar-IQ" dirty="0" smtClean="0"/>
              <a:t> غالباً </a:t>
            </a:r>
            <a:r>
              <a:rPr lang="ar-IQ" dirty="0"/>
              <a:t>ما تحول المادة الغذائية الى جزيئات كبيرة وتخزنها في وقت تكون مصدرآ للطاقة ،غير ذائبة و لا تؤثر في الضغط الازموزي الخلوي داخل الخلية.</a:t>
            </a:r>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627284" cy="390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ADF4A0CF-8C0E-4D9B-80FE-BBDDEA7D61F3}" type="datetime1">
              <a:rPr lang="en-US" smtClean="0"/>
              <a:t>12/1/2021</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044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7696200" cy="686761"/>
          </a:xfrm>
        </p:spPr>
        <p:txBody>
          <a:bodyPr>
            <a:normAutofit fontScale="90000"/>
          </a:bodyPr>
          <a:lstStyle/>
          <a:p>
            <a:r>
              <a:rPr lang="ar-IQ" sz="2800" dirty="0" smtClean="0">
                <a:solidFill>
                  <a:srgbClr val="FF0000"/>
                </a:solidFill>
              </a:rPr>
              <a:t>  7- المواد </a:t>
            </a:r>
            <a:r>
              <a:rPr lang="ar-IQ" sz="2800" dirty="0">
                <a:solidFill>
                  <a:srgbClr val="FF0000"/>
                </a:solidFill>
              </a:rPr>
              <a:t>العضوية المخزونة </a:t>
            </a:r>
            <a:r>
              <a:rPr lang="en-US" sz="2800" dirty="0">
                <a:solidFill>
                  <a:srgbClr val="FF0000"/>
                </a:solidFill>
              </a:rPr>
              <a:t>stored organic materials </a:t>
            </a:r>
            <a:endParaRPr lang="ar-IQ" sz="2800" dirty="0">
              <a:solidFill>
                <a:srgbClr val="FF0000"/>
              </a:solidFill>
            </a:endParaRPr>
          </a:p>
        </p:txBody>
      </p:sp>
      <p:sp>
        <p:nvSpPr>
          <p:cNvPr id="3" name="Subtitle 2"/>
          <p:cNvSpPr>
            <a:spLocks noGrp="1"/>
          </p:cNvSpPr>
          <p:nvPr>
            <p:ph type="subTitle" idx="1"/>
          </p:nvPr>
        </p:nvSpPr>
        <p:spPr>
          <a:xfrm>
            <a:off x="228600" y="914400"/>
            <a:ext cx="8610600" cy="4495800"/>
          </a:xfrm>
        </p:spPr>
        <p:txBody>
          <a:bodyPr>
            <a:normAutofit fontScale="92500" lnSpcReduction="10000"/>
          </a:bodyPr>
          <a:lstStyle/>
          <a:p>
            <a:pPr marL="457200" indent="-457200">
              <a:buFont typeface="Wingdings" panose="05000000000000000000" pitchFamily="2" charset="2"/>
              <a:buChar char="q"/>
            </a:pPr>
            <a:r>
              <a:rPr lang="ar-IQ" dirty="0"/>
              <a:t>تخزن البكتريا وبقية الكائنات الحية بدائية النواة المواد العضوية الكاربونية على شكل مجموعتين مختلفتين تمثل الخزين من الكاربون والطاقة داخل البكتريا:</a:t>
            </a:r>
          </a:p>
          <a:p>
            <a:r>
              <a:rPr lang="ar-IQ" dirty="0" smtClean="0"/>
              <a:t>1-السكريات </a:t>
            </a:r>
            <a:r>
              <a:rPr lang="ar-IQ" dirty="0"/>
              <a:t>المتعددة مثل النشا </a:t>
            </a:r>
            <a:r>
              <a:rPr lang="en-US" dirty="0"/>
              <a:t>Starch  </a:t>
            </a:r>
            <a:r>
              <a:rPr lang="ar-IQ" dirty="0"/>
              <a:t>والكلايكوجين  </a:t>
            </a:r>
            <a:r>
              <a:rPr lang="en-US" dirty="0"/>
              <a:t>glycogen.</a:t>
            </a:r>
          </a:p>
          <a:p>
            <a:r>
              <a:rPr lang="ar-IQ" dirty="0" smtClean="0"/>
              <a:t>2-الدهون </a:t>
            </a:r>
            <a:r>
              <a:rPr lang="en-US" dirty="0"/>
              <a:t>Lipids </a:t>
            </a:r>
            <a:r>
              <a:rPr lang="ar-IQ" dirty="0"/>
              <a:t>تخزن في البكتريا بشكل بوليمرات من الحامض الشحمي </a:t>
            </a:r>
            <a:r>
              <a:rPr lang="ar-IQ" dirty="0" smtClean="0"/>
              <a:t>(</a:t>
            </a:r>
            <a:r>
              <a:rPr lang="en-US" dirty="0" smtClean="0"/>
              <a:t>(BHA</a:t>
            </a:r>
            <a:r>
              <a:rPr lang="en-US" dirty="0"/>
              <a:t>)    Poly-B-</a:t>
            </a:r>
            <a:r>
              <a:rPr lang="en-US" dirty="0" err="1"/>
              <a:t>hydroxy</a:t>
            </a:r>
            <a:r>
              <a:rPr lang="en-US" dirty="0"/>
              <a:t> butyric acid  </a:t>
            </a:r>
            <a:r>
              <a:rPr lang="ar-IQ" dirty="0" smtClean="0"/>
              <a:t>.</a:t>
            </a:r>
          </a:p>
          <a:p>
            <a:endParaRPr lang="ar-IQ" dirty="0" smtClean="0"/>
          </a:p>
          <a:p>
            <a:pPr marL="457200" indent="-457200">
              <a:buFont typeface="Wingdings" panose="05000000000000000000" pitchFamily="2" charset="2"/>
              <a:buChar char="q"/>
            </a:pPr>
            <a:r>
              <a:rPr lang="ar-IQ" dirty="0" smtClean="0"/>
              <a:t>ترتبط </a:t>
            </a:r>
            <a:r>
              <a:rPr lang="ar-IQ" dirty="0"/>
              <a:t>الجزيئات في الوحدة الواحدة بوساطة آصرة استر</a:t>
            </a:r>
            <a:r>
              <a:rPr lang="en-US" dirty="0"/>
              <a:t>ester bond </a:t>
            </a:r>
            <a:r>
              <a:rPr lang="ar-IQ" dirty="0"/>
              <a:t>التي تربط مجموعة الكاربوكسيد لجزيئة مع مجموعة الكاربوكسيد لجزيئة اخرى بازاحة جزيئة من الماء.يتكون هذا المركب كوسيلة للتخلص من الاحماض الناتجة في الخلية وذلك عن طريق التخلص من الجزء الكاربوكسيلي الذي يتفاعل مع وحدات هذا الحامض عن طريق اصرة الاستر وبذلك نتخلص من الكاربوكسيل وتقلل الحموضة في السايتوبلازم .</a:t>
            </a:r>
          </a:p>
          <a:p>
            <a:endParaRPr lang="ar-IQ" dirty="0"/>
          </a:p>
        </p:txBody>
      </p:sp>
      <p:sp>
        <p:nvSpPr>
          <p:cNvPr id="4" name="Date Placeholder 3"/>
          <p:cNvSpPr>
            <a:spLocks noGrp="1"/>
          </p:cNvSpPr>
          <p:nvPr>
            <p:ph type="dt" sz="half" idx="10"/>
          </p:nvPr>
        </p:nvSpPr>
        <p:spPr/>
        <p:txBody>
          <a:bodyPr/>
          <a:lstStyle/>
          <a:p>
            <a:fld id="{5F8778AB-1FD6-4358-B287-5F2F3EF596C3}"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98980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305800" cy="762961"/>
          </a:xfrm>
        </p:spPr>
        <p:txBody>
          <a:bodyPr>
            <a:normAutofit fontScale="90000"/>
          </a:bodyPr>
          <a:lstStyle/>
          <a:p>
            <a:r>
              <a:rPr lang="ar-IQ" sz="2800" dirty="0" smtClean="0">
                <a:solidFill>
                  <a:srgbClr val="FF0000"/>
                </a:solidFill>
              </a:rPr>
              <a:t>8- المواد </a:t>
            </a:r>
            <a:r>
              <a:rPr lang="ar-IQ" sz="2800" dirty="0">
                <a:solidFill>
                  <a:srgbClr val="FF0000"/>
                </a:solidFill>
              </a:rPr>
              <a:t>اللاعضوية المخزونة </a:t>
            </a:r>
            <a:r>
              <a:rPr lang="en-US" sz="2800" dirty="0">
                <a:solidFill>
                  <a:srgbClr val="FF0000"/>
                </a:solidFill>
              </a:rPr>
              <a:t>Stored inorganic materials </a:t>
            </a:r>
            <a:endParaRPr lang="ar-IQ" sz="2800" dirty="0">
              <a:solidFill>
                <a:srgbClr val="FF0000"/>
              </a:solidFill>
            </a:endParaRPr>
          </a:p>
        </p:txBody>
      </p:sp>
      <p:sp>
        <p:nvSpPr>
          <p:cNvPr id="3" name="Subtitle 2"/>
          <p:cNvSpPr>
            <a:spLocks noGrp="1"/>
          </p:cNvSpPr>
          <p:nvPr>
            <p:ph type="subTitle" idx="1"/>
          </p:nvPr>
        </p:nvSpPr>
        <p:spPr>
          <a:xfrm>
            <a:off x="304800" y="1219200"/>
            <a:ext cx="8534400" cy="4114800"/>
          </a:xfrm>
        </p:spPr>
        <p:txBody>
          <a:bodyPr>
            <a:normAutofit lnSpcReduction="10000"/>
          </a:bodyPr>
          <a:lstStyle/>
          <a:p>
            <a:pPr algn="just"/>
            <a:r>
              <a:rPr lang="ar-IQ" dirty="0" smtClean="0"/>
              <a:t>1-الحبيبات </a:t>
            </a:r>
            <a:r>
              <a:rPr lang="ar-IQ" dirty="0"/>
              <a:t>المتكونة من عنصر الكبريت، بعض البكتريا المؤكسدة للبكتريا تقوم بأكسدة ما يفيض عن حاجتها من كبريتيد الهيدروجين </a:t>
            </a:r>
            <a:r>
              <a:rPr lang="en-US" dirty="0" smtClean="0"/>
              <a:t>H</a:t>
            </a:r>
            <a:r>
              <a:rPr lang="en-US" sz="1800" dirty="0" smtClean="0"/>
              <a:t>2</a:t>
            </a:r>
            <a:r>
              <a:rPr lang="en-US" dirty="0" smtClean="0"/>
              <a:t>S  </a:t>
            </a:r>
            <a:r>
              <a:rPr lang="ar-IQ" dirty="0" smtClean="0"/>
              <a:t>الى </a:t>
            </a:r>
            <a:r>
              <a:rPr lang="ar-IQ" dirty="0"/>
              <a:t>الكبريت الذري لكي تخزنه على شكل حبيبات داخل السايتوبلازم.</a:t>
            </a:r>
          </a:p>
          <a:p>
            <a:pPr algn="just"/>
            <a:r>
              <a:rPr lang="ar-IQ" dirty="0" smtClean="0"/>
              <a:t>2-الحبيبات </a:t>
            </a:r>
            <a:r>
              <a:rPr lang="ar-IQ" dirty="0"/>
              <a:t>المتكونة من تجمع الفوسفات غير العضوية وتعرف بمادة الميتافوسفات </a:t>
            </a:r>
            <a:r>
              <a:rPr lang="en-US" dirty="0" err="1"/>
              <a:t>metaphosphate</a:t>
            </a:r>
            <a:r>
              <a:rPr lang="en-US" dirty="0"/>
              <a:t> </a:t>
            </a:r>
            <a:r>
              <a:rPr lang="ar-IQ" dirty="0"/>
              <a:t>وتدعى بحبيبات الفوليوتين </a:t>
            </a:r>
            <a:r>
              <a:rPr lang="en-US" dirty="0" err="1"/>
              <a:t>volutin</a:t>
            </a:r>
            <a:r>
              <a:rPr lang="en-US" dirty="0"/>
              <a:t> </a:t>
            </a:r>
            <a:r>
              <a:rPr lang="ar-IQ" dirty="0"/>
              <a:t>ا،تظهرهذه الحبيبات بوضوح عندما تكون ظروف التغذية للخلية جيدة ويكون الايض بطيئآ،و تدعى احيانا </a:t>
            </a:r>
            <a:r>
              <a:rPr lang="ar-IQ" b="1" dirty="0">
                <a:solidFill>
                  <a:schemeClr val="accent4">
                    <a:lumMod val="60000"/>
                    <a:lumOff val="40000"/>
                  </a:schemeClr>
                </a:solidFill>
              </a:rPr>
              <a:t>بالحبيبات المختلفة اللون </a:t>
            </a:r>
            <a:r>
              <a:rPr lang="en-US" b="1" dirty="0">
                <a:solidFill>
                  <a:schemeClr val="accent4">
                    <a:lumMod val="60000"/>
                    <a:lumOff val="40000"/>
                  </a:schemeClr>
                </a:solidFill>
              </a:rPr>
              <a:t>Metachromatic </a:t>
            </a:r>
            <a:r>
              <a:rPr lang="ar-IQ" b="1" dirty="0">
                <a:solidFill>
                  <a:schemeClr val="accent4">
                    <a:lumMod val="60000"/>
                    <a:lumOff val="40000"/>
                  </a:schemeClr>
                </a:solidFill>
              </a:rPr>
              <a:t>لانها تصطبغ بلون يختلف عن لون الصبغة المضافة عليها فعند اضافة صبغة ازرق المثيلين تصطبغ الحبيبات باللون الاحمر تتواجد في البكتريا الخناق </a:t>
            </a:r>
            <a:r>
              <a:rPr lang="en-US" b="1" i="1" dirty="0" err="1" smtClean="0">
                <a:solidFill>
                  <a:schemeClr val="accent4">
                    <a:lumMod val="60000"/>
                    <a:lumOff val="40000"/>
                  </a:schemeClr>
                </a:solidFill>
              </a:rPr>
              <a:t>Corynebacterium</a:t>
            </a:r>
            <a:r>
              <a:rPr lang="en-US" b="1" dirty="0">
                <a:solidFill>
                  <a:schemeClr val="accent4">
                    <a:lumMod val="60000"/>
                    <a:lumOff val="40000"/>
                  </a:schemeClr>
                </a:solidFill>
              </a:rPr>
              <a:t> </a:t>
            </a:r>
            <a:r>
              <a:rPr lang="ar-IQ" b="1" dirty="0" smtClean="0">
                <a:solidFill>
                  <a:schemeClr val="accent4">
                    <a:lumMod val="60000"/>
                    <a:lumOff val="40000"/>
                  </a:schemeClr>
                </a:solidFill>
              </a:rPr>
              <a:t>.</a:t>
            </a:r>
            <a:endParaRPr lang="en-US" b="1" dirty="0">
              <a:solidFill>
                <a:schemeClr val="accent4">
                  <a:lumMod val="60000"/>
                  <a:lumOff val="40000"/>
                </a:schemeClr>
              </a:solidFill>
            </a:endParaRPr>
          </a:p>
          <a:p>
            <a:pPr algn="just"/>
            <a:endParaRPr lang="ar-IQ" dirty="0"/>
          </a:p>
        </p:txBody>
      </p:sp>
      <p:sp>
        <p:nvSpPr>
          <p:cNvPr id="4" name="Date Placeholder 3"/>
          <p:cNvSpPr>
            <a:spLocks noGrp="1"/>
          </p:cNvSpPr>
          <p:nvPr>
            <p:ph type="dt" sz="half" idx="10"/>
          </p:nvPr>
        </p:nvSpPr>
        <p:spPr/>
        <p:txBody>
          <a:bodyPr/>
          <a:lstStyle/>
          <a:p>
            <a:fld id="{6E594FBF-3BD9-4541-BAD0-8850F5462DE9}" type="datetime1">
              <a:rPr lang="en-US" smtClean="0"/>
              <a:t>12/1/2021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6055979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5840</TotalTime>
  <Words>1734</Words>
  <Application>Microsoft Office PowerPoint</Application>
  <PresentationFormat>On-screen Show (4:3)</PresentationFormat>
  <Paragraphs>128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علم الاحياء المجهرية النظري  MICROBIOLOGY   lac.6</vt:lpstr>
      <vt:lpstr>5- الجسم الوسطي Mesosome</vt:lpstr>
      <vt:lpstr>وظائف الـ Mesosome</vt:lpstr>
      <vt:lpstr>6- السايتوبلازم   Cytoplasm  والتراكيب السايتوبلازمية</vt:lpstr>
      <vt:lpstr>التراكيب السايتوبلازمية الدقيقة  Cytoplasmic ultra structure</vt:lpstr>
      <vt:lpstr>PowerPoint Presentation</vt:lpstr>
      <vt:lpstr>المواد السايتوبلازمية الخاملة </vt:lpstr>
      <vt:lpstr>  7- المواد العضوية المخزونة stored organic materials </vt:lpstr>
      <vt:lpstr>8- المواد اللاعضوية المخزونة Stored inorganic materials </vt:lpstr>
      <vt:lpstr>9- الفجوات الغازية Gas Vacuoles:</vt:lpstr>
      <vt:lpstr>10- المادة النووية   Nuclear Material</vt:lpstr>
      <vt:lpstr>PowerPoint Presentation</vt:lpstr>
      <vt:lpstr>PowerPoint Presentation</vt:lpstr>
      <vt:lpstr>11- الابواغ الداخلية (Endospores): </vt:lpstr>
      <vt:lpstr>PowerPoint Presentation</vt:lpstr>
      <vt:lpstr>PowerPoint Presentation</vt:lpstr>
      <vt:lpstr>PowerPoint Presentation</vt:lpstr>
      <vt:lpstr>تركيب السبور </vt:lpstr>
      <vt:lpstr>PowerPoint Presentation</vt:lpstr>
      <vt:lpstr>يتميز التركيب الكيمياوي للبوغ على احتوائه على كميات كبيرة من حامض   Dipicolinic acid  وهي مادة غير موجودة في الخلايا الخضرية وتكون 5-10% من الوزن الجاف للبوغ بالاضافة الى كميات كبيرة من الكالسيوم Ca+2 ويعتقد ان المعقد المتكون من  Ca+2 + dipicolinic acid + peptidoglycan ,  يكون طبقة القشرة وهذه الطبقة مسؤولة عن عدم نفاذية غطاء البوغ  ويعتقد ان المقاومة للحرارة والجفاف والمواد الكيمياوية والمطهرات ناتجة عن قلة المحتوى المائي و تكونCalcium dipicolinice   الموجودة في القشرة. * يكشف عن الابواغ الداخلية بسهولة بالمجهر الضوئي لانها ذات انكسار عال ولاتتقبل الاصباغ خلال غطائها السميك كما تتقبله بقية الخلية.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الاحياء المجهرية النظري  MICROBIOLOGY   lac.6</dc:title>
  <dc:creator>Digital</dc:creator>
  <cp:lastModifiedBy>Maher</cp:lastModifiedBy>
  <cp:revision>22</cp:revision>
  <cp:lastPrinted>2021-12-01T01:24:47Z</cp:lastPrinted>
  <dcterms:created xsi:type="dcterms:W3CDTF">2006-08-16T00:00:00Z</dcterms:created>
  <dcterms:modified xsi:type="dcterms:W3CDTF">2021-12-04T17:35:45Z</dcterms:modified>
</cp:coreProperties>
</file>