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5" r:id="rId2"/>
    <p:sldId id="256" r:id="rId3"/>
    <p:sldId id="263" r:id="rId4"/>
    <p:sldId id="264" r:id="rId5"/>
    <p:sldId id="280" r:id="rId6"/>
    <p:sldId id="281" r:id="rId7"/>
    <p:sldId id="282" r:id="rId8"/>
    <p:sldId id="283" r:id="rId9"/>
    <p:sldId id="284" r:id="rId10"/>
    <p:sldId id="285" r:id="rId11"/>
    <p:sldId id="266" r:id="rId12"/>
    <p:sldId id="268" r:id="rId13"/>
    <p:sldId id="267" r:id="rId14"/>
    <p:sldId id="257" r:id="rId15"/>
    <p:sldId id="270" r:id="rId16"/>
    <p:sldId id="269" r:id="rId17"/>
    <p:sldId id="271" r:id="rId18"/>
    <p:sldId id="273" r:id="rId19"/>
    <p:sldId id="258" r:id="rId20"/>
    <p:sldId id="272" r:id="rId21"/>
    <p:sldId id="259" r:id="rId22"/>
    <p:sldId id="260" r:id="rId23"/>
    <p:sldId id="261" r:id="rId24"/>
    <p:sldId id="274" r:id="rId25"/>
    <p:sldId id="275" r:id="rId26"/>
    <p:sldId id="276" r:id="rId27"/>
    <p:sldId id="277" r:id="rId28"/>
    <p:sldId id="278" r:id="rId29"/>
    <p:sldId id="262" r:id="rId30"/>
    <p:sldId id="279" r:id="rId3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FD907F76-1B2A-484F-BD84-8EC1161C5133}" type="datetimeFigureOut">
              <a:rPr lang="en-US" smtClean="0"/>
              <a:t>10/10/2023</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A0A1B1FF-6559-4ABE-B4F7-134FA6298961}" type="slidenum">
              <a:rPr lang="en-US" smtClean="0"/>
              <a:t>‹#›</a:t>
            </a:fld>
            <a:endParaRPr lang="en-US"/>
          </a:p>
        </p:txBody>
      </p:sp>
    </p:spTree>
    <p:extLst>
      <p:ext uri="{BB962C8B-B14F-4D97-AF65-F5344CB8AC3E}">
        <p14:creationId xmlns:p14="http://schemas.microsoft.com/office/powerpoint/2010/main" val="857885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CA918EB-55EA-41A9-82B5-4CFB087C02C8}" type="datetimeFigureOut">
              <a:rPr lang="en-US" smtClean="0"/>
              <a:t>10/10/2023</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CF52CDB-FF88-4AE5-8075-BFFDE4274AE9}" type="slidenum">
              <a:rPr lang="en-US" smtClean="0"/>
              <a:t>‹#›</a:t>
            </a:fld>
            <a:endParaRPr lang="en-US"/>
          </a:p>
        </p:txBody>
      </p:sp>
    </p:spTree>
    <p:extLst>
      <p:ext uri="{BB962C8B-B14F-4D97-AF65-F5344CB8AC3E}">
        <p14:creationId xmlns:p14="http://schemas.microsoft.com/office/powerpoint/2010/main" val="22489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a:t>
            </a:fld>
            <a:endParaRPr lang="en-US"/>
          </a:p>
        </p:txBody>
      </p:sp>
    </p:spTree>
    <p:extLst>
      <p:ext uri="{BB962C8B-B14F-4D97-AF65-F5344CB8AC3E}">
        <p14:creationId xmlns:p14="http://schemas.microsoft.com/office/powerpoint/2010/main" val="112297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16</a:t>
            </a:fld>
            <a:endParaRPr lang="en-US"/>
          </a:p>
        </p:txBody>
      </p:sp>
    </p:spTree>
    <p:extLst>
      <p:ext uri="{BB962C8B-B14F-4D97-AF65-F5344CB8AC3E}">
        <p14:creationId xmlns:p14="http://schemas.microsoft.com/office/powerpoint/2010/main" val="142701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17</a:t>
            </a:fld>
            <a:endParaRPr lang="en-US"/>
          </a:p>
        </p:txBody>
      </p:sp>
    </p:spTree>
    <p:extLst>
      <p:ext uri="{BB962C8B-B14F-4D97-AF65-F5344CB8AC3E}">
        <p14:creationId xmlns:p14="http://schemas.microsoft.com/office/powerpoint/2010/main" val="302603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18</a:t>
            </a:fld>
            <a:endParaRPr lang="en-US"/>
          </a:p>
        </p:txBody>
      </p:sp>
    </p:spTree>
    <p:extLst>
      <p:ext uri="{BB962C8B-B14F-4D97-AF65-F5344CB8AC3E}">
        <p14:creationId xmlns:p14="http://schemas.microsoft.com/office/powerpoint/2010/main" val="368907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19</a:t>
            </a:fld>
            <a:endParaRPr lang="en-US"/>
          </a:p>
        </p:txBody>
      </p:sp>
    </p:spTree>
    <p:extLst>
      <p:ext uri="{BB962C8B-B14F-4D97-AF65-F5344CB8AC3E}">
        <p14:creationId xmlns:p14="http://schemas.microsoft.com/office/powerpoint/2010/main" val="82863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20</a:t>
            </a:fld>
            <a:endParaRPr lang="en-US"/>
          </a:p>
        </p:txBody>
      </p:sp>
    </p:spTree>
    <p:extLst>
      <p:ext uri="{BB962C8B-B14F-4D97-AF65-F5344CB8AC3E}">
        <p14:creationId xmlns:p14="http://schemas.microsoft.com/office/powerpoint/2010/main" val="376229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21</a:t>
            </a:fld>
            <a:endParaRPr lang="en-US"/>
          </a:p>
        </p:txBody>
      </p:sp>
    </p:spTree>
    <p:extLst>
      <p:ext uri="{BB962C8B-B14F-4D97-AF65-F5344CB8AC3E}">
        <p14:creationId xmlns:p14="http://schemas.microsoft.com/office/powerpoint/2010/main" val="135096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22</a:t>
            </a:fld>
            <a:endParaRPr lang="en-US"/>
          </a:p>
        </p:txBody>
      </p:sp>
    </p:spTree>
    <p:extLst>
      <p:ext uri="{BB962C8B-B14F-4D97-AF65-F5344CB8AC3E}">
        <p14:creationId xmlns:p14="http://schemas.microsoft.com/office/powerpoint/2010/main" val="271820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23</a:t>
            </a:fld>
            <a:endParaRPr lang="en-US"/>
          </a:p>
        </p:txBody>
      </p:sp>
    </p:spTree>
    <p:extLst>
      <p:ext uri="{BB962C8B-B14F-4D97-AF65-F5344CB8AC3E}">
        <p14:creationId xmlns:p14="http://schemas.microsoft.com/office/powerpoint/2010/main" val="364765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24</a:t>
            </a:fld>
            <a:endParaRPr lang="en-US"/>
          </a:p>
        </p:txBody>
      </p:sp>
    </p:spTree>
    <p:extLst>
      <p:ext uri="{BB962C8B-B14F-4D97-AF65-F5344CB8AC3E}">
        <p14:creationId xmlns:p14="http://schemas.microsoft.com/office/powerpoint/2010/main" val="346213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25</a:t>
            </a:fld>
            <a:endParaRPr lang="en-US"/>
          </a:p>
        </p:txBody>
      </p:sp>
    </p:spTree>
    <p:extLst>
      <p:ext uri="{BB962C8B-B14F-4D97-AF65-F5344CB8AC3E}">
        <p14:creationId xmlns:p14="http://schemas.microsoft.com/office/powerpoint/2010/main" val="114854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a:t>
            </a:fld>
            <a:endParaRPr lang="en-US"/>
          </a:p>
        </p:txBody>
      </p:sp>
    </p:spTree>
    <p:extLst>
      <p:ext uri="{BB962C8B-B14F-4D97-AF65-F5344CB8AC3E}">
        <p14:creationId xmlns:p14="http://schemas.microsoft.com/office/powerpoint/2010/main" val="205195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26</a:t>
            </a:fld>
            <a:endParaRPr lang="en-US"/>
          </a:p>
        </p:txBody>
      </p:sp>
    </p:spTree>
    <p:extLst>
      <p:ext uri="{BB962C8B-B14F-4D97-AF65-F5344CB8AC3E}">
        <p14:creationId xmlns:p14="http://schemas.microsoft.com/office/powerpoint/2010/main" val="197361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27</a:t>
            </a:fld>
            <a:endParaRPr lang="en-US"/>
          </a:p>
        </p:txBody>
      </p:sp>
    </p:spTree>
    <p:extLst>
      <p:ext uri="{BB962C8B-B14F-4D97-AF65-F5344CB8AC3E}">
        <p14:creationId xmlns:p14="http://schemas.microsoft.com/office/powerpoint/2010/main" val="60361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28</a:t>
            </a:fld>
            <a:endParaRPr lang="en-US"/>
          </a:p>
        </p:txBody>
      </p:sp>
    </p:spTree>
    <p:extLst>
      <p:ext uri="{BB962C8B-B14F-4D97-AF65-F5344CB8AC3E}">
        <p14:creationId xmlns:p14="http://schemas.microsoft.com/office/powerpoint/2010/main" val="38998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29</a:t>
            </a:fld>
            <a:endParaRPr lang="en-US"/>
          </a:p>
        </p:txBody>
      </p:sp>
    </p:spTree>
    <p:extLst>
      <p:ext uri="{BB962C8B-B14F-4D97-AF65-F5344CB8AC3E}">
        <p14:creationId xmlns:p14="http://schemas.microsoft.com/office/powerpoint/2010/main" val="34113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30</a:t>
            </a:fld>
            <a:endParaRPr lang="en-US"/>
          </a:p>
        </p:txBody>
      </p:sp>
    </p:spTree>
    <p:extLst>
      <p:ext uri="{BB962C8B-B14F-4D97-AF65-F5344CB8AC3E}">
        <p14:creationId xmlns:p14="http://schemas.microsoft.com/office/powerpoint/2010/main" val="212696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3</a:t>
            </a:fld>
            <a:endParaRPr lang="en-US"/>
          </a:p>
        </p:txBody>
      </p:sp>
    </p:spTree>
    <p:extLst>
      <p:ext uri="{BB962C8B-B14F-4D97-AF65-F5344CB8AC3E}">
        <p14:creationId xmlns:p14="http://schemas.microsoft.com/office/powerpoint/2010/main" val="349724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4</a:t>
            </a:fld>
            <a:endParaRPr lang="en-US"/>
          </a:p>
        </p:txBody>
      </p:sp>
    </p:spTree>
    <p:extLst>
      <p:ext uri="{BB962C8B-B14F-4D97-AF65-F5344CB8AC3E}">
        <p14:creationId xmlns:p14="http://schemas.microsoft.com/office/powerpoint/2010/main" val="167256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11</a:t>
            </a:fld>
            <a:endParaRPr lang="en-US"/>
          </a:p>
        </p:txBody>
      </p:sp>
    </p:spTree>
    <p:extLst>
      <p:ext uri="{BB962C8B-B14F-4D97-AF65-F5344CB8AC3E}">
        <p14:creationId xmlns:p14="http://schemas.microsoft.com/office/powerpoint/2010/main" val="165384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12</a:t>
            </a:fld>
            <a:endParaRPr lang="en-US"/>
          </a:p>
        </p:txBody>
      </p:sp>
    </p:spTree>
    <p:extLst>
      <p:ext uri="{BB962C8B-B14F-4D97-AF65-F5344CB8AC3E}">
        <p14:creationId xmlns:p14="http://schemas.microsoft.com/office/powerpoint/2010/main" val="419918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13</a:t>
            </a:fld>
            <a:endParaRPr lang="en-US"/>
          </a:p>
        </p:txBody>
      </p:sp>
    </p:spTree>
    <p:extLst>
      <p:ext uri="{BB962C8B-B14F-4D97-AF65-F5344CB8AC3E}">
        <p14:creationId xmlns:p14="http://schemas.microsoft.com/office/powerpoint/2010/main" val="324361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14</a:t>
            </a:fld>
            <a:endParaRPr lang="en-US"/>
          </a:p>
        </p:txBody>
      </p:sp>
    </p:spTree>
    <p:extLst>
      <p:ext uri="{BB962C8B-B14F-4D97-AF65-F5344CB8AC3E}">
        <p14:creationId xmlns:p14="http://schemas.microsoft.com/office/powerpoint/2010/main" val="199049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52CDB-FF88-4AE5-8075-BFFDE4274AE9}" type="slidenum">
              <a:rPr lang="en-US" smtClean="0"/>
              <a:t>15</a:t>
            </a:fld>
            <a:endParaRPr lang="en-US"/>
          </a:p>
        </p:txBody>
      </p:sp>
    </p:spTree>
    <p:extLst>
      <p:ext uri="{BB962C8B-B14F-4D97-AF65-F5344CB8AC3E}">
        <p14:creationId xmlns:p14="http://schemas.microsoft.com/office/powerpoint/2010/main" val="14277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DE53A-82A3-410D-A845-D62F2746403C}"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B62B1-6A49-46C9-8089-527BEF0AC2E1}"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06EBC-C056-4A45-B557-BEE1C140853B}"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EF022-7BF5-4A0F-969E-3D72B0D3565F}"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2028D-D2B4-4047-9EAC-B1BC30C8C640}"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826A3-B9AA-4656-951E-9CBE629D55E5}"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A1658-04B4-4A17-8E95-5470A838B1C7}" type="datetime1">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2C2FD-89D8-46EE-A23A-604D1424410C}" type="datetime1">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FEDA6-459F-484A-89D0-5F1A47DF0B3E}"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1518E-4675-46C4-9026-C31B396519A5}"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4032A-219F-4D70-8D68-13402651ECB7}" type="datetime1">
              <a:rPr lang="en-US" smtClean="0"/>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نتيجة بحث الصور عن ‪microbiology wallpapers‬‏"/>
          <p:cNvPicPr>
            <a:picLocks noChangeAspect="1" noChangeArrowheads="1"/>
          </p:cNvPicPr>
          <p:nvPr/>
        </p:nvPicPr>
        <p:blipFill>
          <a:blip r:embed="rId3" cstate="print"/>
          <a:srcRect/>
          <a:stretch>
            <a:fillRect/>
          </a:stretch>
        </p:blipFill>
        <p:spPr bwMode="auto">
          <a:xfrm>
            <a:off x="0" y="4038600"/>
            <a:ext cx="4186382" cy="2819400"/>
          </a:xfrm>
          <a:prstGeom prst="rect">
            <a:avLst/>
          </a:prstGeom>
          <a:noFill/>
        </p:spPr>
      </p:pic>
      <p:sp>
        <p:nvSpPr>
          <p:cNvPr id="1032" name="AutoShape 8" descr="نتيجة بحث الصور عن ‪micro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نتيجة بحث الصور عن ‪microbiology‬‏"/>
          <p:cNvPicPr>
            <a:picLocks noChangeAspect="1" noChangeArrowheads="1"/>
          </p:cNvPicPr>
          <p:nvPr/>
        </p:nvPicPr>
        <p:blipFill>
          <a:blip r:embed="rId4" cstate="print"/>
          <a:srcRect/>
          <a:stretch>
            <a:fillRect/>
          </a:stretch>
        </p:blipFill>
        <p:spPr bwMode="auto">
          <a:xfrm>
            <a:off x="4953000" y="0"/>
            <a:ext cx="4191000" cy="2743200"/>
          </a:xfrm>
          <a:prstGeom prst="rect">
            <a:avLst/>
          </a:prstGeom>
          <a:noFill/>
        </p:spPr>
      </p:pic>
      <p:sp>
        <p:nvSpPr>
          <p:cNvPr id="1036" name="AutoShape 12" descr="نتيجة بحث الصور عن ‪micro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8" name="Picture 14" descr="نتيجة بحث الصور عن ‪microbiology‬‏"/>
          <p:cNvPicPr>
            <a:picLocks noChangeAspect="1" noChangeArrowheads="1"/>
          </p:cNvPicPr>
          <p:nvPr/>
        </p:nvPicPr>
        <p:blipFill>
          <a:blip r:embed="rId5" cstate="print"/>
          <a:srcRect/>
          <a:stretch>
            <a:fillRect/>
          </a:stretch>
        </p:blipFill>
        <p:spPr bwMode="auto">
          <a:xfrm>
            <a:off x="5486400" y="4038600"/>
            <a:ext cx="3657600" cy="2819400"/>
          </a:xfrm>
          <a:prstGeom prst="rect">
            <a:avLst/>
          </a:prstGeom>
          <a:noFill/>
        </p:spPr>
      </p:pic>
      <p:pic>
        <p:nvPicPr>
          <p:cNvPr id="1026" name="Picture 2" descr="https://encrypted-tbn2.gstatic.com/images?q=tbn:ANd9GcThLP4xq_sHWbDUf-hmGtysxe_zBA8mHLfOInrJiLD1I6ovczvm25HdBbXi"/>
          <p:cNvPicPr>
            <a:picLocks noGrp="1" noChangeAspect="1" noChangeArrowheads="1"/>
          </p:cNvPicPr>
          <p:nvPr>
            <p:ph type="pic" idx="1"/>
          </p:nvPr>
        </p:nvPicPr>
        <p:blipFill>
          <a:blip r:embed="rId6" cstate="print"/>
          <a:srcRect t="7257" b="7257"/>
          <a:stretch>
            <a:fillRect/>
          </a:stretch>
        </p:blipFill>
        <p:spPr bwMode="auto">
          <a:xfrm>
            <a:off x="0" y="0"/>
            <a:ext cx="3657600" cy="2743200"/>
          </a:xfrm>
          <a:prstGeom prst="rect">
            <a:avLst/>
          </a:prstGeom>
          <a:noFill/>
        </p:spPr>
      </p:pic>
      <p:sp>
        <p:nvSpPr>
          <p:cNvPr id="2" name="Title 1"/>
          <p:cNvSpPr>
            <a:spLocks noGrp="1"/>
          </p:cNvSpPr>
          <p:nvPr>
            <p:ph type="title"/>
          </p:nvPr>
        </p:nvSpPr>
        <p:spPr>
          <a:xfrm>
            <a:off x="990600" y="2971800"/>
            <a:ext cx="6934200" cy="1066800"/>
          </a:xfrm>
        </p:spPr>
        <p:txBody>
          <a:bodyPr>
            <a:noAutofit/>
          </a:bodyPr>
          <a:lstStyle/>
          <a:p>
            <a:pPr algn="ctr"/>
            <a:r>
              <a:rPr lang="ar-IQ"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علم الاحياء المجهرية </a:t>
            </a:r>
            <a: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
            </a:r>
            <a:b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br>
            <a: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MICROBIOLOGY   lac.1</a:t>
            </a:r>
            <a:endParaRPr lang="en-US" sz="4000" dirty="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endParaRPr>
          </a:p>
        </p:txBody>
      </p:sp>
      <p:sp>
        <p:nvSpPr>
          <p:cNvPr id="1040" name="AutoShape 16" descr="نتيجة بحث الصور عن ‪microbiolog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44" name="AutoShape 20" descr="نتيجة بحث الصور عن ‪microbiolog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 name="Date Placeholder 2"/>
          <p:cNvSpPr>
            <a:spLocks noGrp="1"/>
          </p:cNvSpPr>
          <p:nvPr>
            <p:ph type="dt" sz="half" idx="10"/>
          </p:nvPr>
        </p:nvSpPr>
        <p:spPr/>
        <p:txBody>
          <a:bodyPr/>
          <a:lstStyle/>
          <a:p>
            <a:fld id="{D80AFE8B-ACC6-4200-8BA4-4F55560DB6E4}"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9948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r"/>
            <a:r>
              <a:rPr lang="ar-IQ" dirty="0" smtClean="0">
                <a:solidFill>
                  <a:srgbClr val="FF0000"/>
                </a:solidFill>
              </a:rPr>
              <a:t>نشوء الاحياء المجهرية </a:t>
            </a:r>
            <a:endParaRPr lang="en-US" dirty="0">
              <a:solidFill>
                <a:srgbClr val="FF0000"/>
              </a:solidFill>
            </a:endParaRPr>
          </a:p>
        </p:txBody>
      </p:sp>
      <p:sp>
        <p:nvSpPr>
          <p:cNvPr id="3" name="Content Placeholder 2"/>
          <p:cNvSpPr>
            <a:spLocks noGrp="1"/>
          </p:cNvSpPr>
          <p:nvPr>
            <p:ph sz="half" idx="1"/>
          </p:nvPr>
        </p:nvSpPr>
        <p:spPr>
          <a:xfrm>
            <a:off x="3048000" y="3276600"/>
            <a:ext cx="1447800" cy="2849563"/>
          </a:xfrm>
        </p:spPr>
        <p:txBody>
          <a:bodyPr>
            <a:normAutofit fontScale="85000" lnSpcReduction="20000"/>
          </a:bodyPr>
          <a:lstStyle/>
          <a:p>
            <a:endParaRPr lang="en-US" dirty="0"/>
          </a:p>
        </p:txBody>
      </p:sp>
      <p:sp>
        <p:nvSpPr>
          <p:cNvPr id="4" name="Content Placeholder 3"/>
          <p:cNvSpPr>
            <a:spLocks noGrp="1"/>
          </p:cNvSpPr>
          <p:nvPr>
            <p:ph sz="half" idx="2"/>
          </p:nvPr>
        </p:nvSpPr>
        <p:spPr>
          <a:xfrm>
            <a:off x="990600" y="1219201"/>
            <a:ext cx="7696200" cy="1447799"/>
          </a:xfrm>
        </p:spPr>
        <p:txBody>
          <a:bodyPr>
            <a:normAutofit fontScale="85000" lnSpcReduction="20000"/>
          </a:bodyPr>
          <a:lstStyle/>
          <a:p>
            <a:pPr algn="r" rtl="1">
              <a:buFont typeface="Wingdings" pitchFamily="2" charset="2"/>
              <a:buChar char="q"/>
            </a:pPr>
            <a:r>
              <a:rPr lang="ar-IQ" dirty="0" smtClean="0">
                <a:solidFill>
                  <a:srgbClr val="0000FF"/>
                </a:solidFill>
              </a:rPr>
              <a:t>يرجع نشوء البكتيريا الى 3.5 بليون سنة مضت </a:t>
            </a:r>
          </a:p>
          <a:p>
            <a:pPr algn="r" rtl="1">
              <a:buFont typeface="Wingdings" pitchFamily="2" charset="2"/>
              <a:buChar char="q"/>
            </a:pPr>
            <a:r>
              <a:rPr lang="ar-IQ" dirty="0" smtClean="0">
                <a:solidFill>
                  <a:srgbClr val="0000FF"/>
                </a:solidFill>
              </a:rPr>
              <a:t>يعود تاريخ حقيقية النواة الى 1.8 بليون سنة </a:t>
            </a:r>
          </a:p>
          <a:p>
            <a:pPr algn="r" rtl="1">
              <a:buFont typeface="Wingdings" pitchFamily="2" charset="2"/>
              <a:buChar char="q"/>
            </a:pPr>
            <a:r>
              <a:rPr lang="ar-IQ" dirty="0" smtClean="0">
                <a:solidFill>
                  <a:srgbClr val="0000FF"/>
                </a:solidFill>
              </a:rPr>
              <a:t>النشوء الاول لحقيقية النواة في الخط التطوري شمل الفطريات والنباتات ومتعددة الخلايا ثم الانسان</a:t>
            </a:r>
            <a:r>
              <a:rPr lang="ar-IQ" dirty="0" smtClean="0"/>
              <a:t> </a:t>
            </a:r>
            <a:endParaRPr lang="en-US" dirty="0"/>
          </a:p>
        </p:txBody>
      </p:sp>
      <p:pic>
        <p:nvPicPr>
          <p:cNvPr id="1026" name="Picture 2" descr="نتيجة بحث الصور عن ‪EVOLOTIONARY TIME LINE OF BACTERIA APPEAED 3.5 BILLION YEARS AGO‬‏"/>
          <p:cNvPicPr>
            <a:picLocks noChangeAspect="1" noChangeArrowheads="1"/>
          </p:cNvPicPr>
          <p:nvPr/>
        </p:nvPicPr>
        <p:blipFill>
          <a:blip r:embed="rId3" cstate="print"/>
          <a:srcRect/>
          <a:stretch>
            <a:fillRect/>
          </a:stretch>
        </p:blipFill>
        <p:spPr bwMode="auto">
          <a:xfrm>
            <a:off x="1143000" y="2819400"/>
            <a:ext cx="7086600" cy="3505200"/>
          </a:xfrm>
          <a:prstGeom prst="rect">
            <a:avLst/>
          </a:prstGeom>
          <a:noFill/>
        </p:spPr>
      </p:pic>
      <p:sp>
        <p:nvSpPr>
          <p:cNvPr id="5" name="Date Placeholder 4"/>
          <p:cNvSpPr>
            <a:spLocks noGrp="1"/>
          </p:cNvSpPr>
          <p:nvPr>
            <p:ph type="dt" sz="half" idx="10"/>
          </p:nvPr>
        </p:nvSpPr>
        <p:spPr/>
        <p:txBody>
          <a:bodyPr/>
          <a:lstStyle/>
          <a:p>
            <a:fld id="{918C52DE-2743-4369-9001-83C23DED19E9}" type="datetime1">
              <a:rPr lang="en-US" smtClean="0"/>
              <a:t>10/10/2023</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7772400" cy="765175"/>
          </a:xfrm>
        </p:spPr>
        <p:txBody>
          <a:bodyPr>
            <a:normAutofit fontScale="90000"/>
          </a:bodyPr>
          <a:lstStyle/>
          <a:p>
            <a:pPr algn="r"/>
            <a:r>
              <a:rPr lang="ar-IQ" b="1" dirty="0" smtClean="0">
                <a:solidFill>
                  <a:srgbClr val="FF0000"/>
                </a:solidFill>
              </a:rPr>
              <a:t/>
            </a:r>
            <a:br>
              <a:rPr lang="ar-IQ" b="1" dirty="0" smtClean="0">
                <a:solidFill>
                  <a:srgbClr val="FF0000"/>
                </a:solidFill>
              </a:rPr>
            </a:br>
            <a:r>
              <a:rPr lang="ar-IQ" b="1" dirty="0" smtClean="0">
                <a:solidFill>
                  <a:srgbClr val="FF0000"/>
                </a:solidFill>
              </a:rPr>
              <a:t>تواجد الاحياء المجهرية </a:t>
            </a:r>
            <a:r>
              <a:rPr lang="ar-IQ" dirty="0" smtClean="0">
                <a:solidFill>
                  <a:srgbClr val="FF0000"/>
                </a:solidFill>
              </a:rPr>
              <a:t/>
            </a:r>
            <a:br>
              <a:rPr lang="ar-IQ"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762000" y="990600"/>
            <a:ext cx="8001000" cy="4648200"/>
          </a:xfrm>
        </p:spPr>
        <p:txBody>
          <a:bodyPr>
            <a:normAutofit fontScale="62500" lnSpcReduction="20000"/>
          </a:bodyPr>
          <a:lstStyle/>
          <a:p>
            <a:pPr algn="just" rtl="1">
              <a:buFont typeface="Wingdings" pitchFamily="2" charset="2"/>
              <a:buChar char="q"/>
            </a:pPr>
            <a:r>
              <a:rPr lang="en-US" b="1" dirty="0" smtClean="0">
                <a:solidFill>
                  <a:srgbClr val="0000FF"/>
                </a:solidFill>
              </a:rPr>
              <a:t>  </a:t>
            </a:r>
            <a:r>
              <a:rPr lang="ar-IQ" b="1" dirty="0" smtClean="0">
                <a:solidFill>
                  <a:srgbClr val="0000FF"/>
                </a:solidFill>
              </a:rPr>
              <a:t>توجد في كل مكان تقريبا في الطبيعة ,وفي عناصرها الرئيسية الثلاثة ، الماء والهواء 	والتربة ، ولانها موجودة  في الهواء لذا فمن المتوقع وجودها في كل مكان يكون 	على تماس مع الهواء او ان الهواء يصل الى ذلك المكان .</a:t>
            </a:r>
          </a:p>
          <a:p>
            <a:pPr algn="just" rtl="1"/>
            <a:endParaRPr lang="ar-IQ" b="1" dirty="0" smtClean="0">
              <a:solidFill>
                <a:srgbClr val="0000FF"/>
              </a:solidFill>
            </a:endParaRPr>
          </a:p>
          <a:p>
            <a:pPr algn="just" rtl="1">
              <a:buFont typeface="Wingdings" pitchFamily="2" charset="2"/>
              <a:buChar char="q"/>
            </a:pPr>
            <a:r>
              <a:rPr lang="ar-IQ" b="1" dirty="0" smtClean="0">
                <a:solidFill>
                  <a:srgbClr val="0000FF"/>
                </a:solidFill>
              </a:rPr>
              <a:t> تختلف كثافة الاحياء المجهرية من مكان الى اخر بما يوفره هذا المكان من متطلبات النمو 	والبقاء والتكاثر .</a:t>
            </a:r>
          </a:p>
          <a:p>
            <a:pPr algn="just" rtl="1"/>
            <a:endParaRPr lang="ar-IQ" b="1" dirty="0" smtClean="0">
              <a:solidFill>
                <a:srgbClr val="0000FF"/>
              </a:solidFill>
            </a:endParaRPr>
          </a:p>
          <a:p>
            <a:pPr algn="just" rtl="1">
              <a:buFont typeface="Wingdings" pitchFamily="2" charset="2"/>
              <a:buChar char="q"/>
            </a:pPr>
            <a:r>
              <a:rPr lang="ar-IQ" b="1" dirty="0" smtClean="0">
                <a:solidFill>
                  <a:srgbClr val="0000FF"/>
                </a:solidFill>
              </a:rPr>
              <a:t> </a:t>
            </a:r>
            <a:r>
              <a:rPr lang="en-US" b="1" dirty="0" smtClean="0">
                <a:solidFill>
                  <a:srgbClr val="0000FF"/>
                </a:solidFill>
              </a:rPr>
              <a:t> </a:t>
            </a:r>
            <a:r>
              <a:rPr lang="ar-IQ" b="1" dirty="0" smtClean="0">
                <a:solidFill>
                  <a:srgbClr val="0000FF"/>
                </a:solidFill>
              </a:rPr>
              <a:t>تتباين الاحياء المجهرية نوعا وكما من حيث الكثافة العددية باختلاف الاماكن         	والظروف البيئية المتوفرة في تلك الاماكن كالحرارة والاس الهيدروجيني 	والتغذية والضغط التنافذي وكمية الاوكسجين ، وهي عوامل تمارس ضغوطا 	انتخابية على الاحياء المجهرية فتلغي وجود البعض منها وتوفر فرصة لحياة 	البعض الاخر منها ، فالاحياء المجهرية الموجودة في الينابيع الحارة تمثل 	مجموعة الاحياء المجهرية التي تستطيع العيش والتكاثر في درجات 	الحرارة العالية ، بينما معظم الاحياء المجهرية المسببة لفساد الاغذية 	المعلبة -حيث لايوجد الاوكسجين- وهي تلك اللتي تسمى بالبكتريا اللاهوائية 	........الخ .</a:t>
            </a:r>
            <a:endParaRPr lang="ar-IQ" dirty="0" smtClean="0">
              <a:solidFill>
                <a:srgbClr val="0000FF"/>
              </a:solidFill>
            </a:endParaRPr>
          </a:p>
          <a:p>
            <a:endParaRPr lang="en-US" dirty="0">
              <a:solidFill>
                <a:srgbClr val="0000FF"/>
              </a:solidFill>
            </a:endParaRPr>
          </a:p>
        </p:txBody>
      </p:sp>
      <p:sp>
        <p:nvSpPr>
          <p:cNvPr id="4" name="Date Placeholder 3"/>
          <p:cNvSpPr>
            <a:spLocks noGrp="1"/>
          </p:cNvSpPr>
          <p:nvPr>
            <p:ph type="dt" sz="half" idx="10"/>
          </p:nvPr>
        </p:nvSpPr>
        <p:spPr/>
        <p:txBody>
          <a:bodyPr/>
          <a:lstStyle/>
          <a:p>
            <a:fld id="{00DB219C-4101-4FCC-AC85-4EA4B7EBEBDB}"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r>
              <a:rPr lang="ar-IQ" dirty="0" smtClean="0">
                <a:solidFill>
                  <a:srgbClr val="FF0000"/>
                </a:solidFill>
              </a:rPr>
              <a:t>اهمية الاحياء المجهرية </a:t>
            </a:r>
            <a:endParaRPr lang="en-US" dirty="0">
              <a:solidFill>
                <a:srgbClr val="FF0000"/>
              </a:solidFill>
            </a:endParaRPr>
          </a:p>
        </p:txBody>
      </p:sp>
      <p:sp>
        <p:nvSpPr>
          <p:cNvPr id="4" name="Content Placeholder 3"/>
          <p:cNvSpPr>
            <a:spLocks noGrp="1"/>
          </p:cNvSpPr>
          <p:nvPr>
            <p:ph sz="half" idx="2"/>
          </p:nvPr>
        </p:nvSpPr>
        <p:spPr>
          <a:xfrm>
            <a:off x="381000" y="1447800"/>
            <a:ext cx="8382000" cy="2819400"/>
          </a:xfrm>
        </p:spPr>
        <p:txBody>
          <a:bodyPr>
            <a:normAutofit fontScale="62500" lnSpcReduction="20000"/>
          </a:bodyPr>
          <a:lstStyle/>
          <a:p>
            <a:pPr algn="just" rtl="1">
              <a:buFont typeface="Wingdings" pitchFamily="2" charset="2"/>
              <a:buChar char="q"/>
            </a:pPr>
            <a:r>
              <a:rPr lang="ar-IQ" b="1" dirty="0" smtClean="0">
                <a:solidFill>
                  <a:srgbClr val="0000FF"/>
                </a:solidFill>
              </a:rPr>
              <a:t>تعتبرالاحياء المجهرية اول الكائنات الحية المساهمة في عملية البناء الضوئي </a:t>
            </a:r>
            <a:r>
              <a:rPr lang="en-US" b="1" dirty="0" smtClean="0">
                <a:solidFill>
                  <a:srgbClr val="0000FF"/>
                </a:solidFill>
              </a:rPr>
              <a:t>Photosynthesis .</a:t>
            </a:r>
          </a:p>
          <a:p>
            <a:pPr algn="just" rtl="1">
              <a:buFont typeface="Wingdings" pitchFamily="2" charset="2"/>
              <a:buChar char="q"/>
            </a:pPr>
            <a:r>
              <a:rPr lang="ar-IQ" b="1" dirty="0" smtClean="0">
                <a:solidFill>
                  <a:srgbClr val="0000FF"/>
                </a:solidFill>
              </a:rPr>
              <a:t>تشكل نواتج البناء الضوئي من قبل الاحياء المجهرية (متضمنة الطحالب ) اكثر من 50% من مجموع  نواتج التركيب الضوئي على سطح الارض  وبذلك تساهم في انتاج الجزء الاكبر من الاوكسجين في الغلاف الجوي .</a:t>
            </a:r>
            <a:endParaRPr lang="en-US" b="1" dirty="0" smtClean="0">
              <a:solidFill>
                <a:srgbClr val="0000FF"/>
              </a:solidFill>
            </a:endParaRPr>
          </a:p>
          <a:p>
            <a:pPr algn="just" rtl="1">
              <a:buFont typeface="Wingdings" pitchFamily="2" charset="2"/>
              <a:buChar char="q"/>
            </a:pPr>
            <a:r>
              <a:rPr lang="ar-IQ" b="1" dirty="0" smtClean="0">
                <a:solidFill>
                  <a:srgbClr val="0000FF"/>
                </a:solidFill>
              </a:rPr>
              <a:t>المساهمة الفعالة في في الحفاظ على نسب المكونات الرئيسة في النظام البيئي لكل من الهواء والتربة والمياه من خلال عمليات التحلل أو التعفن</a:t>
            </a:r>
            <a:r>
              <a:rPr lang="en-US" b="1" dirty="0" smtClean="0">
                <a:solidFill>
                  <a:srgbClr val="0000FF"/>
                </a:solidFill>
              </a:rPr>
              <a:t>decomposition</a:t>
            </a:r>
            <a:r>
              <a:rPr lang="ar-IQ" b="1" dirty="0" smtClean="0">
                <a:solidFill>
                  <a:srgbClr val="0000FF"/>
                </a:solidFill>
              </a:rPr>
              <a:t>وتدويرالمغذيات</a:t>
            </a:r>
            <a:r>
              <a:rPr lang="en-US" b="1" dirty="0" smtClean="0">
                <a:solidFill>
                  <a:srgbClr val="0000FF"/>
                </a:solidFill>
              </a:rPr>
              <a:t>recycling </a:t>
            </a:r>
            <a:r>
              <a:rPr lang="ar-IQ" b="1" dirty="0" smtClean="0">
                <a:solidFill>
                  <a:srgbClr val="0000FF"/>
                </a:solidFill>
              </a:rPr>
              <a:t> </a:t>
            </a:r>
            <a:r>
              <a:rPr lang="en-US" b="1" dirty="0" smtClean="0">
                <a:solidFill>
                  <a:srgbClr val="0000FF"/>
                </a:solidFill>
              </a:rPr>
              <a:t>Nutrient</a:t>
            </a:r>
            <a:r>
              <a:rPr lang="ar-IQ" b="1" dirty="0" smtClean="0">
                <a:solidFill>
                  <a:srgbClr val="0000FF"/>
                </a:solidFill>
              </a:rPr>
              <a:t>.</a:t>
            </a:r>
          </a:p>
          <a:p>
            <a:pPr algn="just" rtl="1">
              <a:buFont typeface="Wingdings" pitchFamily="2" charset="2"/>
              <a:buChar char="q"/>
            </a:pPr>
            <a:r>
              <a:rPr lang="ar-IQ" b="1" dirty="0" smtClean="0">
                <a:solidFill>
                  <a:srgbClr val="0000FF"/>
                </a:solidFill>
              </a:rPr>
              <a:t> تدخل الاحياء المجهرية في مجالات تصنيع كثير من المنتجات الغذائية  كـ (صناعة الالبان ، المعجنات ، الكحولات، .....  ).</a:t>
            </a:r>
          </a:p>
          <a:p>
            <a:pPr algn="just" rtl="1">
              <a:buFont typeface="Wingdings" pitchFamily="2" charset="2"/>
              <a:buChar char="q"/>
            </a:pPr>
            <a:r>
              <a:rPr lang="ar-IQ" b="1" dirty="0" smtClean="0">
                <a:solidFill>
                  <a:srgbClr val="0000FF"/>
                </a:solidFill>
              </a:rPr>
              <a:t>مصدر رئيس لانتاج الكثير من المركبات ذات الاهمية الطبية كـ (انتاج الانزيمات ، المواد الصيدلانية ، الهرمونات ........)</a:t>
            </a:r>
          </a:p>
          <a:p>
            <a:pPr algn="just" rtl="1">
              <a:buFont typeface="Wingdings" pitchFamily="2" charset="2"/>
              <a:buChar char="q"/>
            </a:pPr>
            <a:endParaRPr lang="ar-IQ" b="1" dirty="0" smtClean="0">
              <a:solidFill>
                <a:srgbClr val="0000FF"/>
              </a:solidFill>
            </a:endParaRPr>
          </a:p>
          <a:p>
            <a:pPr algn="just" rtl="1">
              <a:buNone/>
            </a:pPr>
            <a:endParaRPr lang="ar-IQ" b="1" dirty="0" smtClean="0">
              <a:solidFill>
                <a:srgbClr val="0000FF"/>
              </a:solidFill>
            </a:endParaRPr>
          </a:p>
        </p:txBody>
      </p:sp>
      <p:sp>
        <p:nvSpPr>
          <p:cNvPr id="26626" name="AutoShape 2" descr="نتيجة بحث الصور عن الطاقة الخضراء المتجدد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نتيجة بحث الصور عن الطاقة الخضراء المتجدد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2" name="Picture 8" descr="نتيجة بحث الصور عن الطاقة الخضراء المتجددة"/>
          <p:cNvPicPr>
            <a:picLocks noChangeAspect="1" noChangeArrowheads="1"/>
          </p:cNvPicPr>
          <p:nvPr/>
        </p:nvPicPr>
        <p:blipFill>
          <a:blip r:embed="rId3" cstate="print"/>
          <a:srcRect/>
          <a:stretch>
            <a:fillRect/>
          </a:stretch>
        </p:blipFill>
        <p:spPr bwMode="auto">
          <a:xfrm>
            <a:off x="762000" y="4343400"/>
            <a:ext cx="3048000" cy="1905000"/>
          </a:xfrm>
          <a:prstGeom prst="rect">
            <a:avLst/>
          </a:prstGeom>
          <a:noFill/>
        </p:spPr>
      </p:pic>
      <p:sp>
        <p:nvSpPr>
          <p:cNvPr id="26634" name="AutoShape 10" descr="نتيجة بحث الصور عن التعفن في البيئ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6" name="Picture 12" descr="نتيجة بحث الصور عن التعفن في البيئة"/>
          <p:cNvPicPr>
            <a:picLocks noChangeAspect="1" noChangeArrowheads="1"/>
          </p:cNvPicPr>
          <p:nvPr/>
        </p:nvPicPr>
        <p:blipFill>
          <a:blip r:embed="rId4" cstate="print"/>
          <a:srcRect/>
          <a:stretch>
            <a:fillRect/>
          </a:stretch>
        </p:blipFill>
        <p:spPr bwMode="auto">
          <a:xfrm>
            <a:off x="3962400" y="4343400"/>
            <a:ext cx="2348239" cy="1947321"/>
          </a:xfrm>
          <a:prstGeom prst="rect">
            <a:avLst/>
          </a:prstGeom>
          <a:noFill/>
        </p:spPr>
      </p:pic>
      <p:pic>
        <p:nvPicPr>
          <p:cNvPr id="26638" name="Picture 14" descr="نتيجة بحث الصور عن بكتيريا الالبان"/>
          <p:cNvPicPr>
            <a:picLocks noChangeAspect="1" noChangeArrowheads="1"/>
          </p:cNvPicPr>
          <p:nvPr/>
        </p:nvPicPr>
        <p:blipFill>
          <a:blip r:embed="rId5" cstate="print"/>
          <a:srcRect/>
          <a:stretch>
            <a:fillRect/>
          </a:stretch>
        </p:blipFill>
        <p:spPr bwMode="auto">
          <a:xfrm>
            <a:off x="6400800" y="4343400"/>
            <a:ext cx="1943100" cy="1943100"/>
          </a:xfrm>
          <a:prstGeom prst="rect">
            <a:avLst/>
          </a:prstGeom>
          <a:noFill/>
        </p:spPr>
      </p:pic>
      <p:sp>
        <p:nvSpPr>
          <p:cNvPr id="3" name="Date Placeholder 2"/>
          <p:cNvSpPr>
            <a:spLocks noGrp="1"/>
          </p:cNvSpPr>
          <p:nvPr>
            <p:ph type="dt" sz="half" idx="10"/>
          </p:nvPr>
        </p:nvSpPr>
        <p:spPr/>
        <p:txBody>
          <a:bodyPr/>
          <a:lstStyle/>
          <a:p>
            <a:fld id="{94358642-1CC2-4284-AF30-65648CEF2961}"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نتيجة بحث الصور عن اهمية الاحياء المجهرية للنظام البيئي"/>
          <p:cNvPicPr>
            <a:picLocks noChangeAspect="1" noChangeArrowheads="1"/>
          </p:cNvPicPr>
          <p:nvPr/>
        </p:nvPicPr>
        <p:blipFill>
          <a:blip r:embed="rId3" cstate="print"/>
          <a:srcRect/>
          <a:stretch>
            <a:fillRect/>
          </a:stretch>
        </p:blipFill>
        <p:spPr bwMode="auto">
          <a:xfrm>
            <a:off x="457200" y="159618"/>
            <a:ext cx="8305800" cy="6469782"/>
          </a:xfrm>
          <a:prstGeom prst="rect">
            <a:avLst/>
          </a:prstGeom>
          <a:noFill/>
        </p:spPr>
      </p:pic>
      <p:sp>
        <p:nvSpPr>
          <p:cNvPr id="2" name="Date Placeholder 1"/>
          <p:cNvSpPr>
            <a:spLocks noGrp="1"/>
          </p:cNvSpPr>
          <p:nvPr>
            <p:ph type="dt" sz="half" idx="10"/>
          </p:nvPr>
        </p:nvSpPr>
        <p:spPr/>
        <p:txBody>
          <a:bodyPr/>
          <a:lstStyle/>
          <a:p>
            <a:fld id="{A3B6D75E-9E31-4541-9F1F-B58FD399D71A}" type="datetime1">
              <a:rPr lang="en-US" smtClean="0"/>
              <a:t>10/10/2023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نتيجة بحث الصور عن اهمية الاحياء المجهرية للنظام البيئي"/>
          <p:cNvPicPr>
            <a:picLocks noChangeAspect="1" noChangeArrowheads="1"/>
          </p:cNvPicPr>
          <p:nvPr/>
        </p:nvPicPr>
        <p:blipFill>
          <a:blip r:embed="rId3" cstate="print"/>
          <a:srcRect/>
          <a:stretch>
            <a:fillRect/>
          </a:stretch>
        </p:blipFill>
        <p:spPr bwMode="auto">
          <a:xfrm>
            <a:off x="838200" y="381000"/>
            <a:ext cx="7143078" cy="6324600"/>
          </a:xfrm>
          <a:prstGeom prst="rect">
            <a:avLst/>
          </a:prstGeom>
          <a:noFill/>
        </p:spPr>
      </p:pic>
      <p:sp>
        <p:nvSpPr>
          <p:cNvPr id="3" name="Date Placeholder 2"/>
          <p:cNvSpPr>
            <a:spLocks noGrp="1"/>
          </p:cNvSpPr>
          <p:nvPr>
            <p:ph type="dt" sz="half" idx="10"/>
          </p:nvPr>
        </p:nvSpPr>
        <p:spPr/>
        <p:txBody>
          <a:bodyPr/>
          <a:lstStyle/>
          <a:p>
            <a:fld id="{ABA30A8F-3447-4752-BBCC-025292027F42}"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r"/>
            <a:r>
              <a:rPr lang="ar-IQ" b="1" dirty="0" smtClean="0">
                <a:solidFill>
                  <a:srgbClr val="FF0000"/>
                </a:solidFill>
              </a:rPr>
              <a:t>استخدام الانسان للاحياء المجهرية </a:t>
            </a:r>
            <a:endParaRPr lang="en-US" b="1" dirty="0">
              <a:solidFill>
                <a:srgbClr val="FF0000"/>
              </a:solidFill>
            </a:endParaRPr>
          </a:p>
        </p:txBody>
      </p:sp>
      <p:sp>
        <p:nvSpPr>
          <p:cNvPr id="3" name="Content Placeholder 2"/>
          <p:cNvSpPr>
            <a:spLocks noGrp="1"/>
          </p:cNvSpPr>
          <p:nvPr>
            <p:ph idx="1"/>
          </p:nvPr>
        </p:nvSpPr>
        <p:spPr>
          <a:xfrm>
            <a:off x="457200" y="1600201"/>
            <a:ext cx="8229600" cy="2971799"/>
          </a:xfrm>
        </p:spPr>
        <p:txBody>
          <a:bodyPr>
            <a:normAutofit fontScale="92500" lnSpcReduction="10000"/>
          </a:bodyPr>
          <a:lstStyle/>
          <a:p>
            <a:pPr algn="just" rtl="1"/>
            <a:r>
              <a:rPr lang="ar-IQ" b="1" dirty="0" smtClean="0">
                <a:solidFill>
                  <a:srgbClr val="0000FF"/>
                </a:solidFill>
              </a:rPr>
              <a:t>يستخدم عدد غير قليل من الاحياء المجهرية لمعالجة المشاكل البيئية والزراعية والطبية ومنها في مجالات </a:t>
            </a:r>
          </a:p>
          <a:p>
            <a:pPr marL="514350" indent="-514350" algn="just" rtl="1">
              <a:buFont typeface="+mj-lt"/>
              <a:buAutoNum type="arabicPeriod"/>
            </a:pPr>
            <a:r>
              <a:rPr lang="ar-IQ" b="1" dirty="0" smtClean="0">
                <a:solidFill>
                  <a:srgbClr val="0000FF"/>
                </a:solidFill>
              </a:rPr>
              <a:t>التكنولوجيا الحيوية </a:t>
            </a:r>
            <a:r>
              <a:rPr lang="en-US" b="1" dirty="0" smtClean="0">
                <a:solidFill>
                  <a:srgbClr val="0000FF"/>
                </a:solidFill>
              </a:rPr>
              <a:t>Biotechnology</a:t>
            </a:r>
          </a:p>
          <a:p>
            <a:pPr marL="514350" indent="-514350" algn="just" rtl="1">
              <a:buFont typeface="+mj-lt"/>
              <a:buAutoNum type="arabicPeriod"/>
            </a:pPr>
            <a:r>
              <a:rPr lang="ar-IQ" b="1" dirty="0" smtClean="0">
                <a:solidFill>
                  <a:srgbClr val="0000FF"/>
                </a:solidFill>
              </a:rPr>
              <a:t>الهندسة الوراثية </a:t>
            </a:r>
            <a:r>
              <a:rPr lang="en-US" b="1" dirty="0" smtClean="0">
                <a:solidFill>
                  <a:srgbClr val="0000FF"/>
                </a:solidFill>
              </a:rPr>
              <a:t>Genetic Engineering </a:t>
            </a:r>
          </a:p>
          <a:p>
            <a:pPr marL="514350" indent="-514350" algn="just" rtl="1">
              <a:buFont typeface="+mj-lt"/>
              <a:buAutoNum type="arabicPeriod"/>
            </a:pPr>
            <a:r>
              <a:rPr lang="ar-IQ" b="1" dirty="0" smtClean="0">
                <a:solidFill>
                  <a:srgbClr val="0000FF"/>
                </a:solidFill>
              </a:rPr>
              <a:t>التحلل الحيوي ومعالجة النفايات </a:t>
            </a:r>
            <a:r>
              <a:rPr lang="en-US" b="1" dirty="0" smtClean="0">
                <a:solidFill>
                  <a:srgbClr val="0000FF"/>
                </a:solidFill>
              </a:rPr>
              <a:t>Bioremediation </a:t>
            </a:r>
          </a:p>
          <a:p>
            <a:pPr marL="514350" indent="-514350" algn="just" rtl="1">
              <a:buFont typeface="+mj-lt"/>
              <a:buAutoNum type="arabicPeriod"/>
            </a:pPr>
            <a:r>
              <a:rPr lang="ar-IQ" b="1" dirty="0" smtClean="0">
                <a:solidFill>
                  <a:srgbClr val="0000FF"/>
                </a:solidFill>
              </a:rPr>
              <a:t>انتاج الطاقة البديلة</a:t>
            </a:r>
            <a:r>
              <a:rPr lang="en-US" b="1" dirty="0" smtClean="0">
                <a:solidFill>
                  <a:srgbClr val="0000FF"/>
                </a:solidFill>
              </a:rPr>
              <a:t>)</a:t>
            </a:r>
            <a:r>
              <a:rPr lang="ar-IQ" b="1" dirty="0" smtClean="0">
                <a:solidFill>
                  <a:srgbClr val="0000FF"/>
                </a:solidFill>
              </a:rPr>
              <a:t> الطاقة الخضراء</a:t>
            </a:r>
            <a:r>
              <a:rPr lang="en-US" b="1" dirty="0" smtClean="0">
                <a:solidFill>
                  <a:srgbClr val="0000FF"/>
                </a:solidFill>
              </a:rPr>
              <a:t>(Green Energy </a:t>
            </a:r>
            <a:r>
              <a:rPr lang="ar-IQ" b="1" dirty="0" smtClean="0">
                <a:solidFill>
                  <a:srgbClr val="0000FF"/>
                </a:solidFill>
              </a:rPr>
              <a:t>   </a:t>
            </a:r>
            <a:endParaRPr lang="en-US" b="1" dirty="0">
              <a:solidFill>
                <a:srgbClr val="0000FF"/>
              </a:solidFill>
            </a:endParaRPr>
          </a:p>
        </p:txBody>
      </p:sp>
      <p:pic>
        <p:nvPicPr>
          <p:cNvPr id="24578" name="Picture 2" descr="نتيجة بحث الصور عن ‪Bioremediation‬‏"/>
          <p:cNvPicPr>
            <a:picLocks noChangeAspect="1" noChangeArrowheads="1"/>
          </p:cNvPicPr>
          <p:nvPr/>
        </p:nvPicPr>
        <p:blipFill>
          <a:blip r:embed="rId3" cstate="print"/>
          <a:srcRect/>
          <a:stretch>
            <a:fillRect/>
          </a:stretch>
        </p:blipFill>
        <p:spPr bwMode="auto">
          <a:xfrm>
            <a:off x="381000" y="4695824"/>
            <a:ext cx="2438400" cy="1729741"/>
          </a:xfrm>
          <a:prstGeom prst="rect">
            <a:avLst/>
          </a:prstGeom>
          <a:noFill/>
        </p:spPr>
      </p:pic>
      <p:sp>
        <p:nvSpPr>
          <p:cNvPr id="24580" name="AutoShape 4" descr="نتيجة بحث الصور عن الطاقة الخضراء المتجدد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نتيجة بحث الصور عن الطاقة الخضراء المتجدد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نتيجة بحث الصور عن الطاقة الخضراء المتجددة"/>
          <p:cNvPicPr>
            <a:picLocks noChangeAspect="1" noChangeArrowheads="1"/>
          </p:cNvPicPr>
          <p:nvPr/>
        </p:nvPicPr>
        <p:blipFill>
          <a:blip r:embed="rId4" cstate="print"/>
          <a:srcRect/>
          <a:stretch>
            <a:fillRect/>
          </a:stretch>
        </p:blipFill>
        <p:spPr bwMode="auto">
          <a:xfrm>
            <a:off x="2895600" y="4700688"/>
            <a:ext cx="2952750" cy="1928712"/>
          </a:xfrm>
          <a:prstGeom prst="rect">
            <a:avLst/>
          </a:prstGeom>
          <a:noFill/>
        </p:spPr>
      </p:pic>
      <p:sp>
        <p:nvSpPr>
          <p:cNvPr id="24586" name="AutoShape 10" descr="نتيجة بحث الصور عن ‪genetic engineering in fo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8" name="Picture 12" descr="نتيجة بحث الصور عن ‪genetic engineering in food‬‏"/>
          <p:cNvPicPr>
            <a:picLocks noChangeAspect="1" noChangeArrowheads="1"/>
          </p:cNvPicPr>
          <p:nvPr/>
        </p:nvPicPr>
        <p:blipFill>
          <a:blip r:embed="rId5" cstate="print"/>
          <a:srcRect/>
          <a:stretch>
            <a:fillRect/>
          </a:stretch>
        </p:blipFill>
        <p:spPr bwMode="auto">
          <a:xfrm>
            <a:off x="5486400" y="4572000"/>
            <a:ext cx="3200400" cy="2042809"/>
          </a:xfrm>
          <a:prstGeom prst="rect">
            <a:avLst/>
          </a:prstGeom>
          <a:noFill/>
        </p:spPr>
      </p:pic>
      <p:sp>
        <p:nvSpPr>
          <p:cNvPr id="4" name="Date Placeholder 3"/>
          <p:cNvSpPr>
            <a:spLocks noGrp="1"/>
          </p:cNvSpPr>
          <p:nvPr>
            <p:ph type="dt" sz="half" idx="10"/>
          </p:nvPr>
        </p:nvSpPr>
        <p:spPr/>
        <p:txBody>
          <a:bodyPr/>
          <a:lstStyle/>
          <a:p>
            <a:fld id="{704507F6-034A-460A-B759-A0528D408A02}"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304800"/>
            <a:ext cx="5715000" cy="917575"/>
          </a:xfrm>
        </p:spPr>
        <p:txBody>
          <a:bodyPr/>
          <a:lstStyle/>
          <a:p>
            <a:r>
              <a:rPr lang="ar-IQ" b="1" dirty="0" smtClean="0">
                <a:solidFill>
                  <a:srgbClr val="FF0000"/>
                </a:solidFill>
              </a:rPr>
              <a:t>اكتشاف الاحياء المجهرية </a:t>
            </a:r>
            <a:endParaRPr lang="en-US" b="1" dirty="0">
              <a:solidFill>
                <a:srgbClr val="FF0000"/>
              </a:solidFill>
            </a:endParaRPr>
          </a:p>
        </p:txBody>
      </p:sp>
      <p:sp>
        <p:nvSpPr>
          <p:cNvPr id="3" name="Subtitle 2"/>
          <p:cNvSpPr>
            <a:spLocks noGrp="1"/>
          </p:cNvSpPr>
          <p:nvPr>
            <p:ph type="subTitle" idx="1"/>
          </p:nvPr>
        </p:nvSpPr>
        <p:spPr>
          <a:xfrm>
            <a:off x="533400" y="1295400"/>
            <a:ext cx="7924800" cy="4876800"/>
          </a:xfrm>
        </p:spPr>
        <p:txBody>
          <a:bodyPr>
            <a:normAutofit fontScale="62500" lnSpcReduction="20000"/>
          </a:bodyPr>
          <a:lstStyle/>
          <a:p>
            <a:pPr algn="just" rtl="1"/>
            <a:r>
              <a:rPr lang="ar-IQ" dirty="0"/>
              <a:t> </a:t>
            </a:r>
            <a:r>
              <a:rPr lang="ar-IQ" dirty="0">
                <a:solidFill>
                  <a:schemeClr val="tx1"/>
                </a:solidFill>
              </a:rPr>
              <a:t>يرتبط اكتشاف الاحياء المجهرية بتطور المجهر.اول من صمم نواة للمجهر المركب صانعوا النظارات في هولندا زكريا يانسون وجونز  </a:t>
            </a:r>
            <a:r>
              <a:rPr lang="en-US" b="1" dirty="0">
                <a:solidFill>
                  <a:srgbClr val="7030A0"/>
                </a:solidFill>
              </a:rPr>
              <a:t>Johannes and Zacharias </a:t>
            </a:r>
            <a:r>
              <a:rPr lang="en-US" b="1" dirty="0" err="1" smtClean="0">
                <a:solidFill>
                  <a:srgbClr val="7030A0"/>
                </a:solidFill>
              </a:rPr>
              <a:t>janssen</a:t>
            </a:r>
            <a:r>
              <a:rPr lang="en-US" b="1" dirty="0" smtClean="0">
                <a:solidFill>
                  <a:srgbClr val="7030A0"/>
                </a:solidFill>
              </a:rPr>
              <a:t> </a:t>
            </a:r>
            <a:r>
              <a:rPr lang="ar-IQ" dirty="0">
                <a:solidFill>
                  <a:schemeClr val="tx1"/>
                </a:solidFill>
              </a:rPr>
              <a:t>في عام 1590 حيث وجدوا عند وضع عدستين محدبة في انبوب معدني نحصل على قوة تكبير للاشياء.وفي عام 1624 صنع العالم الايطالي </a:t>
            </a:r>
            <a:r>
              <a:rPr lang="en-US" b="1" dirty="0" err="1">
                <a:solidFill>
                  <a:srgbClr val="7030A0"/>
                </a:solidFill>
              </a:rPr>
              <a:t>Galielo</a:t>
            </a:r>
            <a:r>
              <a:rPr lang="en-US" dirty="0">
                <a:solidFill>
                  <a:schemeClr val="tx1"/>
                </a:solidFill>
              </a:rPr>
              <a:t> </a:t>
            </a:r>
            <a:r>
              <a:rPr lang="ar-IQ" dirty="0">
                <a:solidFill>
                  <a:schemeClr val="tx1"/>
                </a:solidFill>
              </a:rPr>
              <a:t>بصورة علمية الـ </a:t>
            </a:r>
            <a:r>
              <a:rPr lang="en-US" b="1" dirty="0">
                <a:solidFill>
                  <a:srgbClr val="7030A0"/>
                </a:solidFill>
              </a:rPr>
              <a:t>Telescope</a:t>
            </a:r>
            <a:r>
              <a:rPr lang="en-US" dirty="0">
                <a:solidFill>
                  <a:schemeClr val="tx1"/>
                </a:solidFill>
              </a:rPr>
              <a:t> </a:t>
            </a:r>
            <a:r>
              <a:rPr lang="ar-IQ" dirty="0">
                <a:solidFill>
                  <a:schemeClr val="tx1"/>
                </a:solidFill>
              </a:rPr>
              <a:t>و </a:t>
            </a:r>
            <a:r>
              <a:rPr lang="en-US" b="1" dirty="0">
                <a:solidFill>
                  <a:srgbClr val="7030A0"/>
                </a:solidFill>
              </a:rPr>
              <a:t>Microscope.</a:t>
            </a:r>
          </a:p>
          <a:p>
            <a:pPr algn="just" rtl="1"/>
            <a:r>
              <a:rPr lang="en-US" dirty="0">
                <a:solidFill>
                  <a:schemeClr val="tx1"/>
                </a:solidFill>
              </a:rPr>
              <a:t>     </a:t>
            </a:r>
            <a:r>
              <a:rPr lang="ar-IQ" dirty="0">
                <a:solidFill>
                  <a:schemeClr val="tx1"/>
                </a:solidFill>
              </a:rPr>
              <a:t>في عام 1658 صنع العالم </a:t>
            </a:r>
            <a:r>
              <a:rPr lang="en-US" b="1" dirty="0">
                <a:solidFill>
                  <a:srgbClr val="7030A0"/>
                </a:solidFill>
              </a:rPr>
              <a:t>Athanasius </a:t>
            </a:r>
            <a:r>
              <a:rPr lang="en-US" b="1" dirty="0" err="1">
                <a:solidFill>
                  <a:srgbClr val="7030A0"/>
                </a:solidFill>
              </a:rPr>
              <a:t>Kricher</a:t>
            </a:r>
            <a:r>
              <a:rPr lang="en-US" b="1" dirty="0">
                <a:solidFill>
                  <a:srgbClr val="7030A0"/>
                </a:solidFill>
              </a:rPr>
              <a:t> </a:t>
            </a:r>
            <a:r>
              <a:rPr lang="ar-IQ" dirty="0">
                <a:solidFill>
                  <a:schemeClr val="tx1"/>
                </a:solidFill>
              </a:rPr>
              <a:t>المجهر الطبي </a:t>
            </a:r>
            <a:r>
              <a:rPr lang="en-US" b="1" dirty="0">
                <a:solidFill>
                  <a:schemeClr val="accent6">
                    <a:lumMod val="75000"/>
                  </a:schemeClr>
                </a:solidFill>
              </a:rPr>
              <a:t>Medical </a:t>
            </a:r>
            <a:r>
              <a:rPr lang="en-US" b="1" dirty="0" smtClean="0">
                <a:solidFill>
                  <a:schemeClr val="accent6">
                    <a:lumMod val="75000"/>
                  </a:schemeClr>
                </a:solidFill>
              </a:rPr>
              <a:t>Microscopy </a:t>
            </a:r>
            <a:r>
              <a:rPr lang="en-US" dirty="0" smtClean="0">
                <a:solidFill>
                  <a:schemeClr val="tx1"/>
                </a:solidFill>
              </a:rPr>
              <a:t>(</a:t>
            </a:r>
            <a:r>
              <a:rPr lang="ar-IQ" dirty="0">
                <a:solidFill>
                  <a:schemeClr val="tx1"/>
                </a:solidFill>
              </a:rPr>
              <a:t>يكبر 32 مرة). رغم وجود بعض الدلائل في التاريخ البشري من ان الانسان قد عزى بعض المشاكل الصحية او الامراض التي يتعرض لها الى كائنات غير مرئية الا ان لم يتمكن احد من رؤية هذه الكائنات الا في عام </a:t>
            </a:r>
            <a:r>
              <a:rPr lang="en-US" dirty="0" smtClean="0">
                <a:solidFill>
                  <a:schemeClr val="tx1"/>
                </a:solidFill>
              </a:rPr>
              <a:t>1675</a:t>
            </a:r>
            <a:r>
              <a:rPr lang="ar-IQ" dirty="0" smtClean="0">
                <a:solidFill>
                  <a:schemeClr val="tx1"/>
                </a:solidFill>
              </a:rPr>
              <a:t>اذ </a:t>
            </a:r>
            <a:r>
              <a:rPr lang="ar-IQ" dirty="0">
                <a:solidFill>
                  <a:schemeClr val="tx1"/>
                </a:solidFill>
              </a:rPr>
              <a:t>قام التاجر الهولندي </a:t>
            </a:r>
            <a:r>
              <a:rPr lang="en-US" b="1" dirty="0">
                <a:solidFill>
                  <a:srgbClr val="7030A0"/>
                </a:solidFill>
              </a:rPr>
              <a:t>Anton van </a:t>
            </a:r>
            <a:r>
              <a:rPr lang="en-US" b="1" dirty="0" err="1">
                <a:solidFill>
                  <a:srgbClr val="7030A0"/>
                </a:solidFill>
              </a:rPr>
              <a:t>leeuwenhoek</a:t>
            </a:r>
            <a:r>
              <a:rPr lang="en-US" b="1" dirty="0">
                <a:solidFill>
                  <a:srgbClr val="7030A0"/>
                </a:solidFill>
              </a:rPr>
              <a:t> </a:t>
            </a:r>
            <a:r>
              <a:rPr lang="ar-IQ" dirty="0">
                <a:solidFill>
                  <a:schemeClr val="tx1"/>
                </a:solidFill>
              </a:rPr>
              <a:t>بفحص قطرة ماء كبيرة باستعمال عدسة زجاجية صقلها بمهارة اذ كان مولع بصناعة العدسات. وقد بلغت قوة التكبير لمجهر لفينهوك بين الى 50 الى 300 مرة. </a:t>
            </a:r>
          </a:p>
          <a:p>
            <a:pPr algn="just" rtl="1"/>
            <a:r>
              <a:rPr lang="ar-IQ" dirty="0">
                <a:solidFill>
                  <a:schemeClr val="tx1"/>
                </a:solidFill>
              </a:rPr>
              <a:t>ساهم العالم الهولندي </a:t>
            </a:r>
            <a:r>
              <a:rPr lang="en-US" b="1" dirty="0">
                <a:solidFill>
                  <a:srgbClr val="7030A0"/>
                </a:solidFill>
              </a:rPr>
              <a:t>Anton van </a:t>
            </a:r>
            <a:r>
              <a:rPr lang="en-US" b="1" dirty="0" err="1">
                <a:solidFill>
                  <a:srgbClr val="7030A0"/>
                </a:solidFill>
              </a:rPr>
              <a:t>leeuwenhoek</a:t>
            </a:r>
            <a:r>
              <a:rPr lang="en-US" b="1" dirty="0">
                <a:solidFill>
                  <a:srgbClr val="7030A0"/>
                </a:solidFill>
              </a:rPr>
              <a:t> </a:t>
            </a:r>
            <a:r>
              <a:rPr lang="ar-IQ" dirty="0">
                <a:solidFill>
                  <a:schemeClr val="tx1"/>
                </a:solidFill>
              </a:rPr>
              <a:t>بالانجازات التالية:</a:t>
            </a:r>
          </a:p>
          <a:p>
            <a:pPr algn="just" rtl="1"/>
            <a:r>
              <a:rPr lang="ar-IQ" dirty="0">
                <a:solidFill>
                  <a:schemeClr val="tx1"/>
                </a:solidFill>
              </a:rPr>
              <a:t>1-	يعتبر المكتشف الاول لعالم الاحياء المجهرية وخاصة البكتريا لذا يعتبر </a:t>
            </a:r>
            <a:r>
              <a:rPr lang="en-US" dirty="0">
                <a:solidFill>
                  <a:schemeClr val="tx1"/>
                </a:solidFill>
              </a:rPr>
              <a:t>Father of bacteriology.</a:t>
            </a:r>
          </a:p>
          <a:p>
            <a:pPr algn="just" rtl="1"/>
            <a:r>
              <a:rPr lang="en-US" dirty="0">
                <a:solidFill>
                  <a:schemeClr val="tx1"/>
                </a:solidFill>
              </a:rPr>
              <a:t>2-	</a:t>
            </a:r>
            <a:r>
              <a:rPr lang="ar-IQ" dirty="0">
                <a:solidFill>
                  <a:schemeClr val="tx1"/>
                </a:solidFill>
              </a:rPr>
              <a:t>اول من وصف المايكروبات (البكتريا والابتدائيات) تحت المجهر ووصف الاشكال المختلفة للبكتريا ( </a:t>
            </a:r>
            <a:r>
              <a:rPr lang="en-US" b="1" dirty="0">
                <a:solidFill>
                  <a:schemeClr val="accent6">
                    <a:lumMod val="75000"/>
                  </a:schemeClr>
                </a:solidFill>
              </a:rPr>
              <a:t>bacilli  </a:t>
            </a:r>
            <a:r>
              <a:rPr lang="ar-IQ" b="1" dirty="0">
                <a:solidFill>
                  <a:schemeClr val="accent6">
                    <a:lumMod val="75000"/>
                  </a:schemeClr>
                </a:solidFill>
              </a:rPr>
              <a:t>و </a:t>
            </a:r>
            <a:r>
              <a:rPr lang="en-US" b="1" dirty="0" err="1">
                <a:solidFill>
                  <a:schemeClr val="accent6">
                    <a:lumMod val="75000"/>
                  </a:schemeClr>
                </a:solidFill>
              </a:rPr>
              <a:t>cocci</a:t>
            </a:r>
            <a:r>
              <a:rPr lang="en-US" b="1" dirty="0">
                <a:solidFill>
                  <a:schemeClr val="accent6">
                    <a:lumMod val="75000"/>
                  </a:schemeClr>
                </a:solidFill>
              </a:rPr>
              <a:t>) </a:t>
            </a:r>
            <a:r>
              <a:rPr lang="ar-IQ" dirty="0" smtClean="0">
                <a:solidFill>
                  <a:schemeClr val="tx1"/>
                </a:solidFill>
              </a:rPr>
              <a:t>  وتجمعاتها </a:t>
            </a:r>
            <a:r>
              <a:rPr lang="ar-IQ" dirty="0">
                <a:solidFill>
                  <a:schemeClr val="tx1"/>
                </a:solidFill>
              </a:rPr>
              <a:t>في الانسجة المصابة.</a:t>
            </a:r>
          </a:p>
          <a:p>
            <a:pPr algn="just" rtl="1"/>
            <a:r>
              <a:rPr lang="ar-IQ" dirty="0">
                <a:solidFill>
                  <a:schemeClr val="tx1"/>
                </a:solidFill>
              </a:rPr>
              <a:t>3-	صنع مجهر اكثر تطوراً مما سبق الاخرين.</a:t>
            </a:r>
            <a:endParaRPr lang="en-US" dirty="0">
              <a:solidFill>
                <a:schemeClr val="tx1"/>
              </a:solidFill>
            </a:endParaRPr>
          </a:p>
        </p:txBody>
      </p:sp>
      <p:sp>
        <p:nvSpPr>
          <p:cNvPr id="4" name="Date Placeholder 3"/>
          <p:cNvSpPr>
            <a:spLocks noGrp="1"/>
          </p:cNvSpPr>
          <p:nvPr>
            <p:ph type="dt" sz="half" idx="10"/>
          </p:nvPr>
        </p:nvSpPr>
        <p:spPr/>
        <p:txBody>
          <a:bodyPr/>
          <a:lstStyle/>
          <a:p>
            <a:fld id="{404E549F-808D-46B7-98D8-C8690CDEF8B5}"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86" y="1143000"/>
            <a:ext cx="8202614"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CEF5E4F-4F71-4FF8-B715-B72C3B43D51B}" type="datetime1">
              <a:rPr lang="en-US" smtClean="0"/>
              <a:t>10/10/2023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89011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73050"/>
            <a:ext cx="7924800" cy="5853113"/>
          </a:xfrm>
        </p:spPr>
        <p:txBody>
          <a:bodyPr>
            <a:normAutofit fontScale="70000" lnSpcReduction="20000"/>
          </a:bodyPr>
          <a:lstStyle/>
          <a:p>
            <a:pPr algn="r" rtl="1"/>
            <a:r>
              <a:rPr lang="ar-IQ" sz="3600" b="1" dirty="0" smtClean="0">
                <a:solidFill>
                  <a:srgbClr val="FF0000"/>
                </a:solidFill>
              </a:rPr>
              <a:t>الموقع التصنيفي للاحياء المجهرية ضمن عالم الكائنات الحية  </a:t>
            </a:r>
            <a:r>
              <a:rPr lang="ar-IQ" b="1" dirty="0" smtClean="0"/>
              <a:t>:</a:t>
            </a:r>
            <a:endParaRPr lang="ar-IQ" dirty="0" smtClean="0"/>
          </a:p>
          <a:p>
            <a:pPr algn="r" rtl="1"/>
            <a:r>
              <a:rPr lang="ar-IQ" b="1" dirty="0" smtClean="0"/>
              <a:t>تقع ضمن عالم الكائنات الحية حيث كانت الكائنات الحية قبل اكتشاف الاحياء المجهرية تقسم الى قسمين او مملكتين الحيوانية والنباتية وكان الفيصل في هذا التصنيف هو البناء الضوئي و اذا كانت الكائنات القادرة على البناء الضوئي تصنف مع النباتات والباقية صنفت مع الحيوانات ,</a:t>
            </a:r>
          </a:p>
          <a:p>
            <a:pPr algn="r" rtl="1"/>
            <a:r>
              <a:rPr lang="ar-IQ" b="1" dirty="0" smtClean="0"/>
              <a:t>ومع اكتشاف الاحياء المجهرية حاول العلماء ايجاد موقع تصنيفي لها بين الكائنات الراقية المصنفة في المملكتين الحيوانية والنباتية فقد عدت الكائنات الحية وحيدة الخلية التي تحتوي على غلاف مرن شبيه بغلاف الخلايا الحيوانية مثل الابتدائيات من الحيوانات وصنفت مع مملكتها ,اما الطحالب فقد صنفت مع النباتات لقدرتها على البناء الضوئي ولامتلاكها جدار خلية صلب يشبه جدار الخلية النباتية ، كما صنفت الفطريات والبكتريا ضمن المملكة النباتية لاسباب غير واضحة في كثير من جوانبها .</a:t>
            </a:r>
          </a:p>
          <a:p>
            <a:pPr algn="r" rtl="1"/>
            <a:r>
              <a:rPr lang="ar-IQ" b="1" dirty="0" smtClean="0"/>
              <a:t>وقد استمر القبول بهذا التصنيف غير الدقيق للاحياء المجهرية حتى عام 1866 حيث اقترح هيكل </a:t>
            </a:r>
            <a:r>
              <a:rPr lang="en-US" b="1" dirty="0" smtClean="0"/>
              <a:t>Ernest </a:t>
            </a:r>
            <a:r>
              <a:rPr lang="en-US" b="1" dirty="0" err="1" smtClean="0"/>
              <a:t>Heackel</a:t>
            </a:r>
            <a:r>
              <a:rPr lang="en-US" b="1" dirty="0" smtClean="0"/>
              <a:t> </a:t>
            </a:r>
            <a:r>
              <a:rPr lang="ar-IQ" b="1" dirty="0" smtClean="0"/>
              <a:t>احد تلامذة دارون وضع الاحياء المجهرية في مملكة مستقلة للأحياء المجهرية سميت الطليعيات </a:t>
            </a:r>
            <a:r>
              <a:rPr lang="en-US" b="1" dirty="0" err="1" smtClean="0"/>
              <a:t>Protista</a:t>
            </a:r>
            <a:r>
              <a:rPr lang="en-US" b="1" dirty="0" smtClean="0"/>
              <a:t> </a:t>
            </a:r>
            <a:r>
              <a:rPr lang="ar-IQ" b="1" dirty="0" smtClean="0"/>
              <a:t>وتشمل هذه المملكة كل الكائنات الحية الخالية من التمايز النسيجي (عدم وجود الانسجة) </a:t>
            </a:r>
            <a:r>
              <a:rPr lang="en-US" b="1" dirty="0" err="1" smtClean="0"/>
              <a:t>Differrntial</a:t>
            </a:r>
            <a:r>
              <a:rPr lang="en-US" b="1" dirty="0" smtClean="0"/>
              <a:t> Tissue </a:t>
            </a:r>
            <a:r>
              <a:rPr lang="ar-IQ" b="1" dirty="0" smtClean="0"/>
              <a:t>اي الكائنات التي لا ترتقي خلاياها الى مستوى أنسجة متميزة ,</a:t>
            </a:r>
            <a:r>
              <a:rPr lang="ar-IQ" b="1" dirty="0" smtClean="0">
                <a:solidFill>
                  <a:srgbClr val="0000FF"/>
                </a:solidFill>
              </a:rPr>
              <a:t>ويضم وحسب هذا التعريف جميع الكائنات الحية الدقيقة التي كانت معروفة حتى ذلك الوقت من البكتريا والابتدائيات والفطريات والطحالب </a:t>
            </a:r>
            <a:r>
              <a:rPr lang="ar-IQ" b="1" dirty="0" smtClean="0"/>
              <a:t>،</a:t>
            </a:r>
          </a:p>
          <a:p>
            <a:endParaRPr lang="en-US" dirty="0"/>
          </a:p>
        </p:txBody>
      </p:sp>
      <p:sp>
        <p:nvSpPr>
          <p:cNvPr id="2" name="Date Placeholder 1"/>
          <p:cNvSpPr>
            <a:spLocks noGrp="1"/>
          </p:cNvSpPr>
          <p:nvPr>
            <p:ph type="dt" sz="half" idx="10"/>
          </p:nvPr>
        </p:nvSpPr>
        <p:spPr/>
        <p:txBody>
          <a:bodyPr/>
          <a:lstStyle/>
          <a:p>
            <a:fld id="{598E984D-AF60-4E60-8741-14DC3C90E7D5}"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
            <a:ext cx="8382000" cy="6248400"/>
          </a:xfrm>
        </p:spPr>
        <p:txBody>
          <a:bodyPr>
            <a:normAutofit fontScale="25000" lnSpcReduction="20000"/>
          </a:bodyPr>
          <a:lstStyle/>
          <a:p>
            <a:pPr rtl="1"/>
            <a:endParaRPr lang="en-US" b="1" u="sng" dirty="0" smtClean="0"/>
          </a:p>
          <a:p>
            <a:pPr rtl="1"/>
            <a:r>
              <a:rPr lang="ar-IQ" sz="6000" b="1" u="sng" dirty="0" smtClean="0">
                <a:cs typeface="+mj-cs"/>
              </a:rPr>
              <a:t>الفصل الاول </a:t>
            </a:r>
            <a:endParaRPr lang="en-US" sz="6000" b="1" u="sng" dirty="0" smtClean="0">
              <a:cs typeface="+mj-cs"/>
            </a:endParaRPr>
          </a:p>
          <a:p>
            <a:pPr rtl="1"/>
            <a:r>
              <a:rPr lang="ar-IQ" sz="6000" b="1" u="sng" dirty="0" smtClean="0">
                <a:cs typeface="+mj-cs"/>
              </a:rPr>
              <a:t>مبادئ علم الإحياء المجهرية  </a:t>
            </a:r>
            <a:r>
              <a:rPr lang="en-US" sz="6000" b="1" u="sng" dirty="0" smtClean="0">
                <a:cs typeface="+mj-cs"/>
              </a:rPr>
              <a:t>Microbiology</a:t>
            </a:r>
          </a:p>
          <a:p>
            <a:pPr algn="r" rtl="1"/>
            <a:r>
              <a:rPr lang="en-US" sz="4900" b="1" dirty="0" smtClean="0">
                <a:solidFill>
                  <a:schemeClr val="tx1"/>
                </a:solidFill>
                <a:cs typeface="+mj-cs"/>
              </a:rPr>
              <a:t> </a:t>
            </a:r>
          </a:p>
          <a:p>
            <a:pPr algn="r" rtl="1"/>
            <a:r>
              <a:rPr lang="ar-IQ" sz="6200" b="1" dirty="0" smtClean="0">
                <a:solidFill>
                  <a:srgbClr val="7030A0"/>
                </a:solidFill>
                <a:cs typeface="+mj-cs"/>
              </a:rPr>
              <a:t>مفهوم  علم الإحياء المجهرية  </a:t>
            </a:r>
            <a:endParaRPr lang="en-US" sz="6200" b="1" dirty="0" smtClean="0">
              <a:solidFill>
                <a:srgbClr val="7030A0"/>
              </a:solidFill>
              <a:cs typeface="+mj-cs"/>
            </a:endParaRPr>
          </a:p>
          <a:p>
            <a:pPr algn="just" rtl="1"/>
            <a:r>
              <a:rPr lang="ar-IQ" sz="6200" b="1" dirty="0" smtClean="0">
                <a:solidFill>
                  <a:srgbClr val="7030A0"/>
                </a:solidFill>
                <a:cs typeface="+mj-cs"/>
              </a:rPr>
              <a:t>العلم الذي يعنى بدراسة تلك المجموعة من الكائنات الحية التي تتميز بصغر حجمها والتي لاترى بالعين المجردة لذا يتم استخدام المجهر</a:t>
            </a:r>
            <a:r>
              <a:rPr lang="en-US" sz="6200" b="1" dirty="0" smtClean="0">
                <a:solidFill>
                  <a:srgbClr val="7030A0"/>
                </a:solidFill>
                <a:cs typeface="+mj-cs"/>
              </a:rPr>
              <a:t>Microscope  </a:t>
            </a:r>
            <a:r>
              <a:rPr lang="ar-IQ" sz="6200" b="1" dirty="0" smtClean="0">
                <a:solidFill>
                  <a:srgbClr val="7030A0"/>
                </a:solidFill>
                <a:cs typeface="+mj-cs"/>
              </a:rPr>
              <a:t> لرؤيتها ، من هنا سميت بالإحياء المجهرية او الكائنات الدقيقة</a:t>
            </a:r>
            <a:r>
              <a:rPr lang="en-US" sz="6200" b="1" dirty="0" smtClean="0">
                <a:solidFill>
                  <a:srgbClr val="7030A0"/>
                </a:solidFill>
                <a:cs typeface="+mj-cs"/>
              </a:rPr>
              <a:t>.</a:t>
            </a:r>
            <a:r>
              <a:rPr lang="ar-IQ" sz="6200" b="1" dirty="0" smtClean="0">
                <a:solidFill>
                  <a:srgbClr val="7030A0"/>
                </a:solidFill>
                <a:cs typeface="+mj-cs"/>
              </a:rPr>
              <a:t> ويبحث علم الأحياء المجهرية في تركيب وتكاثر</a:t>
            </a:r>
            <a:r>
              <a:rPr lang="en-US" sz="6200" b="1" dirty="0" smtClean="0">
                <a:solidFill>
                  <a:srgbClr val="7030A0"/>
                </a:solidFill>
                <a:cs typeface="+mj-cs"/>
              </a:rPr>
              <a:t> </a:t>
            </a:r>
            <a:r>
              <a:rPr lang="ar-IQ" sz="6200" b="1" dirty="0" smtClean="0">
                <a:solidFill>
                  <a:srgbClr val="7030A0"/>
                </a:solidFill>
                <a:cs typeface="+mj-cs"/>
              </a:rPr>
              <a:t>وفسلجة</a:t>
            </a:r>
            <a:r>
              <a:rPr lang="en-US" sz="6200" b="1" dirty="0" smtClean="0">
                <a:solidFill>
                  <a:srgbClr val="7030A0"/>
                </a:solidFill>
                <a:cs typeface="+mj-cs"/>
              </a:rPr>
              <a:t> </a:t>
            </a:r>
            <a:r>
              <a:rPr lang="ar-IQ" sz="6200" b="1" dirty="0" smtClean="0">
                <a:solidFill>
                  <a:srgbClr val="7030A0"/>
                </a:solidFill>
                <a:cs typeface="+mj-cs"/>
              </a:rPr>
              <a:t>وتصنيف ووراثة الأحياء المجهرية وتوزيعها في الطبيعة وعلاقتها مع بقية بالكائنات الحية </a:t>
            </a:r>
            <a:r>
              <a:rPr lang="ar-IQ" sz="6200" b="1" dirty="0" smtClean="0">
                <a:solidFill>
                  <a:srgbClr val="7030A0"/>
                </a:solidFill>
              </a:rPr>
              <a:t>.</a:t>
            </a:r>
            <a:endParaRPr lang="en-US" sz="6200" b="1" dirty="0" smtClean="0">
              <a:solidFill>
                <a:srgbClr val="7030A0"/>
              </a:solidFill>
            </a:endParaRPr>
          </a:p>
          <a:p>
            <a:pPr algn="just" rtl="1"/>
            <a:endParaRPr lang="en-US" sz="4500" b="1" dirty="0" smtClean="0">
              <a:solidFill>
                <a:schemeClr val="tx1"/>
              </a:solidFill>
            </a:endParaRPr>
          </a:p>
          <a:p>
            <a:pPr algn="r" rtl="1"/>
            <a:r>
              <a:rPr lang="ar-IQ" b="1" dirty="0" smtClean="0">
                <a:solidFill>
                  <a:schemeClr val="tx1"/>
                </a:solidFill>
              </a:rPr>
              <a:t> </a:t>
            </a:r>
            <a:r>
              <a:rPr lang="ar-IQ" sz="8000" b="1" dirty="0" smtClean="0">
                <a:solidFill>
                  <a:schemeClr val="tx1"/>
                </a:solidFill>
              </a:rPr>
              <a:t> </a:t>
            </a:r>
            <a:r>
              <a:rPr lang="ar-IQ" sz="8000" b="1" dirty="0" smtClean="0">
                <a:solidFill>
                  <a:srgbClr val="FF0000"/>
                </a:solidFill>
              </a:rPr>
              <a:t>المجاميع الرئيسية للاحياء المجهرية :</a:t>
            </a:r>
          </a:p>
          <a:p>
            <a:pPr algn="r" rtl="1"/>
            <a:r>
              <a:rPr lang="ar-IQ" sz="8000" b="1" dirty="0" smtClean="0">
                <a:solidFill>
                  <a:schemeClr val="tx1"/>
                </a:solidFill>
              </a:rPr>
              <a:t>تشتمل الأحياء المجهرية على مجموعة هائلة من الكائنات يمكن وضعها في المجاميع الرئيسية التالية :</a:t>
            </a:r>
          </a:p>
          <a:p>
            <a:pPr algn="r" rtl="1"/>
            <a:r>
              <a:rPr lang="en-US" sz="8000" b="1" dirty="0" smtClean="0">
                <a:solidFill>
                  <a:schemeClr val="tx1"/>
                </a:solidFill>
              </a:rPr>
              <a:t>1</a:t>
            </a:r>
            <a:r>
              <a:rPr lang="ar-IQ" sz="8000" b="1" dirty="0" smtClean="0">
                <a:solidFill>
                  <a:schemeClr val="tx1"/>
                </a:solidFill>
              </a:rPr>
              <a:t>-البكتريا </a:t>
            </a:r>
            <a:r>
              <a:rPr lang="en-US" sz="8000" b="1" dirty="0" smtClean="0">
                <a:solidFill>
                  <a:schemeClr val="tx1"/>
                </a:solidFill>
              </a:rPr>
              <a:t>Bacteria</a:t>
            </a:r>
          </a:p>
          <a:p>
            <a:pPr algn="r" rtl="1"/>
            <a:r>
              <a:rPr lang="ar-IQ" sz="8000" b="1" dirty="0" smtClean="0">
                <a:solidFill>
                  <a:schemeClr val="tx1"/>
                </a:solidFill>
              </a:rPr>
              <a:t>2- الفطريات </a:t>
            </a:r>
            <a:r>
              <a:rPr lang="en-US" sz="8000" b="1" dirty="0" smtClean="0">
                <a:solidFill>
                  <a:schemeClr val="tx1"/>
                </a:solidFill>
              </a:rPr>
              <a:t>Fungi</a:t>
            </a:r>
            <a:r>
              <a:rPr lang="ar-IQ" sz="8000" b="1" dirty="0" smtClean="0">
                <a:solidFill>
                  <a:schemeClr val="tx1"/>
                </a:solidFill>
              </a:rPr>
              <a:t>  وتقسم الى قسمين هما</a:t>
            </a:r>
            <a:r>
              <a:rPr lang="en-US" sz="8000" b="1" dirty="0" smtClean="0">
                <a:solidFill>
                  <a:schemeClr val="tx1"/>
                </a:solidFill>
              </a:rPr>
              <a:t>              </a:t>
            </a:r>
            <a:r>
              <a:rPr lang="ar-IQ" sz="8000" b="1" dirty="0" smtClean="0">
                <a:solidFill>
                  <a:schemeClr val="tx1"/>
                </a:solidFill>
              </a:rPr>
              <a:t>أ--  الاعفان </a:t>
            </a:r>
            <a:r>
              <a:rPr lang="en-US" sz="8000" b="1" dirty="0" smtClean="0">
                <a:solidFill>
                  <a:schemeClr val="tx1"/>
                </a:solidFill>
              </a:rPr>
              <a:t>Moulds </a:t>
            </a:r>
          </a:p>
          <a:p>
            <a:pPr algn="r" rtl="1"/>
            <a:r>
              <a:rPr lang="ar-IQ" sz="8000" b="1" dirty="0" smtClean="0">
                <a:solidFill>
                  <a:schemeClr val="tx1"/>
                </a:solidFill>
              </a:rPr>
              <a:t>3- الطحالب </a:t>
            </a:r>
            <a:r>
              <a:rPr lang="en-US" sz="8000" b="1" dirty="0" smtClean="0">
                <a:solidFill>
                  <a:schemeClr val="tx1"/>
                </a:solidFill>
              </a:rPr>
              <a:t>Algae </a:t>
            </a:r>
            <a:r>
              <a:rPr lang="ar-IQ" sz="8000" b="1" dirty="0" smtClean="0">
                <a:solidFill>
                  <a:schemeClr val="tx1"/>
                </a:solidFill>
              </a:rPr>
              <a:t> </a:t>
            </a:r>
            <a:r>
              <a:rPr lang="en-US" sz="8000" b="1" dirty="0" smtClean="0">
                <a:solidFill>
                  <a:schemeClr val="tx1"/>
                </a:solidFill>
              </a:rPr>
              <a:t>                                             </a:t>
            </a:r>
            <a:r>
              <a:rPr lang="ar-IQ" sz="8000" b="1" dirty="0" smtClean="0">
                <a:solidFill>
                  <a:schemeClr val="tx1"/>
                </a:solidFill>
              </a:rPr>
              <a:t> ب – الخمائر  </a:t>
            </a:r>
            <a:r>
              <a:rPr lang="en-US" sz="8000" b="1" dirty="0" smtClean="0">
                <a:solidFill>
                  <a:schemeClr val="tx1"/>
                </a:solidFill>
              </a:rPr>
              <a:t> Yeasts</a:t>
            </a:r>
            <a:r>
              <a:rPr lang="ar-IQ" sz="8000" b="1" dirty="0" smtClean="0">
                <a:solidFill>
                  <a:schemeClr val="tx1"/>
                </a:solidFill>
              </a:rPr>
              <a:t> </a:t>
            </a:r>
            <a:endParaRPr lang="en-US" sz="8000" b="1" dirty="0" smtClean="0">
              <a:solidFill>
                <a:schemeClr val="tx1"/>
              </a:solidFill>
            </a:endParaRPr>
          </a:p>
          <a:p>
            <a:pPr algn="r" rtl="1"/>
            <a:r>
              <a:rPr lang="ar-IQ" sz="8000" b="1" dirty="0" smtClean="0">
                <a:solidFill>
                  <a:schemeClr val="tx1"/>
                </a:solidFill>
              </a:rPr>
              <a:t>4- الابتدائيات </a:t>
            </a:r>
            <a:r>
              <a:rPr lang="en-US" sz="8000" b="1" dirty="0" err="1" smtClean="0">
                <a:solidFill>
                  <a:schemeClr val="tx1"/>
                </a:solidFill>
              </a:rPr>
              <a:t>Protoza</a:t>
            </a:r>
            <a:r>
              <a:rPr lang="en-US" sz="8000" b="1" dirty="0" smtClean="0">
                <a:solidFill>
                  <a:schemeClr val="tx1"/>
                </a:solidFill>
              </a:rPr>
              <a:t> </a:t>
            </a:r>
          </a:p>
          <a:p>
            <a:pPr algn="r" rtl="1"/>
            <a:r>
              <a:rPr lang="ar-IQ" sz="8000" b="1" dirty="0" smtClean="0">
                <a:solidFill>
                  <a:schemeClr val="tx1"/>
                </a:solidFill>
              </a:rPr>
              <a:t>5- الفايروسات </a:t>
            </a:r>
            <a:r>
              <a:rPr lang="en-US" sz="8000" b="1" dirty="0" smtClean="0">
                <a:solidFill>
                  <a:schemeClr val="tx1"/>
                </a:solidFill>
              </a:rPr>
              <a:t>Viruses </a:t>
            </a:r>
            <a:endParaRPr lang="en-US" sz="5500" b="1" dirty="0" smtClean="0">
              <a:solidFill>
                <a:schemeClr val="tx1"/>
              </a:solidFill>
            </a:endParaRPr>
          </a:p>
          <a:p>
            <a:pPr algn="l" rtl="1"/>
            <a:r>
              <a:rPr lang="ar-IQ" sz="7200" b="1" dirty="0" smtClean="0">
                <a:solidFill>
                  <a:schemeClr val="tx1"/>
                </a:solidFill>
              </a:rPr>
              <a:t>اما العلوم التي تدرس هذه المجاميع هي على التوالي :</a:t>
            </a:r>
          </a:p>
          <a:p>
            <a:pPr algn="l" rtl="1"/>
            <a:r>
              <a:rPr lang="en-US" sz="7200" b="1" dirty="0" smtClean="0">
                <a:solidFill>
                  <a:schemeClr val="tx1"/>
                </a:solidFill>
              </a:rPr>
              <a:t> </a:t>
            </a:r>
            <a:r>
              <a:rPr lang="en-US" sz="7200" b="1" dirty="0" smtClean="0">
                <a:solidFill>
                  <a:srgbClr val="FF0000"/>
                </a:solidFill>
              </a:rPr>
              <a:t>1- Bacteriology </a:t>
            </a:r>
            <a:endParaRPr lang="ar-IQ" sz="7200" b="1" dirty="0" smtClean="0">
              <a:solidFill>
                <a:srgbClr val="FF0000"/>
              </a:solidFill>
            </a:endParaRPr>
          </a:p>
          <a:p>
            <a:pPr algn="l" rtl="1"/>
            <a:r>
              <a:rPr lang="en-US" sz="7200" b="1" dirty="0" smtClean="0">
                <a:solidFill>
                  <a:srgbClr val="FF0000"/>
                </a:solidFill>
              </a:rPr>
              <a:t> 2- Mycology  </a:t>
            </a:r>
          </a:p>
          <a:p>
            <a:pPr algn="l" rtl="1"/>
            <a:r>
              <a:rPr lang="en-US" sz="7200" b="1" dirty="0" smtClean="0">
                <a:solidFill>
                  <a:srgbClr val="FF0000"/>
                </a:solidFill>
              </a:rPr>
              <a:t> 3- </a:t>
            </a:r>
            <a:r>
              <a:rPr lang="en-US" sz="7200" b="1" dirty="0" err="1" smtClean="0">
                <a:solidFill>
                  <a:srgbClr val="FF0000"/>
                </a:solidFill>
              </a:rPr>
              <a:t>Phycology</a:t>
            </a:r>
            <a:r>
              <a:rPr lang="en-US" sz="7200" b="1" dirty="0" smtClean="0">
                <a:solidFill>
                  <a:srgbClr val="FF0000"/>
                </a:solidFill>
              </a:rPr>
              <a:t> (</a:t>
            </a:r>
            <a:r>
              <a:rPr lang="en-US" sz="7200" b="1" dirty="0" err="1" smtClean="0">
                <a:solidFill>
                  <a:srgbClr val="FF0000"/>
                </a:solidFill>
              </a:rPr>
              <a:t>Algology</a:t>
            </a:r>
            <a:r>
              <a:rPr lang="en-US" sz="7200" b="1" dirty="0" smtClean="0">
                <a:solidFill>
                  <a:srgbClr val="FF0000"/>
                </a:solidFill>
              </a:rPr>
              <a:t>) </a:t>
            </a:r>
          </a:p>
          <a:p>
            <a:pPr algn="l" rtl="1"/>
            <a:r>
              <a:rPr lang="en-US" sz="7200" b="1" dirty="0" smtClean="0">
                <a:solidFill>
                  <a:srgbClr val="FF0000"/>
                </a:solidFill>
              </a:rPr>
              <a:t> 4- </a:t>
            </a:r>
            <a:r>
              <a:rPr lang="en-US" sz="7200" b="1" dirty="0" err="1" smtClean="0">
                <a:solidFill>
                  <a:srgbClr val="FF0000"/>
                </a:solidFill>
              </a:rPr>
              <a:t>Protozoology</a:t>
            </a:r>
            <a:r>
              <a:rPr lang="en-US" sz="7200" b="1" dirty="0" smtClean="0">
                <a:solidFill>
                  <a:srgbClr val="FF0000"/>
                </a:solidFill>
              </a:rPr>
              <a:t> </a:t>
            </a:r>
          </a:p>
          <a:p>
            <a:pPr algn="l" rtl="1"/>
            <a:r>
              <a:rPr lang="ar-IQ" sz="7200" b="1" dirty="0" smtClean="0">
                <a:solidFill>
                  <a:srgbClr val="FF0000"/>
                </a:solidFill>
              </a:rPr>
              <a:t> </a:t>
            </a:r>
            <a:r>
              <a:rPr lang="en-US" sz="7200" b="1" dirty="0" smtClean="0">
                <a:solidFill>
                  <a:srgbClr val="FF0000"/>
                </a:solidFill>
              </a:rPr>
              <a:t> 5- Virology </a:t>
            </a:r>
          </a:p>
          <a:p>
            <a:pPr rtl="1"/>
            <a:r>
              <a:rPr lang="ar-IQ" b="1" dirty="0" smtClean="0">
                <a:solidFill>
                  <a:schemeClr val="tx1"/>
                </a:solidFill>
              </a:rPr>
              <a:t> </a:t>
            </a:r>
            <a:endParaRPr lang="ar-IQ" b="1" dirty="0">
              <a:solidFill>
                <a:schemeClr val="tx1"/>
              </a:solidFill>
            </a:endParaRPr>
          </a:p>
        </p:txBody>
      </p:sp>
      <p:cxnSp>
        <p:nvCxnSpPr>
          <p:cNvPr id="5" name="Straight Arrow Connector 4"/>
          <p:cNvCxnSpPr/>
          <p:nvPr/>
        </p:nvCxnSpPr>
        <p:spPr>
          <a:xfrm flipH="1">
            <a:off x="4419600" y="34290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4419600" y="35052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E9EBF5CE-6D4E-4D37-91F7-855245138B21}"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239000" cy="6001643"/>
          </a:xfrm>
          <a:prstGeom prst="rect">
            <a:avLst/>
          </a:prstGeom>
        </p:spPr>
        <p:txBody>
          <a:bodyPr wrap="square">
            <a:spAutoFit/>
          </a:bodyPr>
          <a:lstStyle/>
          <a:p>
            <a:pPr algn="just" rtl="1"/>
            <a:r>
              <a:rPr lang="ar-IQ" sz="2400" dirty="0" smtClean="0"/>
              <a:t>*وكان </a:t>
            </a:r>
            <a:r>
              <a:rPr lang="ar-IQ" sz="2400" dirty="0"/>
              <a:t>الاعتماد في هذا التصنيف على الصفات المظهرية تحديدا </a:t>
            </a:r>
            <a:r>
              <a:rPr lang="ar-IQ" sz="2400" dirty="0">
                <a:solidFill>
                  <a:srgbClr val="FF0000"/>
                </a:solidFill>
              </a:rPr>
              <a:t>وسمي بتصنيف هيكل ذي الثلاثة ممالك </a:t>
            </a:r>
            <a:r>
              <a:rPr lang="ar-IQ" sz="2400" dirty="0" smtClean="0">
                <a:solidFill>
                  <a:srgbClr val="FF0000"/>
                </a:solidFill>
              </a:rPr>
              <a:t> </a:t>
            </a:r>
            <a:r>
              <a:rPr lang="en-US" sz="2400" dirty="0" err="1" smtClean="0">
                <a:solidFill>
                  <a:srgbClr val="FF0000"/>
                </a:solidFill>
              </a:rPr>
              <a:t>Heackel</a:t>
            </a:r>
            <a:r>
              <a:rPr lang="en-US" sz="2400" dirty="0" smtClean="0">
                <a:solidFill>
                  <a:srgbClr val="FF0000"/>
                </a:solidFill>
              </a:rPr>
              <a:t> </a:t>
            </a:r>
            <a:r>
              <a:rPr lang="en-US" sz="2400" dirty="0">
                <a:solidFill>
                  <a:srgbClr val="FF0000"/>
                </a:solidFill>
              </a:rPr>
              <a:t>three kingdoms </a:t>
            </a:r>
            <a:r>
              <a:rPr lang="ar-IQ" sz="2400" dirty="0"/>
              <a:t>وهي </a:t>
            </a:r>
            <a:r>
              <a:rPr lang="ar-IQ" sz="2400" dirty="0" smtClean="0"/>
              <a:t>ال</a:t>
            </a:r>
            <a:r>
              <a:rPr lang="ar-IQ" sz="2400" dirty="0"/>
              <a:t>م</a:t>
            </a:r>
            <a:r>
              <a:rPr lang="ar-IQ" sz="2400" dirty="0" smtClean="0"/>
              <a:t>ملكة </a:t>
            </a:r>
            <a:r>
              <a:rPr lang="ar-IQ" sz="2400" dirty="0"/>
              <a:t>الحيوانية ،والنباتية ، والطليعيات </a:t>
            </a:r>
            <a:r>
              <a:rPr lang="ar-IQ" sz="2400" dirty="0" smtClean="0"/>
              <a:t>...</a:t>
            </a:r>
          </a:p>
          <a:p>
            <a:pPr algn="just" rtl="1"/>
            <a:r>
              <a:rPr lang="ar-IQ" sz="2400" dirty="0" smtClean="0"/>
              <a:t> </a:t>
            </a:r>
            <a:r>
              <a:rPr lang="ar-IQ" sz="2400" dirty="0"/>
              <a:t>اما النظام التصنيفي ذي الخمس ممالك </a:t>
            </a:r>
            <a:r>
              <a:rPr lang="ar-IQ" sz="2400" dirty="0" smtClean="0"/>
              <a:t> </a:t>
            </a:r>
            <a:r>
              <a:rPr lang="en-US" sz="2400" dirty="0" smtClean="0"/>
              <a:t>Five </a:t>
            </a:r>
            <a:r>
              <a:rPr lang="en-US" sz="2400" dirty="0"/>
              <a:t>kingdoms  </a:t>
            </a:r>
            <a:r>
              <a:rPr lang="ar-IQ" sz="2400" dirty="0" smtClean="0"/>
              <a:t>والذي وضعه </a:t>
            </a:r>
            <a:r>
              <a:rPr lang="ar-IQ" sz="2400" dirty="0"/>
              <a:t>العالم </a:t>
            </a:r>
            <a:r>
              <a:rPr lang="ar-IQ" sz="2400" dirty="0">
                <a:solidFill>
                  <a:srgbClr val="FF0000"/>
                </a:solidFill>
              </a:rPr>
              <a:t>وبتكر </a:t>
            </a:r>
            <a:r>
              <a:rPr lang="en-US" sz="2400" dirty="0">
                <a:solidFill>
                  <a:srgbClr val="FF0000"/>
                </a:solidFill>
              </a:rPr>
              <a:t>Whitaker  </a:t>
            </a:r>
            <a:r>
              <a:rPr lang="ar-IQ" sz="2400" dirty="0">
                <a:solidFill>
                  <a:srgbClr val="FF0000"/>
                </a:solidFill>
              </a:rPr>
              <a:t>عام 1969</a:t>
            </a:r>
            <a:r>
              <a:rPr lang="ar-IQ" sz="2400" dirty="0"/>
              <a:t> ويقدم على توزيع الكائنات الحية الى خمس ممالك مقسمة الى ثلاث مستويات من الرقي وتشمل احدى هذه المستويات مملكة مستقلة هي </a:t>
            </a:r>
            <a:r>
              <a:rPr lang="ar-IQ" sz="2400" b="1" dirty="0" smtClean="0">
                <a:solidFill>
                  <a:srgbClr val="0000FF"/>
                </a:solidFill>
              </a:rPr>
              <a:t>المونيرا</a:t>
            </a:r>
            <a:r>
              <a:rPr lang="ar-IQ" sz="2400" b="1" dirty="0">
                <a:solidFill>
                  <a:srgbClr val="0000FF"/>
                </a:solidFill>
              </a:rPr>
              <a:t> </a:t>
            </a:r>
            <a:r>
              <a:rPr lang="en-US" sz="2400" b="1" dirty="0" err="1">
                <a:solidFill>
                  <a:srgbClr val="0000FF"/>
                </a:solidFill>
              </a:rPr>
              <a:t>Monera</a:t>
            </a:r>
            <a:r>
              <a:rPr lang="en-US" sz="2400" b="1" dirty="0">
                <a:solidFill>
                  <a:srgbClr val="0000FF"/>
                </a:solidFill>
              </a:rPr>
              <a:t> </a:t>
            </a:r>
            <a:r>
              <a:rPr lang="ar-IQ" sz="2400" dirty="0"/>
              <a:t>وتضم الكائنات الحية البدائية النواة </a:t>
            </a:r>
            <a:r>
              <a:rPr lang="en-US" sz="2400" b="1" dirty="0" err="1" smtClean="0">
                <a:solidFill>
                  <a:srgbClr val="0000FF"/>
                </a:solidFill>
              </a:rPr>
              <a:t>Procaryotic</a:t>
            </a:r>
            <a:r>
              <a:rPr lang="en-US" sz="2400" b="1" dirty="0">
                <a:solidFill>
                  <a:srgbClr val="0000FF"/>
                </a:solidFill>
              </a:rPr>
              <a:t> )) </a:t>
            </a:r>
            <a:r>
              <a:rPr lang="ar-IQ" sz="2400" b="1" dirty="0">
                <a:solidFill>
                  <a:srgbClr val="0000FF"/>
                </a:solidFill>
              </a:rPr>
              <a:t>))</a:t>
            </a:r>
            <a:r>
              <a:rPr lang="en-US" sz="2400" dirty="0" smtClean="0"/>
              <a:t>، </a:t>
            </a:r>
            <a:endParaRPr lang="ar-IQ" sz="2400" dirty="0" smtClean="0"/>
          </a:p>
          <a:p>
            <a:pPr algn="just" rtl="1"/>
            <a:r>
              <a:rPr lang="ar-IQ" sz="2400" dirty="0"/>
              <a:t>*</a:t>
            </a:r>
            <a:r>
              <a:rPr lang="ar-IQ" sz="2400" dirty="0" smtClean="0"/>
              <a:t>كما </a:t>
            </a:r>
            <a:r>
              <a:rPr lang="ar-IQ" sz="2400" dirty="0"/>
              <a:t>يشمل المستوى الاخر مملكة اخرى هي الطليعيات  </a:t>
            </a:r>
            <a:r>
              <a:rPr lang="en-US" sz="2400" b="1" dirty="0">
                <a:solidFill>
                  <a:srgbClr val="0000FF"/>
                </a:solidFill>
              </a:rPr>
              <a:t>Protista</a:t>
            </a:r>
            <a:r>
              <a:rPr lang="en-US" sz="2400" dirty="0"/>
              <a:t> </a:t>
            </a:r>
            <a:r>
              <a:rPr lang="ar-IQ" sz="2400" dirty="0"/>
              <a:t>وتضم  </a:t>
            </a:r>
            <a:r>
              <a:rPr lang="ar-IQ" sz="2400" b="1" dirty="0">
                <a:solidFill>
                  <a:srgbClr val="0000FF"/>
                </a:solidFill>
              </a:rPr>
              <a:t>الكائنات الحية احادية الخلية وحقيقية النواة </a:t>
            </a:r>
            <a:r>
              <a:rPr lang="ar-IQ" sz="2400" b="1" dirty="0" smtClean="0">
                <a:solidFill>
                  <a:srgbClr val="0000FF"/>
                </a:solidFill>
              </a:rPr>
              <a:t>(</a:t>
            </a:r>
            <a:r>
              <a:rPr lang="en-US" sz="2400" b="1" dirty="0" err="1" smtClean="0">
                <a:solidFill>
                  <a:srgbClr val="0000FF"/>
                </a:solidFill>
              </a:rPr>
              <a:t>Eucaryotic</a:t>
            </a:r>
            <a:r>
              <a:rPr lang="en-US" sz="2400" b="1" dirty="0" smtClean="0">
                <a:solidFill>
                  <a:srgbClr val="0000FF"/>
                </a:solidFill>
              </a:rPr>
              <a:t>)</a:t>
            </a:r>
            <a:r>
              <a:rPr lang="ar-IQ" sz="2400" b="1" dirty="0">
                <a:solidFill>
                  <a:srgbClr val="0000FF"/>
                </a:solidFill>
              </a:rPr>
              <a:t> )) </a:t>
            </a:r>
            <a:r>
              <a:rPr lang="ar-IQ" sz="2400" dirty="0" smtClean="0"/>
              <a:t>اما </a:t>
            </a:r>
            <a:r>
              <a:rPr lang="ar-IQ" sz="2400" dirty="0"/>
              <a:t>المستوى الثالث من الرقي فتشمل على ثلاث ممالك هي مملكة الفطريات والحيوانية والنباتية ويعتمد توزيع الكائنات في الممالك الثلاث الاخيرة على طريق تغذية هذه الكائنات</a:t>
            </a:r>
          </a:p>
          <a:p>
            <a:pPr algn="just" rtl="1"/>
            <a:r>
              <a:rPr lang="ar-IQ" sz="2400" dirty="0"/>
              <a:t> </a:t>
            </a:r>
            <a:r>
              <a:rPr lang="ar-IQ" sz="2400" dirty="0" smtClean="0"/>
              <a:t>*وحسب </a:t>
            </a:r>
            <a:r>
              <a:rPr lang="ar-IQ" sz="2400" dirty="0"/>
              <a:t>هذا النظام فأن المونيرا تمثل الشكل القديم من الحياة وان عملية التطور </a:t>
            </a:r>
            <a:r>
              <a:rPr lang="ar-IQ" sz="2400" dirty="0" smtClean="0"/>
              <a:t>أدت </a:t>
            </a:r>
            <a:r>
              <a:rPr lang="ar-IQ" sz="2400" dirty="0"/>
              <a:t>الى نشوء الطليعيات وعانت الكائنات تطورات لاحقة فتكونت الاحياء التي تنطوي تحت الممالك الثلاثة الباقية حسب نظرية وتكر</a:t>
            </a:r>
            <a:r>
              <a:rPr lang="ar-IQ" dirty="0"/>
              <a:t>  </a:t>
            </a:r>
          </a:p>
        </p:txBody>
      </p:sp>
      <p:sp>
        <p:nvSpPr>
          <p:cNvPr id="3" name="Date Placeholder 2"/>
          <p:cNvSpPr>
            <a:spLocks noGrp="1"/>
          </p:cNvSpPr>
          <p:nvPr>
            <p:ph type="dt" sz="half" idx="10"/>
          </p:nvPr>
        </p:nvSpPr>
        <p:spPr/>
        <p:txBody>
          <a:bodyPr/>
          <a:lstStyle/>
          <a:p>
            <a:fld id="{28020BA4-A6C0-4652-B608-E980F5A61D74}"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386833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0087"/>
            <a:ext cx="8229600" cy="5853113"/>
          </a:xfrm>
        </p:spPr>
        <p:txBody>
          <a:bodyPr>
            <a:normAutofit fontScale="62500" lnSpcReduction="20000"/>
          </a:bodyPr>
          <a:lstStyle/>
          <a:p>
            <a:pPr algn="r" rtl="1"/>
            <a:r>
              <a:rPr lang="ar-IQ" sz="3800" b="1" dirty="0" smtClean="0">
                <a:solidFill>
                  <a:srgbClr val="0000FF"/>
                </a:solidFill>
              </a:rPr>
              <a:t>تقسيم </a:t>
            </a:r>
            <a:r>
              <a:rPr lang="en-US" sz="3800" b="1" dirty="0" smtClean="0">
                <a:solidFill>
                  <a:srgbClr val="0000FF"/>
                </a:solidFill>
              </a:rPr>
              <a:t>Whitaker 1969 </a:t>
            </a:r>
            <a:r>
              <a:rPr lang="ar-IQ" sz="3800" b="1" dirty="0" smtClean="0">
                <a:solidFill>
                  <a:srgbClr val="0000FF"/>
                </a:solidFill>
              </a:rPr>
              <a:t>ويتكر للكائنات الحية :</a:t>
            </a:r>
          </a:p>
          <a:p>
            <a:pPr algn="r" rtl="1"/>
            <a:r>
              <a:rPr lang="ar-IQ" b="1" dirty="0" smtClean="0"/>
              <a:t>مستوى الرقي الأول وفيه تقع مملكة المونيرا </a:t>
            </a:r>
            <a:r>
              <a:rPr lang="en-US" b="1" dirty="0" err="1" smtClean="0">
                <a:solidFill>
                  <a:srgbClr val="FF0000"/>
                </a:solidFill>
              </a:rPr>
              <a:t>Monera</a:t>
            </a:r>
            <a:r>
              <a:rPr lang="en-US" b="1" dirty="0" smtClean="0"/>
              <a:t> </a:t>
            </a:r>
            <a:r>
              <a:rPr lang="ar-IQ" b="1" dirty="0" smtClean="0"/>
              <a:t>وتضم جميع الأحياء بدائية النواة مثل البكتريا .</a:t>
            </a:r>
            <a:endParaRPr lang="ar-IQ" dirty="0" smtClean="0"/>
          </a:p>
          <a:p>
            <a:pPr algn="r" rtl="1"/>
            <a:r>
              <a:rPr lang="ar-IQ" b="1" dirty="0" smtClean="0"/>
              <a:t>مستوى الرقي الثاني وفيه تقع مملكة الطليعيات </a:t>
            </a:r>
            <a:r>
              <a:rPr lang="en-US" b="1" dirty="0" err="1" smtClean="0">
                <a:solidFill>
                  <a:srgbClr val="FF0000"/>
                </a:solidFill>
              </a:rPr>
              <a:t>Protista</a:t>
            </a:r>
            <a:r>
              <a:rPr lang="en-US" b="1" dirty="0" smtClean="0">
                <a:solidFill>
                  <a:srgbClr val="FF0000"/>
                </a:solidFill>
              </a:rPr>
              <a:t> </a:t>
            </a:r>
            <a:r>
              <a:rPr lang="ar-IQ" b="1" dirty="0" smtClean="0"/>
              <a:t>جميع الكائنات الحية وحيدة الخلية حقيقية النواة مثل البروتوزا .</a:t>
            </a:r>
            <a:endParaRPr lang="ar-IQ" dirty="0" smtClean="0"/>
          </a:p>
          <a:p>
            <a:pPr algn="r" rtl="1"/>
            <a:r>
              <a:rPr lang="ar-IQ" b="1" dirty="0" smtClean="0"/>
              <a:t>مستوى الرقي الثالث ويشمل :</a:t>
            </a:r>
            <a:endParaRPr lang="ar-IQ" dirty="0" smtClean="0"/>
          </a:p>
          <a:p>
            <a:pPr algn="ctr" rtl="1">
              <a:buFont typeface="Wingdings" panose="05000000000000000000" pitchFamily="2" charset="2"/>
              <a:buChar char="Ø"/>
            </a:pPr>
            <a:r>
              <a:rPr lang="en-US" b="1" dirty="0" err="1" smtClean="0">
                <a:solidFill>
                  <a:srgbClr val="FF0000"/>
                </a:solidFill>
              </a:rPr>
              <a:t>Plantae</a:t>
            </a:r>
            <a:r>
              <a:rPr lang="en-US" b="1" dirty="0" smtClean="0"/>
              <a:t> </a:t>
            </a:r>
            <a:r>
              <a:rPr lang="ar-IQ" b="1" dirty="0" smtClean="0"/>
              <a:t>النباتات الراقية القائمة على البناء الضوئي .</a:t>
            </a:r>
            <a:endParaRPr lang="ar-IQ" dirty="0" smtClean="0"/>
          </a:p>
          <a:p>
            <a:pPr algn="ctr" rtl="1">
              <a:buFont typeface="Wingdings" panose="05000000000000000000" pitchFamily="2" charset="2"/>
              <a:buChar char="Ø"/>
            </a:pPr>
            <a:r>
              <a:rPr lang="en-US" b="1" dirty="0" err="1" smtClean="0">
                <a:solidFill>
                  <a:srgbClr val="FF0000"/>
                </a:solidFill>
              </a:rPr>
              <a:t>Animalia</a:t>
            </a:r>
            <a:r>
              <a:rPr lang="en-US" b="1" dirty="0" smtClean="0"/>
              <a:t> </a:t>
            </a:r>
            <a:r>
              <a:rPr lang="ar-IQ" b="1" dirty="0" smtClean="0"/>
              <a:t>الحيوانات المختلفة القائمة بعملية الهضم .</a:t>
            </a:r>
            <a:endParaRPr lang="ar-IQ" dirty="0" smtClean="0"/>
          </a:p>
          <a:p>
            <a:pPr algn="ctr" rtl="1">
              <a:buFont typeface="Wingdings" panose="05000000000000000000" pitchFamily="2" charset="2"/>
              <a:buChar char="Ø"/>
            </a:pPr>
            <a:r>
              <a:rPr lang="en-US" b="1" dirty="0" smtClean="0">
                <a:solidFill>
                  <a:srgbClr val="FF0000"/>
                </a:solidFill>
              </a:rPr>
              <a:t>Fungi</a:t>
            </a:r>
            <a:r>
              <a:rPr lang="en-US" b="1" dirty="0" smtClean="0"/>
              <a:t> </a:t>
            </a:r>
            <a:r>
              <a:rPr lang="ar-IQ" b="1" dirty="0" smtClean="0"/>
              <a:t>متعددة الخلايا حقيقية النواة تتغذى بطريقة الامتصاص .</a:t>
            </a:r>
          </a:p>
          <a:p>
            <a:pPr marL="0" indent="0" algn="ctr" rtl="1">
              <a:buNone/>
            </a:pPr>
            <a:endParaRPr lang="ar-IQ" dirty="0" smtClean="0"/>
          </a:p>
          <a:p>
            <a:pPr algn="just" rtl="1"/>
            <a:r>
              <a:rPr lang="ar-IQ" b="1" dirty="0" smtClean="0"/>
              <a:t>وقد قام العالم كارول ووز </a:t>
            </a:r>
            <a:r>
              <a:rPr lang="en-US" b="1" dirty="0" smtClean="0">
                <a:solidFill>
                  <a:srgbClr val="FF0000"/>
                </a:solidFill>
              </a:rPr>
              <a:t>Carl</a:t>
            </a:r>
            <a:r>
              <a:rPr lang="en-US" b="1" dirty="0" smtClean="0"/>
              <a:t> </a:t>
            </a:r>
            <a:r>
              <a:rPr lang="en-US" b="1" dirty="0" err="1" smtClean="0">
                <a:solidFill>
                  <a:srgbClr val="FF0000"/>
                </a:solidFill>
              </a:rPr>
              <a:t>Woese</a:t>
            </a:r>
            <a:r>
              <a:rPr lang="en-US" b="1" dirty="0" smtClean="0"/>
              <a:t> </a:t>
            </a:r>
            <a:r>
              <a:rPr lang="ar-IQ" b="1" dirty="0" smtClean="0"/>
              <a:t>عام 1980في محاولة لحسم الخلافات المتعلقة بتصنيف الكائنات الحية وبالاستفادة من علم الحياة الجزيئي المتطور </a:t>
            </a:r>
            <a:r>
              <a:rPr lang="en-US" b="1" dirty="0" smtClean="0"/>
              <a:t>Molecular biology )</a:t>
            </a:r>
            <a:r>
              <a:rPr lang="ar-IQ" b="1" dirty="0" smtClean="0"/>
              <a:t>العلم الذي درس الكائنات الحية على مستوى الجزيئات الداخلة في تركيب اجزاءها الخلوية المختلفة )فقد وضع الباحث كارل ووز عام 1980 نظاما تصنيفيا اخر:</a:t>
            </a:r>
            <a:endParaRPr lang="ar-IQ" dirty="0" smtClean="0"/>
          </a:p>
          <a:p>
            <a:pPr algn="ctr" rtl="1">
              <a:buFont typeface="Wingdings" panose="05000000000000000000" pitchFamily="2" charset="2"/>
              <a:buChar char="v"/>
            </a:pPr>
            <a:r>
              <a:rPr lang="ar-IQ" b="1" dirty="0" smtClean="0"/>
              <a:t>طليعيات حقيقية النواة </a:t>
            </a:r>
            <a:r>
              <a:rPr lang="en-US" b="1" dirty="0" err="1" smtClean="0">
                <a:solidFill>
                  <a:srgbClr val="FF0000"/>
                </a:solidFill>
              </a:rPr>
              <a:t>Eucaryotes</a:t>
            </a:r>
            <a:r>
              <a:rPr lang="en-US" b="1" dirty="0" smtClean="0">
                <a:solidFill>
                  <a:srgbClr val="FF0000"/>
                </a:solidFill>
              </a:rPr>
              <a:t> </a:t>
            </a:r>
            <a:r>
              <a:rPr lang="en-US" b="1" dirty="0" err="1" smtClean="0">
                <a:solidFill>
                  <a:srgbClr val="FF0000"/>
                </a:solidFill>
              </a:rPr>
              <a:t>Protista</a:t>
            </a:r>
            <a:r>
              <a:rPr lang="ar-IQ" b="1" dirty="0" smtClean="0"/>
              <a:t>وتشمل الطحالب والابتدائيات والفطريات والاعفان المخاطية .</a:t>
            </a:r>
            <a:endParaRPr lang="ar-IQ" dirty="0" smtClean="0"/>
          </a:p>
          <a:p>
            <a:pPr algn="ctr" rtl="1">
              <a:buFont typeface="Wingdings" panose="05000000000000000000" pitchFamily="2" charset="2"/>
              <a:buChar char="v"/>
            </a:pPr>
            <a:r>
              <a:rPr lang="ar-IQ" b="1" dirty="0" smtClean="0"/>
              <a:t>الأحياء بدائية النواة </a:t>
            </a:r>
            <a:r>
              <a:rPr lang="en-US" b="1" dirty="0" err="1" smtClean="0">
                <a:solidFill>
                  <a:srgbClr val="FF0000"/>
                </a:solidFill>
              </a:rPr>
              <a:t>Procaryotes</a:t>
            </a:r>
            <a:r>
              <a:rPr lang="en-US" b="1" dirty="0" smtClean="0"/>
              <a:t> </a:t>
            </a:r>
            <a:r>
              <a:rPr lang="ar-IQ" b="1" dirty="0" smtClean="0"/>
              <a:t>مثل البكتريا والبكتريا القديمة والسيانو بكتريا .</a:t>
            </a:r>
            <a:endParaRPr lang="ar-IQ" dirty="0" smtClean="0"/>
          </a:p>
          <a:p>
            <a:pPr marL="0" indent="0" algn="r">
              <a:buNone/>
            </a:pPr>
            <a:r>
              <a:rPr lang="ar-IQ" b="1" dirty="0" smtClean="0"/>
              <a:t/>
            </a:r>
            <a:br>
              <a:rPr lang="ar-IQ" b="1" dirty="0" smtClean="0"/>
            </a:br>
            <a:endParaRPr lang="en-US" dirty="0"/>
          </a:p>
        </p:txBody>
      </p:sp>
      <p:sp>
        <p:nvSpPr>
          <p:cNvPr id="2" name="Date Placeholder 1"/>
          <p:cNvSpPr>
            <a:spLocks noGrp="1"/>
          </p:cNvSpPr>
          <p:nvPr>
            <p:ph type="dt" sz="half" idx="10"/>
          </p:nvPr>
        </p:nvSpPr>
        <p:spPr/>
        <p:txBody>
          <a:bodyPr/>
          <a:lstStyle/>
          <a:p>
            <a:fld id="{89BD1D9E-5555-49EF-B3AC-7815EE25E1CD}"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3051"/>
            <a:ext cx="8153400" cy="5289550"/>
          </a:xfrm>
        </p:spPr>
        <p:txBody>
          <a:bodyPr>
            <a:normAutofit fontScale="62500" lnSpcReduction="20000"/>
          </a:bodyPr>
          <a:lstStyle/>
          <a:p>
            <a:pPr algn="r" rtl="1"/>
            <a:r>
              <a:rPr lang="ar-IQ" b="1" dirty="0" smtClean="0">
                <a:solidFill>
                  <a:srgbClr val="0000FF"/>
                </a:solidFill>
              </a:rPr>
              <a:t>الكائنات بدائية النواة </a:t>
            </a:r>
            <a:r>
              <a:rPr lang="en-US" b="1" dirty="0" err="1" smtClean="0">
                <a:solidFill>
                  <a:srgbClr val="0000FF"/>
                </a:solidFill>
              </a:rPr>
              <a:t>Procaryotes</a:t>
            </a:r>
            <a:r>
              <a:rPr lang="en-US" b="1" dirty="0" smtClean="0">
                <a:solidFill>
                  <a:srgbClr val="0000FF"/>
                </a:solidFill>
              </a:rPr>
              <a:t> </a:t>
            </a:r>
            <a:r>
              <a:rPr lang="ar-IQ" b="1" dirty="0" smtClean="0">
                <a:solidFill>
                  <a:srgbClr val="0000FF"/>
                </a:solidFill>
              </a:rPr>
              <a:t>والحقيقية النواة </a:t>
            </a:r>
            <a:r>
              <a:rPr lang="en-US" b="1" dirty="0" err="1" smtClean="0">
                <a:solidFill>
                  <a:srgbClr val="0000FF"/>
                </a:solidFill>
              </a:rPr>
              <a:t>Eucaryotes</a:t>
            </a:r>
            <a:r>
              <a:rPr lang="en-US" b="1" dirty="0" smtClean="0">
                <a:solidFill>
                  <a:srgbClr val="0000FF"/>
                </a:solidFill>
              </a:rPr>
              <a:t> :</a:t>
            </a:r>
          </a:p>
          <a:p>
            <a:pPr algn="r" rtl="1"/>
            <a:endParaRPr lang="en-US" b="1" dirty="0" smtClean="0">
              <a:solidFill>
                <a:srgbClr val="FF0000"/>
              </a:solidFill>
            </a:endParaRPr>
          </a:p>
          <a:p>
            <a:pPr algn="r" rtl="1"/>
            <a:r>
              <a:rPr lang="ar-IQ" b="1" dirty="0" smtClean="0">
                <a:solidFill>
                  <a:srgbClr val="FF0000"/>
                </a:solidFill>
              </a:rPr>
              <a:t>خلايا حقيقية النواة </a:t>
            </a:r>
            <a:r>
              <a:rPr lang="en-US" b="1" dirty="0" smtClean="0">
                <a:solidFill>
                  <a:srgbClr val="FF0000"/>
                </a:solidFill>
              </a:rPr>
              <a:t>Eukaryotic cell :</a:t>
            </a:r>
            <a:endParaRPr lang="en-US" dirty="0" smtClean="0">
              <a:solidFill>
                <a:srgbClr val="FF0000"/>
              </a:solidFill>
            </a:endParaRPr>
          </a:p>
          <a:p>
            <a:pPr algn="just" rtl="1"/>
            <a:r>
              <a:rPr lang="ar-IQ" b="1" dirty="0" smtClean="0"/>
              <a:t>ان الاختلاف الرئيسي هو النواة تحتوي على المادة النووية بصورة كروموسومات مؤلفة من </a:t>
            </a:r>
            <a:r>
              <a:rPr lang="en-US" b="1" dirty="0" smtClean="0"/>
              <a:t>DNA</a:t>
            </a:r>
            <a:r>
              <a:rPr lang="ar-IQ" b="1" dirty="0" smtClean="0"/>
              <a:t>وبروتينات قاعدية عبارة عن الهستونات </a:t>
            </a:r>
            <a:r>
              <a:rPr lang="en-US" b="1" dirty="0" err="1" smtClean="0"/>
              <a:t>Histons</a:t>
            </a:r>
            <a:r>
              <a:rPr lang="en-US" b="1" dirty="0" smtClean="0"/>
              <a:t>  ، </a:t>
            </a:r>
            <a:r>
              <a:rPr lang="ar-IQ" b="1" dirty="0" smtClean="0"/>
              <a:t>وتكون الكروموسومات متجمعة في موقع معين من الخلية ومحاطة بغشاء يعرف بالغشاء النووي . كمــــا ان الخلايا حقيقية النواة تحــــتوي على عضيات اخرى محـــــاطة بـــــالغشاء كـــ بيوت تخليق الطـــــاقة ( المايتوكوندريا ) والبلاستيدات الخضراء وعضيات ابناء الضوئي في الخلايا النباتية والطحالب ومثل هذه العضيات لا نجد لها اثر في خلايا بدائية النواة .</a:t>
            </a:r>
            <a:endParaRPr lang="en-US" b="1" dirty="0" smtClean="0"/>
          </a:p>
          <a:p>
            <a:pPr marL="0" indent="0" algn="r" rtl="1">
              <a:buNone/>
            </a:pPr>
            <a:endParaRPr lang="ar-IQ" dirty="0" smtClean="0"/>
          </a:p>
          <a:p>
            <a:pPr algn="r" rtl="1"/>
            <a:r>
              <a:rPr lang="ar-IQ" b="1" dirty="0" smtClean="0">
                <a:solidFill>
                  <a:srgbClr val="FF0000"/>
                </a:solidFill>
              </a:rPr>
              <a:t>خلايا ابتدائية النواة </a:t>
            </a:r>
            <a:r>
              <a:rPr lang="en-US" b="1" dirty="0">
                <a:solidFill>
                  <a:srgbClr val="FF0000"/>
                </a:solidFill>
              </a:rPr>
              <a:t>P</a:t>
            </a:r>
            <a:r>
              <a:rPr lang="en-US" b="1" dirty="0" smtClean="0">
                <a:solidFill>
                  <a:srgbClr val="FF0000"/>
                </a:solidFill>
              </a:rPr>
              <a:t>rokaryotic cell :</a:t>
            </a:r>
            <a:endParaRPr lang="en-US" dirty="0" smtClean="0">
              <a:solidFill>
                <a:srgbClr val="FF0000"/>
              </a:solidFill>
            </a:endParaRPr>
          </a:p>
          <a:p>
            <a:pPr algn="just" rtl="1"/>
            <a:r>
              <a:rPr lang="ar-IQ" b="1" dirty="0" smtClean="0"/>
              <a:t>هذه الخلايا لا تحتوي نواة حقيقية بل تكون مادتها النووية على شكل جزيئة واحدة من </a:t>
            </a:r>
            <a:r>
              <a:rPr lang="en-US" b="1" dirty="0" smtClean="0"/>
              <a:t>DNA</a:t>
            </a:r>
            <a:r>
              <a:rPr lang="ar-IQ" b="1" dirty="0" smtClean="0"/>
              <a:t>دائرية حلقية مغلقة النهايتين تساهميا وغير مرتبطة بالهستونات وقد تسمى تجاوزا كروموسوم وتكون سائبة في الخلية متصلة بالغشاء السايتوبلازمي في نقطة محددة توفر لها نوعا من الاستقرار داخل الخلية وغير محاط بالغشاء وتدعى المنطقة التي تتواجد فيها بالمنطقة النووية وليس بالنواة. ووظيفة  </a:t>
            </a:r>
            <a:r>
              <a:rPr lang="en-US" b="1" dirty="0" smtClean="0"/>
              <a:t>DNA </a:t>
            </a:r>
            <a:r>
              <a:rPr lang="ar-IQ" b="1" dirty="0" smtClean="0"/>
              <a:t>في بدائية النواة كوظيفة الكروموسومات في حقيقية النواة رغم كونها اقل تعقيدا من الكروموسوم كما مر  كما وانها تخلو من العضيات الموجودة في حقيقية النواة وفي ما يلي الفروقات الاساسية بين خلايا حقيقية النواة وبدائية النواة .</a:t>
            </a:r>
            <a:endParaRPr lang="ar-IQ" dirty="0" smtClean="0"/>
          </a:p>
        </p:txBody>
      </p:sp>
      <p:sp>
        <p:nvSpPr>
          <p:cNvPr id="2" name="Date Placeholder 1"/>
          <p:cNvSpPr>
            <a:spLocks noGrp="1"/>
          </p:cNvSpPr>
          <p:nvPr>
            <p:ph type="dt" sz="half" idx="10"/>
          </p:nvPr>
        </p:nvSpPr>
        <p:spPr/>
        <p:txBody>
          <a:bodyPr/>
          <a:lstStyle/>
          <a:p>
            <a:fld id="{90A076C8-3DAF-4C0F-A60D-97F55346AFF7}"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304800"/>
            <a:ext cx="5715000" cy="369332"/>
          </a:xfrm>
          <a:prstGeom prst="rect">
            <a:avLst/>
          </a:prstGeom>
        </p:spPr>
        <p:txBody>
          <a:bodyPr wrap="square">
            <a:spAutoFit/>
          </a:bodyPr>
          <a:lstStyle/>
          <a:p>
            <a:r>
              <a:rPr lang="ar-SA" b="1" dirty="0" smtClean="0"/>
              <a:t>جدول يشير الى الفروقات بين الخلايا بدائية النواة والخلايا حقيقية النواة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762000"/>
            <a:ext cx="8763000" cy="574817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57BA6F1B-F2E8-4AC5-A340-A6B3FD6CE121}" type="datetime1">
              <a:rPr lang="en-US" smtClean="0"/>
              <a:t>10/10/2023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8229600" cy="685800"/>
          </a:xfrm>
        </p:spPr>
        <p:txBody>
          <a:bodyPr>
            <a:normAutofit fontScale="90000"/>
          </a:bodyPr>
          <a:lstStyle/>
          <a:p>
            <a:r>
              <a:rPr lang="ar-IQ" dirty="0">
                <a:solidFill>
                  <a:srgbClr val="0000FF"/>
                </a:solidFill>
              </a:rPr>
              <a:t>اصل الحياة والنظريات الخاصة باصل الحياة</a:t>
            </a:r>
            <a:endParaRPr lang="en-US" dirty="0">
              <a:solidFill>
                <a:srgbClr val="0000FF"/>
              </a:solidFill>
            </a:endParaRPr>
          </a:p>
        </p:txBody>
      </p:sp>
      <p:sp>
        <p:nvSpPr>
          <p:cNvPr id="3" name="Subtitle 2"/>
          <p:cNvSpPr>
            <a:spLocks noGrp="1"/>
          </p:cNvSpPr>
          <p:nvPr>
            <p:ph type="subTitle" idx="1"/>
          </p:nvPr>
        </p:nvSpPr>
        <p:spPr>
          <a:xfrm>
            <a:off x="914400" y="1295400"/>
            <a:ext cx="7239000" cy="1905000"/>
          </a:xfrm>
        </p:spPr>
        <p:txBody>
          <a:bodyPr>
            <a:normAutofit fontScale="62500" lnSpcReduction="20000"/>
          </a:bodyPr>
          <a:lstStyle/>
          <a:p>
            <a:pPr algn="just" rtl="1"/>
            <a:r>
              <a:rPr lang="ar-IQ" b="1" dirty="0">
                <a:solidFill>
                  <a:schemeClr val="tx1"/>
                </a:solidFill>
              </a:rPr>
              <a:t>لم يعرف القدماء شيئا عن الكائنات المجهرية اوالتطور او نشوء الاحياء من اصل حي, فكان الاعتقاد السائد هو ان الكائنات الحية تنشأ من اصل غير حي وهذا ما يعرف بالنشوء الذاتي </a:t>
            </a:r>
            <a:r>
              <a:rPr lang="en-US" b="1" dirty="0">
                <a:solidFill>
                  <a:schemeClr val="tx1"/>
                </a:solidFill>
              </a:rPr>
              <a:t>S</a:t>
            </a:r>
            <a:r>
              <a:rPr lang="en-US" b="1" dirty="0" smtClean="0">
                <a:solidFill>
                  <a:schemeClr val="tx1"/>
                </a:solidFill>
              </a:rPr>
              <a:t>pontaneous </a:t>
            </a:r>
            <a:r>
              <a:rPr lang="en-US" b="1" dirty="0">
                <a:solidFill>
                  <a:schemeClr val="tx1"/>
                </a:solidFill>
              </a:rPr>
              <a:t>generation </a:t>
            </a:r>
            <a:r>
              <a:rPr lang="ar-IQ" b="1" dirty="0">
                <a:solidFill>
                  <a:schemeClr val="tx1"/>
                </a:solidFill>
              </a:rPr>
              <a:t>وحسب هذا الاعتقاد تنشأ الضفادع والفئران والنحل وغيرها من الحيوانات من الطين والجثث المتفسخة وماء المطر او الضباب. ويعتقد فريق اخر من العلماء في تلك الحقبة من الزمن بان الاحياء الراقية من نبات او حيوان لاتتوالد الا من كائنات حية تشبة ابويها.</a:t>
            </a:r>
            <a:endParaRPr lang="en-US" b="1" dirty="0">
              <a:solidFill>
                <a:schemeClr val="tx1"/>
              </a:solidFill>
            </a:endParaRPr>
          </a:p>
        </p:txBody>
      </p:sp>
      <p:sp>
        <p:nvSpPr>
          <p:cNvPr id="4" name="Rectangle 3"/>
          <p:cNvSpPr/>
          <p:nvPr/>
        </p:nvSpPr>
        <p:spPr>
          <a:xfrm>
            <a:off x="609600" y="3200400"/>
            <a:ext cx="7543800" cy="2862322"/>
          </a:xfrm>
          <a:prstGeom prst="rect">
            <a:avLst/>
          </a:prstGeom>
        </p:spPr>
        <p:txBody>
          <a:bodyPr wrap="square">
            <a:spAutoFit/>
          </a:bodyPr>
          <a:lstStyle/>
          <a:p>
            <a:pPr algn="just" rtl="1"/>
            <a:r>
              <a:rPr lang="ar-IQ" sz="2000" b="1" dirty="0"/>
              <a:t>ساهم عدد من العلماء في دحض نظرية النشوء الذاتي, ومنها تجارب الغليان التي اجراها العالم لويس باستور, بغلي المرق المغذي في وعاء ذوعنق ضيق لقتل كل اشكال الحياة ثم اغلاقه باحكام بسداد قطني لمنع دخول  الهواء الا انه اصبح عكراً بعد ازالة السداد بعد فترة زمنية محددة. ثم توغل باستور عمقا في هذه التجارب, فاستعمل دورقا برقبة طويلة منحنية تشبه رقبة الوزة حيث يتيح هذا الدورق مرور الهواء بحرية من خلال رقبته, وعند تسخين الدورق لمدة مناسبة ثم تركها لم يلاحظ باستور اي نمو الا بعد كسر رقبة الدورق حيث يتحول المرق الى شكل مضبب بعد ان كان رائقا وذلك خلال بضعة ايام, وعند ذلك استنتج ان مصدر الكائنات واصولها ليست النماذج نفسها وانما جاءت اليها من الهواء.ولهذا يعتبر مؤسس علم البكتريا.</a:t>
            </a:r>
            <a:endParaRPr lang="en-US" sz="2000" b="1" dirty="0"/>
          </a:p>
        </p:txBody>
      </p:sp>
      <p:sp>
        <p:nvSpPr>
          <p:cNvPr id="5" name="Date Placeholder 4"/>
          <p:cNvSpPr>
            <a:spLocks noGrp="1"/>
          </p:cNvSpPr>
          <p:nvPr>
            <p:ph type="dt" sz="half" idx="10"/>
          </p:nvPr>
        </p:nvSpPr>
        <p:spPr/>
        <p:txBody>
          <a:bodyPr/>
          <a:lstStyle/>
          <a:p>
            <a:fld id="{711874DC-C5CC-4663-9671-99CD75EB1989}" type="datetime1">
              <a:rPr lang="en-US" smtClean="0"/>
              <a:t>10/10/2023</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244207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5"/>
          <a:stretch/>
        </p:blipFill>
        <p:spPr bwMode="auto">
          <a:xfrm>
            <a:off x="1398494" y="914400"/>
            <a:ext cx="690730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64DF5AB1-84C3-49C1-9EEE-A79927373F1A}" type="datetime1">
              <a:rPr lang="en-US" smtClean="0"/>
              <a:t>10/10/2023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50872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847" y="1524000"/>
            <a:ext cx="7239000" cy="4247317"/>
          </a:xfrm>
          <a:prstGeom prst="rect">
            <a:avLst/>
          </a:prstGeom>
        </p:spPr>
        <p:txBody>
          <a:bodyPr wrap="square">
            <a:spAutoFit/>
          </a:bodyPr>
          <a:lstStyle/>
          <a:p>
            <a:pPr algn="r" rtl="1"/>
            <a:r>
              <a:rPr lang="ar-IQ" b="1" dirty="0">
                <a:solidFill>
                  <a:srgbClr val="0000FF"/>
                </a:solidFill>
              </a:rPr>
              <a:t>للعالم </a:t>
            </a:r>
            <a:r>
              <a:rPr lang="en-US" b="1" dirty="0">
                <a:solidFill>
                  <a:srgbClr val="0000FF"/>
                </a:solidFill>
              </a:rPr>
              <a:t>Louis – Pasteur (1822-1895)  </a:t>
            </a:r>
            <a:r>
              <a:rPr lang="ar-IQ" b="1" dirty="0">
                <a:solidFill>
                  <a:srgbClr val="0000FF"/>
                </a:solidFill>
              </a:rPr>
              <a:t>عدة انجازات في هذا المجال منها:</a:t>
            </a:r>
          </a:p>
          <a:p>
            <a:pPr algn="r" rtl="1"/>
            <a:r>
              <a:rPr lang="ar-IQ" b="1" dirty="0"/>
              <a:t>1-	اقترح طريقة لحفظ الخمور والحليب تسمى البسترة </a:t>
            </a:r>
            <a:r>
              <a:rPr lang="en-US" b="1" dirty="0"/>
              <a:t>Pasteurization .</a:t>
            </a:r>
          </a:p>
          <a:p>
            <a:pPr algn="r" rtl="1"/>
            <a:r>
              <a:rPr lang="en-US" b="1" dirty="0"/>
              <a:t>2-	</a:t>
            </a:r>
            <a:r>
              <a:rPr lang="ar-IQ" b="1" dirty="0"/>
              <a:t>قام بتجارب التخمير والذي اظهر ان هناك احياء مجهرية لا تستطيع العيش بوجود الهواء اطلق عليها الاحياء اللاهوائية </a:t>
            </a:r>
            <a:r>
              <a:rPr lang="en-US" b="1" dirty="0"/>
              <a:t>Anaerobic . </a:t>
            </a:r>
            <a:r>
              <a:rPr lang="ar-IQ" b="1" dirty="0"/>
              <a:t>وان عمليات التخمير تحتاج الى نوع من الاحياء المجهرية.</a:t>
            </a:r>
          </a:p>
          <a:p>
            <a:pPr algn="r" rtl="1"/>
            <a:r>
              <a:rPr lang="ar-IQ" b="1" dirty="0"/>
              <a:t>3-	وصف بكتريا المكورات العنقودية </a:t>
            </a:r>
            <a:r>
              <a:rPr lang="en-US" b="1" dirty="0"/>
              <a:t>staphylococcus </a:t>
            </a:r>
            <a:r>
              <a:rPr lang="ar-IQ" b="1" dirty="0"/>
              <a:t>والبكتريا المسبحية </a:t>
            </a:r>
            <a:r>
              <a:rPr lang="en-US" b="1" dirty="0"/>
              <a:t>Streptococcus </a:t>
            </a:r>
            <a:r>
              <a:rPr lang="ar-IQ" b="1" dirty="0"/>
              <a:t>والبكتريا المسببة للموت الغازي </a:t>
            </a:r>
            <a:r>
              <a:rPr lang="en-US" b="1" dirty="0"/>
              <a:t>gas gangrene.</a:t>
            </a:r>
          </a:p>
          <a:p>
            <a:pPr algn="r" rtl="1"/>
            <a:r>
              <a:rPr lang="en-US" b="1" dirty="0"/>
              <a:t>4-	</a:t>
            </a:r>
            <a:r>
              <a:rPr lang="ar-IQ" b="1" dirty="0"/>
              <a:t>ادخال مبدأ السمية (</a:t>
            </a:r>
            <a:r>
              <a:rPr lang="en-US" b="1" dirty="0"/>
              <a:t>Virulence) </a:t>
            </a:r>
            <a:r>
              <a:rPr lang="ar-IQ" b="1" dirty="0"/>
              <a:t>والاضعاف </a:t>
            </a:r>
            <a:r>
              <a:rPr lang="en-US" b="1" dirty="0"/>
              <a:t>Attenuation </a:t>
            </a:r>
            <a:r>
              <a:rPr lang="ar-IQ" b="1" dirty="0"/>
              <a:t>حيث اوضح ان بامكان المزرعة البكتيرية المضعفة من ان تعمل كلقاح اي انها تمنح الانسان مناعة ضد اي اصابة لاحقة بالسلالات السامة لنفس النوع البكتيري.</a:t>
            </a:r>
          </a:p>
          <a:p>
            <a:pPr algn="r" rtl="1"/>
            <a:r>
              <a:rPr lang="ar-IQ" b="1" dirty="0"/>
              <a:t>5-	طور علاج لطفل مصاب بفايروس داء الكلب </a:t>
            </a:r>
            <a:r>
              <a:rPr lang="en-US" b="1" dirty="0"/>
              <a:t>rabies.</a:t>
            </a:r>
          </a:p>
          <a:p>
            <a:pPr algn="r" rtl="1"/>
            <a:r>
              <a:rPr lang="en-US" b="1" dirty="0"/>
              <a:t>6-	</a:t>
            </a:r>
            <a:r>
              <a:rPr lang="ar-IQ" b="1" dirty="0"/>
              <a:t>ان الميكروبات موجودة في الهواء.</a:t>
            </a:r>
          </a:p>
          <a:p>
            <a:pPr algn="r" rtl="1"/>
            <a:r>
              <a:rPr lang="ar-IQ" b="1" dirty="0"/>
              <a:t>7-	ان عمليات الغليان لمدة ساعة واحدة تكفي لقتل الاحياء المجهرية (الخضرية).الا ان هذا لم يكن صحيح اذ ان مؤيدي النظرية الذاتية طعنوا في دقة تجارب لويس ( في الواقع ان الاشكال الخضرية للاحياء المجهرية تقتل خلال ساعة من الغليان الا ان السبورات لا تقتل).</a:t>
            </a:r>
          </a:p>
        </p:txBody>
      </p:sp>
      <p:sp>
        <p:nvSpPr>
          <p:cNvPr id="3" name="Date Placeholder 2"/>
          <p:cNvSpPr>
            <a:spLocks noGrp="1"/>
          </p:cNvSpPr>
          <p:nvPr>
            <p:ph type="dt" sz="half" idx="10"/>
          </p:nvPr>
        </p:nvSpPr>
        <p:spPr/>
        <p:txBody>
          <a:bodyPr/>
          <a:lstStyle/>
          <a:p>
            <a:fld id="{C5353EC3-E258-425F-902C-2DCB2582FCB8}"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976887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95400"/>
            <a:ext cx="6858000" cy="3108543"/>
          </a:xfrm>
          <a:prstGeom prst="rect">
            <a:avLst/>
          </a:prstGeom>
        </p:spPr>
        <p:txBody>
          <a:bodyPr wrap="square">
            <a:spAutoFit/>
          </a:bodyPr>
          <a:lstStyle/>
          <a:p>
            <a:pPr algn="just" rtl="1"/>
            <a:r>
              <a:rPr lang="ar-IQ" sz="2800" b="1" dirty="0"/>
              <a:t> وفي هذه المدة جاء العالم البريطاني </a:t>
            </a:r>
            <a:r>
              <a:rPr lang="en-US" sz="2800" b="1" dirty="0">
                <a:solidFill>
                  <a:srgbClr val="0000FF"/>
                </a:solidFill>
              </a:rPr>
              <a:t>John </a:t>
            </a:r>
            <a:r>
              <a:rPr lang="en-US" sz="2800" b="1" dirty="0" err="1">
                <a:solidFill>
                  <a:srgbClr val="0000FF"/>
                </a:solidFill>
              </a:rPr>
              <a:t>T</a:t>
            </a:r>
            <a:r>
              <a:rPr lang="en-US" sz="2800" b="1" dirty="0" err="1" smtClean="0">
                <a:solidFill>
                  <a:srgbClr val="0000FF"/>
                </a:solidFill>
              </a:rPr>
              <a:t>yndal</a:t>
            </a:r>
            <a:r>
              <a:rPr lang="en-US" sz="2800" b="1" dirty="0" smtClean="0">
                <a:solidFill>
                  <a:srgbClr val="0000FF"/>
                </a:solidFill>
              </a:rPr>
              <a:t>  </a:t>
            </a:r>
            <a:r>
              <a:rPr lang="en-US" sz="2800" b="1" dirty="0">
                <a:solidFill>
                  <a:srgbClr val="0000FF"/>
                </a:solidFill>
              </a:rPr>
              <a:t>(1820- 1893 )</a:t>
            </a:r>
            <a:r>
              <a:rPr lang="en-US" sz="2800" b="1" dirty="0"/>
              <a:t> </a:t>
            </a:r>
            <a:r>
              <a:rPr lang="ar-IQ" sz="2800" b="1" dirty="0"/>
              <a:t>اول من وصف الاشكال الراكدة للبكتريا (السبورات) ,اذ  انشأ طريقة لتحطيم اكثر اشكال البكتريا مقاومة (السبورات) حيث يتم غلي المادة العضوية بصورة متقطعة, وتنمو الابواغ الى خلايا خضرية تقتل بسهولة في الفترة التالية من الغليان وهذه التقنية تسمى </a:t>
            </a:r>
            <a:r>
              <a:rPr lang="en-US" sz="2800" b="1" dirty="0" err="1">
                <a:solidFill>
                  <a:srgbClr val="0000FF"/>
                </a:solidFill>
              </a:rPr>
              <a:t>Tyndalization</a:t>
            </a:r>
            <a:r>
              <a:rPr lang="en-US" sz="2800" b="1" dirty="0">
                <a:solidFill>
                  <a:srgbClr val="0000FF"/>
                </a:solidFill>
              </a:rPr>
              <a:t>.</a:t>
            </a:r>
          </a:p>
        </p:txBody>
      </p:sp>
      <p:sp>
        <p:nvSpPr>
          <p:cNvPr id="3" name="Date Placeholder 2"/>
          <p:cNvSpPr>
            <a:spLocks noGrp="1"/>
          </p:cNvSpPr>
          <p:nvPr>
            <p:ph type="dt" sz="half" idx="10"/>
          </p:nvPr>
        </p:nvSpPr>
        <p:spPr/>
        <p:txBody>
          <a:bodyPr/>
          <a:lstStyle/>
          <a:p>
            <a:fld id="{64561258-2E77-49DA-B82C-73511B74CCA0}"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462935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153400" cy="4801314"/>
          </a:xfrm>
          <a:prstGeom prst="rect">
            <a:avLst/>
          </a:prstGeom>
        </p:spPr>
        <p:txBody>
          <a:bodyPr wrap="square">
            <a:spAutoFit/>
          </a:bodyPr>
          <a:lstStyle/>
          <a:p>
            <a:pPr algn="r" rtl="1"/>
            <a:r>
              <a:rPr lang="ar-IQ" b="1" dirty="0"/>
              <a:t>ومن العلماء الذين خاضوا في بعض جوانب الامراض المعدية هو العالم البكتريولوجي الالماني </a:t>
            </a:r>
            <a:r>
              <a:rPr lang="en-US" b="1" dirty="0">
                <a:solidFill>
                  <a:srgbClr val="0000FF"/>
                </a:solidFill>
              </a:rPr>
              <a:t>Robert</a:t>
            </a:r>
            <a:r>
              <a:rPr lang="en-US" b="1" dirty="0"/>
              <a:t> </a:t>
            </a:r>
            <a:r>
              <a:rPr lang="en-US" b="1" dirty="0">
                <a:solidFill>
                  <a:srgbClr val="0000FF"/>
                </a:solidFill>
              </a:rPr>
              <a:t>Koch (1843-1910) </a:t>
            </a:r>
            <a:r>
              <a:rPr lang="ar-IQ" b="1" dirty="0">
                <a:solidFill>
                  <a:srgbClr val="0000FF"/>
                </a:solidFill>
              </a:rPr>
              <a:t>ومن انجازاته ما يلي</a:t>
            </a:r>
            <a:r>
              <a:rPr lang="ar-IQ" b="1" dirty="0"/>
              <a:t>:</a:t>
            </a:r>
          </a:p>
          <a:p>
            <a:pPr algn="r" rtl="1"/>
            <a:r>
              <a:rPr lang="ar-IQ" b="1" dirty="0"/>
              <a:t>1-	وصف طريقة لتحضير المزارع البكتيرية على الاوساط الصلبة عام  1881 باستعمال مادة الـ </a:t>
            </a:r>
            <a:r>
              <a:rPr lang="en-US" b="1" dirty="0"/>
              <a:t>gelatin</a:t>
            </a:r>
          </a:p>
          <a:p>
            <a:pPr algn="r" rtl="1"/>
            <a:r>
              <a:rPr lang="ar-IQ" b="1" dirty="0" smtClean="0"/>
              <a:t>2</a:t>
            </a:r>
            <a:r>
              <a:rPr lang="en-US" b="1" dirty="0" smtClean="0"/>
              <a:t> -</a:t>
            </a:r>
            <a:r>
              <a:rPr lang="en-US" b="1" dirty="0"/>
              <a:t>	</a:t>
            </a:r>
            <a:r>
              <a:rPr lang="ar-IQ" b="1" dirty="0"/>
              <a:t>نشر مقالاً عن الاصابات الحيوانات المختبرية.</a:t>
            </a:r>
          </a:p>
          <a:p>
            <a:pPr algn="r" rtl="1"/>
            <a:r>
              <a:rPr lang="ar-IQ" b="1" dirty="0"/>
              <a:t>3-	اول من صبغ المسحات البكتيرية.</a:t>
            </a:r>
          </a:p>
          <a:p>
            <a:pPr algn="r" rtl="1"/>
            <a:r>
              <a:rPr lang="ar-IQ" b="1" dirty="0"/>
              <a:t>4-	اكتشف ضمات الكوليرا عام 1883.</a:t>
            </a:r>
          </a:p>
          <a:p>
            <a:pPr algn="r" rtl="1"/>
            <a:r>
              <a:rPr lang="ar-IQ" b="1" dirty="0"/>
              <a:t>5-	نشر ابحاثه عن عصيات السل </a:t>
            </a:r>
            <a:r>
              <a:rPr lang="en-US" b="1" dirty="0"/>
              <a:t>Mycobacterium tuberculosis </a:t>
            </a:r>
            <a:r>
              <a:rPr lang="ar-IQ" b="1" dirty="0"/>
              <a:t>عام 1882.</a:t>
            </a:r>
          </a:p>
          <a:p>
            <a:pPr algn="r" rtl="1"/>
            <a:r>
              <a:rPr lang="ar-IQ" b="1" dirty="0"/>
              <a:t>6-	نشر ابحاثه عن عصيات الجمرة الخبيثة </a:t>
            </a:r>
            <a:r>
              <a:rPr lang="en-US" b="1" dirty="0"/>
              <a:t>Anthrax </a:t>
            </a:r>
            <a:r>
              <a:rPr lang="ar-IQ" b="1" dirty="0"/>
              <a:t>وشكلها وطبيعتها المرضية وطريقة الاصابة عام 1876.</a:t>
            </a:r>
          </a:p>
          <a:p>
            <a:pPr algn="r" rtl="1"/>
            <a:r>
              <a:rPr lang="ar-IQ" b="1" dirty="0"/>
              <a:t>تجارب كوخ التقليدية هذه لخصت على شكل فرضية اطلق عليها فرضية كوخ </a:t>
            </a:r>
            <a:r>
              <a:rPr lang="en-US" b="1" dirty="0" err="1"/>
              <a:t>Kock's</a:t>
            </a:r>
            <a:r>
              <a:rPr lang="en-US" b="1" dirty="0"/>
              <a:t> postulate </a:t>
            </a:r>
            <a:r>
              <a:rPr lang="ar-IQ" b="1" dirty="0"/>
              <a:t>والتي تعتبر لحد الان الاساس في تشخيص مسببات الامراض وهي على النحو التالي:</a:t>
            </a:r>
          </a:p>
          <a:p>
            <a:pPr algn="r" rtl="1"/>
            <a:r>
              <a:rPr lang="ar-IQ" b="1" dirty="0"/>
              <a:t>1-	على الاحياء المجهرية ان تكون في جسم المريض.</a:t>
            </a:r>
          </a:p>
          <a:p>
            <a:pPr algn="r" rtl="1"/>
            <a:r>
              <a:rPr lang="ar-IQ" b="1" dirty="0"/>
              <a:t>2-	يتحتم عزل الاحياء المجهرية من الحيوان المريض وتنميتها في مزرعة نقية.</a:t>
            </a:r>
          </a:p>
          <a:p>
            <a:pPr algn="r" rtl="1"/>
            <a:r>
              <a:rPr lang="ar-IQ" b="1" dirty="0"/>
              <a:t>3-	الاحياء المجهرية المأخوذة من هذه المزرعة النقية يجب ان تحدث نفس المرض عندما تلقح بها حيوان اخر غير مريض.</a:t>
            </a:r>
          </a:p>
          <a:p>
            <a:pPr algn="r" rtl="1"/>
            <a:r>
              <a:rPr lang="ar-IQ" b="1" dirty="0"/>
              <a:t>4-	يجب ان يحتوي الحيوان المختبري المصاب على الاحياء المجهرية قيد الدراسة </a:t>
            </a:r>
          </a:p>
        </p:txBody>
      </p:sp>
      <p:sp>
        <p:nvSpPr>
          <p:cNvPr id="3" name="Date Placeholder 2"/>
          <p:cNvSpPr>
            <a:spLocks noGrp="1"/>
          </p:cNvSpPr>
          <p:nvPr>
            <p:ph type="dt" sz="half" idx="10"/>
          </p:nvPr>
        </p:nvSpPr>
        <p:spPr/>
        <p:txBody>
          <a:bodyPr/>
          <a:lstStyle/>
          <a:p>
            <a:fld id="{E53DD1AE-DFF3-429D-85B7-38943087862B}"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261925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نتيجة بحث الصور عن ‪application of koch postul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نتيجة بحث الصور عن ‪application of koch postul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classes.midlandstech.edu/carterp/Courses/bio225/chap14/14-03_Koch_1.jpg"/>
          <p:cNvPicPr>
            <a:picLocks noChangeAspect="1" noChangeArrowheads="1"/>
          </p:cNvPicPr>
          <p:nvPr/>
        </p:nvPicPr>
        <p:blipFill>
          <a:blip r:embed="rId3" cstate="print"/>
          <a:srcRect/>
          <a:stretch>
            <a:fillRect/>
          </a:stretch>
        </p:blipFill>
        <p:spPr bwMode="auto">
          <a:xfrm>
            <a:off x="3352800" y="533400"/>
            <a:ext cx="5029200" cy="5867400"/>
          </a:xfrm>
          <a:prstGeom prst="rect">
            <a:avLst/>
          </a:prstGeom>
          <a:noFill/>
        </p:spPr>
      </p:pic>
      <p:sp>
        <p:nvSpPr>
          <p:cNvPr id="5" name="Rectangle 4"/>
          <p:cNvSpPr/>
          <p:nvPr/>
        </p:nvSpPr>
        <p:spPr>
          <a:xfrm>
            <a:off x="609600" y="3352800"/>
            <a:ext cx="3200400" cy="1077218"/>
          </a:xfrm>
          <a:prstGeom prst="rect">
            <a:avLst/>
          </a:prstGeom>
        </p:spPr>
        <p:txBody>
          <a:bodyPr wrap="square">
            <a:spAutoFit/>
          </a:bodyPr>
          <a:lstStyle/>
          <a:p>
            <a:r>
              <a:rPr lang="en-US" sz="3200" b="1" dirty="0" smtClean="0">
                <a:solidFill>
                  <a:srgbClr val="FF0000"/>
                </a:solidFill>
              </a:rPr>
              <a:t>Application of Koch’s Postulates</a:t>
            </a:r>
            <a:endParaRPr lang="en-US" sz="3200" b="1" dirty="0">
              <a:solidFill>
                <a:srgbClr val="FF0000"/>
              </a:solidFill>
            </a:endParaRPr>
          </a:p>
        </p:txBody>
      </p:sp>
      <p:sp>
        <p:nvSpPr>
          <p:cNvPr id="2" name="Date Placeholder 1"/>
          <p:cNvSpPr>
            <a:spLocks noGrp="1"/>
          </p:cNvSpPr>
          <p:nvPr>
            <p:ph type="dt" sz="half" idx="10"/>
          </p:nvPr>
        </p:nvSpPr>
        <p:spPr/>
        <p:txBody>
          <a:bodyPr/>
          <a:lstStyle/>
          <a:p>
            <a:fld id="{15EB76BE-0FAB-400C-BD10-F60057BA7A83}" type="datetime1">
              <a:rPr lang="en-US" smtClean="0"/>
              <a:t>10/10/2023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ar-IQ" b="1" dirty="0" smtClean="0"/>
              <a:t/>
            </a:r>
            <a:br>
              <a:rPr lang="ar-IQ" b="1" dirty="0" smtClean="0"/>
            </a:br>
            <a:r>
              <a:rPr lang="en-US" b="1" dirty="0" smtClean="0"/>
              <a:t/>
            </a:r>
            <a:br>
              <a:rPr lang="en-US" b="1" dirty="0" smtClean="0"/>
            </a:br>
            <a:endParaRPr lang="en-US" dirty="0"/>
          </a:p>
        </p:txBody>
      </p:sp>
      <p:sp>
        <p:nvSpPr>
          <p:cNvPr id="3" name="Content Placeholder 2"/>
          <p:cNvSpPr>
            <a:spLocks noGrp="1"/>
          </p:cNvSpPr>
          <p:nvPr>
            <p:ph sz="half" idx="1"/>
          </p:nvPr>
        </p:nvSpPr>
        <p:spPr>
          <a:xfrm>
            <a:off x="457200" y="457200"/>
            <a:ext cx="8458200" cy="5668963"/>
          </a:xfrm>
        </p:spPr>
        <p:txBody>
          <a:bodyPr>
            <a:normAutofit fontScale="70000" lnSpcReduction="20000"/>
          </a:bodyPr>
          <a:lstStyle/>
          <a:p>
            <a:pPr algn="just" rtl="1">
              <a:buNone/>
            </a:pPr>
            <a:r>
              <a:rPr lang="en-US" b="1" dirty="0" smtClean="0"/>
              <a:t>  </a:t>
            </a:r>
            <a:r>
              <a:rPr lang="ar-IQ" b="1" dirty="0" smtClean="0"/>
              <a:t>   ونظرا لوجود اعداد هائلة من هذه الكائنات في الطبيعة وعلاقتها المباشرة وغير المباشرة بحياة الانسان الصحية أوالاقتصادية لما لها من دور في تفسخ وفساد الاغذية ومساهمة البعض منها في صناعة الكثير من المنتجات الغذائية والاغذية المتخمرة وامكانية تسخير البعض منها في الحصول على مركبات عضوية مختلفة ذات استخدامات طبية وصناعية وزراعية والادوار المهمة التي تؤديها هذه الكائنات في تحسين خواص التربة واكمال دورة العناصر المختلفة في الطبيعة مثل </a:t>
            </a:r>
            <a:r>
              <a:rPr lang="en-US" b="1" dirty="0" smtClean="0"/>
              <a:t>C,S,N,P</a:t>
            </a:r>
            <a:r>
              <a:rPr lang="ar-IQ" b="1" dirty="0" smtClean="0"/>
              <a:t> .</a:t>
            </a:r>
          </a:p>
          <a:p>
            <a:pPr algn="just" rtl="1">
              <a:buNone/>
            </a:pPr>
            <a:r>
              <a:rPr lang="ar-IQ" b="1" dirty="0" smtClean="0"/>
              <a:t>      ولاهمية البعض  منها وعلاقتها   بأمراض النبات  فأن علم الاحياء المجهرية تشعب الى علوم اخرى مثل </a:t>
            </a:r>
            <a:endParaRPr lang="en-US" b="1" dirty="0" smtClean="0"/>
          </a:p>
          <a:p>
            <a:pPr algn="l">
              <a:buFont typeface="Wingdings" pitchFamily="2" charset="2"/>
              <a:buChar char="q"/>
            </a:pPr>
            <a:r>
              <a:rPr lang="en-US" b="1" dirty="0" smtClean="0">
                <a:solidFill>
                  <a:srgbClr val="00B0F0"/>
                </a:solidFill>
              </a:rPr>
              <a:t>Food Microbiology  ,</a:t>
            </a:r>
            <a:endParaRPr lang="ar-IQ" b="1" dirty="0" smtClean="0">
              <a:solidFill>
                <a:srgbClr val="00B0F0"/>
              </a:solidFill>
            </a:endParaRPr>
          </a:p>
          <a:p>
            <a:pPr algn="l">
              <a:buFont typeface="Wingdings" pitchFamily="2" charset="2"/>
              <a:buChar char="q"/>
            </a:pPr>
            <a:r>
              <a:rPr lang="en-US" b="1" dirty="0" smtClean="0">
                <a:solidFill>
                  <a:srgbClr val="00B0F0"/>
                </a:solidFill>
              </a:rPr>
              <a:t>Air Microbiology , </a:t>
            </a:r>
            <a:endParaRPr lang="ar-IQ" b="1" dirty="0" smtClean="0">
              <a:solidFill>
                <a:srgbClr val="00B0F0"/>
              </a:solidFill>
            </a:endParaRPr>
          </a:p>
          <a:p>
            <a:pPr algn="l">
              <a:buFont typeface="Wingdings" pitchFamily="2" charset="2"/>
              <a:buChar char="q"/>
            </a:pPr>
            <a:r>
              <a:rPr lang="en-US" b="1" dirty="0" smtClean="0">
                <a:solidFill>
                  <a:srgbClr val="00B0F0"/>
                </a:solidFill>
              </a:rPr>
              <a:t>Water Microbiology ,</a:t>
            </a:r>
          </a:p>
          <a:p>
            <a:pPr algn="l">
              <a:buFont typeface="Wingdings" pitchFamily="2" charset="2"/>
              <a:buChar char="q"/>
            </a:pPr>
            <a:r>
              <a:rPr lang="en-US" b="1" dirty="0" smtClean="0">
                <a:solidFill>
                  <a:srgbClr val="00B0F0"/>
                </a:solidFill>
              </a:rPr>
              <a:t>Soli Microbiology , </a:t>
            </a:r>
          </a:p>
          <a:p>
            <a:pPr algn="l">
              <a:buFont typeface="Wingdings" pitchFamily="2" charset="2"/>
              <a:buChar char="q"/>
            </a:pPr>
            <a:r>
              <a:rPr lang="en-US" b="1" dirty="0" smtClean="0">
                <a:solidFill>
                  <a:srgbClr val="00B0F0"/>
                </a:solidFill>
              </a:rPr>
              <a:t>Medical Microbiology  </a:t>
            </a:r>
            <a:r>
              <a:rPr lang="ar-IQ" b="1" dirty="0" smtClean="0">
                <a:solidFill>
                  <a:srgbClr val="00B0F0"/>
                </a:solidFill>
              </a:rPr>
              <a:t>وهكذا...... </a:t>
            </a:r>
            <a:endParaRPr lang="en-US" b="1" dirty="0" smtClean="0">
              <a:solidFill>
                <a:srgbClr val="00B0F0"/>
              </a:solidFill>
            </a:endParaRPr>
          </a:p>
          <a:p>
            <a:pPr algn="r" rtl="1">
              <a:buNone/>
            </a:pPr>
            <a:r>
              <a:rPr lang="en-US" b="1" dirty="0" smtClean="0">
                <a:solidFill>
                  <a:srgbClr val="00B0F0"/>
                </a:solidFill>
              </a:rPr>
              <a:t>  </a:t>
            </a:r>
            <a:r>
              <a:rPr lang="ar-IQ" b="1" dirty="0" smtClean="0">
                <a:solidFill>
                  <a:srgbClr val="00B0F0"/>
                </a:solidFill>
              </a:rPr>
              <a:t>    كما ان بعض فروع هذا العلم يهتم بدراسة جوانب معينة ومحددة من فعالية هذه الكائنات  مثل</a:t>
            </a:r>
          </a:p>
          <a:p>
            <a:pPr rtl="1">
              <a:buNone/>
            </a:pPr>
            <a:r>
              <a:rPr lang="ar-IQ" b="1" dirty="0" smtClean="0">
                <a:solidFill>
                  <a:srgbClr val="00B0F0"/>
                </a:solidFill>
              </a:rPr>
              <a:t>...</a:t>
            </a:r>
            <a:r>
              <a:rPr lang="en-US" b="1" dirty="0" smtClean="0">
                <a:solidFill>
                  <a:srgbClr val="00B0F0"/>
                </a:solidFill>
              </a:rPr>
              <a:t>       Microbial Enzymes , Microbial Technology , Microbial genetics , </a:t>
            </a:r>
            <a:r>
              <a:rPr lang="ar-IQ" b="1" dirty="0" smtClean="0">
                <a:solidFill>
                  <a:srgbClr val="00B0F0"/>
                </a:solidFill>
              </a:rPr>
              <a:t>  </a:t>
            </a:r>
          </a:p>
          <a:p>
            <a:pPr algn="r" rtl="1">
              <a:buNone/>
            </a:pPr>
            <a:endParaRPr lang="ar-IQ" b="1" dirty="0" smtClean="0"/>
          </a:p>
          <a:p>
            <a:pPr algn="r" rtl="1">
              <a:buNone/>
            </a:pPr>
            <a:r>
              <a:rPr lang="ar-IQ" b="1" dirty="0" smtClean="0"/>
              <a:t>و </a:t>
            </a:r>
            <a:r>
              <a:rPr lang="ar-IQ" b="1" dirty="0" smtClean="0">
                <a:solidFill>
                  <a:srgbClr val="FF0000"/>
                </a:solidFill>
              </a:rPr>
              <a:t>يحتاج من يهتم بدراسة المايكروبايولوجي والتخصص فيه كعلم ،  يحتاج الى خلفية علمية حول بعض العلوم الاساسية كالكيمياء الحيوية والعضوية وعلم الحياة والفسلجة وغيرها</a:t>
            </a:r>
            <a:endParaRPr lang="en-US" dirty="0">
              <a:solidFill>
                <a:srgbClr val="FF0000"/>
              </a:solidFill>
            </a:endParaRPr>
          </a:p>
        </p:txBody>
      </p:sp>
      <p:sp>
        <p:nvSpPr>
          <p:cNvPr id="4" name="Date Placeholder 3"/>
          <p:cNvSpPr>
            <a:spLocks noGrp="1"/>
          </p:cNvSpPr>
          <p:nvPr>
            <p:ph type="dt" sz="half" idx="10"/>
          </p:nvPr>
        </p:nvSpPr>
        <p:spPr/>
        <p:txBody>
          <a:bodyPr/>
          <a:lstStyle/>
          <a:p>
            <a:fld id="{87A7D915-3C20-4FE3-9F59-1AC5822B2A61}"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lstStyle/>
          <a:p>
            <a:pPr algn="ctr"/>
            <a:r>
              <a:rPr lang="ar-IQ" dirty="0" smtClean="0"/>
              <a:t>نهاية المحاضرة الاولى </a:t>
            </a:r>
            <a:endParaRPr lang="en-US" dirty="0"/>
          </a:p>
        </p:txBody>
      </p:sp>
      <p:sp>
        <p:nvSpPr>
          <p:cNvPr id="3" name="Date Placeholder 2"/>
          <p:cNvSpPr>
            <a:spLocks noGrp="1"/>
          </p:cNvSpPr>
          <p:nvPr>
            <p:ph type="dt" sz="half" idx="10"/>
          </p:nvPr>
        </p:nvSpPr>
        <p:spPr/>
        <p:txBody>
          <a:bodyPr/>
          <a:lstStyle/>
          <a:p>
            <a:fld id="{D6E0B9C3-51F5-4377-9B1B-59B56142A572}" type="datetime1">
              <a:rPr lang="en-US" smtClean="0"/>
              <a:t>10/10/2023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58524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562600"/>
            <a:ext cx="7772400" cy="784225"/>
          </a:xfrm>
        </p:spPr>
        <p:txBody>
          <a:bodyPr>
            <a:normAutofit fontScale="90000"/>
          </a:bodyPr>
          <a:lstStyle/>
          <a:p>
            <a:r>
              <a:rPr lang="ar-IQ" b="1" dirty="0" smtClean="0">
                <a:solidFill>
                  <a:srgbClr val="FF0000"/>
                </a:solidFill>
              </a:rPr>
              <a:t>ويذكر ان عين الإنسان لا يستطيع تميز الأجسام التي تقل أقطارها عن ملم واحد تقريبا، </a:t>
            </a:r>
            <a:r>
              <a:rPr lang="en-US" b="1" dirty="0" smtClean="0">
                <a:solidFill>
                  <a:srgbClr val="FF0000"/>
                </a:solidFill>
              </a:rPr>
              <a:t> </a:t>
            </a:r>
            <a:endParaRPr lang="en-US" dirty="0">
              <a:solidFill>
                <a:srgbClr val="FF0000"/>
              </a:solidFill>
            </a:endParaRPr>
          </a:p>
        </p:txBody>
      </p:sp>
      <p:sp>
        <p:nvSpPr>
          <p:cNvPr id="3" name="Subtitle 2"/>
          <p:cNvSpPr>
            <a:spLocks noGrp="1"/>
          </p:cNvSpPr>
          <p:nvPr>
            <p:ph type="subTitle" idx="1"/>
          </p:nvPr>
        </p:nvSpPr>
        <p:spPr>
          <a:xfrm>
            <a:off x="2819400" y="304800"/>
            <a:ext cx="5638800" cy="685800"/>
          </a:xfrm>
        </p:spPr>
        <p:txBody>
          <a:bodyPr>
            <a:normAutofit/>
          </a:bodyPr>
          <a:lstStyle/>
          <a:p>
            <a:pPr rtl="1"/>
            <a:r>
              <a:rPr lang="ar-IQ" b="1" dirty="0" smtClean="0">
                <a:solidFill>
                  <a:srgbClr val="FF0000"/>
                </a:solidFill>
              </a:rPr>
              <a:t>الحجوم والاشكال </a:t>
            </a:r>
            <a:r>
              <a:rPr lang="en-US" b="1" dirty="0" smtClean="0">
                <a:solidFill>
                  <a:srgbClr val="FF0000"/>
                </a:solidFill>
              </a:rPr>
              <a:t>  SHAPE &amp; SIZE</a:t>
            </a:r>
            <a:endParaRPr lang="en-US" b="1" dirty="0">
              <a:solidFill>
                <a:srgbClr val="FF0000"/>
              </a:solidFill>
            </a:endParaRPr>
          </a:p>
        </p:txBody>
      </p:sp>
      <p:graphicFrame>
        <p:nvGraphicFramePr>
          <p:cNvPr id="6" name="Table 5"/>
          <p:cNvGraphicFramePr>
            <a:graphicFrameLocks noGrp="1"/>
          </p:cNvGraphicFramePr>
          <p:nvPr/>
        </p:nvGraphicFramePr>
        <p:xfrm>
          <a:off x="1524000" y="1066798"/>
          <a:ext cx="6096000" cy="4114802"/>
        </p:xfrm>
        <a:graphic>
          <a:graphicData uri="http://schemas.openxmlformats.org/drawingml/2006/table">
            <a:tbl>
              <a:tblPr firstRow="1" bandRow="1">
                <a:tableStyleId>{5940675A-B579-460E-94D1-54222C63F5DA}</a:tableStyleId>
              </a:tblPr>
              <a:tblGrid>
                <a:gridCol w="2590800"/>
                <a:gridCol w="3505200"/>
              </a:tblGrid>
              <a:tr h="539885">
                <a:tc>
                  <a:txBody>
                    <a:bodyPr/>
                    <a:lstStyle/>
                    <a:p>
                      <a:pPr algn="ctr"/>
                      <a:r>
                        <a:rPr lang="ar-IQ" sz="2400" b="1" dirty="0" smtClean="0">
                          <a:solidFill>
                            <a:srgbClr val="FF0000"/>
                          </a:solidFill>
                        </a:rPr>
                        <a:t> )</a:t>
                      </a:r>
                      <a:r>
                        <a:rPr lang="ar-IQ" sz="2400" b="1" baseline="0" dirty="0" smtClean="0">
                          <a:solidFill>
                            <a:srgbClr val="FF0000"/>
                          </a:solidFill>
                        </a:rPr>
                        <a:t>  مايكرون</a:t>
                      </a:r>
                      <a:r>
                        <a:rPr lang="ar-IQ" sz="2400" b="1" dirty="0" smtClean="0">
                          <a:solidFill>
                            <a:srgbClr val="FF0000"/>
                          </a:solidFill>
                        </a:rPr>
                        <a:t>µ الابعاد  (</a:t>
                      </a:r>
                      <a:endParaRPr lang="en-US" sz="2400" b="1" dirty="0">
                        <a:solidFill>
                          <a:srgbClr val="FF0000"/>
                        </a:solidFill>
                      </a:endParaRPr>
                    </a:p>
                  </a:txBody>
                  <a:tcPr anchor="ctr">
                    <a:solidFill>
                      <a:srgbClr val="FFFF00"/>
                    </a:solidFill>
                  </a:tcPr>
                </a:tc>
                <a:tc>
                  <a:txBody>
                    <a:bodyPr/>
                    <a:lstStyle/>
                    <a:p>
                      <a:pPr algn="ctr"/>
                      <a:r>
                        <a:rPr lang="ar-IQ" sz="2400" b="1" dirty="0" smtClean="0">
                          <a:solidFill>
                            <a:srgbClr val="FF0000"/>
                          </a:solidFill>
                        </a:rPr>
                        <a:t>نوع</a:t>
                      </a:r>
                      <a:r>
                        <a:rPr lang="ar-IQ" sz="2400" b="1" baseline="0" dirty="0" smtClean="0">
                          <a:solidFill>
                            <a:srgbClr val="FF0000"/>
                          </a:solidFill>
                        </a:rPr>
                        <a:t> البكتيريا </a:t>
                      </a:r>
                      <a:endParaRPr lang="en-US" sz="2400" b="1" dirty="0">
                        <a:solidFill>
                          <a:srgbClr val="FF0000"/>
                        </a:solidFill>
                      </a:endParaRPr>
                    </a:p>
                  </a:txBody>
                  <a:tcPr anchor="ctr">
                    <a:solidFill>
                      <a:srgbClr val="FFFF00"/>
                    </a:solidFill>
                  </a:tcPr>
                </a:tc>
              </a:tr>
              <a:tr h="408562">
                <a:tc>
                  <a:txBody>
                    <a:bodyPr/>
                    <a:lstStyle/>
                    <a:p>
                      <a:r>
                        <a:rPr lang="en-US" b="1" dirty="0" smtClean="0"/>
                        <a:t>0.4</a:t>
                      </a:r>
                      <a:r>
                        <a:rPr lang="en-US" b="1" baseline="0" dirty="0" smtClean="0"/>
                        <a:t>   </a:t>
                      </a:r>
                      <a:r>
                        <a:rPr lang="en-US" b="1" dirty="0" smtClean="0"/>
                        <a:t>-  2   </a:t>
                      </a:r>
                      <a:r>
                        <a:rPr lang="ar-IQ" b="1" dirty="0" smtClean="0"/>
                        <a:t>µ</a:t>
                      </a:r>
                      <a:r>
                        <a:rPr lang="en-US" b="1" dirty="0" smtClean="0"/>
                        <a:t>    </a:t>
                      </a:r>
                      <a:endParaRPr lang="en-US" b="1" dirty="0"/>
                    </a:p>
                  </a:txBody>
                  <a:tcPr anchor="ctr"/>
                </a:tc>
                <a:tc>
                  <a:txBody>
                    <a:bodyPr/>
                    <a:lstStyle/>
                    <a:p>
                      <a:r>
                        <a:rPr lang="en-US" b="1" dirty="0" err="1" smtClean="0"/>
                        <a:t>Cocci</a:t>
                      </a:r>
                      <a:r>
                        <a:rPr lang="en-US" b="1" dirty="0" smtClean="0"/>
                        <a:t> </a:t>
                      </a:r>
                      <a:endParaRPr lang="en-US" b="1" dirty="0"/>
                    </a:p>
                  </a:txBody>
                  <a:tcPr anchor="ctr"/>
                </a:tc>
              </a:tr>
              <a:tr h="437745">
                <a:tc>
                  <a:txBody>
                    <a:bodyPr/>
                    <a:lstStyle/>
                    <a:p>
                      <a:r>
                        <a:rPr lang="ar-IQ" b="1" dirty="0" smtClean="0"/>
                        <a:t>0.2</a:t>
                      </a:r>
                      <a:r>
                        <a:rPr lang="en-US" b="1" dirty="0" smtClean="0"/>
                        <a:t>  -   0.5 </a:t>
                      </a:r>
                      <a:r>
                        <a:rPr lang="ar-IQ" b="1" dirty="0" smtClean="0"/>
                        <a:t>µ</a:t>
                      </a:r>
                      <a:endParaRPr lang="en-US" b="1" dirty="0"/>
                    </a:p>
                  </a:txBody>
                  <a:tcPr anchor="ctr"/>
                </a:tc>
                <a:tc>
                  <a:txBody>
                    <a:bodyPr/>
                    <a:lstStyle/>
                    <a:p>
                      <a:r>
                        <a:rPr lang="en-US" b="1" dirty="0" smtClean="0"/>
                        <a:t>Smallest bacilli</a:t>
                      </a:r>
                      <a:endParaRPr lang="en-US" b="1" dirty="0"/>
                    </a:p>
                  </a:txBody>
                  <a:tcPr anchor="ctr"/>
                </a:tc>
              </a:tr>
              <a:tr h="437745">
                <a:tc>
                  <a:txBody>
                    <a:bodyPr/>
                    <a:lstStyle/>
                    <a:p>
                      <a:r>
                        <a:rPr lang="en-US" b="1" dirty="0" smtClean="0"/>
                        <a:t>1    -     3  </a:t>
                      </a:r>
                      <a:r>
                        <a:rPr lang="ar-IQ" b="1" dirty="0" smtClean="0"/>
                        <a:t>µ</a:t>
                      </a:r>
                      <a:r>
                        <a:rPr lang="en-US" b="1" dirty="0" smtClean="0"/>
                        <a:t> </a:t>
                      </a:r>
                      <a:endParaRPr lang="en-US" b="1" dirty="0"/>
                    </a:p>
                  </a:txBody>
                  <a:tcPr anchor="ctr"/>
                </a:tc>
                <a:tc>
                  <a:txBody>
                    <a:bodyPr/>
                    <a:lstStyle/>
                    <a:p>
                      <a:r>
                        <a:rPr lang="en-US" b="1" dirty="0" smtClean="0"/>
                        <a:t>Large pathogenic bacilli</a:t>
                      </a:r>
                      <a:r>
                        <a:rPr lang="en-US" b="1" baseline="0" dirty="0" smtClean="0"/>
                        <a:t> </a:t>
                      </a:r>
                      <a:endParaRPr lang="en-US" b="1" dirty="0"/>
                    </a:p>
                  </a:txBody>
                  <a:tcPr anchor="ctr"/>
                </a:tc>
              </a:tr>
              <a:tr h="437745">
                <a:tc>
                  <a:txBody>
                    <a:bodyPr/>
                    <a:lstStyle/>
                    <a:p>
                      <a:r>
                        <a:rPr lang="en-US" b="1" dirty="0" smtClean="0"/>
                        <a:t>4</a:t>
                      </a:r>
                      <a:r>
                        <a:rPr lang="en-US" b="1" baseline="0" dirty="0" smtClean="0"/>
                        <a:t>    -  20  </a:t>
                      </a:r>
                      <a:r>
                        <a:rPr lang="ar-IQ" b="1" dirty="0" smtClean="0"/>
                        <a:t>µ</a:t>
                      </a:r>
                      <a:endParaRPr lang="en-US" b="1" dirty="0"/>
                    </a:p>
                  </a:txBody>
                  <a:tcPr anchor="ctr"/>
                </a:tc>
                <a:tc>
                  <a:txBody>
                    <a:bodyPr/>
                    <a:lstStyle/>
                    <a:p>
                      <a:r>
                        <a:rPr lang="en-US" b="1" dirty="0" smtClean="0"/>
                        <a:t>Non- pathogenic</a:t>
                      </a:r>
                      <a:r>
                        <a:rPr lang="en-US" b="1" baseline="0" dirty="0" smtClean="0"/>
                        <a:t> </a:t>
                      </a:r>
                      <a:r>
                        <a:rPr lang="en-US" b="1" dirty="0" smtClean="0"/>
                        <a:t>bacilli</a:t>
                      </a:r>
                      <a:endParaRPr lang="en-US" b="1" dirty="0"/>
                    </a:p>
                  </a:txBody>
                  <a:tcPr anchor="ctr"/>
                </a:tc>
              </a:tr>
              <a:tr h="437745">
                <a:tc>
                  <a:txBody>
                    <a:bodyPr/>
                    <a:lstStyle/>
                    <a:p>
                      <a:r>
                        <a:rPr lang="en-US" b="1" dirty="0" smtClean="0"/>
                        <a:t>1    -    14</a:t>
                      </a:r>
                      <a:r>
                        <a:rPr lang="ar-IQ" b="1" dirty="0" smtClean="0"/>
                        <a:t>µ</a:t>
                      </a:r>
                      <a:r>
                        <a:rPr lang="en-US" b="1" dirty="0" smtClean="0"/>
                        <a:t> </a:t>
                      </a:r>
                      <a:endParaRPr lang="en-US" b="1" dirty="0"/>
                    </a:p>
                  </a:txBody>
                  <a:tcPr anchor="ctr"/>
                </a:tc>
                <a:tc>
                  <a:txBody>
                    <a:bodyPr/>
                    <a:lstStyle/>
                    <a:p>
                      <a:r>
                        <a:rPr lang="en-US" b="1" dirty="0" err="1" smtClean="0"/>
                        <a:t>Spirlla</a:t>
                      </a:r>
                      <a:r>
                        <a:rPr lang="en-US" b="1" dirty="0" smtClean="0"/>
                        <a:t> </a:t>
                      </a:r>
                      <a:endParaRPr lang="en-US" b="1" dirty="0"/>
                    </a:p>
                  </a:txBody>
                  <a:tcPr anchor="ctr"/>
                </a:tc>
              </a:tr>
              <a:tr h="437745">
                <a:tc>
                  <a:txBody>
                    <a:bodyPr/>
                    <a:lstStyle/>
                    <a:p>
                      <a:r>
                        <a:rPr lang="en-US" b="1" dirty="0" smtClean="0"/>
                        <a:t>0.01-  0.2 </a:t>
                      </a:r>
                      <a:r>
                        <a:rPr lang="ar-IQ" b="1" dirty="0" smtClean="0"/>
                        <a:t>µ</a:t>
                      </a:r>
                      <a:r>
                        <a:rPr lang="en-US" b="1" dirty="0" smtClean="0"/>
                        <a:t>m</a:t>
                      </a:r>
                      <a:endParaRPr lang="en-US" b="1" dirty="0"/>
                    </a:p>
                  </a:txBody>
                  <a:tcPr anchor="ctr"/>
                </a:tc>
                <a:tc>
                  <a:txBody>
                    <a:bodyPr/>
                    <a:lstStyle/>
                    <a:p>
                      <a:r>
                        <a:rPr lang="en-US" b="1" dirty="0" smtClean="0"/>
                        <a:t>Viruses</a:t>
                      </a:r>
                      <a:endParaRPr lang="en-US" b="1" dirty="0"/>
                    </a:p>
                  </a:txBody>
                  <a:tcPr anchor="ctr"/>
                </a:tc>
              </a:tr>
              <a:tr h="437745">
                <a:tc>
                  <a:txBody>
                    <a:bodyPr/>
                    <a:lstStyle/>
                    <a:p>
                      <a:r>
                        <a:rPr lang="en-US" b="1" dirty="0" smtClean="0"/>
                        <a:t>2  -    4 </a:t>
                      </a:r>
                      <a:r>
                        <a:rPr lang="ar-IQ" b="1" dirty="0" smtClean="0"/>
                        <a:t>µ</a:t>
                      </a:r>
                      <a:r>
                        <a:rPr lang="en-US" b="1" dirty="0" smtClean="0"/>
                        <a:t>m</a:t>
                      </a:r>
                      <a:endParaRPr lang="en-US" b="1" dirty="0"/>
                    </a:p>
                  </a:txBody>
                  <a:tcPr anchor="ctr"/>
                </a:tc>
                <a:tc>
                  <a:txBody>
                    <a:bodyPr/>
                    <a:lstStyle/>
                    <a:p>
                      <a:r>
                        <a:rPr lang="en-US" b="1" dirty="0" smtClean="0"/>
                        <a:t>Fungi</a:t>
                      </a:r>
                      <a:endParaRPr lang="en-US" b="1" dirty="0"/>
                    </a:p>
                  </a:txBody>
                  <a:tcPr anchor="ctr"/>
                </a:tc>
              </a:tr>
              <a:tr h="539885">
                <a:tc>
                  <a:txBody>
                    <a:bodyPr/>
                    <a:lstStyle/>
                    <a:p>
                      <a:r>
                        <a:rPr lang="en-US" b="1" dirty="0" smtClean="0"/>
                        <a:t>7</a:t>
                      </a:r>
                      <a:r>
                        <a:rPr lang="en-US" b="1" baseline="0" dirty="0" smtClean="0"/>
                        <a:t>    -  8  </a:t>
                      </a:r>
                      <a:r>
                        <a:rPr lang="ar-IQ" b="1" dirty="0" smtClean="0"/>
                        <a:t>µ</a:t>
                      </a:r>
                      <a:r>
                        <a:rPr lang="en-US" b="1" dirty="0" smtClean="0"/>
                        <a:t>m</a:t>
                      </a:r>
                      <a:endParaRPr lang="en-US" b="1" dirty="0"/>
                    </a:p>
                  </a:txBody>
                  <a:tcPr anchor="ctr"/>
                </a:tc>
                <a:tc>
                  <a:txBody>
                    <a:bodyPr/>
                    <a:lstStyle/>
                    <a:p>
                      <a:r>
                        <a:rPr lang="en-US" b="1" dirty="0" smtClean="0"/>
                        <a:t>RBC</a:t>
                      </a:r>
                      <a:endParaRPr lang="en-US" b="1" dirty="0"/>
                    </a:p>
                  </a:txBody>
                  <a:tcPr anchor="ctr"/>
                </a:tc>
              </a:tr>
            </a:tbl>
          </a:graphicData>
        </a:graphic>
      </p:graphicFrame>
      <p:sp>
        <p:nvSpPr>
          <p:cNvPr id="4" name="Date Placeholder 3"/>
          <p:cNvSpPr>
            <a:spLocks noGrp="1"/>
          </p:cNvSpPr>
          <p:nvPr>
            <p:ph type="dt" sz="half" idx="10"/>
          </p:nvPr>
        </p:nvSpPr>
        <p:spPr/>
        <p:txBody>
          <a:bodyPr/>
          <a:lstStyle/>
          <a:p>
            <a:fld id="{025BD4AE-5D9E-4B91-A1E8-1BDC3D9CFCE5}"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56461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70299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408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89597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555C3AD-4C69-4FDF-A449-74629EEB891E}" type="datetime1">
              <a:rPr lang="en-US" smtClean="0"/>
              <a:t>10/10/2023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602389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877</Words>
  <Application>Microsoft Office PowerPoint</Application>
  <PresentationFormat>On-screen Show (4:3)</PresentationFormat>
  <Paragraphs>221</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علم الاحياء المجهرية  MICROBIOLOGY   lac.1</vt:lpstr>
      <vt:lpstr>PowerPoint Presentation</vt:lpstr>
      <vt:lpstr>  </vt:lpstr>
      <vt:lpstr>ويذكر ان عين الإنسان لا يستطيع تميز الأجسام التي تقل أقطارها عن ملم واحد تقريبا،  </vt:lpstr>
      <vt:lpstr>PowerPoint Presentation</vt:lpstr>
      <vt:lpstr>PowerPoint Presentation</vt:lpstr>
      <vt:lpstr>PowerPoint Presentation</vt:lpstr>
      <vt:lpstr>PowerPoint Presentation</vt:lpstr>
      <vt:lpstr>PowerPoint Presentation</vt:lpstr>
      <vt:lpstr>PowerPoint Presentation</vt:lpstr>
      <vt:lpstr>نشوء الاحياء المجهرية </vt:lpstr>
      <vt:lpstr> تواجد الاحياء المجهرية  </vt:lpstr>
      <vt:lpstr>اهمية الاحياء المجهرية </vt:lpstr>
      <vt:lpstr>PowerPoint Presentation</vt:lpstr>
      <vt:lpstr>PowerPoint Presentation</vt:lpstr>
      <vt:lpstr>استخدام الانسان للاحياء المجهرية </vt:lpstr>
      <vt:lpstr>اكتشاف الاحياء المجهرية </vt:lpstr>
      <vt:lpstr>PowerPoint Presentation</vt:lpstr>
      <vt:lpstr>PowerPoint Presentation</vt:lpstr>
      <vt:lpstr>PowerPoint Presentation</vt:lpstr>
      <vt:lpstr>PowerPoint Presentation</vt:lpstr>
      <vt:lpstr>PowerPoint Presentation</vt:lpstr>
      <vt:lpstr>PowerPoint Presentation</vt:lpstr>
      <vt:lpstr>اصل الحياة والنظريات الخاصة باصل الحياة</vt:lpstr>
      <vt:lpstr>PowerPoint Presentation</vt:lpstr>
      <vt:lpstr>PowerPoint Presentation</vt:lpstr>
      <vt:lpstr>PowerPoint Presentation</vt:lpstr>
      <vt:lpstr>PowerPoint Presentation</vt:lpstr>
      <vt:lpstr>PowerPoint Presentation</vt:lpstr>
      <vt:lpstr>نهاية المحاضرة الاولى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Mohammed</dc:creator>
  <cp:lastModifiedBy>DR.Ahmed Saker 2O11</cp:lastModifiedBy>
  <cp:revision>146</cp:revision>
  <cp:lastPrinted>2021-10-19T23:14:48Z</cp:lastPrinted>
  <dcterms:created xsi:type="dcterms:W3CDTF">2006-08-16T00:00:00Z</dcterms:created>
  <dcterms:modified xsi:type="dcterms:W3CDTF">2023-10-10T21:11:55Z</dcterms:modified>
</cp:coreProperties>
</file>