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77" r:id="rId6"/>
    <p:sldId id="261" r:id="rId7"/>
    <p:sldId id="262" r:id="rId8"/>
    <p:sldId id="263" r:id="rId9"/>
    <p:sldId id="264" r:id="rId10"/>
    <p:sldId id="265" r:id="rId11"/>
    <p:sldId id="267" r:id="rId12"/>
    <p:sldId id="260" r:id="rId13"/>
    <p:sldId id="269" r:id="rId14"/>
    <p:sldId id="272" r:id="rId15"/>
    <p:sldId id="268" r:id="rId16"/>
    <p:sldId id="278" r:id="rId17"/>
    <p:sldId id="271"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449BD0A-6271-41C6-96C5-EB54C0CD4E27}" type="datetimeFigureOut">
              <a:rPr lang="en-US" smtClean="0"/>
              <a:t>11/25/2023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5FCB8F8-9291-4287-AF56-F37A853C9F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49BD0A-6271-41C6-96C5-EB54C0CD4E27}" type="datetimeFigureOut">
              <a:rPr lang="en-US" smtClean="0"/>
              <a:t>11/25/2023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FCB8F8-9291-4287-AF56-F37A853C9F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49BD0A-6271-41C6-96C5-EB54C0CD4E27}" type="datetimeFigureOut">
              <a:rPr lang="en-US" smtClean="0"/>
              <a:t>11/25/2023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FCB8F8-9291-4287-AF56-F37A853C9F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49BD0A-6271-41C6-96C5-EB54C0CD4E27}" type="datetimeFigureOut">
              <a:rPr lang="en-US" smtClean="0"/>
              <a:t>11/25/2023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FCB8F8-9291-4287-AF56-F37A853C9F0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449BD0A-6271-41C6-96C5-EB54C0CD4E27}" type="datetimeFigureOut">
              <a:rPr lang="en-US" smtClean="0"/>
              <a:t>11/25/2023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FCB8F8-9291-4287-AF56-F37A853C9F0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449BD0A-6271-41C6-96C5-EB54C0CD4E27}" type="datetimeFigureOut">
              <a:rPr lang="en-US" smtClean="0"/>
              <a:t>11/25/2023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5FCB8F8-9291-4287-AF56-F37A853C9F0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449BD0A-6271-41C6-96C5-EB54C0CD4E27}" type="datetimeFigureOut">
              <a:rPr lang="en-US" smtClean="0"/>
              <a:t>11/25/2023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5FCB8F8-9291-4287-AF56-F37A853C9F0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449BD0A-6271-41C6-96C5-EB54C0CD4E27}" type="datetimeFigureOut">
              <a:rPr lang="en-US" smtClean="0"/>
              <a:t>11/25/2023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5FCB8F8-9291-4287-AF56-F37A853C9F0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449BD0A-6271-41C6-96C5-EB54C0CD4E27}" type="datetimeFigureOut">
              <a:rPr lang="en-US" smtClean="0"/>
              <a:t>11/25/2023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5FCB8F8-9291-4287-AF56-F37A853C9F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449BD0A-6271-41C6-96C5-EB54C0CD4E27}" type="datetimeFigureOut">
              <a:rPr lang="en-US" smtClean="0"/>
              <a:t>11/25/2023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5FCB8F8-9291-4287-AF56-F37A853C9F0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449BD0A-6271-41C6-96C5-EB54C0CD4E27}" type="datetimeFigureOut">
              <a:rPr lang="en-US" smtClean="0"/>
              <a:t>11/25/2023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5FCB8F8-9291-4287-AF56-F37A853C9F0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449BD0A-6271-41C6-96C5-EB54C0CD4E27}" type="datetimeFigureOut">
              <a:rPr lang="en-US" smtClean="0"/>
              <a:t>11/25/2023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5FCB8F8-9291-4287-AF56-F37A853C9F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Hematology 4</a:t>
            </a:r>
            <a:endParaRPr lang="en-US"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t>Assist pro </a:t>
            </a:r>
            <a:r>
              <a:rPr lang="en-US" dirty="0" err="1" smtClean="0"/>
              <a:t>dr.Dina</a:t>
            </a:r>
            <a:r>
              <a:rPr lang="en-US" dirty="0" smtClean="0"/>
              <a:t> </a:t>
            </a:r>
            <a:r>
              <a:rPr lang="en-US" dirty="0" err="1" smtClean="0"/>
              <a:t>Saadoon</a:t>
            </a:r>
            <a:r>
              <a:rPr lang="en-US" dirty="0" smtClean="0"/>
              <a:t> </a:t>
            </a:r>
            <a:endParaRPr lang="en-US" dirty="0"/>
          </a:p>
        </p:txBody>
      </p:sp>
    </p:spTree>
    <p:extLst>
      <p:ext uri="{BB962C8B-B14F-4D97-AF65-F5344CB8AC3E}">
        <p14:creationId xmlns:p14="http://schemas.microsoft.com/office/powerpoint/2010/main" val="2265809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305800" cy="5940088"/>
          </a:xfrm>
          <a:prstGeom prst="rect">
            <a:avLst/>
          </a:prstGeom>
        </p:spPr>
        <p:txBody>
          <a:bodyPr wrap="square">
            <a:spAutoFit/>
          </a:bodyPr>
          <a:lstStyle/>
          <a:p>
            <a:r>
              <a:rPr lang="en-US" sz="2000" dirty="0" smtClean="0">
                <a:solidFill>
                  <a:srgbClr val="FF0000"/>
                </a:solidFill>
                <a:latin typeface="Times New Roman" pitchFamily="18" charset="0"/>
                <a:cs typeface="Times New Roman" pitchFamily="18" charset="0"/>
              </a:rPr>
              <a:t>Destruction Of Hemoglobin</a:t>
            </a:r>
          </a:p>
          <a:p>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After the lifespan of 120 days, the RBC is destroyed in the </a:t>
            </a:r>
            <a:r>
              <a:rPr lang="en-US" sz="2000" dirty="0" err="1" smtClean="0">
                <a:latin typeface="Times New Roman" pitchFamily="18" charset="0"/>
                <a:cs typeface="Times New Roman" pitchFamily="18" charset="0"/>
              </a:rPr>
              <a:t>reticuloendothelial</a:t>
            </a:r>
            <a:r>
              <a:rPr lang="en-US" sz="2000" dirty="0" smtClean="0">
                <a:latin typeface="Times New Roman" pitchFamily="18" charset="0"/>
                <a:cs typeface="Times New Roman" pitchFamily="18" charset="0"/>
              </a:rPr>
              <a:t> system, particularly in spleen and the hemoglobin is released into plasma. Soon, the hemoglobin is degraded in the </a:t>
            </a:r>
            <a:r>
              <a:rPr lang="en-US" sz="2000" dirty="0" err="1" smtClean="0">
                <a:latin typeface="Times New Roman" pitchFamily="18" charset="0"/>
                <a:cs typeface="Times New Roman" pitchFamily="18" charset="0"/>
              </a:rPr>
              <a:t>reticuloendothelial</a:t>
            </a:r>
            <a:r>
              <a:rPr lang="en-US" sz="2000" dirty="0" smtClean="0">
                <a:latin typeface="Times New Roman" pitchFamily="18" charset="0"/>
                <a:cs typeface="Times New Roman" pitchFamily="18" charset="0"/>
              </a:rPr>
              <a:t> cells and split into globin and </a:t>
            </a:r>
            <a:r>
              <a:rPr lang="en-US" sz="2000" dirty="0" err="1" smtClean="0">
                <a:latin typeface="Times New Roman" pitchFamily="18" charset="0"/>
                <a:cs typeface="Times New Roman" pitchFamily="18" charset="0"/>
              </a:rPr>
              <a:t>heme</a:t>
            </a:r>
            <a:r>
              <a:rPr lang="en-US" sz="2000" dirty="0" smtClean="0">
                <a:latin typeface="Times New Roman" pitchFamily="18" charset="0"/>
                <a:cs typeface="Times New Roman" pitchFamily="18" charset="0"/>
              </a:rPr>
              <a:t>. Globin is utilized for the </a:t>
            </a:r>
            <a:r>
              <a:rPr lang="en-US" sz="2000" dirty="0" err="1" smtClean="0">
                <a:latin typeface="Times New Roman" pitchFamily="18" charset="0"/>
                <a:cs typeface="Times New Roman" pitchFamily="18" charset="0"/>
              </a:rPr>
              <a:t>resynthesis</a:t>
            </a:r>
            <a:r>
              <a:rPr lang="en-US" sz="2000" dirty="0" smtClean="0">
                <a:latin typeface="Times New Roman" pitchFamily="18" charset="0"/>
                <a:cs typeface="Times New Roman" pitchFamily="18" charset="0"/>
              </a:rPr>
              <a:t> of hemoglobin. </a:t>
            </a:r>
          </a:p>
          <a:p>
            <a:r>
              <a:rPr lang="en-US" sz="2000" dirty="0" err="1" smtClean="0">
                <a:latin typeface="Times New Roman" pitchFamily="18" charset="0"/>
                <a:cs typeface="Times New Roman" pitchFamily="18" charset="0"/>
              </a:rPr>
              <a:t>Heme</a:t>
            </a:r>
            <a:r>
              <a:rPr lang="en-US" sz="2000" dirty="0" smtClean="0">
                <a:latin typeface="Times New Roman" pitchFamily="18" charset="0"/>
                <a:cs typeface="Times New Roman" pitchFamily="18" charset="0"/>
              </a:rPr>
              <a:t> is degraded into iron and </a:t>
            </a:r>
            <a:r>
              <a:rPr lang="en-US" sz="2000" dirty="0" err="1" smtClean="0">
                <a:latin typeface="Times New Roman" pitchFamily="18" charset="0"/>
                <a:cs typeface="Times New Roman" pitchFamily="18" charset="0"/>
              </a:rPr>
              <a:t>porphyrin</a:t>
            </a:r>
            <a:r>
              <a:rPr lang="en-US" sz="2000" dirty="0" smtClean="0">
                <a:latin typeface="Times New Roman" pitchFamily="18" charset="0"/>
                <a:cs typeface="Times New Roman" pitchFamily="18" charset="0"/>
              </a:rPr>
              <a:t>. Iron is stored </a:t>
            </a:r>
          </a:p>
          <a:p>
            <a:r>
              <a:rPr lang="en-US" sz="2000" dirty="0" smtClean="0">
                <a:latin typeface="Times New Roman" pitchFamily="18" charset="0"/>
                <a:cs typeface="Times New Roman" pitchFamily="18" charset="0"/>
              </a:rPr>
              <a:t>in the body as ferritin and hemosiderin, which are </a:t>
            </a:r>
          </a:p>
          <a:p>
            <a:r>
              <a:rPr lang="en-US" sz="2000" dirty="0" smtClean="0">
                <a:latin typeface="Times New Roman" pitchFamily="18" charset="0"/>
                <a:cs typeface="Times New Roman" pitchFamily="18" charset="0"/>
              </a:rPr>
              <a:t>reutilized for the synthesis of new hemoglobin. </a:t>
            </a:r>
            <a:r>
              <a:rPr lang="en-US" sz="2000" dirty="0" err="1" smtClean="0">
                <a:latin typeface="Times New Roman" pitchFamily="18" charset="0"/>
                <a:cs typeface="Times New Roman" pitchFamily="18" charset="0"/>
              </a:rPr>
              <a:t>Porphyrin</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is converted into a green pigment called </a:t>
            </a:r>
            <a:r>
              <a:rPr lang="en-US" sz="2000" dirty="0" err="1" smtClean="0">
                <a:latin typeface="Times New Roman" pitchFamily="18" charset="0"/>
                <a:cs typeface="Times New Roman" pitchFamily="18" charset="0"/>
              </a:rPr>
              <a:t>biliverdin</a:t>
            </a:r>
            <a:r>
              <a:rPr lang="en-US" sz="2000" dirty="0" smtClean="0">
                <a:latin typeface="Times New Roman" pitchFamily="18" charset="0"/>
                <a:cs typeface="Times New Roman" pitchFamily="18" charset="0"/>
              </a:rPr>
              <a:t>. In </a:t>
            </a:r>
          </a:p>
          <a:p>
            <a:r>
              <a:rPr lang="en-US" sz="2000" dirty="0" smtClean="0">
                <a:latin typeface="Times New Roman" pitchFamily="18" charset="0"/>
                <a:cs typeface="Times New Roman" pitchFamily="18" charset="0"/>
              </a:rPr>
              <a:t>human being, most of the </a:t>
            </a:r>
            <a:r>
              <a:rPr lang="en-US" sz="2000" dirty="0" err="1" smtClean="0">
                <a:latin typeface="Times New Roman" pitchFamily="18" charset="0"/>
                <a:cs typeface="Times New Roman" pitchFamily="18" charset="0"/>
              </a:rPr>
              <a:t>biliverdin</a:t>
            </a:r>
            <a:r>
              <a:rPr lang="en-US" sz="2000" dirty="0" smtClean="0">
                <a:latin typeface="Times New Roman" pitchFamily="18" charset="0"/>
                <a:cs typeface="Times New Roman" pitchFamily="18" charset="0"/>
              </a:rPr>
              <a:t> is converted into a </a:t>
            </a:r>
          </a:p>
          <a:p>
            <a:r>
              <a:rPr lang="en-US" sz="2000" dirty="0" smtClean="0">
                <a:latin typeface="Times New Roman" pitchFamily="18" charset="0"/>
                <a:cs typeface="Times New Roman" pitchFamily="18" charset="0"/>
              </a:rPr>
              <a:t>yellow pigment called bilirubin. </a:t>
            </a:r>
          </a:p>
          <a:p>
            <a:r>
              <a:rPr lang="en-US" sz="2000" dirty="0" smtClean="0">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Importance Of Iron</a:t>
            </a:r>
          </a:p>
          <a:p>
            <a:r>
              <a:rPr lang="en-US" sz="2000" dirty="0" smtClean="0">
                <a:latin typeface="Times New Roman" pitchFamily="18" charset="0"/>
                <a:cs typeface="Times New Roman" pitchFamily="18" charset="0"/>
              </a:rPr>
              <a:t>Iron is an essential mineral and an important component </a:t>
            </a:r>
          </a:p>
          <a:p>
            <a:r>
              <a:rPr lang="en-US" sz="2000" dirty="0" smtClean="0">
                <a:latin typeface="Times New Roman" pitchFamily="18" charset="0"/>
                <a:cs typeface="Times New Roman" pitchFamily="18" charset="0"/>
              </a:rPr>
              <a:t>of proteins, involved in oxygen transport. So, human</a:t>
            </a:r>
            <a:r>
              <a:rPr lang="ar-IQ"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body needs iron for oxygen transport. Iron is important </a:t>
            </a:r>
          </a:p>
          <a:p>
            <a:r>
              <a:rPr lang="en-US" sz="2000" dirty="0" smtClean="0">
                <a:latin typeface="Times New Roman" pitchFamily="18" charset="0"/>
                <a:cs typeface="Times New Roman" pitchFamily="18" charset="0"/>
              </a:rPr>
              <a:t>for the formation of hemoglobin and myoglobin. Iron is </a:t>
            </a:r>
          </a:p>
          <a:p>
            <a:r>
              <a:rPr lang="en-US" sz="2000" dirty="0" smtClean="0">
                <a:latin typeface="Times New Roman" pitchFamily="18" charset="0"/>
                <a:cs typeface="Times New Roman" pitchFamily="18" charset="0"/>
              </a:rPr>
              <a:t>also necessary for the formation of other substances </a:t>
            </a:r>
          </a:p>
          <a:p>
            <a:r>
              <a:rPr lang="en-US" sz="2000" dirty="0" smtClean="0">
                <a:latin typeface="Times New Roman" pitchFamily="18" charset="0"/>
                <a:cs typeface="Times New Roman" pitchFamily="18" charset="0"/>
              </a:rPr>
              <a:t>like cytochrome, cytochrome oxidase, peroxidase and </a:t>
            </a:r>
          </a:p>
          <a:p>
            <a:r>
              <a:rPr lang="en-US" sz="2000" dirty="0" smtClean="0">
                <a:latin typeface="Times New Roman" pitchFamily="18" charset="0"/>
                <a:cs typeface="Times New Roman" pitchFamily="18" charset="0"/>
              </a:rPr>
              <a:t>catalase</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91985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609600"/>
            <a:ext cx="82915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439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7772400" cy="4801314"/>
          </a:xfrm>
          <a:prstGeom prst="rect">
            <a:avLst/>
          </a:prstGeom>
        </p:spPr>
        <p:txBody>
          <a:bodyPr wrap="square">
            <a:spAutoFit/>
          </a:bodyPr>
          <a:lstStyle/>
          <a:p>
            <a:r>
              <a:rPr lang="en-US" sz="2400" b="1" dirty="0" smtClean="0">
                <a:solidFill>
                  <a:schemeClr val="accent6">
                    <a:lumMod val="75000"/>
                  </a:schemeClr>
                </a:solidFill>
                <a:latin typeface="Times New Roman" pitchFamily="18" charset="0"/>
                <a:cs typeface="Times New Roman" pitchFamily="18" charset="0"/>
              </a:rPr>
              <a:t>HEMOSTASIS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Hemostasis</a:t>
            </a:r>
            <a:r>
              <a:rPr lang="en-US" sz="2400" dirty="0" smtClean="0">
                <a:latin typeface="Times New Roman" pitchFamily="18" charset="0"/>
                <a:cs typeface="Times New Roman" pitchFamily="18" charset="0"/>
              </a:rPr>
              <a:t> is the process of forming clots in the walls of damaged blood vessels and preventing blood loss while maintaining blood in a fluid state within the vascular system. A collection of complex interrelated systemic mechanisms operates to maintain a balance between coagulation and anticoagulant. </a:t>
            </a:r>
          </a:p>
          <a:p>
            <a:endParaRPr lang="en-US" sz="2400" dirty="0" smtClean="0">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STAGES OF HEMOSTASIS</a:t>
            </a:r>
          </a:p>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1. Vasoconstriction</a:t>
            </a:r>
          </a:p>
          <a:p>
            <a:r>
              <a:rPr lang="en-US" sz="2400" dirty="0" smtClean="0">
                <a:solidFill>
                  <a:srgbClr val="FF0000"/>
                </a:solidFill>
                <a:latin typeface="Times New Roman" pitchFamily="18" charset="0"/>
                <a:cs typeface="Times New Roman" pitchFamily="18" charset="0"/>
              </a:rPr>
              <a:t>2. Platelet plug formation</a:t>
            </a:r>
          </a:p>
          <a:p>
            <a:r>
              <a:rPr lang="en-US" sz="2400" dirty="0" smtClean="0">
                <a:solidFill>
                  <a:srgbClr val="FF0000"/>
                </a:solidFill>
                <a:latin typeface="Times New Roman" pitchFamily="18" charset="0"/>
                <a:cs typeface="Times New Roman" pitchFamily="18" charset="0"/>
              </a:rPr>
              <a:t>3. Coagulation of blood</a:t>
            </a:r>
            <a:r>
              <a:rPr lang="en-US" sz="24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344118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77838"/>
            <a:ext cx="7162800" cy="590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68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7924800" cy="5693866"/>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The Clotting Mechanism </a:t>
            </a:r>
            <a:r>
              <a:rPr lang="en-US" sz="2000" dirty="0" smtClean="0"/>
              <a:t/>
            </a:r>
            <a:br>
              <a:rPr lang="en-US" sz="2000" dirty="0" smtClean="0"/>
            </a:br>
            <a:r>
              <a:rPr lang="en-US" sz="2000" dirty="0" smtClean="0">
                <a:latin typeface="Times New Roman" pitchFamily="18" charset="0"/>
                <a:cs typeface="Times New Roman" pitchFamily="18" charset="0"/>
              </a:rPr>
              <a:t>The loose aggregation of platelets in the temporary plug is bound together and converted into the definitive clot by fibrin. Fibrin formation involves a cascade of enzymatic reactions and a series of numbered clotting factors . The fundamental reaction is conversion of the soluble plasma protein fibrinogen to insoluble fibrin . The process involves the release of two pairs of polypeptides from each fibrinogen molecule. The remaining portion, fibrin monomer, then polymerizes with other monomer molecules to form fibrin. The fibrin is initially a loose mesh of interlacing strands. It is converted by the formation of covalent cross-linkages to a dense, tight aggregate (stabilization). This latter reaction is catalyzed by activated factor XIII and requires Ca2+. The conversion of fibrinogen to fibrin is catalyzed by thrombin. Thrombin is a serine protease that is formed from its circulating precursor, </a:t>
            </a:r>
            <a:r>
              <a:rPr lang="en-US" sz="2000" dirty="0" err="1" smtClean="0">
                <a:latin typeface="Times New Roman" pitchFamily="18" charset="0"/>
                <a:cs typeface="Times New Roman" pitchFamily="18" charset="0"/>
              </a:rPr>
              <a:t>prothrombin</a:t>
            </a:r>
            <a:r>
              <a:rPr lang="en-US" sz="2000" dirty="0" smtClean="0">
                <a:latin typeface="Times New Roman" pitchFamily="18" charset="0"/>
                <a:cs typeface="Times New Roman" pitchFamily="18" charset="0"/>
              </a:rPr>
              <a:t>, by the action of activated factor X. It has additional actions, including activation of platelets, endothelial cells, and leukocytes via so-called proteinase activated receptors, which are G protein-coupled. Factor X can be activated by either of two systems, known as intrinsic and extrinsic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89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14400"/>
            <a:ext cx="7772400" cy="5632311"/>
          </a:xfrm>
          <a:prstGeom prst="rect">
            <a:avLst/>
          </a:prstGeom>
        </p:spPr>
        <p:txBody>
          <a:bodyPr wrap="square">
            <a:spAutoFit/>
          </a:bodyPr>
          <a:lstStyle/>
          <a:p>
            <a:r>
              <a:rPr lang="en-US" sz="2000" dirty="0" smtClean="0">
                <a:latin typeface="Times New Roman" pitchFamily="18" charset="0"/>
                <a:cs typeface="Times New Roman" pitchFamily="18" charset="0"/>
              </a:rPr>
              <a:t>The initial reaction in the intrinsic system is conversion of inactive factor XII to active factor XII (</a:t>
            </a:r>
            <a:r>
              <a:rPr lang="en-US" sz="2000" dirty="0" err="1" smtClean="0">
                <a:latin typeface="Times New Roman" pitchFamily="18" charset="0"/>
                <a:cs typeface="Times New Roman" pitchFamily="18" charset="0"/>
              </a:rPr>
              <a:t>XIIa</a:t>
            </a:r>
            <a:r>
              <a:rPr lang="en-US" sz="2000" dirty="0" smtClean="0">
                <a:latin typeface="Times New Roman" pitchFamily="18" charset="0"/>
                <a:cs typeface="Times New Roman" pitchFamily="18" charset="0"/>
              </a:rPr>
              <a:t>). This activation, which is catalyzed by high-molecular-weight </a:t>
            </a:r>
            <a:r>
              <a:rPr lang="en-US" sz="2000" dirty="0" err="1" smtClean="0">
                <a:latin typeface="Times New Roman" pitchFamily="18" charset="0"/>
                <a:cs typeface="Times New Roman" pitchFamily="18" charset="0"/>
              </a:rPr>
              <a:t>kininogen</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kallikrein</a:t>
            </a:r>
            <a:r>
              <a:rPr lang="en-US" sz="2000" dirty="0" smtClean="0">
                <a:latin typeface="Times New Roman" pitchFamily="18" charset="0"/>
                <a:cs typeface="Times New Roman" pitchFamily="18" charset="0"/>
              </a:rPr>
              <a:t>, can be brought about in vitro by exposing the blood to glass, or in vivo by collagen fibers underlying the endothelium. Active factor XII then activates factor XI, and active factor XI activates factor IX. Activated factor IX forms a complex </a:t>
            </a:r>
            <a:r>
              <a:rPr lang="en-US" sz="2000" dirty="0" err="1" smtClean="0">
                <a:latin typeface="Times New Roman" pitchFamily="18" charset="0"/>
                <a:cs typeface="Times New Roman" pitchFamily="18" charset="0"/>
              </a:rPr>
              <a:t>withactive</a:t>
            </a:r>
            <a:r>
              <a:rPr lang="en-US" sz="2000" dirty="0" smtClean="0">
                <a:latin typeface="Times New Roman" pitchFamily="18" charset="0"/>
                <a:cs typeface="Times New Roman" pitchFamily="18" charset="0"/>
              </a:rPr>
              <a:t> factor VIII, which is activated when it is separated from von </a:t>
            </a:r>
            <a:r>
              <a:rPr lang="en-US" sz="2000" dirty="0" err="1" smtClean="0">
                <a:latin typeface="Times New Roman" pitchFamily="18" charset="0"/>
                <a:cs typeface="Times New Roman" pitchFamily="18" charset="0"/>
              </a:rPr>
              <a:t>Willebrand</a:t>
            </a:r>
            <a:r>
              <a:rPr lang="en-US" sz="2000" dirty="0" smtClean="0">
                <a:latin typeface="Times New Roman" pitchFamily="18" charset="0"/>
                <a:cs typeface="Times New Roman" pitchFamily="18" charset="0"/>
              </a:rPr>
              <a:t> factor. The complex of </a:t>
            </a:r>
            <a:r>
              <a:rPr lang="en-US" sz="2000" dirty="0" err="1" smtClean="0">
                <a:latin typeface="Times New Roman" pitchFamily="18" charset="0"/>
                <a:cs typeface="Times New Roman" pitchFamily="18" charset="0"/>
              </a:rPr>
              <a:t>IXa</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VIIIa</a:t>
            </a:r>
            <a:r>
              <a:rPr lang="en-US" sz="2000" dirty="0" smtClean="0">
                <a:latin typeface="Times New Roman" pitchFamily="18" charset="0"/>
                <a:cs typeface="Times New Roman" pitchFamily="18" charset="0"/>
              </a:rPr>
              <a:t> activate factor X. Phospholipids from aggregated platelets (PL) and Ca2+ are necessary for full activation of factor X. The extrinsic system is triggered by the release of tissue </a:t>
            </a:r>
            <a:r>
              <a:rPr lang="en-US" sz="2000" dirty="0" err="1" smtClean="0">
                <a:latin typeface="Times New Roman" pitchFamily="18" charset="0"/>
                <a:cs typeface="Times New Roman" pitchFamily="18" charset="0"/>
              </a:rPr>
              <a:t>thromboplastin</a:t>
            </a:r>
            <a:r>
              <a:rPr lang="en-US" sz="2000" dirty="0" smtClean="0">
                <a:latin typeface="Times New Roman" pitchFamily="18" charset="0"/>
                <a:cs typeface="Times New Roman" pitchFamily="18" charset="0"/>
              </a:rPr>
              <a:t>, a protein–phospholipid mixture that activates factor VII. Tissue </a:t>
            </a:r>
            <a:r>
              <a:rPr lang="en-US" sz="2000" dirty="0" err="1" smtClean="0">
                <a:latin typeface="Times New Roman" pitchFamily="18" charset="0"/>
                <a:cs typeface="Times New Roman" pitchFamily="18" charset="0"/>
              </a:rPr>
              <a:t>thromboplastin</a:t>
            </a:r>
            <a:r>
              <a:rPr lang="en-US" sz="2000" dirty="0" smtClean="0">
                <a:latin typeface="Times New Roman" pitchFamily="18" charset="0"/>
                <a:cs typeface="Times New Roman" pitchFamily="18" charset="0"/>
              </a:rPr>
              <a:t> and factor VII activate factors IX and X. In the presence of PL, Ca2+, and factor V, activated factor X catalyzes the conversion of </a:t>
            </a:r>
            <a:r>
              <a:rPr lang="en-US" sz="2000" dirty="0" err="1" smtClean="0">
                <a:latin typeface="Times New Roman" pitchFamily="18" charset="0"/>
                <a:cs typeface="Times New Roman" pitchFamily="18" charset="0"/>
              </a:rPr>
              <a:t>prothrombin</a:t>
            </a:r>
            <a:r>
              <a:rPr lang="en-US" sz="2000" dirty="0" smtClean="0">
                <a:latin typeface="Times New Roman" pitchFamily="18" charset="0"/>
                <a:cs typeface="Times New Roman" pitchFamily="18" charset="0"/>
              </a:rPr>
              <a:t> to thrombin. The extrinsic pathway is inhibited by a tissue factor pathway inhibitor that forms a quaternary structure with tissue </a:t>
            </a:r>
            <a:r>
              <a:rPr lang="en-US" sz="2000" dirty="0" err="1" smtClean="0">
                <a:latin typeface="Times New Roman" pitchFamily="18" charset="0"/>
                <a:cs typeface="Times New Roman" pitchFamily="18" charset="0"/>
              </a:rPr>
              <a:t>thromboplastin</a:t>
            </a:r>
            <a:r>
              <a:rPr lang="en-US" sz="2000" dirty="0" smtClean="0">
                <a:latin typeface="Times New Roman" pitchFamily="18" charset="0"/>
                <a:cs typeface="Times New Roman" pitchFamily="18" charset="0"/>
              </a:rPr>
              <a:t> (TPL), factor </a:t>
            </a:r>
            <a:r>
              <a:rPr lang="en-US" sz="2000" dirty="0" err="1" smtClean="0">
                <a:latin typeface="Times New Roman" pitchFamily="18" charset="0"/>
                <a:cs typeface="Times New Roman" pitchFamily="18" charset="0"/>
              </a:rPr>
              <a:t>VIIa</a:t>
            </a:r>
            <a:r>
              <a:rPr lang="en-US" sz="2000" dirty="0" smtClean="0">
                <a:latin typeface="Times New Roman" pitchFamily="18" charset="0"/>
                <a:cs typeface="Times New Roman" pitchFamily="18" charset="0"/>
              </a:rPr>
              <a:t>, and factor </a:t>
            </a:r>
            <a:r>
              <a:rPr lang="en-US" sz="2000" dirty="0" err="1" smtClean="0">
                <a:latin typeface="Times New Roman" pitchFamily="18" charset="0"/>
                <a:cs typeface="Times New Roman" pitchFamily="18" charset="0"/>
              </a:rPr>
              <a:t>Xa</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16000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10600"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790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391400" cy="5755422"/>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Anticlotting Mechanism In The Body </a:t>
            </a:r>
          </a:p>
          <a:p>
            <a:r>
              <a:rPr lang="en-US" sz="2000" dirty="0" smtClean="0">
                <a:latin typeface="Times New Roman" pitchFamily="18" charset="0"/>
                <a:cs typeface="Times New Roman" pitchFamily="18" charset="0"/>
              </a:rPr>
              <a:t>Under physiological conditions, intravascular clotting </a:t>
            </a:r>
          </a:p>
          <a:p>
            <a:r>
              <a:rPr lang="en-US" sz="2000" dirty="0" smtClean="0">
                <a:latin typeface="Times New Roman" pitchFamily="18" charset="0"/>
                <a:cs typeface="Times New Roman" pitchFamily="18" charset="0"/>
              </a:rPr>
              <a:t>does not occur. It is because of the presence of some </a:t>
            </a:r>
          </a:p>
          <a:p>
            <a:r>
              <a:rPr lang="en-US" sz="2000" dirty="0" smtClean="0">
                <a:latin typeface="Times New Roman" pitchFamily="18" charset="0"/>
                <a:cs typeface="Times New Roman" pitchFamily="18" charset="0"/>
              </a:rPr>
              <a:t>physicochemical factors in the body. </a:t>
            </a:r>
          </a:p>
          <a:p>
            <a:pPr marL="457200" indent="-457200">
              <a:buAutoNum type="arabicPeriod"/>
            </a:pPr>
            <a:r>
              <a:rPr lang="en-US" sz="2000" dirty="0" smtClean="0">
                <a:solidFill>
                  <a:srgbClr val="FF0000"/>
                </a:solidFill>
                <a:latin typeface="Times New Roman" pitchFamily="18" charset="0"/>
                <a:cs typeface="Times New Roman" pitchFamily="18" charset="0"/>
              </a:rPr>
              <a:t>Physical Factors</a:t>
            </a:r>
          </a:p>
          <a:p>
            <a:r>
              <a:rPr lang="en-US" sz="2000" dirty="0" smtClean="0">
                <a:solidFill>
                  <a:srgbClr val="FF0000"/>
                </a:solidFill>
                <a:latin typeface="Times New Roman" pitchFamily="18" charset="0"/>
                <a:cs typeface="Times New Roman" pitchFamily="18" charset="0"/>
              </a:rPr>
              <a:t>2-   chemical factors</a:t>
            </a:r>
          </a:p>
          <a:p>
            <a:endParaRPr lang="en-US" sz="2000" dirty="0" smtClean="0">
              <a:solidFill>
                <a:srgbClr val="FF0000"/>
              </a:solidFill>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Anticoagulants</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Substances which prevent or postpone coagulation of </a:t>
            </a:r>
          </a:p>
          <a:p>
            <a:r>
              <a:rPr lang="en-US" sz="2000" dirty="0" smtClean="0">
                <a:latin typeface="Times New Roman" pitchFamily="18" charset="0"/>
                <a:cs typeface="Times New Roman" pitchFamily="18" charset="0"/>
              </a:rPr>
              <a:t>blood are called anticoagulants. </a:t>
            </a:r>
          </a:p>
          <a:p>
            <a:r>
              <a:rPr lang="en-US" sz="2000" dirty="0" smtClean="0">
                <a:solidFill>
                  <a:srgbClr val="FF0000"/>
                </a:solidFill>
                <a:latin typeface="Times New Roman" pitchFamily="18" charset="0"/>
                <a:cs typeface="Times New Roman" pitchFamily="18" charset="0"/>
              </a:rPr>
              <a:t>Anticoagulants are of three types:</a:t>
            </a:r>
          </a:p>
          <a:p>
            <a:r>
              <a:rPr lang="en-US" sz="2000" dirty="0" smtClean="0">
                <a:latin typeface="Times New Roman" pitchFamily="18" charset="0"/>
                <a:cs typeface="Times New Roman" pitchFamily="18" charset="0"/>
              </a:rPr>
              <a:t>1. Anticoagulants used to prevent blood clotting inside </a:t>
            </a:r>
          </a:p>
          <a:p>
            <a:r>
              <a:rPr lang="en-US" sz="2000" dirty="0" smtClean="0">
                <a:latin typeface="Times New Roman" pitchFamily="18" charset="0"/>
                <a:cs typeface="Times New Roman" pitchFamily="18" charset="0"/>
              </a:rPr>
              <a:t>the body. </a:t>
            </a:r>
          </a:p>
          <a:p>
            <a:r>
              <a:rPr lang="en-US" sz="2000" dirty="0" smtClean="0">
                <a:latin typeface="Times New Roman" pitchFamily="18" charset="0"/>
                <a:cs typeface="Times New Roman" pitchFamily="18" charset="0"/>
              </a:rPr>
              <a:t>2. Anticoagulants used to prevent clotting of blood that </a:t>
            </a:r>
          </a:p>
          <a:p>
            <a:r>
              <a:rPr lang="en-US" sz="2000" dirty="0" smtClean="0">
                <a:latin typeface="Times New Roman" pitchFamily="18" charset="0"/>
                <a:cs typeface="Times New Roman" pitchFamily="18" charset="0"/>
              </a:rPr>
              <a:t>is collected from the body</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3. Anticoagulants used to prevent blood clotting both inside and outside the body.</a:t>
            </a:r>
          </a:p>
          <a:p>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01126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04800"/>
            <a:ext cx="7467600" cy="5632311"/>
          </a:xfrm>
          <a:prstGeom prst="rect">
            <a:avLst/>
          </a:prstGeom>
        </p:spPr>
        <p:txBody>
          <a:bodyPr wrap="square">
            <a:spAutoFit/>
          </a:bodyPr>
          <a:lstStyle/>
          <a:p>
            <a:r>
              <a:rPr lang="en-US" dirty="0" smtClean="0">
                <a:solidFill>
                  <a:srgbClr val="FF0000"/>
                </a:solidFill>
              </a:rPr>
              <a:t> </a:t>
            </a:r>
            <a:r>
              <a:rPr lang="en-US" sz="2000" dirty="0" smtClean="0">
                <a:solidFill>
                  <a:srgbClr val="FF0000"/>
                </a:solidFill>
                <a:latin typeface="Times New Roman" pitchFamily="18" charset="0"/>
                <a:cs typeface="Times New Roman" pitchFamily="18" charset="0"/>
              </a:rPr>
              <a:t>1. HEPARIN</a:t>
            </a:r>
          </a:p>
          <a:p>
            <a:r>
              <a:rPr lang="en-US" sz="2000" dirty="0" smtClean="0">
                <a:solidFill>
                  <a:srgbClr val="FF0000"/>
                </a:solidFill>
                <a:latin typeface="Times New Roman" pitchFamily="18" charset="0"/>
                <a:cs typeface="Times New Roman" pitchFamily="18" charset="0"/>
              </a:rPr>
              <a:t>2. COUMARIN DERIVATIVES</a:t>
            </a:r>
          </a:p>
          <a:p>
            <a:r>
              <a:rPr lang="en-US" sz="2000" dirty="0" err="1" smtClean="0">
                <a:latin typeface="Times New Roman" pitchFamily="18" charset="0"/>
                <a:cs typeface="Times New Roman" pitchFamily="18" charset="0"/>
              </a:rPr>
              <a:t>Coumarin</a:t>
            </a:r>
            <a:r>
              <a:rPr lang="en-US" sz="2000" dirty="0" smtClean="0">
                <a:latin typeface="Times New Roman" pitchFamily="18" charset="0"/>
                <a:cs typeface="Times New Roman" pitchFamily="18" charset="0"/>
              </a:rPr>
              <a:t> derivatives prevent blood clotting by inhibiting </a:t>
            </a:r>
          </a:p>
          <a:p>
            <a:r>
              <a:rPr lang="en-US" sz="2000" dirty="0" smtClean="0">
                <a:latin typeface="Times New Roman" pitchFamily="18" charset="0"/>
                <a:cs typeface="Times New Roman" pitchFamily="18" charset="0"/>
              </a:rPr>
              <a:t>the action of vitamin K. Vitamin K is essential for the </a:t>
            </a:r>
          </a:p>
          <a:p>
            <a:r>
              <a:rPr lang="en-US" sz="2000" dirty="0" smtClean="0">
                <a:latin typeface="Times New Roman" pitchFamily="18" charset="0"/>
                <a:cs typeface="Times New Roman" pitchFamily="18" charset="0"/>
              </a:rPr>
              <a:t>formation of various clotting factors, namely II, VII, IX </a:t>
            </a:r>
          </a:p>
          <a:p>
            <a:r>
              <a:rPr lang="en-US" sz="2000" dirty="0" smtClean="0">
                <a:latin typeface="Times New Roman" pitchFamily="18" charset="0"/>
                <a:cs typeface="Times New Roman" pitchFamily="18" charset="0"/>
              </a:rPr>
              <a:t>and X.</a:t>
            </a:r>
          </a:p>
          <a:p>
            <a:r>
              <a:rPr lang="en-US" sz="2000" dirty="0" smtClean="0">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3. EDTA</a:t>
            </a:r>
          </a:p>
          <a:p>
            <a:r>
              <a:rPr lang="en-US" sz="2000" dirty="0" err="1" smtClean="0">
                <a:latin typeface="Times New Roman" pitchFamily="18" charset="0"/>
                <a:cs typeface="Times New Roman" pitchFamily="18" charset="0"/>
              </a:rPr>
              <a:t>Ethylenediaminetetraacetic</a:t>
            </a:r>
            <a:r>
              <a:rPr lang="en-US" sz="2000" dirty="0" smtClean="0">
                <a:latin typeface="Times New Roman" pitchFamily="18" charset="0"/>
                <a:cs typeface="Times New Roman" pitchFamily="18" charset="0"/>
              </a:rPr>
              <a:t> acid (EDTA) is a strong </a:t>
            </a:r>
          </a:p>
          <a:p>
            <a:r>
              <a:rPr lang="en-US" sz="2000" dirty="0" smtClean="0">
                <a:latin typeface="Times New Roman" pitchFamily="18" charset="0"/>
                <a:cs typeface="Times New Roman" pitchFamily="18" charset="0"/>
              </a:rPr>
              <a:t>anticoagulant. It is available in two forms:</a:t>
            </a:r>
          </a:p>
          <a:p>
            <a:r>
              <a:rPr lang="en-US" sz="2000" dirty="0" smtClean="0">
                <a:latin typeface="Times New Roman" pitchFamily="18" charset="0"/>
                <a:cs typeface="Times New Roman" pitchFamily="18" charset="0"/>
              </a:rPr>
              <a:t>i. Disodium salt (Na2</a:t>
            </a:r>
          </a:p>
          <a:p>
            <a:r>
              <a:rPr lang="en-US" sz="2000" dirty="0" smtClean="0">
                <a:latin typeface="Times New Roman" pitchFamily="18" charset="0"/>
                <a:cs typeface="Times New Roman" pitchFamily="18" charset="0"/>
              </a:rPr>
              <a:t> EDTA).</a:t>
            </a:r>
          </a:p>
          <a:p>
            <a:r>
              <a:rPr lang="en-US" sz="2000" dirty="0" smtClean="0">
                <a:latin typeface="Times New Roman" pitchFamily="18" charset="0"/>
                <a:cs typeface="Times New Roman" pitchFamily="18" charset="0"/>
              </a:rPr>
              <a:t>ii. </a:t>
            </a:r>
            <a:r>
              <a:rPr lang="en-US" sz="2000" dirty="0" err="1" smtClean="0">
                <a:latin typeface="Times New Roman" pitchFamily="18" charset="0"/>
                <a:cs typeface="Times New Roman" pitchFamily="18" charset="0"/>
              </a:rPr>
              <a:t>Tripotassium</a:t>
            </a:r>
            <a:r>
              <a:rPr lang="en-US" sz="2000" dirty="0" smtClean="0">
                <a:latin typeface="Times New Roman" pitchFamily="18" charset="0"/>
                <a:cs typeface="Times New Roman" pitchFamily="18" charset="0"/>
              </a:rPr>
              <a:t> salt (K3</a:t>
            </a:r>
          </a:p>
          <a:p>
            <a:r>
              <a:rPr lang="en-US" sz="2000" dirty="0" smtClean="0">
                <a:latin typeface="Times New Roman" pitchFamily="18" charset="0"/>
                <a:cs typeface="Times New Roman" pitchFamily="18" charset="0"/>
              </a:rPr>
              <a:t> EDTA).</a:t>
            </a:r>
          </a:p>
          <a:p>
            <a:r>
              <a:rPr lang="en-US" sz="2000" dirty="0" smtClean="0">
                <a:solidFill>
                  <a:srgbClr val="FF0000"/>
                </a:solidFill>
                <a:latin typeface="Times New Roman" pitchFamily="18" charset="0"/>
                <a:cs typeface="Times New Roman" pitchFamily="18" charset="0"/>
              </a:rPr>
              <a:t>4. OXALATE COMPOUNDS</a:t>
            </a:r>
          </a:p>
          <a:p>
            <a:r>
              <a:rPr lang="en-US" sz="2000" dirty="0" smtClean="0">
                <a:solidFill>
                  <a:srgbClr val="FF0000"/>
                </a:solidFill>
                <a:latin typeface="Times New Roman" pitchFamily="18" charset="0"/>
                <a:cs typeface="Times New Roman" pitchFamily="18" charset="0"/>
              </a:rPr>
              <a:t>5. CITRATES</a:t>
            </a:r>
          </a:p>
          <a:p>
            <a:r>
              <a:rPr lang="en-US" sz="2000" dirty="0" smtClean="0">
                <a:latin typeface="Times New Roman" pitchFamily="18" charset="0"/>
                <a:cs typeface="Times New Roman" pitchFamily="18" charset="0"/>
              </a:rPr>
              <a:t>Sodium, ammonium and potassium citrates are used as </a:t>
            </a:r>
          </a:p>
          <a:p>
            <a:r>
              <a:rPr lang="en-US" sz="2000" dirty="0" smtClean="0">
                <a:latin typeface="Times New Roman" pitchFamily="18" charset="0"/>
                <a:cs typeface="Times New Roman" pitchFamily="18" charset="0"/>
              </a:rPr>
              <a:t>Anticoagulants.</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81302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51344"/>
            <a:ext cx="8153400" cy="3477875"/>
          </a:xfrm>
          <a:prstGeom prst="rect">
            <a:avLst/>
          </a:prstGeom>
        </p:spPr>
        <p:txBody>
          <a:bodyPr wrap="square">
            <a:spAutoFit/>
          </a:bodyPr>
          <a:lstStyle/>
          <a:p>
            <a:r>
              <a:rPr lang="en-US" sz="2000" dirty="0" smtClean="0">
                <a:solidFill>
                  <a:srgbClr val="FF0000"/>
                </a:solidFill>
                <a:latin typeface="Times New Roman" pitchFamily="18" charset="0"/>
                <a:cs typeface="Times New Roman" pitchFamily="18" charset="0"/>
              </a:rPr>
              <a:t>LYMPH</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Lymph</a:t>
            </a:r>
            <a:r>
              <a:rPr lang="en-US" sz="2000" dirty="0" smtClean="0">
                <a:latin typeface="Times New Roman" pitchFamily="18" charset="0"/>
                <a:cs typeface="Times New Roman" pitchFamily="18" charset="0"/>
              </a:rPr>
              <a:t> is tissue fluid that enters the lymphatic vessels. It drains into the venous blood via the thoracic and right lymphatic ducts. It contains clotting factors and clots on standing in vitro. In most locations, it also contains proteins that traverse capillary walls and return to the blood via the lymph. Its protein content is generally lower than that of plasma, which contains about 7 g/</a:t>
            </a:r>
            <a:r>
              <a:rPr lang="en-US" sz="2000" dirty="0" err="1" smtClean="0">
                <a:latin typeface="Times New Roman" pitchFamily="18" charset="0"/>
                <a:cs typeface="Times New Roman" pitchFamily="18" charset="0"/>
              </a:rPr>
              <a:t>dL</a:t>
            </a:r>
            <a:r>
              <a:rPr lang="en-US" sz="2000" dirty="0" smtClean="0">
                <a:latin typeface="Times New Roman" pitchFamily="18" charset="0"/>
                <a:cs typeface="Times New Roman" pitchFamily="18" charset="0"/>
              </a:rPr>
              <a:t>. Water-insoluble fats are absorbed from the intestine into the </a:t>
            </a:r>
            <a:r>
              <a:rPr lang="en-US" sz="2000" dirty="0" err="1" smtClean="0">
                <a:latin typeface="Times New Roman" pitchFamily="18" charset="0"/>
                <a:cs typeface="Times New Roman" pitchFamily="18" charset="0"/>
              </a:rPr>
              <a:t>lymphatics</a:t>
            </a:r>
            <a:r>
              <a:rPr lang="en-US" sz="2000" dirty="0" smtClean="0">
                <a:latin typeface="Times New Roman" pitchFamily="18" charset="0"/>
                <a:cs typeface="Times New Roman" pitchFamily="18" charset="0"/>
              </a:rPr>
              <a:t>, and the lymph in the thoracic duct after a meal is milky because of its high fat content . Lymphocytes enter the circulation principally through the lymphatic, and there are appreciable numbers of lymphocytes in thoracic duct lymph.</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86461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696200" cy="5201424"/>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Hemoglobin (</a:t>
            </a:r>
            <a:r>
              <a:rPr lang="en-US" sz="2400" dirty="0" err="1" smtClean="0">
                <a:solidFill>
                  <a:srgbClr val="FF0000"/>
                </a:solidFill>
                <a:latin typeface="Times New Roman" pitchFamily="18" charset="0"/>
                <a:cs typeface="Times New Roman" pitchFamily="18" charset="0"/>
              </a:rPr>
              <a:t>Hb</a:t>
            </a:r>
            <a:r>
              <a:rPr lang="en-US" sz="2400" dirty="0" smtClean="0">
                <a:solidFill>
                  <a:srgbClr val="FF0000"/>
                </a:solidFill>
                <a:latin typeface="Times New Roman" pitchFamily="18" charset="0"/>
                <a:cs typeface="Times New Roman" pitchFamily="18" charset="0"/>
              </a:rPr>
              <a:t>) </a:t>
            </a:r>
          </a:p>
          <a:p>
            <a:r>
              <a:rPr lang="en-US" sz="2400" dirty="0" smtClean="0">
                <a:solidFill>
                  <a:srgbClr val="FF0000"/>
                </a:solidFill>
                <a:latin typeface="Times New Roman" pitchFamily="18" charset="0"/>
                <a:cs typeface="Times New Roman" pitchFamily="18" charset="0"/>
              </a:rPr>
              <a:t>The red, oxygen-carrying pigment in the red blood cells of vertebrates is hemoglobin</a:t>
            </a:r>
          </a:p>
          <a:p>
            <a:r>
              <a:rPr lang="en-US" sz="2000" dirty="0" smtClean="0">
                <a:solidFill>
                  <a:srgbClr val="FF0000"/>
                </a:solidFill>
                <a:latin typeface="Times New Roman" pitchFamily="18" charset="0"/>
                <a:cs typeface="Times New Roman" pitchFamily="18" charset="0"/>
              </a:rPr>
              <a:t> 1-</a:t>
            </a:r>
            <a:r>
              <a:rPr lang="en-US" sz="2000" dirty="0">
                <a:latin typeface="Times New Roman" pitchFamily="18" charset="0"/>
                <a:cs typeface="Times New Roman" pitchFamily="18" charset="0"/>
              </a:rPr>
              <a:t>I</a:t>
            </a:r>
            <a:r>
              <a:rPr lang="en-US" sz="2000" dirty="0" smtClean="0">
                <a:latin typeface="Times New Roman" pitchFamily="18" charset="0"/>
                <a:cs typeface="Times New Roman" pitchFamily="18" charset="0"/>
              </a:rPr>
              <a:t>s the iron containing coloring matter of red blood cell (RBC). </a:t>
            </a:r>
          </a:p>
          <a:p>
            <a:r>
              <a:rPr lang="en-US" sz="2000" dirty="0" smtClean="0">
                <a:solidFill>
                  <a:srgbClr val="FF0000"/>
                </a:solidFill>
                <a:latin typeface="Times New Roman" pitchFamily="18" charset="0"/>
                <a:cs typeface="Times New Roman" pitchFamily="18" charset="0"/>
              </a:rPr>
              <a:t>2</a:t>
            </a:r>
            <a:r>
              <a:rPr lang="en-US" sz="2000" dirty="0" smtClean="0">
                <a:latin typeface="Times New Roman" pitchFamily="18" charset="0"/>
                <a:cs typeface="Times New Roman" pitchFamily="18" charset="0"/>
              </a:rPr>
              <a:t>-It is a chromo protein forming 95% of dry weight of RBC and 30% to 34% of wet weight. </a:t>
            </a:r>
          </a:p>
          <a:p>
            <a:r>
              <a:rPr lang="en-US" sz="2000" dirty="0" smtClean="0">
                <a:solidFill>
                  <a:srgbClr val="FF0000"/>
                </a:solidFill>
                <a:latin typeface="Times New Roman" pitchFamily="18" charset="0"/>
                <a:cs typeface="Times New Roman" pitchFamily="18" charset="0"/>
              </a:rPr>
              <a:t>3</a:t>
            </a:r>
            <a:r>
              <a:rPr lang="en-US" sz="2000" dirty="0" smtClean="0">
                <a:latin typeface="Times New Roman" pitchFamily="18" charset="0"/>
                <a:cs typeface="Times New Roman" pitchFamily="18" charset="0"/>
              </a:rPr>
              <a:t>-Function of hemoglobin is to carry the respiratory gases, oxygen and carbon dioxide. </a:t>
            </a:r>
          </a:p>
          <a:p>
            <a:r>
              <a:rPr lang="en-US" sz="2000" dirty="0" smtClean="0">
                <a:solidFill>
                  <a:srgbClr val="FF0000"/>
                </a:solidFill>
                <a:latin typeface="Times New Roman" pitchFamily="18" charset="0"/>
                <a:cs typeface="Times New Roman" pitchFamily="18" charset="0"/>
              </a:rPr>
              <a:t>4</a:t>
            </a:r>
            <a:r>
              <a:rPr lang="en-US" sz="2000" dirty="0" smtClean="0">
                <a:latin typeface="Times New Roman" pitchFamily="18" charset="0"/>
                <a:cs typeface="Times New Roman" pitchFamily="18" charset="0"/>
              </a:rPr>
              <a:t>-It also acts as a buffer. Molecular weight of hemoglobin is 68,000.</a:t>
            </a:r>
          </a:p>
          <a:p>
            <a:r>
              <a:rPr lang="en-US" sz="2000" dirty="0" smtClean="0">
                <a:latin typeface="Times New Roman" pitchFamily="18" charset="0"/>
                <a:cs typeface="Times New Roman" pitchFamily="18" charset="0"/>
              </a:rPr>
              <a:t>The polypeptides are referred to collectively as the globin portion of the hemoglobin molecule. There are two pairs of polypeptides in each hemoglobin molecule.</a:t>
            </a:r>
          </a:p>
          <a:p>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Types of normal hemoglobin  </a:t>
            </a:r>
            <a:r>
              <a:rPr lang="en-US" sz="2000" dirty="0" smtClean="0">
                <a:latin typeface="Times New Roman" pitchFamily="18" charset="0"/>
                <a:cs typeface="Times New Roman" pitchFamily="18" charset="0"/>
              </a:rPr>
              <a:t>: </a:t>
            </a:r>
          </a:p>
          <a:p>
            <a:pPr marL="457200" indent="-457200">
              <a:buAutoNum type="arabicPeriod"/>
            </a:pPr>
            <a:r>
              <a:rPr lang="en-US" sz="2000" dirty="0" smtClean="0">
                <a:latin typeface="Times New Roman" pitchFamily="18" charset="0"/>
                <a:cs typeface="Times New Roman" pitchFamily="18" charset="0"/>
              </a:rPr>
              <a:t>adult hemoglobin – </a:t>
            </a:r>
            <a:r>
              <a:rPr lang="en-US" sz="2000" dirty="0" err="1" smtClean="0">
                <a:latin typeface="Times New Roman" pitchFamily="18" charset="0"/>
                <a:cs typeface="Times New Roman" pitchFamily="18" charset="0"/>
              </a:rPr>
              <a:t>HbA</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2. fetal hemoglobin – </a:t>
            </a:r>
            <a:r>
              <a:rPr lang="en-US" sz="2000" dirty="0" err="1" smtClean="0">
                <a:latin typeface="Times New Roman" pitchFamily="18" charset="0"/>
                <a:cs typeface="Times New Roman" pitchFamily="18" charset="0"/>
              </a:rPr>
              <a:t>HbF</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92431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0" y="533400"/>
            <a:ext cx="8104909" cy="6247864"/>
          </a:xfrm>
          <a:prstGeom prst="rect">
            <a:avLst/>
          </a:prstGeom>
        </p:spPr>
        <p:txBody>
          <a:bodyPr wrap="square">
            <a:spAutoFit/>
          </a:bodyPr>
          <a:lstStyle/>
          <a:p>
            <a:r>
              <a:rPr lang="en-US" sz="2000" dirty="0" smtClean="0">
                <a:solidFill>
                  <a:srgbClr val="FF0000"/>
                </a:solidFill>
                <a:latin typeface="Times New Roman" pitchFamily="18" charset="0"/>
                <a:cs typeface="Times New Roman" pitchFamily="18" charset="0"/>
              </a:rPr>
              <a:t>Hemophilia</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a:t>
            </a:r>
            <a:r>
              <a:rPr lang="en-US" sz="2000" dirty="0" smtClean="0">
                <a:latin typeface="Times New Roman" pitchFamily="18" charset="0"/>
                <a:cs typeface="Times New Roman" pitchFamily="18" charset="0"/>
              </a:rPr>
              <a:t>s a rare disorder in which the blood doesn't clot in the typical way because it doesn't have enough blood-clotting proteins (clotting factors). If you have hemophilia, you might bleed for a longer time after an injury than you would if your blood clotted properly. Hemophilia is almost always a genetic disorder.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Treatment includes regular replacement of the specific clotting factor that is reduced. Newer therapies that don't contain clotting factors also are being used.</a:t>
            </a:r>
          </a:p>
          <a:p>
            <a:r>
              <a:rPr lang="en-US" sz="2000" dirty="0" smtClean="0">
                <a:solidFill>
                  <a:srgbClr val="FF0000"/>
                </a:solidFill>
                <a:latin typeface="Times New Roman" pitchFamily="18" charset="0"/>
                <a:cs typeface="Times New Roman" pitchFamily="18" charset="0"/>
              </a:rPr>
              <a:t>Thalassemia</a:t>
            </a:r>
          </a:p>
          <a:p>
            <a:r>
              <a:rPr lang="en-US" sz="2000" dirty="0" smtClean="0">
                <a:latin typeface="Times New Roman" pitchFamily="18" charset="0"/>
                <a:cs typeface="Times New Roman" pitchFamily="18" charset="0"/>
              </a:rPr>
              <a:t> Are inherited blood disorders characterized by decreased hemoglobin production.  Symptoms depend on the type and can vary from none to severe.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Thalassemia are genetic disorders inherited from a person's parents. There are two main types, alpha thalassemia and beta </a:t>
            </a:r>
            <a:r>
              <a:rPr lang="en-US" sz="2000" dirty="0" err="1" smtClean="0">
                <a:latin typeface="Times New Roman" pitchFamily="18" charset="0"/>
                <a:cs typeface="Times New Roman" pitchFamily="18" charset="0"/>
              </a:rPr>
              <a:t>thalassemia.The</a:t>
            </a:r>
            <a:r>
              <a:rPr lang="en-US" sz="2000" dirty="0" smtClean="0">
                <a:latin typeface="Times New Roman" pitchFamily="18" charset="0"/>
                <a:cs typeface="Times New Roman" pitchFamily="18" charset="0"/>
              </a:rPr>
              <a:t> severity of alpha and beta thalassemia depends on how many of the four genes for alpha globin or two genes for beta globin are missing.  Diagnosis is typically by blood tests including a complete blood count, special hemoglobin tests, and genetic tests.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895148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6553200" cy="1015663"/>
          </a:xfrm>
          <a:prstGeom prst="rect">
            <a:avLst/>
          </a:prstGeom>
        </p:spPr>
        <p:txBody>
          <a:bodyPr wrap="square">
            <a:spAutoFit/>
          </a:bodyPr>
          <a:lstStyle/>
          <a:p>
            <a:r>
              <a:rPr lang="en-US" sz="2000" dirty="0" smtClean="0">
                <a:latin typeface="Times New Roman" pitchFamily="18" charset="0"/>
                <a:cs typeface="Times New Roman" pitchFamily="18" charset="0"/>
              </a:rPr>
              <a:t>Treatment depends on the type and severity. Treatment for those with more severe disease often includes regular blood transfusions, iron chelation, and folic acid.</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178146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6477000" cy="2616101"/>
          </a:xfrm>
          <a:prstGeom prst="rect">
            <a:avLst/>
          </a:prstGeom>
        </p:spPr>
        <p:txBody>
          <a:bodyPr wrap="square">
            <a:spAutoFit/>
          </a:bodyPr>
          <a:lstStyle/>
          <a:p>
            <a:pPr algn="just"/>
            <a:r>
              <a:rPr lang="en-US" sz="2400" dirty="0" smtClean="0">
                <a:latin typeface="Times New Roman" pitchFamily="18" charset="0"/>
                <a:cs typeface="Times New Roman" pitchFamily="18" charset="0"/>
              </a:rPr>
              <a:t>A derivatives closely associated with hemoglobin A that represent </a:t>
            </a:r>
            <a:r>
              <a:rPr lang="en-US" sz="2400" dirty="0" err="1" smtClean="0">
                <a:solidFill>
                  <a:srgbClr val="FF0000"/>
                </a:solidFill>
                <a:latin typeface="Times New Roman" pitchFamily="18" charset="0"/>
                <a:cs typeface="Times New Roman" pitchFamily="18" charset="0"/>
              </a:rPr>
              <a:t>glycated</a:t>
            </a:r>
            <a:r>
              <a:rPr lang="en-US" sz="2400" dirty="0" smtClean="0">
                <a:solidFill>
                  <a:srgbClr val="FF0000"/>
                </a:solidFill>
                <a:latin typeface="Times New Roman" pitchFamily="18" charset="0"/>
                <a:cs typeface="Times New Roman" pitchFamily="18" charset="0"/>
              </a:rPr>
              <a:t> hemoglobin</a:t>
            </a:r>
            <a:r>
              <a:rPr lang="en-US" sz="2400" dirty="0" smtClean="0">
                <a:latin typeface="Times New Roman" pitchFamily="18" charset="0"/>
                <a:cs typeface="Times New Roman" pitchFamily="18" charset="0"/>
              </a:rPr>
              <a:t>. One of these, hemoglobin </a:t>
            </a:r>
            <a:r>
              <a:rPr lang="en-US" sz="2400" dirty="0" smtClean="0">
                <a:solidFill>
                  <a:srgbClr val="FF0000"/>
                </a:solidFill>
                <a:latin typeface="Times New Roman" pitchFamily="18" charset="0"/>
                <a:cs typeface="Times New Roman" pitchFamily="18" charset="0"/>
              </a:rPr>
              <a:t>A1c (HbA1c</a:t>
            </a:r>
            <a:r>
              <a:rPr lang="en-US" sz="2400" dirty="0" smtClean="0">
                <a:latin typeface="Times New Roman" pitchFamily="18" charset="0"/>
                <a:cs typeface="Times New Roman" pitchFamily="18" charset="0"/>
              </a:rPr>
              <a:t>), has </a:t>
            </a:r>
            <a:r>
              <a:rPr lang="en-US" sz="2400" dirty="0" smtClean="0">
                <a:solidFill>
                  <a:srgbClr val="FF0000"/>
                </a:solidFill>
                <a:latin typeface="Times New Roman" pitchFamily="18" charset="0"/>
                <a:cs typeface="Times New Roman" pitchFamily="18" charset="0"/>
              </a:rPr>
              <a:t>a glucose attached to the terminal </a:t>
            </a:r>
            <a:r>
              <a:rPr lang="en-US" sz="2400" dirty="0" err="1" smtClean="0">
                <a:solidFill>
                  <a:srgbClr val="FF0000"/>
                </a:solidFill>
                <a:latin typeface="Times New Roman" pitchFamily="18" charset="0"/>
                <a:cs typeface="Times New Roman" pitchFamily="18" charset="0"/>
              </a:rPr>
              <a:t>valine</a:t>
            </a:r>
            <a:r>
              <a:rPr lang="en-US" sz="2400" dirty="0" smtClean="0">
                <a:solidFill>
                  <a:srgbClr val="FF0000"/>
                </a:solidFill>
                <a:latin typeface="Times New Roman" pitchFamily="18" charset="0"/>
                <a:cs typeface="Times New Roman" pitchFamily="18" charset="0"/>
              </a:rPr>
              <a:t> in each β chain and is of special interest because it increases in the blood of patients with poorly controlled diabetes mellitus</a:t>
            </a:r>
            <a:r>
              <a:rPr lang="en-US" sz="2000" dirty="0" smtClean="0">
                <a:solidFill>
                  <a:srgbClr val="FF0000"/>
                </a:solidFill>
                <a:latin typeface="Times New Roman" pitchFamily="18" charset="0"/>
                <a:cs typeface="Times New Roman" pitchFamily="18" charset="0"/>
              </a:rPr>
              <a:t>. </a:t>
            </a:r>
            <a:br>
              <a:rPr lang="en-US" sz="2000" dirty="0" smtClean="0">
                <a:solidFill>
                  <a:srgbClr val="FF0000"/>
                </a:solidFill>
                <a:latin typeface="Times New Roman" pitchFamily="18" charset="0"/>
                <a:cs typeface="Times New Roman" pitchFamily="18" charset="0"/>
              </a:rPr>
            </a:br>
            <a:endParaRPr lang="en-US"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96644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772400" cy="5324535"/>
          </a:xfrm>
          <a:prstGeom prst="rect">
            <a:avLst/>
          </a:prstGeom>
        </p:spPr>
        <p:txBody>
          <a:bodyPr wrap="square">
            <a:spAutoFit/>
          </a:bodyPr>
          <a:lstStyle/>
          <a:p>
            <a:r>
              <a:rPr lang="en-US" sz="2000" dirty="0" smtClean="0">
                <a:solidFill>
                  <a:srgbClr val="FF0000"/>
                </a:solidFill>
                <a:latin typeface="Times New Roman" pitchFamily="18" charset="0"/>
                <a:cs typeface="Times New Roman" pitchFamily="18" charset="0"/>
              </a:rPr>
              <a:t>STRUCTURE OF HEMOGLOBIN</a:t>
            </a:r>
          </a:p>
          <a:p>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Hemoglobin is a conjugated protein. It consists of a protein combined with an iron ­containing pigment. The protein part is globin and the iron­ containing pigment is hem . Hem also forms a part of the structure of myoglobin (oxygen ­binding pigment in muscles) and </a:t>
            </a:r>
            <a:r>
              <a:rPr lang="en-US" sz="2000" dirty="0" err="1" smtClean="0">
                <a:latin typeface="Times New Roman" pitchFamily="18" charset="0"/>
                <a:cs typeface="Times New Roman" pitchFamily="18" charset="0"/>
              </a:rPr>
              <a:t>neuroglobin</a:t>
            </a:r>
            <a:r>
              <a:rPr lang="en-US" sz="2000" dirty="0" smtClean="0">
                <a:latin typeface="Times New Roman" pitchFamily="18" charset="0"/>
                <a:cs typeface="Times New Roman" pitchFamily="18" charset="0"/>
              </a:rPr>
              <a:t> (oxygen ­binding pigment in brain.</a:t>
            </a:r>
          </a:p>
          <a:p>
            <a:r>
              <a:rPr lang="en-US" sz="2000" dirty="0" smtClean="0">
                <a:solidFill>
                  <a:srgbClr val="FF0000"/>
                </a:solidFill>
                <a:latin typeface="Times New Roman" pitchFamily="18" charset="0"/>
                <a:cs typeface="Times New Roman" pitchFamily="18" charset="0"/>
              </a:rPr>
              <a:t>IRON</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It is present in ferrous (Fe2+) form. It is in unstable or loose form. In some abnormal conditions, the iron is converted into ferric (Fe3+) state, which is a stable form. </a:t>
            </a:r>
          </a:p>
          <a:p>
            <a:r>
              <a:rPr lang="en-US" sz="2000" dirty="0" smtClean="0">
                <a:solidFill>
                  <a:srgbClr val="FF0000"/>
                </a:solidFill>
                <a:latin typeface="Times New Roman" pitchFamily="18" charset="0"/>
                <a:cs typeface="Times New Roman" pitchFamily="18" charset="0"/>
              </a:rPr>
              <a:t>PORPHYRIN </a:t>
            </a:r>
          </a:p>
          <a:p>
            <a:r>
              <a:rPr lang="en-US" sz="2000" dirty="0" smtClean="0">
                <a:latin typeface="Times New Roman" pitchFamily="18" charset="0"/>
                <a:cs typeface="Times New Roman" pitchFamily="18" charset="0"/>
              </a:rPr>
              <a:t>The pigment part of </a:t>
            </a:r>
            <a:r>
              <a:rPr lang="en-US" sz="2000" dirty="0" err="1" smtClean="0">
                <a:latin typeface="Times New Roman" pitchFamily="18" charset="0"/>
                <a:cs typeface="Times New Roman" pitchFamily="18" charset="0"/>
              </a:rPr>
              <a:t>heme</a:t>
            </a:r>
            <a:r>
              <a:rPr lang="en-US" sz="2000" dirty="0" smtClean="0">
                <a:latin typeface="Times New Roman" pitchFamily="18" charset="0"/>
                <a:cs typeface="Times New Roman" pitchFamily="18" charset="0"/>
              </a:rPr>
              <a:t> is called </a:t>
            </a:r>
            <a:r>
              <a:rPr lang="en-US" sz="2000" dirty="0" err="1" smtClean="0">
                <a:latin typeface="Times New Roman" pitchFamily="18" charset="0"/>
                <a:cs typeface="Times New Roman" pitchFamily="18" charset="0"/>
              </a:rPr>
              <a:t>porphyrin</a:t>
            </a:r>
            <a:r>
              <a:rPr lang="en-US" sz="2000" dirty="0" smtClean="0">
                <a:latin typeface="Times New Roman" pitchFamily="18" charset="0"/>
                <a:cs typeface="Times New Roman" pitchFamily="18" charset="0"/>
              </a:rPr>
              <a:t>. It is </a:t>
            </a:r>
          </a:p>
          <a:p>
            <a:r>
              <a:rPr lang="en-US" sz="2000" dirty="0" smtClean="0">
                <a:latin typeface="Times New Roman" pitchFamily="18" charset="0"/>
                <a:cs typeface="Times New Roman" pitchFamily="18" charset="0"/>
              </a:rPr>
              <a:t>formed by four </a:t>
            </a:r>
            <a:r>
              <a:rPr lang="en-US" sz="2000" dirty="0" err="1" smtClean="0">
                <a:latin typeface="Times New Roman" pitchFamily="18" charset="0"/>
                <a:cs typeface="Times New Roman" pitchFamily="18" charset="0"/>
              </a:rPr>
              <a:t>pyrrole</a:t>
            </a:r>
            <a:r>
              <a:rPr lang="en-US" sz="2000" dirty="0" smtClean="0">
                <a:latin typeface="Times New Roman" pitchFamily="18" charset="0"/>
                <a:cs typeface="Times New Roman" pitchFamily="18" charset="0"/>
              </a:rPr>
              <a:t> rings (</a:t>
            </a:r>
            <a:r>
              <a:rPr lang="en-US" sz="2000" dirty="0" err="1" smtClean="0">
                <a:latin typeface="Times New Roman" pitchFamily="18" charset="0"/>
                <a:cs typeface="Times New Roman" pitchFamily="18" charset="0"/>
              </a:rPr>
              <a:t>tetrapyrrole</a:t>
            </a:r>
            <a:r>
              <a:rPr lang="en-US" sz="2000" dirty="0" smtClean="0">
                <a:latin typeface="Times New Roman" pitchFamily="18" charset="0"/>
                <a:cs typeface="Times New Roman" pitchFamily="18" charset="0"/>
              </a:rPr>
              <a:t>) called, I, II, III </a:t>
            </a:r>
          </a:p>
          <a:p>
            <a:r>
              <a:rPr lang="en-US" sz="2000" dirty="0" smtClean="0">
                <a:latin typeface="Times New Roman" pitchFamily="18" charset="0"/>
                <a:cs typeface="Times New Roman" pitchFamily="18" charset="0"/>
              </a:rPr>
              <a:t>and IV.</a:t>
            </a:r>
          </a:p>
          <a:p>
            <a:r>
              <a:rPr lang="en-US" sz="2000" dirty="0" smtClean="0">
                <a:solidFill>
                  <a:srgbClr val="FF0000"/>
                </a:solidFill>
                <a:latin typeface="Times New Roman" pitchFamily="18" charset="0"/>
                <a:cs typeface="Times New Roman" pitchFamily="18" charset="0"/>
              </a:rPr>
              <a:t>GLOBIN </a:t>
            </a:r>
          </a:p>
          <a:p>
            <a:r>
              <a:rPr lang="en-US" sz="2000" dirty="0" smtClean="0">
                <a:latin typeface="Times New Roman" pitchFamily="18" charset="0"/>
                <a:cs typeface="Times New Roman" pitchFamily="18" charset="0"/>
              </a:rPr>
              <a:t>Globin contains four polypeptide chains. Among the four </a:t>
            </a:r>
          </a:p>
          <a:p>
            <a:r>
              <a:rPr lang="en-US" sz="2000" dirty="0" smtClean="0">
                <a:latin typeface="Times New Roman" pitchFamily="18" charset="0"/>
                <a:cs typeface="Times New Roman" pitchFamily="18" charset="0"/>
              </a:rPr>
              <a:t>polypeptide chains, two are chains and two are α-chains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67119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528638"/>
            <a:ext cx="741997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487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7848600" cy="5509200"/>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Structural Difference </a:t>
            </a:r>
          </a:p>
          <a:p>
            <a:r>
              <a:rPr lang="en-US" sz="2000" dirty="0" smtClean="0">
                <a:latin typeface="Times New Roman" pitchFamily="18" charset="0"/>
                <a:cs typeface="Times New Roman" pitchFamily="18" charset="0"/>
              </a:rPr>
              <a:t>In adult hemoglobin, the globin contains two α-chains and two β-chains. In fetal hemoglobin, there are two α chains and two γ-chains instead of β-chains.</a:t>
            </a:r>
          </a:p>
          <a:p>
            <a:r>
              <a:rPr lang="en-US" sz="2400" dirty="0" smtClean="0">
                <a:solidFill>
                  <a:srgbClr val="FF0000"/>
                </a:solidFill>
                <a:latin typeface="Times New Roman" pitchFamily="18" charset="0"/>
                <a:cs typeface="Times New Roman" pitchFamily="18" charset="0"/>
              </a:rPr>
              <a:t>Functional Difference</a:t>
            </a:r>
          </a:p>
          <a:p>
            <a:r>
              <a:rPr lang="en-US" sz="2000" dirty="0" smtClean="0">
                <a:latin typeface="Times New Roman" pitchFamily="18" charset="0"/>
                <a:cs typeface="Times New Roman" pitchFamily="18" charset="0"/>
              </a:rPr>
              <a:t>Functionally, fetal hemoglobin has more affinity for </a:t>
            </a:r>
          </a:p>
          <a:p>
            <a:r>
              <a:rPr lang="en-US" sz="2000" dirty="0" smtClean="0">
                <a:latin typeface="Times New Roman" pitchFamily="18" charset="0"/>
                <a:cs typeface="Times New Roman" pitchFamily="18" charset="0"/>
              </a:rPr>
              <a:t>oxygen than that of adult hemoglobin.</a:t>
            </a:r>
          </a:p>
          <a:p>
            <a:r>
              <a:rPr lang="en-US" sz="2400" dirty="0" smtClean="0">
                <a:solidFill>
                  <a:srgbClr val="FF0000"/>
                </a:solidFill>
                <a:latin typeface="Times New Roman" pitchFamily="18" charset="0"/>
                <a:cs typeface="Times New Roman" pitchFamily="18" charset="0"/>
              </a:rPr>
              <a:t>Synthesis Of </a:t>
            </a:r>
            <a:r>
              <a:rPr lang="en-US" sz="2400" dirty="0" err="1" smtClean="0">
                <a:solidFill>
                  <a:srgbClr val="FF0000"/>
                </a:solidFill>
                <a:latin typeface="Times New Roman" pitchFamily="18" charset="0"/>
                <a:cs typeface="Times New Roman" pitchFamily="18" charset="0"/>
              </a:rPr>
              <a:t>Heme</a:t>
            </a:r>
            <a:endParaRPr lang="en-US" sz="2400" dirty="0" smtClean="0">
              <a:solidFill>
                <a:srgbClr val="FF0000"/>
              </a:solidFill>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Heme</a:t>
            </a:r>
            <a:r>
              <a:rPr lang="en-US" sz="2000" dirty="0" smtClean="0">
                <a:latin typeface="Times New Roman" pitchFamily="18" charset="0"/>
                <a:cs typeface="Times New Roman" pitchFamily="18" charset="0"/>
              </a:rPr>
              <a:t> is synthesized from </a:t>
            </a:r>
            <a:r>
              <a:rPr lang="en-US" sz="2000" dirty="0" err="1" smtClean="0">
                <a:solidFill>
                  <a:srgbClr val="FF0000"/>
                </a:solidFill>
                <a:latin typeface="Times New Roman" pitchFamily="18" charset="0"/>
                <a:cs typeface="Times New Roman" pitchFamily="18" charset="0"/>
              </a:rPr>
              <a:t>succinyl­CoA</a:t>
            </a:r>
            <a:r>
              <a:rPr lang="en-US" sz="2000" dirty="0" smtClean="0">
                <a:latin typeface="Times New Roman" pitchFamily="18" charset="0"/>
                <a:cs typeface="Times New Roman" pitchFamily="18" charset="0"/>
              </a:rPr>
              <a:t> and the glycine. </a:t>
            </a:r>
          </a:p>
          <a:p>
            <a:r>
              <a:rPr lang="en-US" sz="2000" dirty="0" smtClean="0">
                <a:latin typeface="Times New Roman" pitchFamily="18" charset="0"/>
                <a:cs typeface="Times New Roman" pitchFamily="18" charset="0"/>
              </a:rPr>
              <a:t>The sequence of events in synthesis of hemoglobin: </a:t>
            </a:r>
          </a:p>
          <a:p>
            <a:r>
              <a:rPr lang="en-US" sz="2000" dirty="0" smtClean="0">
                <a:latin typeface="Times New Roman" pitchFamily="18" charset="0"/>
                <a:cs typeface="Times New Roman" pitchFamily="18" charset="0"/>
              </a:rPr>
              <a:t>1. First step in </a:t>
            </a:r>
            <a:r>
              <a:rPr lang="en-US" sz="2000" dirty="0" err="1" smtClean="0">
                <a:latin typeface="Times New Roman" pitchFamily="18" charset="0"/>
                <a:cs typeface="Times New Roman" pitchFamily="18" charset="0"/>
              </a:rPr>
              <a:t>heme</a:t>
            </a:r>
            <a:r>
              <a:rPr lang="en-US" sz="2000" dirty="0" smtClean="0">
                <a:latin typeface="Times New Roman" pitchFamily="18" charset="0"/>
                <a:cs typeface="Times New Roman" pitchFamily="18" charset="0"/>
              </a:rPr>
              <a:t> synthesis takes place in the </a:t>
            </a:r>
            <a:r>
              <a:rPr lang="en-US" sz="2000" dirty="0" err="1" smtClean="0">
                <a:latin typeface="Times New Roman" pitchFamily="18" charset="0"/>
                <a:cs typeface="Times New Roman" pitchFamily="18" charset="0"/>
              </a:rPr>
              <a:t>mitochondrion</a:t>
            </a:r>
            <a:r>
              <a:rPr lang="en-US" sz="2000" dirty="0" smtClean="0">
                <a:latin typeface="Times New Roman" pitchFamily="18" charset="0"/>
                <a:cs typeface="Times New Roman" pitchFamily="18" charset="0"/>
              </a:rPr>
              <a:t>. Two molecules of </a:t>
            </a:r>
            <a:r>
              <a:rPr lang="en-US" sz="2000" dirty="0" err="1" smtClean="0">
                <a:latin typeface="Times New Roman" pitchFamily="18" charset="0"/>
                <a:cs typeface="Times New Roman" pitchFamily="18" charset="0"/>
              </a:rPr>
              <a:t>succinyl­CoA</a:t>
            </a:r>
            <a:r>
              <a:rPr lang="en-US" sz="2000" dirty="0" smtClean="0">
                <a:latin typeface="Times New Roman" pitchFamily="18" charset="0"/>
                <a:cs typeface="Times New Roman" pitchFamily="18" charset="0"/>
              </a:rPr>
              <a:t> combine </a:t>
            </a:r>
          </a:p>
          <a:p>
            <a:r>
              <a:rPr lang="en-US" sz="2000" dirty="0" smtClean="0">
                <a:latin typeface="Times New Roman" pitchFamily="18" charset="0"/>
                <a:cs typeface="Times New Roman" pitchFamily="18" charset="0"/>
              </a:rPr>
              <a:t>with two molecules of glycine and condense to form </a:t>
            </a:r>
          </a:p>
          <a:p>
            <a:r>
              <a:rPr lang="el-GR" sz="2000" dirty="0" smtClean="0">
                <a:latin typeface="Times New Roman" pitchFamily="18" charset="0"/>
                <a:cs typeface="Times New Roman" pitchFamily="18" charset="0"/>
              </a:rPr>
              <a:t>δ-</a:t>
            </a:r>
            <a:r>
              <a:rPr lang="en-US" sz="2000" dirty="0" err="1" smtClean="0">
                <a:latin typeface="Times New Roman" pitchFamily="18" charset="0"/>
                <a:cs typeface="Times New Roman" pitchFamily="18" charset="0"/>
              </a:rPr>
              <a:t>aminolevulinic</a:t>
            </a:r>
            <a:r>
              <a:rPr lang="en-US" sz="2000" dirty="0" smtClean="0">
                <a:latin typeface="Times New Roman" pitchFamily="18" charset="0"/>
                <a:cs typeface="Times New Roman" pitchFamily="18" charset="0"/>
              </a:rPr>
              <a:t> acid (ALA) by ALA synthase.</a:t>
            </a:r>
          </a:p>
          <a:p>
            <a:r>
              <a:rPr lang="en-US" sz="2000" dirty="0" smtClean="0">
                <a:latin typeface="Times New Roman" pitchFamily="18" charset="0"/>
                <a:cs typeface="Times New Roman" pitchFamily="18" charset="0"/>
              </a:rPr>
              <a:t>2. ALA is transported to the cytoplasm. Two molecules </a:t>
            </a:r>
          </a:p>
          <a:p>
            <a:r>
              <a:rPr lang="en-US" sz="2000" dirty="0" smtClean="0">
                <a:latin typeface="Times New Roman" pitchFamily="18" charset="0"/>
                <a:cs typeface="Times New Roman" pitchFamily="18" charset="0"/>
              </a:rPr>
              <a:t>of ALA combine to form </a:t>
            </a:r>
            <a:r>
              <a:rPr lang="en-US" sz="2000" dirty="0" err="1" smtClean="0">
                <a:latin typeface="Times New Roman" pitchFamily="18" charset="0"/>
                <a:cs typeface="Times New Roman" pitchFamily="18" charset="0"/>
              </a:rPr>
              <a:t>porphobilinogen</a:t>
            </a:r>
            <a:r>
              <a:rPr lang="en-US" sz="2000" dirty="0" smtClean="0">
                <a:latin typeface="Times New Roman" pitchFamily="18" charset="0"/>
                <a:cs typeface="Times New Roman" pitchFamily="18" charset="0"/>
              </a:rPr>
              <a:t> in the </a:t>
            </a:r>
          </a:p>
          <a:p>
            <a:r>
              <a:rPr lang="en-US" sz="2000" dirty="0" smtClean="0">
                <a:latin typeface="Times New Roman" pitchFamily="18" charset="0"/>
                <a:cs typeface="Times New Roman" pitchFamily="18" charset="0"/>
              </a:rPr>
              <a:t>presence of ALA </a:t>
            </a:r>
            <a:r>
              <a:rPr lang="en-US" sz="2000" dirty="0" err="1" smtClean="0">
                <a:latin typeface="Times New Roman" pitchFamily="18" charset="0"/>
                <a:cs typeface="Times New Roman" pitchFamily="18" charset="0"/>
              </a:rPr>
              <a:t>dehydratase</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914792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12845"/>
            <a:ext cx="7391400" cy="4401205"/>
          </a:xfrm>
          <a:prstGeom prst="rect">
            <a:avLst/>
          </a:prstGeom>
        </p:spPr>
        <p:txBody>
          <a:bodyPr wrap="square">
            <a:spAutoFit/>
          </a:bodyPr>
          <a:lstStyle/>
          <a:p>
            <a:pPr algn="just"/>
            <a:r>
              <a:rPr lang="en-US" sz="2000" dirty="0" smtClean="0">
                <a:latin typeface="Times New Roman" pitchFamily="18" charset="0"/>
                <a:cs typeface="Times New Roman" pitchFamily="18" charset="0"/>
              </a:rPr>
              <a:t>3. </a:t>
            </a:r>
            <a:r>
              <a:rPr lang="en-US" sz="2000" dirty="0" err="1" smtClean="0">
                <a:latin typeface="Times New Roman" pitchFamily="18" charset="0"/>
                <a:cs typeface="Times New Roman" pitchFamily="18" charset="0"/>
              </a:rPr>
              <a:t>Porphobilinogen</a:t>
            </a:r>
            <a:r>
              <a:rPr lang="en-US" sz="2000" dirty="0" smtClean="0">
                <a:latin typeface="Times New Roman" pitchFamily="18" charset="0"/>
                <a:cs typeface="Times New Roman" pitchFamily="18" charset="0"/>
              </a:rPr>
              <a:t> is converted into </a:t>
            </a:r>
            <a:r>
              <a:rPr lang="en-US" sz="2000" dirty="0" err="1" smtClean="0">
                <a:latin typeface="Times New Roman" pitchFamily="18" charset="0"/>
                <a:cs typeface="Times New Roman" pitchFamily="18" charset="0"/>
              </a:rPr>
              <a:t>uroporphobilinogen</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 by </a:t>
            </a:r>
            <a:r>
              <a:rPr lang="en-US" sz="2000" dirty="0" err="1" smtClean="0">
                <a:latin typeface="Times New Roman" pitchFamily="18" charset="0"/>
                <a:cs typeface="Times New Roman" pitchFamily="18" charset="0"/>
              </a:rPr>
              <a:t>uroporphobilinogen</a:t>
            </a:r>
            <a:r>
              <a:rPr lang="en-US" sz="2000" dirty="0" smtClean="0">
                <a:latin typeface="Times New Roman" pitchFamily="18" charset="0"/>
                <a:cs typeface="Times New Roman" pitchFamily="18" charset="0"/>
              </a:rPr>
              <a:t> I synthase. </a:t>
            </a:r>
          </a:p>
          <a:p>
            <a:pPr algn="just"/>
            <a:r>
              <a:rPr lang="en-US" sz="2000" dirty="0" smtClean="0">
                <a:latin typeface="Times New Roman" pitchFamily="18" charset="0"/>
                <a:cs typeface="Times New Roman" pitchFamily="18" charset="0"/>
              </a:rPr>
              <a:t>4. </a:t>
            </a:r>
            <a:r>
              <a:rPr lang="en-US" sz="2000" dirty="0" err="1" smtClean="0">
                <a:latin typeface="Times New Roman" pitchFamily="18" charset="0"/>
                <a:cs typeface="Times New Roman" pitchFamily="18" charset="0"/>
              </a:rPr>
              <a:t>Uroporphobilinogen</a:t>
            </a:r>
            <a:r>
              <a:rPr lang="en-US" sz="2000" dirty="0" smtClean="0">
                <a:latin typeface="Times New Roman" pitchFamily="18" charset="0"/>
                <a:cs typeface="Times New Roman" pitchFamily="18" charset="0"/>
              </a:rPr>
              <a:t> I is converted into </a:t>
            </a:r>
            <a:r>
              <a:rPr lang="en-US" sz="2000" dirty="0" err="1" smtClean="0">
                <a:latin typeface="Times New Roman" pitchFamily="18" charset="0"/>
                <a:cs typeface="Times New Roman" pitchFamily="18" charset="0"/>
              </a:rPr>
              <a:t>uropor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phobilinogen</a:t>
            </a:r>
            <a:r>
              <a:rPr lang="en-US" sz="2000" dirty="0" smtClean="0">
                <a:latin typeface="Times New Roman" pitchFamily="18" charset="0"/>
                <a:cs typeface="Times New Roman" pitchFamily="18" charset="0"/>
              </a:rPr>
              <a:t> III by </a:t>
            </a:r>
            <a:r>
              <a:rPr lang="en-US" sz="2000" dirty="0" err="1" smtClean="0">
                <a:latin typeface="Times New Roman" pitchFamily="18" charset="0"/>
                <a:cs typeface="Times New Roman" pitchFamily="18" charset="0"/>
              </a:rPr>
              <a:t>porphobilinogen</a:t>
            </a:r>
            <a:r>
              <a:rPr lang="en-US" sz="2000" dirty="0" smtClean="0">
                <a:latin typeface="Times New Roman" pitchFamily="18" charset="0"/>
                <a:cs typeface="Times New Roman" pitchFamily="18" charset="0"/>
              </a:rPr>
              <a:t> III </a:t>
            </a:r>
            <a:r>
              <a:rPr lang="en-US" sz="2000" dirty="0" err="1" smtClean="0">
                <a:latin typeface="Times New Roman" pitchFamily="18" charset="0"/>
                <a:cs typeface="Times New Roman" pitchFamily="18" charset="0"/>
              </a:rPr>
              <a:t>cosynthase</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5. From </a:t>
            </a:r>
            <a:r>
              <a:rPr lang="en-US" sz="2000" dirty="0" err="1" smtClean="0">
                <a:latin typeface="Times New Roman" pitchFamily="18" charset="0"/>
                <a:cs typeface="Times New Roman" pitchFamily="18" charset="0"/>
              </a:rPr>
              <a:t>uroporphobilinogen</a:t>
            </a:r>
            <a:r>
              <a:rPr lang="en-US" sz="2000" dirty="0" smtClean="0">
                <a:latin typeface="Times New Roman" pitchFamily="18" charset="0"/>
                <a:cs typeface="Times New Roman" pitchFamily="18" charset="0"/>
              </a:rPr>
              <a:t> III, a ring structure </a:t>
            </a:r>
          </a:p>
          <a:p>
            <a:pPr algn="just"/>
            <a:r>
              <a:rPr lang="en-US" sz="2000" dirty="0" smtClean="0">
                <a:latin typeface="Times New Roman" pitchFamily="18" charset="0"/>
                <a:cs typeface="Times New Roman" pitchFamily="18" charset="0"/>
              </a:rPr>
              <a:t>called </a:t>
            </a:r>
            <a:r>
              <a:rPr lang="en-US" sz="2000" dirty="0" err="1" smtClean="0">
                <a:latin typeface="Times New Roman" pitchFamily="18" charset="0"/>
                <a:cs typeface="Times New Roman" pitchFamily="18" charset="0"/>
              </a:rPr>
              <a:t>coproporphyrinogen</a:t>
            </a:r>
            <a:r>
              <a:rPr lang="en-US" sz="2000" dirty="0" smtClean="0">
                <a:latin typeface="Times New Roman" pitchFamily="18" charset="0"/>
                <a:cs typeface="Times New Roman" pitchFamily="18" charset="0"/>
              </a:rPr>
              <a:t> III is formed by </a:t>
            </a:r>
          </a:p>
          <a:p>
            <a:pPr algn="just"/>
            <a:r>
              <a:rPr lang="en-US" sz="2000" dirty="0" err="1" smtClean="0">
                <a:latin typeface="Times New Roman" pitchFamily="18" charset="0"/>
                <a:cs typeface="Times New Roman" pitchFamily="18" charset="0"/>
              </a:rPr>
              <a:t>uroporphobilinogen</a:t>
            </a:r>
            <a:r>
              <a:rPr lang="en-US" sz="2000" dirty="0" smtClean="0">
                <a:latin typeface="Times New Roman" pitchFamily="18" charset="0"/>
                <a:cs typeface="Times New Roman" pitchFamily="18" charset="0"/>
              </a:rPr>
              <a:t> decarboxylase.</a:t>
            </a:r>
          </a:p>
          <a:p>
            <a:pPr algn="just"/>
            <a:r>
              <a:rPr lang="en-US" sz="2000" dirty="0" smtClean="0">
                <a:latin typeface="Times New Roman" pitchFamily="18" charset="0"/>
                <a:cs typeface="Times New Roman" pitchFamily="18" charset="0"/>
              </a:rPr>
              <a:t>6. </a:t>
            </a:r>
            <a:r>
              <a:rPr lang="en-US" sz="2000" dirty="0" err="1" smtClean="0">
                <a:latin typeface="Times New Roman" pitchFamily="18" charset="0"/>
                <a:cs typeface="Times New Roman" pitchFamily="18" charset="0"/>
              </a:rPr>
              <a:t>Coproporphyrinogen</a:t>
            </a:r>
            <a:r>
              <a:rPr lang="en-US" sz="2000" dirty="0" smtClean="0">
                <a:latin typeface="Times New Roman" pitchFamily="18" charset="0"/>
                <a:cs typeface="Times New Roman" pitchFamily="18" charset="0"/>
              </a:rPr>
              <a:t> III is transported back to the </a:t>
            </a:r>
          </a:p>
          <a:p>
            <a:pPr algn="just"/>
            <a:r>
              <a:rPr lang="en-US" sz="2000" dirty="0" smtClean="0">
                <a:latin typeface="Times New Roman" pitchFamily="18" charset="0"/>
                <a:cs typeface="Times New Roman" pitchFamily="18" charset="0"/>
              </a:rPr>
              <a:t>mitochondrion, where it is oxidized to form </a:t>
            </a:r>
            <a:r>
              <a:rPr lang="en-US" sz="2000" dirty="0" err="1" smtClean="0">
                <a:latin typeface="Times New Roman" pitchFamily="18" charset="0"/>
                <a:cs typeface="Times New Roman" pitchFamily="18" charset="0"/>
              </a:rPr>
              <a:t>protoporphyrinogen</a:t>
            </a:r>
            <a:r>
              <a:rPr lang="en-US" sz="2000" dirty="0" smtClean="0">
                <a:latin typeface="Times New Roman" pitchFamily="18" charset="0"/>
                <a:cs typeface="Times New Roman" pitchFamily="18" charset="0"/>
              </a:rPr>
              <a:t> IX by </a:t>
            </a:r>
            <a:r>
              <a:rPr lang="en-US" sz="2000" dirty="0" err="1" smtClean="0">
                <a:latin typeface="Times New Roman" pitchFamily="18" charset="0"/>
                <a:cs typeface="Times New Roman" pitchFamily="18" charset="0"/>
              </a:rPr>
              <a:t>coproporphyrinogen</a:t>
            </a:r>
            <a:r>
              <a:rPr lang="en-US" sz="2000" dirty="0" smtClean="0">
                <a:latin typeface="Times New Roman" pitchFamily="18" charset="0"/>
                <a:cs typeface="Times New Roman" pitchFamily="18" charset="0"/>
              </a:rPr>
              <a:t> oxidase</a:t>
            </a:r>
          </a:p>
          <a:p>
            <a:pPr algn="just"/>
            <a:r>
              <a:rPr lang="en-US" sz="2000" dirty="0" smtClean="0">
                <a:latin typeface="Times New Roman" pitchFamily="18" charset="0"/>
                <a:cs typeface="Times New Roman" pitchFamily="18" charset="0"/>
              </a:rPr>
              <a:t>7. </a:t>
            </a:r>
            <a:r>
              <a:rPr lang="en-US" sz="2000" dirty="0" err="1" smtClean="0">
                <a:latin typeface="Times New Roman" pitchFamily="18" charset="0"/>
                <a:cs typeface="Times New Roman" pitchFamily="18" charset="0"/>
              </a:rPr>
              <a:t>Protoporphyrinogen</a:t>
            </a:r>
            <a:r>
              <a:rPr lang="en-US" sz="2000" dirty="0" smtClean="0">
                <a:latin typeface="Times New Roman" pitchFamily="18" charset="0"/>
                <a:cs typeface="Times New Roman" pitchFamily="18" charset="0"/>
              </a:rPr>
              <a:t> IX is converted into </a:t>
            </a:r>
            <a:r>
              <a:rPr lang="en-US" sz="2000" dirty="0" err="1" smtClean="0">
                <a:latin typeface="Times New Roman" pitchFamily="18" charset="0"/>
                <a:cs typeface="Times New Roman" pitchFamily="18" charset="0"/>
              </a:rPr>
              <a:t>protoporphyrin</a:t>
            </a:r>
            <a:r>
              <a:rPr lang="en-US" sz="2000" dirty="0" smtClean="0">
                <a:latin typeface="Times New Roman" pitchFamily="18" charset="0"/>
                <a:cs typeface="Times New Roman" pitchFamily="18" charset="0"/>
              </a:rPr>
              <a:t> IX by </a:t>
            </a:r>
            <a:r>
              <a:rPr lang="en-US" sz="2000" dirty="0" err="1" smtClean="0">
                <a:latin typeface="Times New Roman" pitchFamily="18" charset="0"/>
                <a:cs typeface="Times New Roman" pitchFamily="18" charset="0"/>
              </a:rPr>
              <a:t>protoporphyrinogen</a:t>
            </a:r>
            <a:r>
              <a:rPr lang="en-US" sz="2000" dirty="0" smtClean="0">
                <a:latin typeface="Times New Roman" pitchFamily="18" charset="0"/>
                <a:cs typeface="Times New Roman" pitchFamily="18" charset="0"/>
              </a:rPr>
              <a:t> oxidase.</a:t>
            </a:r>
          </a:p>
          <a:p>
            <a:pPr algn="just"/>
            <a:r>
              <a:rPr lang="en-US" sz="2000" dirty="0" smtClean="0">
                <a:latin typeface="Times New Roman" pitchFamily="18" charset="0"/>
                <a:cs typeface="Times New Roman" pitchFamily="18" charset="0"/>
              </a:rPr>
              <a:t>8. </a:t>
            </a:r>
            <a:r>
              <a:rPr lang="en-US" sz="2000" dirty="0" err="1" smtClean="0">
                <a:latin typeface="Times New Roman" pitchFamily="18" charset="0"/>
                <a:cs typeface="Times New Roman" pitchFamily="18" charset="0"/>
              </a:rPr>
              <a:t>Protoporphyrin</a:t>
            </a:r>
            <a:r>
              <a:rPr lang="en-US" sz="2000" dirty="0" smtClean="0">
                <a:latin typeface="Times New Roman" pitchFamily="18" charset="0"/>
                <a:cs typeface="Times New Roman" pitchFamily="18" charset="0"/>
              </a:rPr>
              <a:t> IX combines with iron to form </a:t>
            </a:r>
            <a:r>
              <a:rPr lang="en-US" sz="2000" dirty="0" err="1" smtClean="0">
                <a:latin typeface="Times New Roman" pitchFamily="18" charset="0"/>
                <a:cs typeface="Times New Roman" pitchFamily="18" charset="0"/>
              </a:rPr>
              <a:t>heme</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in the presence of </a:t>
            </a:r>
            <a:r>
              <a:rPr lang="en-US" sz="2000" dirty="0" err="1" smtClean="0">
                <a:latin typeface="Times New Roman" pitchFamily="18" charset="0"/>
                <a:cs typeface="Times New Roman" pitchFamily="18" charset="0"/>
              </a:rPr>
              <a:t>ferrochelatase</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94621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62814"/>
            <a:ext cx="7696200" cy="2862322"/>
          </a:xfrm>
          <a:prstGeom prst="rect">
            <a:avLst/>
          </a:prstGeom>
        </p:spPr>
        <p:txBody>
          <a:bodyPr wrap="square">
            <a:spAutoFit/>
          </a:bodyPr>
          <a:lstStyle/>
          <a:p>
            <a:r>
              <a:rPr lang="en-US" sz="2000" dirty="0" smtClean="0">
                <a:solidFill>
                  <a:srgbClr val="FF0000"/>
                </a:solidFill>
                <a:latin typeface="Times New Roman" pitchFamily="18" charset="0"/>
                <a:cs typeface="Times New Roman" pitchFamily="18" charset="0"/>
              </a:rPr>
              <a:t>FORMATION OF GLOBIN </a:t>
            </a:r>
          </a:p>
          <a:p>
            <a:r>
              <a:rPr lang="en-US" sz="2000" dirty="0" smtClean="0">
                <a:solidFill>
                  <a:schemeClr val="accent2">
                    <a:lumMod val="75000"/>
                  </a:schemeClr>
                </a:solidFill>
                <a:latin typeface="Times New Roman" pitchFamily="18" charset="0"/>
                <a:cs typeface="Times New Roman" pitchFamily="18" charset="0"/>
              </a:rPr>
              <a:t>Polypeptide chains of globin are produced in the ribosomes</a:t>
            </a:r>
            <a:r>
              <a:rPr lang="en-US" sz="2000" dirty="0" smtClean="0">
                <a:latin typeface="Times New Roman" pitchFamily="18" charset="0"/>
                <a:cs typeface="Times New Roman" pitchFamily="18" charset="0"/>
              </a:rPr>
              <a:t>. There are four types of polypeptide chains namely, </a:t>
            </a:r>
            <a:r>
              <a:rPr lang="en-US" sz="2000" dirty="0" smtClean="0">
                <a:solidFill>
                  <a:schemeClr val="accent2">
                    <a:lumMod val="75000"/>
                  </a:schemeClr>
                </a:solidFill>
                <a:latin typeface="Times New Roman" pitchFamily="18" charset="0"/>
                <a:cs typeface="Times New Roman" pitchFamily="18" charset="0"/>
              </a:rPr>
              <a:t>alpha, beta, gamma and delta </a:t>
            </a:r>
            <a:r>
              <a:rPr lang="en-US" sz="2000" dirty="0" smtClean="0">
                <a:latin typeface="Times New Roman" pitchFamily="18" charset="0"/>
                <a:cs typeface="Times New Roman" pitchFamily="18" charset="0"/>
              </a:rPr>
              <a:t>chains. Each of these chains differs from others by the amino acid sequence. Each globin molecule is formed by the combination of 2 pairs of chains and each chain is made of 141 to 146 amino acids. Adult hemoglobin contains two alpha chains and two beta chains. Fetal hemoglobin contains two alpha chains and two gamma chains. </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98851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625"/>
            <a:ext cx="8229600" cy="69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819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585</TotalTime>
  <Words>1338</Words>
  <Application>Microsoft Office PowerPoint</Application>
  <PresentationFormat>On-screen Show (4:3)</PresentationFormat>
  <Paragraphs>113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Hematology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DR.Ahmed Saker</cp:lastModifiedBy>
  <cp:revision>37</cp:revision>
  <dcterms:created xsi:type="dcterms:W3CDTF">2023-11-17T19:25:42Z</dcterms:created>
  <dcterms:modified xsi:type="dcterms:W3CDTF">2023-11-25T19:59:28Z</dcterms:modified>
</cp:coreProperties>
</file>