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92" r:id="rId5"/>
    <p:sldId id="293" r:id="rId6"/>
    <p:sldId id="259" r:id="rId7"/>
    <p:sldId id="260" r:id="rId8"/>
    <p:sldId id="261" r:id="rId9"/>
    <p:sldId id="262" r:id="rId10"/>
    <p:sldId id="263" r:id="rId11"/>
    <p:sldId id="265" r:id="rId12"/>
    <p:sldId id="264"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3" r:id="rId29"/>
    <p:sldId id="282" r:id="rId30"/>
    <p:sldId id="284" r:id="rId31"/>
    <p:sldId id="285" r:id="rId32"/>
    <p:sldId id="286" r:id="rId33"/>
    <p:sldId id="287" r:id="rId34"/>
    <p:sldId id="289" r:id="rId35"/>
    <p:sldId id="288" r:id="rId36"/>
    <p:sldId id="290" r:id="rId37"/>
    <p:sldId id="29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632732-0D69-4134-B032-6800620599FF}"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2E77A-F00D-44CE-BE4E-0A671FD0A9EB}" type="slidenum">
              <a:rPr lang="en-US" smtClean="0"/>
              <a:t>‹#›</a:t>
            </a:fld>
            <a:endParaRPr lang="en-US"/>
          </a:p>
        </p:txBody>
      </p:sp>
    </p:spTree>
    <p:extLst>
      <p:ext uri="{BB962C8B-B14F-4D97-AF65-F5344CB8AC3E}">
        <p14:creationId xmlns:p14="http://schemas.microsoft.com/office/powerpoint/2010/main" val="1557698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632732-0D69-4134-B032-6800620599FF}"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2E77A-F00D-44CE-BE4E-0A671FD0A9EB}" type="slidenum">
              <a:rPr lang="en-US" smtClean="0"/>
              <a:t>‹#›</a:t>
            </a:fld>
            <a:endParaRPr lang="en-US"/>
          </a:p>
        </p:txBody>
      </p:sp>
    </p:spTree>
    <p:extLst>
      <p:ext uri="{BB962C8B-B14F-4D97-AF65-F5344CB8AC3E}">
        <p14:creationId xmlns:p14="http://schemas.microsoft.com/office/powerpoint/2010/main" val="386619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632732-0D69-4134-B032-6800620599FF}"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2E77A-F00D-44CE-BE4E-0A671FD0A9EB}" type="slidenum">
              <a:rPr lang="en-US" smtClean="0"/>
              <a:t>‹#›</a:t>
            </a:fld>
            <a:endParaRPr lang="en-US"/>
          </a:p>
        </p:txBody>
      </p:sp>
    </p:spTree>
    <p:extLst>
      <p:ext uri="{BB962C8B-B14F-4D97-AF65-F5344CB8AC3E}">
        <p14:creationId xmlns:p14="http://schemas.microsoft.com/office/powerpoint/2010/main" val="1175718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632732-0D69-4134-B032-6800620599FF}"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2E77A-F00D-44CE-BE4E-0A671FD0A9EB}" type="slidenum">
              <a:rPr lang="en-US" smtClean="0"/>
              <a:t>‹#›</a:t>
            </a:fld>
            <a:endParaRPr lang="en-US"/>
          </a:p>
        </p:txBody>
      </p:sp>
    </p:spTree>
    <p:extLst>
      <p:ext uri="{BB962C8B-B14F-4D97-AF65-F5344CB8AC3E}">
        <p14:creationId xmlns:p14="http://schemas.microsoft.com/office/powerpoint/2010/main" val="2863623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632732-0D69-4134-B032-6800620599FF}"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2E77A-F00D-44CE-BE4E-0A671FD0A9EB}" type="slidenum">
              <a:rPr lang="en-US" smtClean="0"/>
              <a:t>‹#›</a:t>
            </a:fld>
            <a:endParaRPr lang="en-US"/>
          </a:p>
        </p:txBody>
      </p:sp>
    </p:spTree>
    <p:extLst>
      <p:ext uri="{BB962C8B-B14F-4D97-AF65-F5344CB8AC3E}">
        <p14:creationId xmlns:p14="http://schemas.microsoft.com/office/powerpoint/2010/main" val="3194614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632732-0D69-4134-B032-6800620599FF}"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82E77A-F00D-44CE-BE4E-0A671FD0A9EB}" type="slidenum">
              <a:rPr lang="en-US" smtClean="0"/>
              <a:t>‹#›</a:t>
            </a:fld>
            <a:endParaRPr lang="en-US"/>
          </a:p>
        </p:txBody>
      </p:sp>
    </p:spTree>
    <p:extLst>
      <p:ext uri="{BB962C8B-B14F-4D97-AF65-F5344CB8AC3E}">
        <p14:creationId xmlns:p14="http://schemas.microsoft.com/office/powerpoint/2010/main" val="2223914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632732-0D69-4134-B032-6800620599FF}" type="datetimeFigureOut">
              <a:rPr lang="en-US" smtClean="0"/>
              <a:t>11/28/2023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82E77A-F00D-44CE-BE4E-0A671FD0A9EB}" type="slidenum">
              <a:rPr lang="en-US" smtClean="0"/>
              <a:t>‹#›</a:t>
            </a:fld>
            <a:endParaRPr lang="en-US"/>
          </a:p>
        </p:txBody>
      </p:sp>
    </p:spTree>
    <p:extLst>
      <p:ext uri="{BB962C8B-B14F-4D97-AF65-F5344CB8AC3E}">
        <p14:creationId xmlns:p14="http://schemas.microsoft.com/office/powerpoint/2010/main" val="1643710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632732-0D69-4134-B032-6800620599FF}" type="datetimeFigureOut">
              <a:rPr lang="en-US" smtClean="0"/>
              <a:t>11/28/2023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82E77A-F00D-44CE-BE4E-0A671FD0A9EB}" type="slidenum">
              <a:rPr lang="en-US" smtClean="0"/>
              <a:t>‹#›</a:t>
            </a:fld>
            <a:endParaRPr lang="en-US"/>
          </a:p>
        </p:txBody>
      </p:sp>
    </p:spTree>
    <p:extLst>
      <p:ext uri="{BB962C8B-B14F-4D97-AF65-F5344CB8AC3E}">
        <p14:creationId xmlns:p14="http://schemas.microsoft.com/office/powerpoint/2010/main" val="2627845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632732-0D69-4134-B032-6800620599FF}" type="datetimeFigureOut">
              <a:rPr lang="en-US" smtClean="0"/>
              <a:t>11/28/2023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82E77A-F00D-44CE-BE4E-0A671FD0A9EB}" type="slidenum">
              <a:rPr lang="en-US" smtClean="0"/>
              <a:t>‹#›</a:t>
            </a:fld>
            <a:endParaRPr lang="en-US"/>
          </a:p>
        </p:txBody>
      </p:sp>
    </p:spTree>
    <p:extLst>
      <p:ext uri="{BB962C8B-B14F-4D97-AF65-F5344CB8AC3E}">
        <p14:creationId xmlns:p14="http://schemas.microsoft.com/office/powerpoint/2010/main" val="3463317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632732-0D69-4134-B032-6800620599FF}"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82E77A-F00D-44CE-BE4E-0A671FD0A9EB}" type="slidenum">
              <a:rPr lang="en-US" smtClean="0"/>
              <a:t>‹#›</a:t>
            </a:fld>
            <a:endParaRPr lang="en-US"/>
          </a:p>
        </p:txBody>
      </p:sp>
    </p:spTree>
    <p:extLst>
      <p:ext uri="{BB962C8B-B14F-4D97-AF65-F5344CB8AC3E}">
        <p14:creationId xmlns:p14="http://schemas.microsoft.com/office/powerpoint/2010/main" val="1624565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632732-0D69-4134-B032-6800620599FF}"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82E77A-F00D-44CE-BE4E-0A671FD0A9EB}" type="slidenum">
              <a:rPr lang="en-US" smtClean="0"/>
              <a:t>‹#›</a:t>
            </a:fld>
            <a:endParaRPr lang="en-US"/>
          </a:p>
        </p:txBody>
      </p:sp>
    </p:spTree>
    <p:extLst>
      <p:ext uri="{BB962C8B-B14F-4D97-AF65-F5344CB8AC3E}">
        <p14:creationId xmlns:p14="http://schemas.microsoft.com/office/powerpoint/2010/main" val="3060283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632732-0D69-4134-B032-6800620599FF}" type="datetimeFigureOut">
              <a:rPr lang="en-US" smtClean="0"/>
              <a:t>11/28/2023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82E77A-F00D-44CE-BE4E-0A671FD0A9EB}" type="slidenum">
              <a:rPr lang="en-US" smtClean="0"/>
              <a:t>‹#›</a:t>
            </a:fld>
            <a:endParaRPr lang="en-US"/>
          </a:p>
        </p:txBody>
      </p:sp>
    </p:spTree>
    <p:extLst>
      <p:ext uri="{BB962C8B-B14F-4D97-AF65-F5344CB8AC3E}">
        <p14:creationId xmlns:p14="http://schemas.microsoft.com/office/powerpoint/2010/main" val="833097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britannica.com/science/hemocytoblast" TargetMode="External"/><Relationship Id="rId7" Type="http://schemas.openxmlformats.org/officeDocument/2006/relationships/hyperlink" Target="https://www.britannica.com/science/reticulocyte" TargetMode="External"/><Relationship Id="rId2" Type="http://schemas.openxmlformats.org/officeDocument/2006/relationships/hyperlink" Target="https://www.britannica.com/science/bone-marrow" TargetMode="External"/><Relationship Id="rId1" Type="http://schemas.openxmlformats.org/officeDocument/2006/relationships/slideLayout" Target="../slideLayouts/slideLayout7.xml"/><Relationship Id="rId6" Type="http://schemas.openxmlformats.org/officeDocument/2006/relationships/hyperlink" Target="https://www.britannica.com/science/cytoplasm" TargetMode="External"/><Relationship Id="rId5" Type="http://schemas.openxmlformats.org/officeDocument/2006/relationships/hyperlink" Target="https://www.britannica.com/science/mitochondrion" TargetMode="External"/><Relationship Id="rId4" Type="http://schemas.openxmlformats.org/officeDocument/2006/relationships/hyperlink" Target="https://www.britannica.com/science/erythroblast"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0000"/>
                </a:solidFill>
                <a:effectLst>
                  <a:outerShdw blurRad="38100" dist="38100" dir="2700000" algn="tl">
                    <a:srgbClr val="000000">
                      <a:alpha val="43137"/>
                    </a:srgbClr>
                  </a:outerShdw>
                </a:effectLst>
              </a:rPr>
              <a:t>Body fluids </a:t>
            </a:r>
            <a:endParaRPr lang="en-US" dirty="0">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dirty="0" smtClean="0">
                <a:solidFill>
                  <a:schemeClr val="accent2">
                    <a:lumMod val="75000"/>
                  </a:schemeClr>
                </a:solidFill>
                <a:effectLst>
                  <a:outerShdw blurRad="38100" dist="38100" dir="2700000" algn="tl">
                    <a:srgbClr val="000000">
                      <a:alpha val="43137"/>
                    </a:srgbClr>
                  </a:outerShdw>
                </a:effectLst>
              </a:rPr>
              <a:t>Assist prof. </a:t>
            </a:r>
            <a:r>
              <a:rPr lang="en-US" dirty="0" err="1" smtClean="0">
                <a:solidFill>
                  <a:schemeClr val="accent2">
                    <a:lumMod val="75000"/>
                  </a:schemeClr>
                </a:solidFill>
                <a:effectLst>
                  <a:outerShdw blurRad="38100" dist="38100" dir="2700000" algn="tl">
                    <a:srgbClr val="000000">
                      <a:alpha val="43137"/>
                    </a:srgbClr>
                  </a:outerShdw>
                </a:effectLst>
              </a:rPr>
              <a:t>dr</a:t>
            </a:r>
            <a:r>
              <a:rPr lang="en-US" dirty="0" smtClean="0">
                <a:solidFill>
                  <a:schemeClr val="accent2">
                    <a:lumMod val="75000"/>
                  </a:schemeClr>
                </a:solidFill>
                <a:effectLst>
                  <a:outerShdw blurRad="38100" dist="38100" dir="2700000" algn="tl">
                    <a:srgbClr val="000000">
                      <a:alpha val="43137"/>
                    </a:srgbClr>
                  </a:outerShdw>
                </a:effectLst>
              </a:rPr>
              <a:t> .Dina </a:t>
            </a:r>
            <a:r>
              <a:rPr lang="en-US" dirty="0" err="1" smtClean="0">
                <a:solidFill>
                  <a:schemeClr val="accent2">
                    <a:lumMod val="75000"/>
                  </a:schemeClr>
                </a:solidFill>
                <a:effectLst>
                  <a:outerShdw blurRad="38100" dist="38100" dir="2700000" algn="tl">
                    <a:srgbClr val="000000">
                      <a:alpha val="43137"/>
                    </a:srgbClr>
                  </a:outerShdw>
                </a:effectLst>
              </a:rPr>
              <a:t>saadoon</a:t>
            </a:r>
            <a:r>
              <a:rPr lang="en-US" dirty="0" smtClean="0">
                <a:solidFill>
                  <a:schemeClr val="accent2">
                    <a:lumMod val="75000"/>
                  </a:schemeClr>
                </a:solidFill>
                <a:effectLst>
                  <a:outerShdw blurRad="38100" dist="38100" dir="2700000" algn="tl">
                    <a:srgbClr val="000000">
                      <a:alpha val="43137"/>
                    </a:srgbClr>
                  </a:outerShdw>
                </a:effectLst>
              </a:rPr>
              <a:t> </a:t>
            </a:r>
            <a:endParaRPr lang="en-US"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31271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545" y="533400"/>
            <a:ext cx="8143243" cy="5257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8651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610600" cy="5632311"/>
          </a:xfrm>
          <a:prstGeom prst="rect">
            <a:avLst/>
          </a:prstGeom>
        </p:spPr>
        <p:txBody>
          <a:bodyPr wrap="square">
            <a:spAutoFit/>
          </a:bodyPr>
          <a:lstStyle/>
          <a:p>
            <a:r>
              <a:rPr lang="en-US" sz="2400" dirty="0" smtClean="0">
                <a:solidFill>
                  <a:srgbClr val="FF0000"/>
                </a:solidFill>
                <a:latin typeface="Times New Roman" pitchFamily="18" charset="0"/>
                <a:cs typeface="Times New Roman" pitchFamily="18" charset="0"/>
              </a:rPr>
              <a:t>Dehydration</a:t>
            </a:r>
          </a:p>
          <a:p>
            <a:r>
              <a:rPr lang="en-US" sz="2400" dirty="0" smtClean="0">
                <a:latin typeface="Times New Roman" pitchFamily="18" charset="0"/>
                <a:cs typeface="Times New Roman" pitchFamily="18" charset="0"/>
              </a:rPr>
              <a:t> Is defined as excessive loss of water from the body. Body requires certain amount of fluid intake daily for normal functions.</a:t>
            </a:r>
          </a:p>
          <a:p>
            <a:r>
              <a:rPr lang="en-US" sz="2400" dirty="0" smtClean="0">
                <a:solidFill>
                  <a:srgbClr val="FF0000"/>
                </a:solidFill>
                <a:latin typeface="Times New Roman" pitchFamily="18" charset="0"/>
                <a:cs typeface="Times New Roman" pitchFamily="18" charset="0"/>
              </a:rPr>
              <a:t>Classification Basically, dehydration is of three types</a:t>
            </a:r>
            <a:r>
              <a:rPr lang="en-US" sz="2400" dirty="0" smtClean="0">
                <a:latin typeface="Times New Roman" pitchFamily="18" charset="0"/>
                <a:cs typeface="Times New Roman" pitchFamily="18" charset="0"/>
              </a:rPr>
              <a:t>: </a:t>
            </a:r>
          </a:p>
          <a:p>
            <a:pPr marL="457200" indent="-457200">
              <a:buAutoNum type="arabicPeriod"/>
            </a:pPr>
            <a:r>
              <a:rPr lang="en-US" sz="2400" dirty="0" smtClean="0">
                <a:latin typeface="Times New Roman" pitchFamily="18" charset="0"/>
                <a:cs typeface="Times New Roman" pitchFamily="18" charset="0"/>
              </a:rPr>
              <a:t>Mild dehydration: It occurs when fluid loss is about 5% of total body fluids. Dehydration is not very serious and can be treated easily by rehydration.</a:t>
            </a:r>
          </a:p>
          <a:p>
            <a:r>
              <a:rPr lang="en-US" sz="2400" dirty="0" smtClean="0">
                <a:latin typeface="Times New Roman" pitchFamily="18" charset="0"/>
                <a:cs typeface="Times New Roman" pitchFamily="18" charset="0"/>
              </a:rPr>
              <a:t> 2. Moderate dehydration: It occurs when fluid loss is about 10%. Dehydration becomes little serious and immediate treatment should be given by rehydration.</a:t>
            </a:r>
          </a:p>
          <a:p>
            <a:r>
              <a:rPr lang="en-US" sz="2400" dirty="0" smtClean="0">
                <a:latin typeface="Times New Roman" pitchFamily="18" charset="0"/>
                <a:cs typeface="Times New Roman" pitchFamily="18" charset="0"/>
              </a:rPr>
              <a:t> 3. Severe dehydration: It occurs when fluid loss is about 15%. Dehydration becomes severe and requires hospitalization and emergency treatment. When fluid loss is more than 15%, dehydration becomes very severe and life threatening. On the basis of ratio between water loss and sodium loss</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639151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97346"/>
            <a:ext cx="8991600" cy="6370975"/>
          </a:xfrm>
          <a:prstGeom prst="rect">
            <a:avLst/>
          </a:prstGeom>
        </p:spPr>
        <p:txBody>
          <a:bodyPr wrap="square">
            <a:spAutoFit/>
          </a:bodyPr>
          <a:lstStyle/>
          <a:p>
            <a:r>
              <a:rPr lang="en-US" sz="2400" b="1" dirty="0" smtClean="0">
                <a:solidFill>
                  <a:srgbClr val="FF0000"/>
                </a:solidFill>
                <a:latin typeface="Times New Roman" pitchFamily="18" charset="0"/>
                <a:cs typeface="Times New Roman" pitchFamily="18" charset="0"/>
              </a:rPr>
              <a:t>Edema </a:t>
            </a:r>
          </a:p>
          <a:p>
            <a:r>
              <a:rPr lang="en-US" sz="2400" dirty="0" smtClean="0">
                <a:latin typeface="Times New Roman" pitchFamily="18" charset="0"/>
                <a:cs typeface="Times New Roman" pitchFamily="18" charset="0"/>
              </a:rPr>
              <a:t>Edema refers to the presence of excess fluid in the body tissues. In most instances, edema occurs mainly in the extracellular fluid compartment, but it can involve intracellular fluid.</a:t>
            </a:r>
          </a:p>
          <a:p>
            <a:r>
              <a:rPr lang="en-US" sz="2400" dirty="0" smtClean="0">
                <a:solidFill>
                  <a:srgbClr val="FF0000"/>
                </a:solidFill>
                <a:latin typeface="Times New Roman" pitchFamily="18" charset="0"/>
                <a:cs typeface="Times New Roman" pitchFamily="18" charset="0"/>
              </a:rPr>
              <a:t>Intracellular Edema</a:t>
            </a:r>
          </a:p>
          <a:p>
            <a:r>
              <a:rPr lang="en-US" sz="2400" dirty="0" smtClean="0">
                <a:latin typeface="Times New Roman" pitchFamily="18" charset="0"/>
                <a:cs typeface="Times New Roman" pitchFamily="18" charset="0"/>
              </a:rPr>
              <a:t>Three conditions are especially prone to cause intracellular swelling: </a:t>
            </a:r>
          </a:p>
          <a:p>
            <a:pPr marL="457200" indent="-457200">
              <a:buAutoNum type="arabicParenBoth"/>
            </a:pPr>
            <a:r>
              <a:rPr lang="en-US" sz="2400" dirty="0" err="1" smtClean="0">
                <a:solidFill>
                  <a:srgbClr val="7030A0"/>
                </a:solidFill>
                <a:latin typeface="Times New Roman" pitchFamily="18" charset="0"/>
                <a:cs typeface="Times New Roman" pitchFamily="18" charset="0"/>
              </a:rPr>
              <a:t>Hyponatremia</a:t>
            </a:r>
            <a:endParaRPr lang="en-US" sz="2400" dirty="0" smtClean="0">
              <a:solidFill>
                <a:srgbClr val="7030A0"/>
              </a:solidFill>
              <a:latin typeface="Times New Roman" pitchFamily="18" charset="0"/>
              <a:cs typeface="Times New Roman" pitchFamily="18" charset="0"/>
            </a:endParaRPr>
          </a:p>
          <a:p>
            <a:r>
              <a:rPr lang="en-US" sz="2400" dirty="0" smtClean="0">
                <a:solidFill>
                  <a:srgbClr val="7030A0"/>
                </a:solidFill>
                <a:latin typeface="Times New Roman" pitchFamily="18" charset="0"/>
                <a:cs typeface="Times New Roman" pitchFamily="18" charset="0"/>
              </a:rPr>
              <a:t>(2) depression of the metabolic systems of the tissues</a:t>
            </a:r>
          </a:p>
          <a:p>
            <a:r>
              <a:rPr lang="en-US" sz="2400" dirty="0" smtClean="0">
                <a:solidFill>
                  <a:srgbClr val="7030A0"/>
                </a:solidFill>
                <a:latin typeface="Times New Roman" pitchFamily="18" charset="0"/>
                <a:cs typeface="Times New Roman" pitchFamily="18" charset="0"/>
              </a:rPr>
              <a:t>(3) lack of adequate nutrition to the cells.</a:t>
            </a:r>
          </a:p>
          <a:p>
            <a:r>
              <a:rPr lang="en-US" sz="2400" dirty="0" smtClean="0">
                <a:solidFill>
                  <a:srgbClr val="FF0000"/>
                </a:solidFill>
                <a:latin typeface="Times New Roman" pitchFamily="18" charset="0"/>
                <a:cs typeface="Times New Roman" pitchFamily="18" charset="0"/>
              </a:rPr>
              <a:t>Extracellular Edema</a:t>
            </a:r>
          </a:p>
          <a:p>
            <a:r>
              <a:rPr lang="en-US" sz="2400" dirty="0" smtClean="0">
                <a:solidFill>
                  <a:srgbClr val="7030A0"/>
                </a:solidFill>
                <a:latin typeface="Times New Roman" pitchFamily="18" charset="0"/>
                <a:cs typeface="Times New Roman" pitchFamily="18" charset="0"/>
              </a:rPr>
              <a:t>Extracellular fluid edema occurs when excess fluid accumulates in the extracellular spaces. There are two general causes of extracellular edema:</a:t>
            </a:r>
          </a:p>
          <a:p>
            <a:r>
              <a:rPr lang="en-US" sz="2400" dirty="0" smtClean="0">
                <a:solidFill>
                  <a:srgbClr val="FF0000"/>
                </a:solidFill>
                <a:latin typeface="Times New Roman" pitchFamily="18" charset="0"/>
                <a:cs typeface="Times New Roman" pitchFamily="18" charset="0"/>
              </a:rPr>
              <a:t> (1) </a:t>
            </a:r>
            <a:r>
              <a:rPr lang="en-US" sz="2400" dirty="0" smtClean="0">
                <a:solidFill>
                  <a:srgbClr val="7030A0"/>
                </a:solidFill>
                <a:latin typeface="Times New Roman" pitchFamily="18" charset="0"/>
                <a:cs typeface="Times New Roman" pitchFamily="18" charset="0"/>
              </a:rPr>
              <a:t>abnormal leakage of fluid from the plasma to the interstitial spaces across the capillaries.</a:t>
            </a:r>
          </a:p>
          <a:p>
            <a:r>
              <a:rPr lang="en-US" sz="2400" dirty="0" smtClean="0">
                <a:solidFill>
                  <a:srgbClr val="7030A0"/>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(2) </a:t>
            </a:r>
            <a:r>
              <a:rPr lang="en-US" sz="2400" dirty="0" smtClean="0">
                <a:solidFill>
                  <a:srgbClr val="7030A0"/>
                </a:solidFill>
                <a:latin typeface="Times New Roman" pitchFamily="18" charset="0"/>
                <a:cs typeface="Times New Roman" pitchFamily="18" charset="0"/>
              </a:rPr>
              <a:t>failure of the </a:t>
            </a:r>
            <a:r>
              <a:rPr lang="en-US" sz="2400" dirty="0" err="1" smtClean="0">
                <a:solidFill>
                  <a:srgbClr val="7030A0"/>
                </a:solidFill>
                <a:latin typeface="Times New Roman" pitchFamily="18" charset="0"/>
                <a:cs typeface="Times New Roman" pitchFamily="18" charset="0"/>
              </a:rPr>
              <a:t>lymphatics</a:t>
            </a:r>
            <a:r>
              <a:rPr lang="en-US" sz="2400" dirty="0" smtClean="0">
                <a:solidFill>
                  <a:srgbClr val="7030A0"/>
                </a:solidFill>
                <a:latin typeface="Times New Roman" pitchFamily="18" charset="0"/>
                <a:cs typeface="Times New Roman" pitchFamily="18" charset="0"/>
              </a:rPr>
              <a:t> to return fluid from the </a:t>
            </a:r>
            <a:r>
              <a:rPr lang="en-US" sz="2400" dirty="0" err="1" smtClean="0">
                <a:solidFill>
                  <a:srgbClr val="7030A0"/>
                </a:solidFill>
                <a:latin typeface="Times New Roman" pitchFamily="18" charset="0"/>
                <a:cs typeface="Times New Roman" pitchFamily="18" charset="0"/>
              </a:rPr>
              <a:t>interstitium</a:t>
            </a:r>
            <a:r>
              <a:rPr lang="en-US" sz="2400" dirty="0" smtClean="0">
                <a:solidFill>
                  <a:srgbClr val="7030A0"/>
                </a:solidFill>
                <a:latin typeface="Times New Roman" pitchFamily="18" charset="0"/>
                <a:cs typeface="Times New Roman" pitchFamily="18" charset="0"/>
              </a:rPr>
              <a:t> back into the blood, often called lymphedema.</a:t>
            </a:r>
            <a:endParaRPr lang="en-US" sz="24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231268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600"/>
            <a:ext cx="8153400" cy="5632311"/>
          </a:xfrm>
          <a:prstGeom prst="rect">
            <a:avLst/>
          </a:prstGeom>
        </p:spPr>
        <p:txBody>
          <a:bodyPr wrap="square">
            <a:spAutoFit/>
          </a:bodyPr>
          <a:lstStyle/>
          <a:p>
            <a:r>
              <a:rPr lang="en-US" sz="2400" b="1" dirty="0" smtClean="0">
                <a:latin typeface="Times New Roman" pitchFamily="18" charset="0"/>
                <a:cs typeface="Times New Roman" pitchFamily="18" charset="0"/>
              </a:rPr>
              <a:t>BLOOD AS A CIRCULATORY FLUID</a:t>
            </a:r>
            <a:r>
              <a:rPr lang="en-US" sz="2400" dirty="0" smtClean="0">
                <a:latin typeface="Times New Roman" pitchFamily="18" charset="0"/>
                <a:cs typeface="Times New Roman" pitchFamily="18" charset="0"/>
              </a:rPr>
              <a:t>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solidFill>
                  <a:srgbClr val="FF0000"/>
                </a:solidFill>
                <a:latin typeface="Times New Roman" pitchFamily="18" charset="0"/>
                <a:cs typeface="Times New Roman" pitchFamily="18" charset="0"/>
              </a:rPr>
              <a:t>Blood is a connective tissue in fluid form</a:t>
            </a:r>
            <a:r>
              <a:rPr lang="en-US" sz="2400" dirty="0" smtClean="0">
                <a:latin typeface="Times New Roman" pitchFamily="18" charset="0"/>
                <a:cs typeface="Times New Roman" pitchFamily="18" charset="0"/>
              </a:rPr>
              <a:t>. It is considered as the ‘</a:t>
            </a:r>
            <a:r>
              <a:rPr lang="en-US" sz="2400" dirty="0" smtClean="0">
                <a:solidFill>
                  <a:srgbClr val="FF0000"/>
                </a:solidFill>
                <a:latin typeface="Times New Roman" pitchFamily="18" charset="0"/>
                <a:cs typeface="Times New Roman" pitchFamily="18" charset="0"/>
              </a:rPr>
              <a:t>fluid of life</a:t>
            </a:r>
            <a:r>
              <a:rPr lang="en-US" sz="2400" dirty="0" smtClean="0">
                <a:latin typeface="Times New Roman" pitchFamily="18" charset="0"/>
                <a:cs typeface="Times New Roman" pitchFamily="18" charset="0"/>
              </a:rPr>
              <a:t>’ because it carries oxygen from lungs to all parts of the body and carbon dioxide from all parts of the body to the lungs. It is known as ‘</a:t>
            </a:r>
            <a:r>
              <a:rPr lang="en-US" sz="2400" dirty="0" smtClean="0">
                <a:solidFill>
                  <a:srgbClr val="FF0000"/>
                </a:solidFill>
                <a:latin typeface="Times New Roman" pitchFamily="18" charset="0"/>
                <a:cs typeface="Times New Roman" pitchFamily="18" charset="0"/>
              </a:rPr>
              <a:t>fluid of growth</a:t>
            </a:r>
            <a:r>
              <a:rPr lang="en-US" sz="2400" dirty="0" smtClean="0">
                <a:latin typeface="Times New Roman" pitchFamily="18" charset="0"/>
                <a:cs typeface="Times New Roman" pitchFamily="18" charset="0"/>
              </a:rPr>
              <a:t>’ because it carries nutritive substances from the digestive system and hormones from endocrine gland to all the tissues. The blood is also called the ‘</a:t>
            </a:r>
            <a:r>
              <a:rPr lang="en-US" sz="2400" dirty="0" smtClean="0">
                <a:solidFill>
                  <a:srgbClr val="FF0000"/>
                </a:solidFill>
                <a:latin typeface="Times New Roman" pitchFamily="18" charset="0"/>
                <a:cs typeface="Times New Roman" pitchFamily="18" charset="0"/>
              </a:rPr>
              <a:t>fluid of health</a:t>
            </a:r>
            <a:r>
              <a:rPr lang="en-US" sz="2400" dirty="0" smtClean="0">
                <a:latin typeface="Times New Roman" pitchFamily="18" charset="0"/>
                <a:cs typeface="Times New Roman" pitchFamily="18" charset="0"/>
              </a:rPr>
              <a:t>’ because it protects the body against the diseases and gets rid of the waste products and unwanted substances by transporting them to the excretory organs like kidneys</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The normal total circulating blood volume is about 8% of the body weight (5600 mL in a 70-kg man). About 55% of this volume is plasma.</a:t>
            </a:r>
            <a:br>
              <a:rPr lang="en-US" sz="2400" dirty="0" smtClean="0">
                <a:latin typeface="Times New Roman" pitchFamily="18" charset="0"/>
                <a:cs typeface="Times New Roman" pitchFamily="18" charset="0"/>
              </a:rPr>
            </a:br>
            <a:endParaRPr lang="en-US" sz="2400" dirty="0"/>
          </a:p>
        </p:txBody>
      </p:sp>
    </p:spTree>
    <p:extLst>
      <p:ext uri="{BB962C8B-B14F-4D97-AF65-F5344CB8AC3E}">
        <p14:creationId xmlns:p14="http://schemas.microsoft.com/office/powerpoint/2010/main" val="3758288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0"/>
            <a:ext cx="6400800" cy="3785652"/>
          </a:xfrm>
          <a:prstGeom prst="rect">
            <a:avLst/>
          </a:prstGeom>
        </p:spPr>
        <p:txBody>
          <a:bodyPr wrap="square">
            <a:spAutoFit/>
          </a:bodyPr>
          <a:lstStyle/>
          <a:p>
            <a:r>
              <a:rPr lang="en-US" sz="2400" dirty="0" smtClean="0">
                <a:solidFill>
                  <a:srgbClr val="FF0000"/>
                </a:solidFill>
                <a:latin typeface="Times New Roman" pitchFamily="18" charset="0"/>
                <a:cs typeface="Times New Roman" pitchFamily="18" charset="0"/>
              </a:rPr>
              <a:t>Blood is consist from :</a:t>
            </a:r>
            <a:br>
              <a:rPr lang="en-US" sz="2400" dirty="0" smtClean="0">
                <a:solidFill>
                  <a:srgbClr val="FF0000"/>
                </a:solidFill>
                <a:latin typeface="Times New Roman" pitchFamily="18" charset="0"/>
                <a:cs typeface="Times New Roman" pitchFamily="18" charset="0"/>
              </a:rPr>
            </a:br>
            <a:r>
              <a:rPr lang="en-US" sz="2400" dirty="0" smtClean="0">
                <a:solidFill>
                  <a:srgbClr val="00B050"/>
                </a:solidFill>
                <a:latin typeface="Times New Roman" pitchFamily="18" charset="0"/>
                <a:cs typeface="Times New Roman" pitchFamily="18" charset="0"/>
              </a:rPr>
              <a:t>1-cellular parts</a:t>
            </a:r>
            <a:br>
              <a:rPr lang="en-US" sz="2400" dirty="0" smtClean="0">
                <a:solidFill>
                  <a:srgbClr val="00B050"/>
                </a:solidFill>
                <a:latin typeface="Times New Roman" pitchFamily="18" charset="0"/>
                <a:cs typeface="Times New Roman" pitchFamily="18" charset="0"/>
              </a:rPr>
            </a:br>
            <a:r>
              <a:rPr lang="en-US" sz="2400" dirty="0" smtClean="0">
                <a:solidFill>
                  <a:schemeClr val="tx2">
                    <a:lumMod val="60000"/>
                    <a:lumOff val="40000"/>
                  </a:schemeClr>
                </a:solidFill>
                <a:latin typeface="Times New Roman" pitchFamily="18" charset="0"/>
                <a:cs typeface="Times New Roman" pitchFamily="18" charset="0"/>
              </a:rPr>
              <a:t>A-WBCs(granulocyte and </a:t>
            </a:r>
            <a:r>
              <a:rPr lang="en-US" sz="2400" dirty="0" err="1" smtClean="0">
                <a:solidFill>
                  <a:schemeClr val="tx2">
                    <a:lumMod val="60000"/>
                    <a:lumOff val="40000"/>
                  </a:schemeClr>
                </a:solidFill>
                <a:latin typeface="Times New Roman" pitchFamily="18" charset="0"/>
                <a:cs typeface="Times New Roman" pitchFamily="18" charset="0"/>
              </a:rPr>
              <a:t>agranulocyte</a:t>
            </a:r>
            <a:r>
              <a:rPr lang="en-US" sz="2400" dirty="0" smtClean="0">
                <a:solidFill>
                  <a:schemeClr val="tx2">
                    <a:lumMod val="60000"/>
                    <a:lumOff val="40000"/>
                  </a:schemeClr>
                </a:solidFill>
                <a:latin typeface="Times New Roman" pitchFamily="18" charset="0"/>
                <a:cs typeface="Times New Roman" pitchFamily="18" charset="0"/>
              </a:rPr>
              <a:t>)</a:t>
            </a:r>
            <a:br>
              <a:rPr lang="en-US" sz="2400" dirty="0" smtClean="0">
                <a:solidFill>
                  <a:schemeClr val="tx2">
                    <a:lumMod val="60000"/>
                    <a:lumOff val="40000"/>
                  </a:schemeClr>
                </a:solidFill>
                <a:latin typeface="Times New Roman" pitchFamily="18" charset="0"/>
                <a:cs typeface="Times New Roman" pitchFamily="18" charset="0"/>
              </a:rPr>
            </a:br>
            <a:r>
              <a:rPr lang="en-US" sz="2400" dirty="0" smtClean="0">
                <a:solidFill>
                  <a:schemeClr val="tx2">
                    <a:lumMod val="60000"/>
                    <a:lumOff val="40000"/>
                  </a:schemeClr>
                </a:solidFill>
                <a:latin typeface="Times New Roman" pitchFamily="18" charset="0"/>
                <a:cs typeface="Times New Roman" pitchFamily="18" charset="0"/>
              </a:rPr>
              <a:t>B-RBCs</a:t>
            </a:r>
            <a:br>
              <a:rPr lang="en-US" sz="2400" dirty="0" smtClean="0">
                <a:solidFill>
                  <a:schemeClr val="tx2">
                    <a:lumMod val="60000"/>
                    <a:lumOff val="40000"/>
                  </a:schemeClr>
                </a:solidFill>
                <a:latin typeface="Times New Roman" pitchFamily="18" charset="0"/>
                <a:cs typeface="Times New Roman" pitchFamily="18" charset="0"/>
              </a:rPr>
            </a:br>
            <a:r>
              <a:rPr lang="en-US" sz="2400" dirty="0" smtClean="0">
                <a:solidFill>
                  <a:schemeClr val="tx2">
                    <a:lumMod val="60000"/>
                    <a:lumOff val="40000"/>
                  </a:schemeClr>
                </a:solidFill>
                <a:latin typeface="Times New Roman" pitchFamily="18" charset="0"/>
                <a:cs typeface="Times New Roman" pitchFamily="18" charset="0"/>
              </a:rPr>
              <a:t>C-thrombocyte</a:t>
            </a:r>
            <a:br>
              <a:rPr lang="en-US" sz="2400" dirty="0" smtClean="0">
                <a:solidFill>
                  <a:schemeClr val="tx2">
                    <a:lumMod val="60000"/>
                    <a:lumOff val="40000"/>
                  </a:schemeClr>
                </a:solidFill>
                <a:latin typeface="Times New Roman" pitchFamily="18" charset="0"/>
                <a:cs typeface="Times New Roman" pitchFamily="18" charset="0"/>
              </a:rPr>
            </a:br>
            <a:r>
              <a:rPr lang="en-US" sz="2400" dirty="0" smtClean="0">
                <a:solidFill>
                  <a:schemeClr val="tx2">
                    <a:lumMod val="60000"/>
                    <a:lumOff val="40000"/>
                  </a:schemeClr>
                </a:solidFill>
                <a:latin typeface="Times New Roman" pitchFamily="18" charset="0"/>
                <a:cs typeface="Times New Roman" pitchFamily="18" charset="0"/>
              </a:rPr>
              <a:t/>
            </a:r>
            <a:br>
              <a:rPr lang="en-US" sz="2400" dirty="0" smtClean="0">
                <a:solidFill>
                  <a:schemeClr val="tx2">
                    <a:lumMod val="60000"/>
                    <a:lumOff val="40000"/>
                  </a:schemeClr>
                </a:solidFill>
                <a:latin typeface="Times New Roman" pitchFamily="18" charset="0"/>
                <a:cs typeface="Times New Roman" pitchFamily="18" charset="0"/>
              </a:rPr>
            </a:br>
            <a:r>
              <a:rPr lang="en-US" sz="2400" dirty="0" smtClean="0">
                <a:solidFill>
                  <a:srgbClr val="00B0F0"/>
                </a:solidFill>
                <a:latin typeface="Times New Roman" pitchFamily="18" charset="0"/>
                <a:cs typeface="Times New Roman" pitchFamily="18" charset="0"/>
              </a:rPr>
              <a:t>2-fluid parts</a:t>
            </a:r>
            <a:br>
              <a:rPr lang="en-US" sz="2400" dirty="0" smtClean="0">
                <a:solidFill>
                  <a:srgbClr val="00B0F0"/>
                </a:solidFill>
                <a:latin typeface="Times New Roman" pitchFamily="18" charset="0"/>
                <a:cs typeface="Times New Roman" pitchFamily="18" charset="0"/>
              </a:rPr>
            </a:br>
            <a:r>
              <a:rPr lang="en-US" sz="2400" dirty="0" smtClean="0">
                <a:solidFill>
                  <a:schemeClr val="accent2">
                    <a:lumMod val="75000"/>
                  </a:schemeClr>
                </a:solidFill>
                <a:latin typeface="Times New Roman" pitchFamily="18" charset="0"/>
                <a:cs typeface="Times New Roman" pitchFamily="18" charset="0"/>
              </a:rPr>
              <a:t>A-plasma</a:t>
            </a:r>
            <a:br>
              <a:rPr lang="en-US" sz="2400" dirty="0" smtClean="0">
                <a:solidFill>
                  <a:schemeClr val="accent2">
                    <a:lumMod val="75000"/>
                  </a:schemeClr>
                </a:solidFill>
                <a:latin typeface="Times New Roman" pitchFamily="18" charset="0"/>
                <a:cs typeface="Times New Roman" pitchFamily="18" charset="0"/>
              </a:rPr>
            </a:br>
            <a:r>
              <a:rPr lang="en-US" sz="2400" dirty="0" smtClean="0">
                <a:solidFill>
                  <a:schemeClr val="accent2">
                    <a:lumMod val="75000"/>
                  </a:schemeClr>
                </a:solidFill>
                <a:latin typeface="Times New Roman" pitchFamily="18" charset="0"/>
                <a:cs typeface="Times New Roman" pitchFamily="18" charset="0"/>
              </a:rPr>
              <a:t>B-serum</a:t>
            </a:r>
            <a:br>
              <a:rPr lang="en-US" sz="2400" dirty="0" smtClean="0">
                <a:solidFill>
                  <a:schemeClr val="accent2">
                    <a:lumMod val="75000"/>
                  </a:schemeClr>
                </a:solidFill>
                <a:latin typeface="Times New Roman" pitchFamily="18" charset="0"/>
                <a:cs typeface="Times New Roman" pitchFamily="18" charset="0"/>
              </a:rPr>
            </a:br>
            <a:endParaRPr lang="en-US"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057400"/>
            <a:ext cx="6001299" cy="4375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4798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600"/>
            <a:ext cx="8001000" cy="5632311"/>
          </a:xfrm>
          <a:prstGeom prst="rect">
            <a:avLst/>
          </a:prstGeom>
        </p:spPr>
        <p:txBody>
          <a:bodyPr wrap="square">
            <a:spAutoFit/>
          </a:bodyPr>
          <a:lstStyle/>
          <a:p>
            <a:pPr algn="just"/>
            <a:r>
              <a:rPr lang="en-US" sz="2400" dirty="0" smtClean="0">
                <a:solidFill>
                  <a:srgbClr val="FF0000"/>
                </a:solidFill>
                <a:latin typeface="Times New Roman" pitchFamily="18" charset="0"/>
                <a:cs typeface="Times New Roman" pitchFamily="18" charset="0"/>
              </a:rPr>
              <a:t>BONE MARROW </a:t>
            </a:r>
          </a:p>
          <a:p>
            <a:pPr algn="just"/>
            <a:r>
              <a:rPr lang="en-US" sz="2400" dirty="0" smtClean="0">
                <a:latin typeface="Times New Roman" pitchFamily="18" charset="0"/>
                <a:cs typeface="Times New Roman" pitchFamily="18" charset="0"/>
              </a:rPr>
              <a:t>In the adult, red blood cells, many white blood cells, and platelets are formed in the bone marrow. In the fetus, blood cells are also formed in the liver and spleen, and in adults such extra medullary hematopoiesis may occur in diseases in which the bone marrow becomes destroyed or </a:t>
            </a:r>
            <a:r>
              <a:rPr lang="en-US" sz="2400" dirty="0" err="1" smtClean="0">
                <a:latin typeface="Times New Roman" pitchFamily="18" charset="0"/>
                <a:cs typeface="Times New Roman" pitchFamily="18" charset="0"/>
              </a:rPr>
              <a:t>fibrosed</a:t>
            </a:r>
            <a:r>
              <a:rPr lang="en-US" sz="2400" dirty="0" smtClean="0">
                <a:latin typeface="Times New Roman" pitchFamily="18" charset="0"/>
                <a:cs typeface="Times New Roman" pitchFamily="18" charset="0"/>
              </a:rPr>
              <a:t>. In children, blood cells are actively produced in the marrow cavities of all the bones. By age 20, the marrow in the cavities of the long bones, except for the upper </a:t>
            </a:r>
            <a:r>
              <a:rPr lang="en-US" sz="2400" dirty="0" err="1" smtClean="0">
                <a:latin typeface="Times New Roman" pitchFamily="18" charset="0"/>
                <a:cs typeface="Times New Roman" pitchFamily="18" charset="0"/>
              </a:rPr>
              <a:t>humerus</a:t>
            </a:r>
            <a:r>
              <a:rPr lang="en-US" sz="2400" dirty="0" smtClean="0">
                <a:latin typeface="Times New Roman" pitchFamily="18" charset="0"/>
                <a:cs typeface="Times New Roman" pitchFamily="18" charset="0"/>
              </a:rPr>
              <a:t> and femur, has become inactive .Active cellular marrow is called red marrow; inactive marrow that is infiltrated with fat is called yellow marrow. The bone marrow is actually one of the largest organs in the body, approaching the size and weight of the liver. It is also one of the most active.</a:t>
            </a:r>
          </a:p>
          <a:p>
            <a:pPr algn="just"/>
            <a:r>
              <a:rPr lang="en-US" sz="2400" dirty="0" smtClean="0">
                <a:latin typeface="Times New Roman" pitchFamily="18" charset="0"/>
                <a:cs typeface="Times New Roman" pitchFamily="18" charset="0"/>
              </a:rPr>
              <a:t> </a:t>
            </a:r>
          </a:p>
        </p:txBody>
      </p:sp>
    </p:spTree>
    <p:extLst>
      <p:ext uri="{BB962C8B-B14F-4D97-AF65-F5344CB8AC3E}">
        <p14:creationId xmlns:p14="http://schemas.microsoft.com/office/powerpoint/2010/main" val="2990171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153400" cy="4524315"/>
          </a:xfrm>
          <a:prstGeom prst="rect">
            <a:avLst/>
          </a:prstGeom>
        </p:spPr>
        <p:txBody>
          <a:bodyPr wrap="square">
            <a:spAutoFit/>
          </a:bodyPr>
          <a:lstStyle/>
          <a:p>
            <a:r>
              <a:rPr lang="en-US" sz="2400" b="1" dirty="0" smtClean="0">
                <a:solidFill>
                  <a:srgbClr val="FF0000"/>
                </a:solidFill>
                <a:latin typeface="Times New Roman" pitchFamily="18" charset="0"/>
                <a:cs typeface="Times New Roman" pitchFamily="18" charset="0"/>
              </a:rPr>
              <a:t>PROPERTIES OF BLOOD</a:t>
            </a:r>
          </a:p>
          <a:p>
            <a:r>
              <a:rPr lang="en-US" sz="2400" dirty="0" smtClean="0">
                <a:solidFill>
                  <a:srgbClr val="FF0000"/>
                </a:solidFill>
                <a:latin typeface="Times New Roman" pitchFamily="18" charset="0"/>
                <a:cs typeface="Times New Roman" pitchFamily="18" charset="0"/>
              </a:rPr>
              <a:t>1. Color</a:t>
            </a:r>
            <a:r>
              <a:rPr lang="en-US" sz="2400" dirty="0" smtClean="0">
                <a:latin typeface="Times New Roman" pitchFamily="18" charset="0"/>
                <a:cs typeface="Times New Roman" pitchFamily="18" charset="0"/>
              </a:rPr>
              <a:t>: Blood is red in color. Arterial blood is scarlet </a:t>
            </a:r>
          </a:p>
          <a:p>
            <a:r>
              <a:rPr lang="en-US" sz="2400" dirty="0" smtClean="0">
                <a:latin typeface="Times New Roman" pitchFamily="18" charset="0"/>
                <a:cs typeface="Times New Roman" pitchFamily="18" charset="0"/>
              </a:rPr>
              <a:t>red because it contains more oxygen and venous </a:t>
            </a:r>
          </a:p>
          <a:p>
            <a:r>
              <a:rPr lang="en-US" sz="2400" dirty="0" smtClean="0">
                <a:latin typeface="Times New Roman" pitchFamily="18" charset="0"/>
                <a:cs typeface="Times New Roman" pitchFamily="18" charset="0"/>
              </a:rPr>
              <a:t>blood is purple red because of more carbon </a:t>
            </a:r>
          </a:p>
          <a:p>
            <a:r>
              <a:rPr lang="en-US" sz="2400" dirty="0" smtClean="0">
                <a:latin typeface="Times New Roman" pitchFamily="18" charset="0"/>
                <a:cs typeface="Times New Roman" pitchFamily="18" charset="0"/>
              </a:rPr>
              <a:t>dioxide.</a:t>
            </a:r>
          </a:p>
          <a:p>
            <a:r>
              <a:rPr lang="en-US" sz="2400" dirty="0" smtClean="0">
                <a:latin typeface="Times New Roman" pitchFamily="18" charset="0"/>
                <a:cs typeface="Times New Roman" pitchFamily="18" charset="0"/>
              </a:rPr>
              <a:t>Blood</a:t>
            </a:r>
          </a:p>
          <a:p>
            <a:r>
              <a:rPr lang="en-US" sz="2400" dirty="0" smtClean="0">
                <a:solidFill>
                  <a:srgbClr val="FF0000"/>
                </a:solidFill>
                <a:latin typeface="Times New Roman" pitchFamily="18" charset="0"/>
                <a:cs typeface="Times New Roman" pitchFamily="18" charset="0"/>
              </a:rPr>
              <a:t>2. Volume</a:t>
            </a:r>
            <a:r>
              <a:rPr lang="en-US" sz="2400" dirty="0" smtClean="0">
                <a:latin typeface="Times New Roman" pitchFamily="18" charset="0"/>
                <a:cs typeface="Times New Roman" pitchFamily="18" charset="0"/>
              </a:rPr>
              <a:t>: Average volume of blood in a normal adult </a:t>
            </a:r>
          </a:p>
          <a:p>
            <a:r>
              <a:rPr lang="en-US" sz="2400" dirty="0" smtClean="0">
                <a:latin typeface="Times New Roman" pitchFamily="18" charset="0"/>
                <a:cs typeface="Times New Roman" pitchFamily="18" charset="0"/>
              </a:rPr>
              <a:t>is 5 L. In a newborn baby, the volume is 450 ml. It </a:t>
            </a:r>
          </a:p>
          <a:p>
            <a:r>
              <a:rPr lang="en-US" sz="2400" dirty="0" smtClean="0">
                <a:latin typeface="Times New Roman" pitchFamily="18" charset="0"/>
                <a:cs typeface="Times New Roman" pitchFamily="18" charset="0"/>
              </a:rPr>
              <a:t>increases during growth and reaches 5 L at the time </a:t>
            </a:r>
          </a:p>
          <a:p>
            <a:r>
              <a:rPr lang="en-US" sz="2400" dirty="0" smtClean="0">
                <a:latin typeface="Times New Roman" pitchFamily="18" charset="0"/>
                <a:cs typeface="Times New Roman" pitchFamily="18" charset="0"/>
              </a:rPr>
              <a:t>of puberty. In females, it is slightly less and is about </a:t>
            </a:r>
          </a:p>
          <a:p>
            <a:r>
              <a:rPr lang="en-US" sz="2400" dirty="0" smtClean="0">
                <a:latin typeface="Times New Roman" pitchFamily="18" charset="0"/>
                <a:cs typeface="Times New Roman" pitchFamily="18" charset="0"/>
              </a:rPr>
              <a:t>4.5 L. It is about 8% of the body weight in a normal </a:t>
            </a:r>
          </a:p>
          <a:p>
            <a:r>
              <a:rPr lang="en-US" sz="2400" dirty="0" smtClean="0">
                <a:latin typeface="Times New Roman" pitchFamily="18" charset="0"/>
                <a:cs typeface="Times New Roman" pitchFamily="18" charset="0"/>
              </a:rPr>
              <a:t>young healthy adult, weighing about 70 kg.</a:t>
            </a:r>
          </a:p>
        </p:txBody>
      </p:sp>
    </p:spTree>
    <p:extLst>
      <p:ext uri="{BB962C8B-B14F-4D97-AF65-F5344CB8AC3E}">
        <p14:creationId xmlns:p14="http://schemas.microsoft.com/office/powerpoint/2010/main" val="309459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066800"/>
            <a:ext cx="7620000" cy="3046988"/>
          </a:xfrm>
          <a:prstGeom prst="rect">
            <a:avLst/>
          </a:prstGeom>
        </p:spPr>
        <p:txBody>
          <a:bodyPr wrap="square">
            <a:spAutoFit/>
          </a:bodyPr>
          <a:lstStyle/>
          <a:p>
            <a:r>
              <a:rPr lang="en-US" sz="2400" dirty="0" smtClean="0">
                <a:solidFill>
                  <a:srgbClr val="FF0000"/>
                </a:solidFill>
                <a:latin typeface="Times New Roman" pitchFamily="18" charset="0"/>
                <a:cs typeface="Times New Roman" pitchFamily="18" charset="0"/>
              </a:rPr>
              <a:t>3. Reaction and pH</a:t>
            </a:r>
            <a:r>
              <a:rPr lang="en-US" sz="2400" dirty="0" smtClean="0">
                <a:latin typeface="Times New Roman" pitchFamily="18" charset="0"/>
                <a:cs typeface="Times New Roman" pitchFamily="18" charset="0"/>
              </a:rPr>
              <a:t>: Blood is slightly alkaline and its </a:t>
            </a:r>
          </a:p>
          <a:p>
            <a:r>
              <a:rPr lang="en-US" sz="2400" dirty="0" smtClean="0">
                <a:latin typeface="Times New Roman" pitchFamily="18" charset="0"/>
                <a:cs typeface="Times New Roman" pitchFamily="18" charset="0"/>
              </a:rPr>
              <a:t>pH in normal conditions is 7.4.</a:t>
            </a:r>
          </a:p>
          <a:p>
            <a:r>
              <a:rPr lang="en-US" sz="2400" dirty="0" smtClean="0">
                <a:solidFill>
                  <a:srgbClr val="FF0000"/>
                </a:solidFill>
                <a:latin typeface="Times New Roman" pitchFamily="18" charset="0"/>
                <a:cs typeface="Times New Roman" pitchFamily="18" charset="0"/>
              </a:rPr>
              <a:t>4. Specific gravity</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 Specific gravity of total blood : 1.052 to 1.061</a:t>
            </a:r>
          </a:p>
          <a:p>
            <a:r>
              <a:rPr lang="en-US" sz="2400" dirty="0" smtClean="0">
                <a:latin typeface="Times New Roman" pitchFamily="18" charset="0"/>
                <a:cs typeface="Times New Roman" pitchFamily="18" charset="0"/>
              </a:rPr>
              <a:t> Specific gravity blood cells : 1.092 to 1.101</a:t>
            </a:r>
          </a:p>
          <a:p>
            <a:r>
              <a:rPr lang="en-US" sz="2400" dirty="0" smtClean="0">
                <a:latin typeface="Times New Roman" pitchFamily="18" charset="0"/>
                <a:cs typeface="Times New Roman" pitchFamily="18" charset="0"/>
              </a:rPr>
              <a:t> Specific gravity of plasma : 1.022 to 1.026</a:t>
            </a:r>
          </a:p>
          <a:p>
            <a:r>
              <a:rPr lang="en-US" sz="2400" dirty="0" smtClean="0">
                <a:solidFill>
                  <a:srgbClr val="FF0000"/>
                </a:solidFill>
                <a:latin typeface="Times New Roman" pitchFamily="18" charset="0"/>
                <a:cs typeface="Times New Roman" pitchFamily="18" charset="0"/>
              </a:rPr>
              <a:t>5. Viscosity</a:t>
            </a:r>
            <a:r>
              <a:rPr lang="en-US" sz="2400" dirty="0" smtClean="0">
                <a:latin typeface="Times New Roman" pitchFamily="18" charset="0"/>
                <a:cs typeface="Times New Roman" pitchFamily="18" charset="0"/>
              </a:rPr>
              <a:t>: Blood is five times more viscous than water. It is mainly due to red blood cells and plasma proteins.</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375662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7709"/>
            <a:ext cx="8229600" cy="4893647"/>
          </a:xfrm>
          <a:prstGeom prst="rect">
            <a:avLst/>
          </a:prstGeom>
        </p:spPr>
        <p:txBody>
          <a:bodyPr wrap="square">
            <a:spAutoFit/>
          </a:bodyPr>
          <a:lstStyle/>
          <a:p>
            <a:endParaRPr lang="en-US" sz="2400" dirty="0" smtClean="0">
              <a:solidFill>
                <a:srgbClr val="FF0000"/>
              </a:solidFill>
              <a:latin typeface="Times New Roman" pitchFamily="18" charset="0"/>
              <a:cs typeface="Times New Roman" pitchFamily="18" charset="0"/>
            </a:endParaRPr>
          </a:p>
          <a:p>
            <a:endParaRPr lang="en-US" sz="2400" dirty="0">
              <a:solidFill>
                <a:srgbClr val="FF0000"/>
              </a:solidFill>
              <a:latin typeface="Times New Roman" pitchFamily="18" charset="0"/>
              <a:cs typeface="Times New Roman" pitchFamily="18" charset="0"/>
            </a:endParaRPr>
          </a:p>
          <a:p>
            <a:r>
              <a:rPr lang="en-US" sz="2400" dirty="0" smtClean="0">
                <a:solidFill>
                  <a:srgbClr val="FF0000"/>
                </a:solidFill>
                <a:latin typeface="Times New Roman" pitchFamily="18" charset="0"/>
                <a:cs typeface="Times New Roman" pitchFamily="18" charset="0"/>
              </a:rPr>
              <a:t>FUNCTIONS OF BLOOD</a:t>
            </a:r>
          </a:p>
          <a:p>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1. NUTRITIVE FUNCTION</a:t>
            </a:r>
          </a:p>
          <a:p>
            <a:r>
              <a:rPr lang="en-US" sz="2400" dirty="0" smtClean="0">
                <a:latin typeface="Times New Roman" pitchFamily="18" charset="0"/>
                <a:cs typeface="Times New Roman" pitchFamily="18" charset="0"/>
              </a:rPr>
              <a:t>Nutritive substances like glucose, amino acids, lipids and </a:t>
            </a:r>
          </a:p>
          <a:p>
            <a:r>
              <a:rPr lang="en-US" sz="2400" dirty="0" smtClean="0">
                <a:latin typeface="Times New Roman" pitchFamily="18" charset="0"/>
                <a:cs typeface="Times New Roman" pitchFamily="18" charset="0"/>
              </a:rPr>
              <a:t>vitamins derived from digested food are absorbed from </a:t>
            </a:r>
          </a:p>
          <a:p>
            <a:r>
              <a:rPr lang="en-US" sz="2400" dirty="0" smtClean="0">
                <a:latin typeface="Times New Roman" pitchFamily="18" charset="0"/>
                <a:cs typeface="Times New Roman" pitchFamily="18" charset="0"/>
              </a:rPr>
              <a:t>gastrointestinal tract and carried by blood to different </a:t>
            </a:r>
          </a:p>
          <a:p>
            <a:r>
              <a:rPr lang="en-US" sz="2400" dirty="0" smtClean="0">
                <a:latin typeface="Times New Roman" pitchFamily="18" charset="0"/>
                <a:cs typeface="Times New Roman" pitchFamily="18" charset="0"/>
              </a:rPr>
              <a:t>parts of the body for growth and production of energy.</a:t>
            </a:r>
          </a:p>
          <a:p>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2. RESPIRATORY FUNCTION</a:t>
            </a:r>
          </a:p>
          <a:p>
            <a:r>
              <a:rPr lang="en-US" sz="2400" dirty="0" smtClean="0">
                <a:latin typeface="Times New Roman" pitchFamily="18" charset="0"/>
                <a:cs typeface="Times New Roman" pitchFamily="18" charset="0"/>
              </a:rPr>
              <a:t>Transport of respiratory gases is done by the blood. It </a:t>
            </a:r>
          </a:p>
          <a:p>
            <a:r>
              <a:rPr lang="en-US" sz="2400" dirty="0" smtClean="0">
                <a:latin typeface="Times New Roman" pitchFamily="18" charset="0"/>
                <a:cs typeface="Times New Roman" pitchFamily="18" charset="0"/>
              </a:rPr>
              <a:t>carries oxygen from alveoli of lungs to different tissues </a:t>
            </a:r>
          </a:p>
          <a:p>
            <a:r>
              <a:rPr lang="en-US" sz="2400" dirty="0" smtClean="0">
                <a:latin typeface="Times New Roman" pitchFamily="18" charset="0"/>
                <a:cs typeface="Times New Roman" pitchFamily="18" charset="0"/>
              </a:rPr>
              <a:t>and carbon dioxide from tissues to alveoli.</a:t>
            </a:r>
          </a:p>
          <a:p>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01800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028343"/>
            <a:ext cx="6934200" cy="3785652"/>
          </a:xfrm>
          <a:prstGeom prst="rect">
            <a:avLst/>
          </a:prstGeom>
        </p:spPr>
        <p:txBody>
          <a:bodyPr wrap="square">
            <a:spAutoFit/>
          </a:bodyPr>
          <a:lstStyle/>
          <a:p>
            <a:r>
              <a:rPr lang="en-US" sz="2400" dirty="0" smtClean="0">
                <a:solidFill>
                  <a:srgbClr val="FF0000"/>
                </a:solidFill>
                <a:latin typeface="Times New Roman" pitchFamily="18" charset="0"/>
                <a:cs typeface="Times New Roman" pitchFamily="18" charset="0"/>
              </a:rPr>
              <a:t>3. EXCRETORY FUNCTION</a:t>
            </a:r>
          </a:p>
          <a:p>
            <a:r>
              <a:rPr lang="en-US" sz="2400" dirty="0" smtClean="0">
                <a:latin typeface="Times New Roman" pitchFamily="18" charset="0"/>
                <a:cs typeface="Times New Roman" pitchFamily="18" charset="0"/>
              </a:rPr>
              <a:t>Waste products formed in the tissues during various </a:t>
            </a:r>
          </a:p>
          <a:p>
            <a:r>
              <a:rPr lang="en-US" sz="2400" dirty="0" smtClean="0">
                <a:latin typeface="Times New Roman" pitchFamily="18" charset="0"/>
                <a:cs typeface="Times New Roman" pitchFamily="18" charset="0"/>
              </a:rPr>
              <a:t>metabolic activities are removed by blood and carried </a:t>
            </a:r>
          </a:p>
          <a:p>
            <a:r>
              <a:rPr lang="en-US" sz="2400" dirty="0" smtClean="0">
                <a:latin typeface="Times New Roman" pitchFamily="18" charset="0"/>
                <a:cs typeface="Times New Roman" pitchFamily="18" charset="0"/>
              </a:rPr>
              <a:t>to the excretory organs like kidney, skin, liver, etc. for </a:t>
            </a:r>
          </a:p>
          <a:p>
            <a:r>
              <a:rPr lang="en-US" sz="2400" dirty="0" smtClean="0">
                <a:latin typeface="Times New Roman" pitchFamily="18" charset="0"/>
                <a:cs typeface="Times New Roman" pitchFamily="18" charset="0"/>
              </a:rPr>
              <a:t>excretion.</a:t>
            </a:r>
          </a:p>
          <a:p>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4. TRANSPORT OF HORMONES AND ENZYMES</a:t>
            </a:r>
          </a:p>
          <a:p>
            <a:r>
              <a:rPr lang="en-US" sz="2400" dirty="0" smtClean="0">
                <a:latin typeface="Times New Roman" pitchFamily="18" charset="0"/>
                <a:cs typeface="Times New Roman" pitchFamily="18" charset="0"/>
              </a:rPr>
              <a:t>Hormones which are secreted by ductless (endocrine) </a:t>
            </a:r>
          </a:p>
          <a:p>
            <a:r>
              <a:rPr lang="en-US" sz="2400" dirty="0" smtClean="0">
                <a:latin typeface="Times New Roman" pitchFamily="18" charset="0"/>
                <a:cs typeface="Times New Roman" pitchFamily="18" charset="0"/>
              </a:rPr>
              <a:t>glands are released directly into the blood. The blood </a:t>
            </a:r>
          </a:p>
          <a:p>
            <a:r>
              <a:rPr lang="en-US" sz="2400" dirty="0" smtClean="0">
                <a:latin typeface="Times New Roman" pitchFamily="18" charset="0"/>
                <a:cs typeface="Times New Roman" pitchFamily="18" charset="0"/>
              </a:rPr>
              <a:t>transports these hormones to their target organs/tissues. </a:t>
            </a:r>
          </a:p>
          <a:p>
            <a:r>
              <a:rPr lang="en-US" sz="2400" dirty="0" smtClean="0">
                <a:latin typeface="Times New Roman" pitchFamily="18" charset="0"/>
                <a:cs typeface="Times New Roman" pitchFamily="18" charset="0"/>
              </a:rPr>
              <a:t>Blood also transports enzymes.</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133112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85800"/>
            <a:ext cx="7924800" cy="5940088"/>
          </a:xfrm>
          <a:prstGeom prst="rect">
            <a:avLst/>
          </a:prstGeom>
        </p:spPr>
        <p:txBody>
          <a:bodyPr wrap="square">
            <a:spAutoFit/>
          </a:bodyPr>
          <a:lstStyle/>
          <a:p>
            <a:pPr algn="just"/>
            <a:r>
              <a:rPr lang="en-US" sz="2400" dirty="0" smtClean="0">
                <a:solidFill>
                  <a:srgbClr val="FF0000"/>
                </a:solidFill>
                <a:latin typeface="Times New Roman" pitchFamily="18" charset="0"/>
                <a:cs typeface="Times New Roman" pitchFamily="18" charset="0"/>
              </a:rPr>
              <a:t>Body fluids </a:t>
            </a:r>
          </a:p>
          <a:p>
            <a:pPr algn="just"/>
            <a:r>
              <a:rPr lang="en-US" sz="2400" dirty="0" smtClean="0">
                <a:latin typeface="Times New Roman" pitchFamily="18" charset="0"/>
                <a:cs typeface="Times New Roman" pitchFamily="18" charset="0"/>
              </a:rPr>
              <a:t>Body is formed by solids and fluids. Fluid part is more than two third of the whole body. Water forms most of the fluid part of the body. In human beings, the total body water varies from 45% to 75% of body weight. In a normal young adult male, body contains 60% to 65% of water and 35% to 40% of solids. In a normal young adult female, the water is 50% to 55% and solids are 45% to 50%. In females, water is less because of more amount of subcutaneous adipose tissue. In thin persons, water content is more than that in obese persons. In old age, water content is decreased due to increase in adipose tissue.</a:t>
            </a:r>
          </a:p>
          <a:p>
            <a:pPr algn="just"/>
            <a:endParaRPr lang="en-US" sz="2400" dirty="0" smtClean="0">
              <a:solidFill>
                <a:srgbClr val="FF0000"/>
              </a:solidFill>
              <a:latin typeface="Times New Roman" pitchFamily="18" charset="0"/>
              <a:cs typeface="Times New Roman" pitchFamily="18" charset="0"/>
            </a:endParaRPr>
          </a:p>
          <a:p>
            <a:pPr algn="just"/>
            <a:r>
              <a:rPr lang="en-US" sz="2400" dirty="0" smtClean="0">
                <a:solidFill>
                  <a:srgbClr val="FF0000"/>
                </a:solidFill>
                <a:latin typeface="Times New Roman" pitchFamily="18" charset="0"/>
                <a:cs typeface="Times New Roman" pitchFamily="18" charset="0"/>
              </a:rPr>
              <a:t>Compartments Of Body fluid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Total water in the body is about 40 L. It is distributed into </a:t>
            </a:r>
          </a:p>
          <a:p>
            <a:pPr algn="just"/>
            <a:r>
              <a:rPr lang="en-US" sz="2400" dirty="0" smtClean="0">
                <a:latin typeface="Times New Roman" pitchFamily="18" charset="0"/>
                <a:cs typeface="Times New Roman" pitchFamily="18" charset="0"/>
              </a:rPr>
              <a:t>two major compartments:</a:t>
            </a:r>
          </a:p>
          <a:p>
            <a:pPr algn="just"/>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319653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066800"/>
            <a:ext cx="7772400" cy="4801314"/>
          </a:xfrm>
          <a:prstGeom prst="rect">
            <a:avLst/>
          </a:prstGeom>
        </p:spPr>
        <p:txBody>
          <a:bodyPr wrap="square">
            <a:spAutoFit/>
          </a:bodyPr>
          <a:lstStyle/>
          <a:p>
            <a:r>
              <a:rPr lang="en-US" sz="2400" dirty="0" smtClean="0">
                <a:solidFill>
                  <a:srgbClr val="FF0000"/>
                </a:solidFill>
                <a:latin typeface="Times New Roman" pitchFamily="18" charset="0"/>
                <a:cs typeface="Times New Roman" pitchFamily="18" charset="0"/>
              </a:rPr>
              <a:t>5. REGULATION OF WATER BALANCE</a:t>
            </a:r>
          </a:p>
          <a:p>
            <a:r>
              <a:rPr lang="en-US" sz="2400" dirty="0" smtClean="0">
                <a:latin typeface="Times New Roman" pitchFamily="18" charset="0"/>
                <a:cs typeface="Times New Roman" pitchFamily="18" charset="0"/>
              </a:rPr>
              <a:t>Water content of the blood is freely interchangeable </a:t>
            </a:r>
          </a:p>
          <a:p>
            <a:r>
              <a:rPr lang="en-US" sz="2400" dirty="0" smtClean="0">
                <a:latin typeface="Times New Roman" pitchFamily="18" charset="0"/>
                <a:cs typeface="Times New Roman" pitchFamily="18" charset="0"/>
              </a:rPr>
              <a:t>with interstitial fluid. This helps in the regulation of water </a:t>
            </a:r>
          </a:p>
          <a:p>
            <a:r>
              <a:rPr lang="en-US" sz="2400" dirty="0" smtClean="0">
                <a:latin typeface="Times New Roman" pitchFamily="18" charset="0"/>
                <a:cs typeface="Times New Roman" pitchFamily="18" charset="0"/>
              </a:rPr>
              <a:t>content of the body.</a:t>
            </a:r>
          </a:p>
          <a:p>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6. REGULATION OF ACID-BASE BALANCE</a:t>
            </a:r>
          </a:p>
          <a:p>
            <a:r>
              <a:rPr lang="en-US" sz="2400" dirty="0" smtClean="0">
                <a:latin typeface="Times New Roman" pitchFamily="18" charset="0"/>
                <a:cs typeface="Times New Roman" pitchFamily="18" charset="0"/>
              </a:rPr>
              <a:t>Plasma proteins and hemoglobin act as buffers and help </a:t>
            </a:r>
          </a:p>
          <a:p>
            <a:r>
              <a:rPr lang="en-US" sz="2400" dirty="0" smtClean="0">
                <a:latin typeface="Times New Roman" pitchFamily="18" charset="0"/>
                <a:cs typeface="Times New Roman" pitchFamily="18" charset="0"/>
              </a:rPr>
              <a:t>in the regulation of acid-base balance .</a:t>
            </a:r>
          </a:p>
          <a:p>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7. REGULATION OF BODY TEMPERATURE</a:t>
            </a:r>
          </a:p>
          <a:p>
            <a:r>
              <a:rPr lang="en-US" sz="2400" dirty="0" smtClean="0">
                <a:latin typeface="Times New Roman" pitchFamily="18" charset="0"/>
                <a:cs typeface="Times New Roman" pitchFamily="18" charset="0"/>
              </a:rPr>
              <a:t>Because of the high specific heat of blood, it is responsible </a:t>
            </a:r>
          </a:p>
          <a:p>
            <a:r>
              <a:rPr lang="en-US" sz="2400" dirty="0" smtClean="0">
                <a:latin typeface="Times New Roman" pitchFamily="18" charset="0"/>
                <a:cs typeface="Times New Roman" pitchFamily="18" charset="0"/>
              </a:rPr>
              <a:t>for maintaining the thermoregulatory mechanism in the </a:t>
            </a:r>
          </a:p>
          <a:p>
            <a:r>
              <a:rPr lang="en-US" sz="2400" dirty="0" smtClean="0">
                <a:latin typeface="Times New Roman" pitchFamily="18" charset="0"/>
                <a:cs typeface="Times New Roman" pitchFamily="18" charset="0"/>
              </a:rPr>
              <a:t>body, i.e. the balance between heat loss and heat gain </a:t>
            </a:r>
          </a:p>
          <a:p>
            <a:r>
              <a:rPr lang="en-US" sz="2400" dirty="0" smtClean="0">
                <a:latin typeface="Times New Roman" pitchFamily="18" charset="0"/>
                <a:cs typeface="Times New Roman" pitchFamily="18" charset="0"/>
              </a:rPr>
              <a:t>in the body.</a:t>
            </a:r>
          </a:p>
          <a:p>
            <a:r>
              <a:rPr lang="en-US" dirty="0" smtClean="0">
                <a:solidFill>
                  <a:srgbClr val="FF0000"/>
                </a:solidFill>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583492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838200"/>
            <a:ext cx="7391400" cy="4893647"/>
          </a:xfrm>
          <a:prstGeom prst="rect">
            <a:avLst/>
          </a:prstGeom>
        </p:spPr>
        <p:txBody>
          <a:bodyPr wrap="square">
            <a:spAutoFit/>
          </a:bodyPr>
          <a:lstStyle/>
          <a:p>
            <a:r>
              <a:rPr lang="en-US" sz="2400" dirty="0" smtClean="0">
                <a:solidFill>
                  <a:srgbClr val="FF0000"/>
                </a:solidFill>
                <a:latin typeface="Times New Roman" pitchFamily="18" charset="0"/>
                <a:cs typeface="Times New Roman" pitchFamily="18" charset="0"/>
              </a:rPr>
              <a:t>8. STORAGE FUNCTION</a:t>
            </a:r>
          </a:p>
          <a:p>
            <a:r>
              <a:rPr lang="en-US" sz="2400" dirty="0" smtClean="0">
                <a:latin typeface="Times New Roman" pitchFamily="18" charset="0"/>
                <a:cs typeface="Times New Roman" pitchFamily="18" charset="0"/>
              </a:rPr>
              <a:t>Water and some important substances like proteins, </a:t>
            </a:r>
          </a:p>
          <a:p>
            <a:r>
              <a:rPr lang="en-US" sz="2400" dirty="0" smtClean="0">
                <a:latin typeface="Times New Roman" pitchFamily="18" charset="0"/>
                <a:cs typeface="Times New Roman" pitchFamily="18" charset="0"/>
              </a:rPr>
              <a:t>glucose, sodium and potassium are constantly required </a:t>
            </a:r>
          </a:p>
          <a:p>
            <a:r>
              <a:rPr lang="en-US" sz="2400" dirty="0" smtClean="0">
                <a:latin typeface="Times New Roman" pitchFamily="18" charset="0"/>
                <a:cs typeface="Times New Roman" pitchFamily="18" charset="0"/>
              </a:rPr>
              <a:t>by the tissues. Blood serves as a readymade source </a:t>
            </a:r>
          </a:p>
          <a:p>
            <a:r>
              <a:rPr lang="en-US" sz="2400" dirty="0" smtClean="0">
                <a:latin typeface="Times New Roman" pitchFamily="18" charset="0"/>
                <a:cs typeface="Times New Roman" pitchFamily="18" charset="0"/>
              </a:rPr>
              <a:t>for these substances. </a:t>
            </a:r>
          </a:p>
          <a:p>
            <a:r>
              <a:rPr lang="en-US" sz="2400" dirty="0" smtClean="0">
                <a:solidFill>
                  <a:srgbClr val="FF0000"/>
                </a:solidFill>
                <a:latin typeface="Times New Roman" pitchFamily="18" charset="0"/>
                <a:cs typeface="Times New Roman" pitchFamily="18" charset="0"/>
              </a:rPr>
              <a:t>9. DEFENSIVE FUNCTION</a:t>
            </a:r>
          </a:p>
          <a:p>
            <a:r>
              <a:rPr lang="en-US" sz="2400" dirty="0" smtClean="0">
                <a:latin typeface="Times New Roman" pitchFamily="18" charset="0"/>
                <a:cs typeface="Times New Roman" pitchFamily="18" charset="0"/>
              </a:rPr>
              <a:t>Blood plays an important role in the defense of the body. The white blood cells are responsible for this function. Neutrophils and monocytes engulf the </a:t>
            </a:r>
          </a:p>
          <a:p>
            <a:r>
              <a:rPr lang="en-US" sz="2400" dirty="0" smtClean="0">
                <a:latin typeface="Times New Roman" pitchFamily="18" charset="0"/>
                <a:cs typeface="Times New Roman" pitchFamily="18" charset="0"/>
              </a:rPr>
              <a:t>bacteria by phagocytosis. Lymphocytes are involved in development of immunity. </a:t>
            </a:r>
            <a:r>
              <a:rPr lang="en-US" sz="2400" dirty="0" err="1" smtClean="0">
                <a:latin typeface="Times New Roman" pitchFamily="18" charset="0"/>
                <a:cs typeface="Times New Roman" pitchFamily="18" charset="0"/>
              </a:rPr>
              <a:t>Eosinophils</a:t>
            </a:r>
            <a:r>
              <a:rPr lang="en-US" sz="2400" dirty="0" smtClean="0">
                <a:latin typeface="Times New Roman" pitchFamily="18" charset="0"/>
                <a:cs typeface="Times New Roman" pitchFamily="18" charset="0"/>
              </a:rPr>
              <a:t> are responsible for detoxification,</a:t>
            </a: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678741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335846"/>
            <a:ext cx="7620000" cy="4893647"/>
          </a:xfrm>
          <a:prstGeom prst="rect">
            <a:avLst/>
          </a:prstGeom>
        </p:spPr>
        <p:txBody>
          <a:bodyPr wrap="square">
            <a:spAutoFit/>
          </a:bodyPr>
          <a:lstStyle/>
          <a:p>
            <a:r>
              <a:rPr lang="en-US" sz="2400" dirty="0" smtClean="0">
                <a:solidFill>
                  <a:srgbClr val="FF0000"/>
                </a:solidFill>
                <a:latin typeface="Times New Roman" pitchFamily="18" charset="0"/>
                <a:cs typeface="Times New Roman" pitchFamily="18" charset="0"/>
              </a:rPr>
              <a:t>PLASMA</a:t>
            </a:r>
          </a:p>
          <a:p>
            <a:r>
              <a:rPr lang="en-US" sz="2400" dirty="0" smtClean="0">
                <a:latin typeface="Times New Roman" pitchFamily="18" charset="0"/>
                <a:cs typeface="Times New Roman" pitchFamily="18" charset="0"/>
              </a:rPr>
              <a:t>Plasma is a straw-colored clear liquid part of blood. It </a:t>
            </a:r>
          </a:p>
          <a:p>
            <a:r>
              <a:rPr lang="en-US" sz="2400" dirty="0" smtClean="0">
                <a:latin typeface="Times New Roman" pitchFamily="18" charset="0"/>
                <a:cs typeface="Times New Roman" pitchFamily="18" charset="0"/>
              </a:rPr>
              <a:t>contains 91% to 92% of water and 8% to 9% of solids. </a:t>
            </a:r>
          </a:p>
          <a:p>
            <a:r>
              <a:rPr lang="en-US" sz="2400" dirty="0" smtClean="0">
                <a:latin typeface="Times New Roman" pitchFamily="18" charset="0"/>
                <a:cs typeface="Times New Roman" pitchFamily="18" charset="0"/>
              </a:rPr>
              <a:t>The solids are the organic and the inorganic substances</a:t>
            </a:r>
          </a:p>
          <a:p>
            <a:r>
              <a:rPr lang="en-US" sz="2400" dirty="0" smtClean="0">
                <a:solidFill>
                  <a:srgbClr val="FF0000"/>
                </a:solidFill>
                <a:latin typeface="Times New Roman" pitchFamily="18" charset="0"/>
                <a:cs typeface="Times New Roman" pitchFamily="18" charset="0"/>
              </a:rPr>
              <a:t>SERUM</a:t>
            </a:r>
          </a:p>
          <a:p>
            <a:r>
              <a:rPr lang="en-US" sz="2400" dirty="0" smtClean="0">
                <a:latin typeface="Times New Roman" pitchFamily="18" charset="0"/>
                <a:cs typeface="Times New Roman" pitchFamily="18" charset="0"/>
              </a:rPr>
              <a:t>Serum is the clear straw-colored fluid that oozes from </a:t>
            </a:r>
          </a:p>
          <a:p>
            <a:r>
              <a:rPr lang="en-US" sz="2400" dirty="0" smtClean="0">
                <a:latin typeface="Times New Roman" pitchFamily="18" charset="0"/>
                <a:cs typeface="Times New Roman" pitchFamily="18" charset="0"/>
              </a:rPr>
              <a:t>blood clot. When the blood is shed or collected in a </a:t>
            </a:r>
          </a:p>
          <a:p>
            <a:r>
              <a:rPr lang="en-US" sz="2400" dirty="0" smtClean="0">
                <a:latin typeface="Times New Roman" pitchFamily="18" charset="0"/>
                <a:cs typeface="Times New Roman" pitchFamily="18" charset="0"/>
              </a:rPr>
              <a:t>container, it clots. In this process, the fibrinogen is </a:t>
            </a:r>
          </a:p>
          <a:p>
            <a:r>
              <a:rPr lang="en-US" sz="2400" dirty="0" smtClean="0">
                <a:latin typeface="Times New Roman" pitchFamily="18" charset="0"/>
                <a:cs typeface="Times New Roman" pitchFamily="18" charset="0"/>
              </a:rPr>
              <a:t>converted into fibrin and the blood cells are trapped in </a:t>
            </a:r>
          </a:p>
          <a:p>
            <a:r>
              <a:rPr lang="en-US" sz="2400" dirty="0" smtClean="0">
                <a:latin typeface="Times New Roman" pitchFamily="18" charset="0"/>
                <a:cs typeface="Times New Roman" pitchFamily="18" charset="0"/>
              </a:rPr>
              <a:t>this fibrin forming the blood clot. After about 45 minutes, </a:t>
            </a:r>
          </a:p>
          <a:p>
            <a:r>
              <a:rPr lang="en-US" sz="2400" dirty="0" smtClean="0">
                <a:latin typeface="Times New Roman" pitchFamily="18" charset="0"/>
                <a:cs typeface="Times New Roman" pitchFamily="18" charset="0"/>
              </a:rPr>
              <a:t>serum oozes out of the blood clot. Volume of the serum is almost the same as that of plasma (55%).</a:t>
            </a:r>
          </a:p>
          <a:p>
            <a:r>
              <a:rPr lang="en-US" sz="2400" dirty="0" smtClean="0">
                <a:solidFill>
                  <a:srgbClr val="FF0000"/>
                </a:solidFill>
                <a:latin typeface="Times New Roman" pitchFamily="18" charset="0"/>
                <a:cs typeface="Times New Roman" pitchFamily="18" charset="0"/>
              </a:rPr>
              <a:t>Serum = Plasma – Fibrinogen</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06021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458199" cy="4893647"/>
          </a:xfrm>
          <a:prstGeom prst="rect">
            <a:avLst/>
          </a:prstGeom>
        </p:spPr>
        <p:txBody>
          <a:bodyPr wrap="square">
            <a:spAutoFit/>
          </a:bodyPr>
          <a:lstStyle/>
          <a:p>
            <a:r>
              <a:rPr lang="en-US" dirty="0" smtClean="0"/>
              <a:t> </a:t>
            </a:r>
            <a:r>
              <a:rPr lang="en-US" sz="2400" dirty="0" smtClean="0">
                <a:solidFill>
                  <a:srgbClr val="FF0000"/>
                </a:solidFill>
                <a:latin typeface="Times New Roman" pitchFamily="18" charset="0"/>
                <a:cs typeface="Times New Roman" pitchFamily="18" charset="0"/>
              </a:rPr>
              <a:t>Plasma proteins are:</a:t>
            </a:r>
          </a:p>
          <a:p>
            <a:r>
              <a:rPr lang="en-US" sz="2400" dirty="0" smtClean="0">
                <a:solidFill>
                  <a:schemeClr val="accent1"/>
                </a:solidFill>
                <a:latin typeface="Times New Roman" pitchFamily="18" charset="0"/>
                <a:cs typeface="Times New Roman" pitchFamily="18" charset="0"/>
              </a:rPr>
              <a:t>1. Serum albumin</a:t>
            </a:r>
          </a:p>
          <a:p>
            <a:r>
              <a:rPr lang="en-US" sz="2400" dirty="0" smtClean="0">
                <a:solidFill>
                  <a:schemeClr val="accent1"/>
                </a:solidFill>
                <a:latin typeface="Times New Roman" pitchFamily="18" charset="0"/>
                <a:cs typeface="Times New Roman" pitchFamily="18" charset="0"/>
              </a:rPr>
              <a:t>2. Serum globulin</a:t>
            </a:r>
          </a:p>
          <a:p>
            <a:r>
              <a:rPr lang="en-US" sz="2400" dirty="0" smtClean="0">
                <a:solidFill>
                  <a:schemeClr val="accent1"/>
                </a:solidFill>
                <a:latin typeface="Times New Roman" pitchFamily="18" charset="0"/>
                <a:cs typeface="Times New Roman" pitchFamily="18" charset="0"/>
              </a:rPr>
              <a:t>3. Fibrinogen</a:t>
            </a:r>
            <a:r>
              <a:rPr lang="en-US" sz="2400" dirty="0" smtClean="0"/>
              <a:t>. </a:t>
            </a:r>
          </a:p>
          <a:p>
            <a:r>
              <a:rPr lang="en-US" sz="2400" dirty="0" smtClean="0">
                <a:solidFill>
                  <a:srgbClr val="FF0000"/>
                </a:solidFill>
                <a:latin typeface="Times New Roman" pitchFamily="18" charset="0"/>
                <a:cs typeface="Times New Roman" pitchFamily="18" charset="0"/>
              </a:rPr>
              <a:t>Functions Of Plasma Proteins</a:t>
            </a:r>
          </a:p>
          <a:p>
            <a:pPr marL="342900" indent="-342900">
              <a:buAutoNum type="arabicPeriod"/>
            </a:pPr>
            <a:r>
              <a:rPr lang="en-US" sz="2400" dirty="0" smtClean="0">
                <a:latin typeface="Times New Roman" pitchFamily="18" charset="0"/>
                <a:cs typeface="Times New Roman" pitchFamily="18" charset="0"/>
              </a:rPr>
              <a:t>Role in coagulation of blood</a:t>
            </a:r>
          </a:p>
          <a:p>
            <a:r>
              <a:rPr lang="en-US" sz="2400" dirty="0" smtClean="0">
                <a:latin typeface="Times New Roman" pitchFamily="18" charset="0"/>
                <a:cs typeface="Times New Roman" pitchFamily="18" charset="0"/>
              </a:rPr>
              <a:t>2. Role in defense mechanism of body</a:t>
            </a:r>
          </a:p>
          <a:p>
            <a:r>
              <a:rPr lang="en-US" sz="2400" dirty="0" smtClean="0">
                <a:latin typeface="Times New Roman" pitchFamily="18" charset="0"/>
                <a:cs typeface="Times New Roman" pitchFamily="18" charset="0"/>
              </a:rPr>
              <a:t>3. Role in transport mechanism</a:t>
            </a:r>
          </a:p>
          <a:p>
            <a:r>
              <a:rPr lang="en-US" sz="2400" dirty="0" smtClean="0">
                <a:latin typeface="Times New Roman" pitchFamily="18" charset="0"/>
                <a:cs typeface="Times New Roman" pitchFamily="18" charset="0"/>
              </a:rPr>
              <a:t>4. Role in maintenance of osmotic </a:t>
            </a:r>
          </a:p>
          <a:p>
            <a:r>
              <a:rPr lang="en-US" sz="2400" dirty="0" smtClean="0">
                <a:latin typeface="Times New Roman" pitchFamily="18" charset="0"/>
                <a:cs typeface="Times New Roman" pitchFamily="18" charset="0"/>
              </a:rPr>
              <a:t>pressure in blood</a:t>
            </a:r>
          </a:p>
          <a:p>
            <a:r>
              <a:rPr lang="en-US" sz="2400" dirty="0" smtClean="0">
                <a:latin typeface="Times New Roman" pitchFamily="18" charset="0"/>
                <a:cs typeface="Times New Roman" pitchFamily="18" charset="0"/>
              </a:rPr>
              <a:t>5. Role in regulation of </a:t>
            </a:r>
          </a:p>
          <a:p>
            <a:r>
              <a:rPr lang="en-US" sz="2400" dirty="0" smtClean="0">
                <a:latin typeface="Times New Roman" pitchFamily="18" charset="0"/>
                <a:cs typeface="Times New Roman" pitchFamily="18" charset="0"/>
              </a:rPr>
              <a:t>acid-base balance</a:t>
            </a:r>
          </a:p>
          <a:p>
            <a:r>
              <a:rPr lang="en-US" sz="2400" dirty="0" smtClean="0">
                <a:latin typeface="Times New Roman" pitchFamily="18" charset="0"/>
                <a:cs typeface="Times New Roman" pitchFamily="18" charset="0"/>
              </a:rPr>
              <a:t>6. Role in viscosity of blood</a:t>
            </a:r>
          </a:p>
        </p:txBody>
      </p:sp>
    </p:spTree>
    <p:extLst>
      <p:ext uri="{BB962C8B-B14F-4D97-AF65-F5344CB8AC3E}">
        <p14:creationId xmlns:p14="http://schemas.microsoft.com/office/powerpoint/2010/main" val="83154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09600"/>
            <a:ext cx="6934200" cy="2308324"/>
          </a:xfrm>
          <a:prstGeom prst="rect">
            <a:avLst/>
          </a:prstGeom>
        </p:spPr>
        <p:txBody>
          <a:bodyPr wrap="square">
            <a:spAutoFit/>
          </a:bodyPr>
          <a:lstStyle/>
          <a:p>
            <a:r>
              <a:rPr lang="en-US" sz="2400" dirty="0" smtClean="0">
                <a:solidFill>
                  <a:schemeClr val="tx2"/>
                </a:solidFill>
                <a:latin typeface="Times New Roman" pitchFamily="18" charset="0"/>
                <a:cs typeface="Times New Roman" pitchFamily="18" charset="0"/>
              </a:rPr>
              <a:t>7. Role in erythrocyte </a:t>
            </a:r>
          </a:p>
          <a:p>
            <a:r>
              <a:rPr lang="en-US" sz="2400" dirty="0" smtClean="0">
                <a:solidFill>
                  <a:schemeClr val="tx2"/>
                </a:solidFill>
                <a:latin typeface="Times New Roman" pitchFamily="18" charset="0"/>
                <a:cs typeface="Times New Roman" pitchFamily="18" charset="0"/>
              </a:rPr>
              <a:t>sedimentation rate</a:t>
            </a:r>
          </a:p>
          <a:p>
            <a:r>
              <a:rPr lang="en-US" sz="2400" dirty="0" smtClean="0">
                <a:solidFill>
                  <a:schemeClr val="tx2"/>
                </a:solidFill>
                <a:latin typeface="Times New Roman" pitchFamily="18" charset="0"/>
                <a:cs typeface="Times New Roman" pitchFamily="18" charset="0"/>
              </a:rPr>
              <a:t>8. Role in suspension stability of </a:t>
            </a:r>
          </a:p>
          <a:p>
            <a:r>
              <a:rPr lang="en-US" sz="2400" dirty="0" smtClean="0">
                <a:solidFill>
                  <a:schemeClr val="tx2"/>
                </a:solidFill>
                <a:latin typeface="Times New Roman" pitchFamily="18" charset="0"/>
                <a:cs typeface="Times New Roman" pitchFamily="18" charset="0"/>
              </a:rPr>
              <a:t>red blood cells</a:t>
            </a:r>
          </a:p>
          <a:p>
            <a:r>
              <a:rPr lang="pt-BR" sz="2400" dirty="0" smtClean="0">
                <a:solidFill>
                  <a:schemeClr val="tx2"/>
                </a:solidFill>
                <a:latin typeface="Times New Roman" pitchFamily="18" charset="0"/>
                <a:cs typeface="Times New Roman" pitchFamily="18" charset="0"/>
              </a:rPr>
              <a:t>9. Role as reserve proteins</a:t>
            </a: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859705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982177"/>
            <a:ext cx="7620000" cy="4893647"/>
          </a:xfrm>
          <a:prstGeom prst="rect">
            <a:avLst/>
          </a:prstGeom>
        </p:spPr>
        <p:txBody>
          <a:bodyPr wrap="square">
            <a:spAutoFit/>
          </a:bodyPr>
          <a:lstStyle/>
          <a:p>
            <a:r>
              <a:rPr lang="en-US" sz="2400" b="1" dirty="0" smtClean="0">
                <a:solidFill>
                  <a:schemeClr val="accent6">
                    <a:lumMod val="75000"/>
                  </a:schemeClr>
                </a:solidFill>
                <a:latin typeface="Times New Roman" pitchFamily="18" charset="0"/>
                <a:cs typeface="Times New Roman" pitchFamily="18" charset="0"/>
              </a:rPr>
              <a:t>RED BLOOD CELLS</a:t>
            </a:r>
            <a:r>
              <a:rPr lang="en-US" sz="2400" dirty="0" smtClean="0">
                <a:solidFill>
                  <a:schemeClr val="accent6">
                    <a:lumMod val="75000"/>
                  </a:schemeClr>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The red blood cells (erythrocytes) carry hemoglobin in the circulation. They are biconcave disks .that are manufactured in the bone marrow. In mammals, they lose their nuclei before entering the circulation. In humans, they survive in the circulation for an average of 120 day. The average normal red blood cell count is 5.4 million/</a:t>
            </a:r>
            <a:r>
              <a:rPr lang="en-US" sz="2400" dirty="0" err="1" smtClean="0">
                <a:latin typeface="Times New Roman" pitchFamily="18" charset="0"/>
                <a:cs typeface="Times New Roman" pitchFamily="18" charset="0"/>
              </a:rPr>
              <a:t>μL</a:t>
            </a:r>
            <a:r>
              <a:rPr lang="en-US" sz="2400" dirty="0" smtClean="0">
                <a:latin typeface="Times New Roman" pitchFamily="18" charset="0"/>
                <a:cs typeface="Times New Roman" pitchFamily="18" charset="0"/>
              </a:rPr>
              <a:t> in men and 4.8 million/</a:t>
            </a:r>
            <a:r>
              <a:rPr lang="en-US" sz="2400" dirty="0" err="1" smtClean="0">
                <a:latin typeface="Times New Roman" pitchFamily="18" charset="0"/>
                <a:cs typeface="Times New Roman" pitchFamily="18" charset="0"/>
              </a:rPr>
              <a:t>μL</a:t>
            </a:r>
            <a:r>
              <a:rPr lang="en-US" sz="2400" dirty="0" smtClean="0">
                <a:latin typeface="Times New Roman" pitchFamily="18" charset="0"/>
                <a:cs typeface="Times New Roman" pitchFamily="18" charset="0"/>
              </a:rPr>
              <a:t> in women. Each human red blood cell is about 7.5 </a:t>
            </a:r>
            <a:r>
              <a:rPr lang="en-US" sz="2400" dirty="0" err="1" smtClean="0">
                <a:latin typeface="Times New Roman" pitchFamily="18" charset="0"/>
                <a:cs typeface="Times New Roman" pitchFamily="18" charset="0"/>
              </a:rPr>
              <a:t>μm</a:t>
            </a:r>
            <a:r>
              <a:rPr lang="en-US" sz="2400" dirty="0" smtClean="0">
                <a:latin typeface="Times New Roman" pitchFamily="18" charset="0"/>
                <a:cs typeface="Times New Roman" pitchFamily="18" charset="0"/>
              </a:rPr>
              <a:t> in diameter and 2 </a:t>
            </a:r>
            <a:r>
              <a:rPr lang="en-US" sz="2400" dirty="0" err="1" smtClean="0">
                <a:latin typeface="Times New Roman" pitchFamily="18" charset="0"/>
                <a:cs typeface="Times New Roman" pitchFamily="18" charset="0"/>
              </a:rPr>
              <a:t>μm</a:t>
            </a:r>
            <a:r>
              <a:rPr lang="en-US" sz="2400" dirty="0" smtClean="0">
                <a:latin typeface="Times New Roman" pitchFamily="18" charset="0"/>
                <a:cs typeface="Times New Roman" pitchFamily="18" charset="0"/>
              </a:rPr>
              <a:t> thick, and each contains approximately 29 </a:t>
            </a:r>
            <a:r>
              <a:rPr lang="en-US" sz="2400" dirty="0" err="1" smtClean="0">
                <a:latin typeface="Times New Roman" pitchFamily="18" charset="0"/>
                <a:cs typeface="Times New Roman" pitchFamily="18" charset="0"/>
              </a:rPr>
              <a:t>pg</a:t>
            </a:r>
            <a:r>
              <a:rPr lang="en-US" sz="2400" dirty="0" smtClean="0">
                <a:latin typeface="Times New Roman" pitchFamily="18" charset="0"/>
                <a:cs typeface="Times New Roman" pitchFamily="18" charset="0"/>
              </a:rPr>
              <a:t> of hemoglobin .There are thus about 3 × 1013 red blood cells and about 900 g of hemoglobin in the circulating blood of an adult man. </a:t>
            </a:r>
            <a:br>
              <a:rPr lang="en-US" sz="2400" dirty="0" smtClean="0">
                <a:latin typeface="Times New Roman" pitchFamily="18" charset="0"/>
                <a:cs typeface="Times New Roman" pitchFamily="18" charset="0"/>
              </a:rPr>
            </a:br>
            <a:endParaRPr lang="en-US" sz="2400" dirty="0"/>
          </a:p>
        </p:txBody>
      </p:sp>
    </p:spTree>
    <p:extLst>
      <p:ext uri="{BB962C8B-B14F-4D97-AF65-F5344CB8AC3E}">
        <p14:creationId xmlns:p14="http://schemas.microsoft.com/office/powerpoint/2010/main" val="2444218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017588"/>
            <a:ext cx="6858000" cy="482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6211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762000"/>
            <a:ext cx="7772400" cy="4524315"/>
          </a:xfrm>
          <a:prstGeom prst="rect">
            <a:avLst/>
          </a:prstGeom>
        </p:spPr>
        <p:txBody>
          <a:bodyPr wrap="square">
            <a:spAutoFit/>
          </a:bodyPr>
          <a:lstStyle/>
          <a:p>
            <a:r>
              <a:rPr lang="en-US" dirty="0" smtClean="0">
                <a:latin typeface="Times New Roman" pitchFamily="18" charset="0"/>
                <a:cs typeface="Times New Roman" pitchFamily="18" charset="0"/>
              </a:rPr>
              <a:t>The red cell develops in </a:t>
            </a:r>
            <a:r>
              <a:rPr lang="en-US" dirty="0" smtClean="0">
                <a:latin typeface="Times New Roman" pitchFamily="18" charset="0"/>
                <a:cs typeface="Times New Roman" pitchFamily="18" charset="0"/>
                <a:hlinkClick r:id="rId2"/>
              </a:rPr>
              <a:t>bone marrow</a:t>
            </a:r>
            <a:r>
              <a:rPr lang="en-US" dirty="0" smtClean="0">
                <a:latin typeface="Times New Roman" pitchFamily="18" charset="0"/>
                <a:cs typeface="Times New Roman" pitchFamily="18" charset="0"/>
              </a:rPr>
              <a:t> in several stages: from a </a:t>
            </a:r>
            <a:r>
              <a:rPr lang="en-US" dirty="0" err="1" smtClean="0">
                <a:latin typeface="Times New Roman" pitchFamily="18" charset="0"/>
                <a:cs typeface="Times New Roman" pitchFamily="18" charset="0"/>
                <a:hlinkClick r:id="rId3"/>
              </a:rPr>
              <a:t>hemocytoblast</a:t>
            </a:r>
            <a:r>
              <a:rPr lang="en-US" dirty="0" smtClean="0">
                <a:latin typeface="Times New Roman" pitchFamily="18" charset="0"/>
                <a:cs typeface="Times New Roman" pitchFamily="18" charset="0"/>
              </a:rPr>
              <a:t>, a </a:t>
            </a:r>
            <a:r>
              <a:rPr lang="en-US" dirty="0" err="1" smtClean="0">
                <a:latin typeface="Times New Roman" pitchFamily="18" charset="0"/>
                <a:cs typeface="Times New Roman" pitchFamily="18" charset="0"/>
              </a:rPr>
              <a:t>multipotential</a:t>
            </a:r>
            <a:r>
              <a:rPr lang="en-US" dirty="0" smtClean="0">
                <a:latin typeface="Times New Roman" pitchFamily="18" charset="0"/>
                <a:cs typeface="Times New Roman" pitchFamily="18" charset="0"/>
              </a:rPr>
              <a:t> cell in the mesenchyme, it becomes an </a:t>
            </a:r>
            <a:r>
              <a:rPr lang="en-US" dirty="0" smtClean="0">
                <a:latin typeface="Times New Roman" pitchFamily="18" charset="0"/>
                <a:cs typeface="Times New Roman" pitchFamily="18" charset="0"/>
                <a:hlinkClick r:id="rId4"/>
              </a:rPr>
              <a:t>erythroblast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normoblast</a:t>
            </a:r>
            <a:r>
              <a:rPr lang="en-US" dirty="0" smtClean="0">
                <a:latin typeface="Times New Roman" pitchFamily="18" charset="0"/>
                <a:cs typeface="Times New Roman" pitchFamily="18" charset="0"/>
              </a:rPr>
              <a:t>); during two to five days of development, the erythroblast gradually fills with hemoglobin, and its nucleus and </a:t>
            </a:r>
            <a:r>
              <a:rPr lang="en-US" dirty="0" smtClean="0">
                <a:latin typeface="Times New Roman" pitchFamily="18" charset="0"/>
                <a:cs typeface="Times New Roman" pitchFamily="18" charset="0"/>
                <a:hlinkClick r:id="rId5"/>
              </a:rPr>
              <a:t>mitochondria</a:t>
            </a:r>
            <a:r>
              <a:rPr lang="en-US" dirty="0" smtClean="0">
                <a:latin typeface="Times New Roman" pitchFamily="18" charset="0"/>
                <a:cs typeface="Times New Roman" pitchFamily="18" charset="0"/>
              </a:rPr>
              <a:t> (particles in the </a:t>
            </a:r>
            <a:r>
              <a:rPr lang="en-US" dirty="0" smtClean="0">
                <a:latin typeface="Times New Roman" pitchFamily="18" charset="0"/>
                <a:cs typeface="Times New Roman" pitchFamily="18" charset="0"/>
                <a:hlinkClick r:id="rId6"/>
              </a:rPr>
              <a:t>cytoplasm</a:t>
            </a:r>
            <a:r>
              <a:rPr lang="en-US" dirty="0" smtClean="0">
                <a:latin typeface="Times New Roman" pitchFamily="18" charset="0"/>
                <a:cs typeface="Times New Roman" pitchFamily="18" charset="0"/>
              </a:rPr>
              <a:t> that provide energy for the cell) disappear. In a late stage the cell is called a </a:t>
            </a:r>
            <a:r>
              <a:rPr lang="en-US" dirty="0" smtClean="0">
                <a:latin typeface="Times New Roman" pitchFamily="18" charset="0"/>
                <a:cs typeface="Times New Roman" pitchFamily="18" charset="0"/>
                <a:hlinkClick r:id="rId7"/>
              </a:rPr>
              <a:t>reticulocyte</a:t>
            </a:r>
            <a:r>
              <a:rPr lang="en-US" dirty="0" smtClean="0">
                <a:latin typeface="Times New Roman" pitchFamily="18" charset="0"/>
                <a:cs typeface="Times New Roman" pitchFamily="18" charset="0"/>
              </a:rPr>
              <a:t>, which ultimately becomes a fully mature red cell. The average red cell in humans lives 100–120 days; there are some 5.2 million red cells per cubic </a:t>
            </a:r>
            <a:r>
              <a:rPr lang="en-US" dirty="0" err="1" smtClean="0">
                <a:latin typeface="Times New Roman" pitchFamily="18" charset="0"/>
                <a:cs typeface="Times New Roman" pitchFamily="18" charset="0"/>
              </a:rPr>
              <a:t>millimetre</a:t>
            </a:r>
            <a:r>
              <a:rPr lang="en-US" dirty="0" smtClean="0">
                <a:latin typeface="Times New Roman" pitchFamily="18" charset="0"/>
                <a:cs typeface="Times New Roman" pitchFamily="18" charset="0"/>
              </a:rPr>
              <a:t> of blood in the adult human.</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Some diseases also display red cells of abnormal shape—e.g., oval in pernicious anemia, crescent-shaped in sickle cell anemia, and with projections giving a thorny appearance in the hereditary disorder </a:t>
            </a:r>
            <a:r>
              <a:rPr lang="en-US" dirty="0" err="1" smtClean="0">
                <a:latin typeface="Times New Roman" pitchFamily="18" charset="0"/>
                <a:cs typeface="Times New Roman" pitchFamily="18" charset="0"/>
              </a:rPr>
              <a:t>acanthocytosis</a:t>
            </a:r>
            <a:r>
              <a:rPr lang="en-US" dirty="0" smtClean="0">
                <a:latin typeface="Times New Roman" pitchFamily="18" charset="0"/>
                <a:cs typeface="Times New Roman" pitchFamily="18" charset="0"/>
              </a:rPr>
              <a:t>. The number of red cells and the amount of hemoglobin vary among different individuals and under different conditions; the number is higher, for example, in persons who live at high altitudes and in the disease polycythemia. At birth the red cell count is high; it falls shortly after birth and gradually rises to the adult level at puberty.</a:t>
            </a:r>
            <a:br>
              <a:rPr lang="en-US" dirty="0" smtClean="0">
                <a:latin typeface="Times New Roman" pitchFamily="18" charset="0"/>
                <a:cs typeface="Times New Roman" pitchFamily="18" charset="0"/>
              </a:rPr>
            </a:br>
            <a:endParaRPr lang="en-US" dirty="0"/>
          </a:p>
        </p:txBody>
      </p:sp>
    </p:spTree>
    <p:extLst>
      <p:ext uri="{BB962C8B-B14F-4D97-AF65-F5344CB8AC3E}">
        <p14:creationId xmlns:p14="http://schemas.microsoft.com/office/powerpoint/2010/main" val="2626292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609600"/>
            <a:ext cx="8382000" cy="4524315"/>
          </a:xfrm>
          <a:prstGeom prst="rect">
            <a:avLst/>
          </a:prstGeom>
        </p:spPr>
        <p:txBody>
          <a:bodyPr wrap="square">
            <a:spAutoFit/>
          </a:bodyPr>
          <a:lstStyle/>
          <a:p>
            <a:r>
              <a:rPr lang="en-US" b="1" dirty="0" smtClean="0">
                <a:solidFill>
                  <a:srgbClr val="FF0000"/>
                </a:solidFill>
                <a:latin typeface="Times New Roman" pitchFamily="18" charset="0"/>
                <a:cs typeface="Times New Roman" pitchFamily="18" charset="0"/>
              </a:rPr>
              <a:t>Production of red blood cells (erythropoiesis</a:t>
            </a:r>
            <a:r>
              <a:rPr lang="en-US" b="1" dirty="0" smtClean="0">
                <a:latin typeface="Times New Roman" pitchFamily="18" charset="0"/>
                <a:cs typeface="Times New Roman" pitchFamily="18" charset="0"/>
              </a:rPr>
              <a:t>)</a:t>
            </a:r>
            <a:r>
              <a:rPr lang="en-US" sz="1100" dirty="0" smtClean="0">
                <a:latin typeface="Times New Roman" pitchFamily="18" charset="0"/>
                <a:cs typeface="Times New Roman" pitchFamily="18" charset="0"/>
              </a:rPr>
              <a:t/>
            </a:r>
            <a:br>
              <a:rPr lang="en-US" sz="1100" dirty="0" smtClean="0">
                <a:latin typeface="Times New Roman" pitchFamily="18" charset="0"/>
                <a:cs typeface="Times New Roman" pitchFamily="18" charset="0"/>
              </a:rPr>
            </a:br>
            <a:r>
              <a:rPr lang="en-US" dirty="0" smtClean="0">
                <a:latin typeface="Times New Roman" pitchFamily="18" charset="0"/>
                <a:cs typeface="Times New Roman" pitchFamily="18" charset="0"/>
              </a:rPr>
              <a:t>Red cells are produced continuously in the marrow of certain bones. As stated above, in adults the principal sites of red cell production, called erythropoiesis, are the marrow spaces of the vertebrae, ribs, breastbone, and pelvis. Within the bone marrow the red cell is derived from a primitive precursor, or erythroblast, a nucleated cell in which there is no hemoglobin. Proliferation occurs as a result of several successive cell divisions. During maturation, hemoglobin appears in the cell, and the nucleus becomes progressively smaller.</a:t>
            </a:r>
          </a:p>
          <a:p>
            <a:r>
              <a:rPr lang="en-US" dirty="0" smtClean="0">
                <a:latin typeface="Times New Roman" pitchFamily="18" charset="0"/>
                <a:cs typeface="Times New Roman" pitchFamily="18" charset="0"/>
              </a:rPr>
              <a:t> After a few days the cell loses its nucleus and is then introduced into the bloodstream in the vascular channels of the marrow. Almost 1 percent of the red cells are generated each day, and the balance between red cell production and the removal of aging red cells from the circulation is precisely maintained. When blood is lost from the circulation, the </a:t>
            </a:r>
            <a:r>
              <a:rPr lang="en-US" dirty="0" err="1" smtClean="0">
                <a:latin typeface="Times New Roman" pitchFamily="18" charset="0"/>
                <a:cs typeface="Times New Roman" pitchFamily="18" charset="0"/>
              </a:rPr>
              <a:t>erythropoietic</a:t>
            </a:r>
            <a:r>
              <a:rPr lang="en-US" dirty="0" smtClean="0">
                <a:latin typeface="Times New Roman" pitchFamily="18" charset="0"/>
                <a:cs typeface="Times New Roman" pitchFamily="18" charset="0"/>
              </a:rPr>
              <a:t> activity of marrow increases until the normal number of circulating cells has been restored. </a:t>
            </a:r>
            <a:r>
              <a:rPr lang="en-US" dirty="0" smtClean="0">
                <a:solidFill>
                  <a:srgbClr val="FF0000"/>
                </a:solidFill>
                <a:latin typeface="Times New Roman" pitchFamily="18" charset="0"/>
                <a:cs typeface="Times New Roman" pitchFamily="18" charset="0"/>
              </a:rPr>
              <a:t>Erythropoietin (EPO) </a:t>
            </a:r>
            <a:r>
              <a:rPr lang="en-US" dirty="0" smtClean="0">
                <a:latin typeface="Times New Roman" pitchFamily="18" charset="0"/>
                <a:cs typeface="Times New Roman" pitchFamily="18" charset="0"/>
              </a:rPr>
              <a:t>acts as the primary stimulus for erythropoiesis, being mostly produced by the kidneys in response to decreased tissue oxygenation</a:t>
            </a:r>
            <a:br>
              <a:rPr lang="en-US" dirty="0" smtClean="0">
                <a:latin typeface="Times New Roman" pitchFamily="18" charset="0"/>
                <a:cs typeface="Times New Roman" pitchFamily="18" charset="0"/>
              </a:rPr>
            </a:br>
            <a:endParaRPr lang="en-US" dirty="0"/>
          </a:p>
        </p:txBody>
      </p:sp>
    </p:spTree>
    <p:extLst>
      <p:ext uri="{BB962C8B-B14F-4D97-AF65-F5344CB8AC3E}">
        <p14:creationId xmlns:p14="http://schemas.microsoft.com/office/powerpoint/2010/main" val="268933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5113"/>
            <a:ext cx="8686800" cy="632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5015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533401"/>
            <a:ext cx="7848600" cy="6001643"/>
          </a:xfrm>
          <a:prstGeom prst="rect">
            <a:avLst/>
          </a:prstGeom>
        </p:spPr>
        <p:txBody>
          <a:bodyPr wrap="square">
            <a:spAutoFit/>
          </a:bodyPr>
          <a:lstStyle/>
          <a:p>
            <a:pPr marL="457200" indent="-457200" algn="just">
              <a:buAutoNum type="arabicPeriod"/>
            </a:pPr>
            <a:r>
              <a:rPr lang="en-US" sz="2400" dirty="0" smtClean="0">
                <a:solidFill>
                  <a:srgbClr val="FF0000"/>
                </a:solidFill>
                <a:latin typeface="Times New Roman" pitchFamily="18" charset="0"/>
                <a:cs typeface="Times New Roman" pitchFamily="18" charset="0"/>
              </a:rPr>
              <a:t>Intracellular fluid (ICF): </a:t>
            </a:r>
          </a:p>
          <a:p>
            <a:pPr algn="just"/>
            <a:r>
              <a:rPr lang="en-US" sz="2400" dirty="0" smtClean="0">
                <a:latin typeface="Times New Roman" pitchFamily="18" charset="0"/>
                <a:cs typeface="Times New Roman" pitchFamily="18" charset="0"/>
              </a:rPr>
              <a:t>Its volume is 22 L and it forms 55% of the total body water</a:t>
            </a:r>
          </a:p>
          <a:p>
            <a:pPr algn="just"/>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2. Extracellular fluid (ECF</a:t>
            </a:r>
            <a:r>
              <a:rPr lang="en-US" sz="2400" dirty="0" smtClean="0">
                <a:latin typeface="Times New Roman" pitchFamily="18" charset="0"/>
                <a:cs typeface="Times New Roman" pitchFamily="18" charset="0"/>
              </a:rPr>
              <a:t>): Its volume is 18 L and it forms 45% of the total body water. ECF is divided into 5 subunits:</a:t>
            </a:r>
          </a:p>
          <a:p>
            <a:pPr algn="just"/>
            <a:r>
              <a:rPr lang="en-US" sz="2400" dirty="0" smtClean="0">
                <a:latin typeface="Times New Roman" pitchFamily="18" charset="0"/>
                <a:cs typeface="Times New Roman" pitchFamily="18" charset="0"/>
              </a:rPr>
              <a:t> </a:t>
            </a:r>
            <a:r>
              <a:rPr lang="en-US" sz="2400" dirty="0" smtClean="0">
                <a:solidFill>
                  <a:srgbClr val="002060"/>
                </a:solidFill>
                <a:latin typeface="Times New Roman" pitchFamily="18" charset="0"/>
                <a:cs typeface="Times New Roman" pitchFamily="18" charset="0"/>
              </a:rPr>
              <a:t>i. Interstitial fluid and lymph (20%) </a:t>
            </a:r>
          </a:p>
          <a:p>
            <a:pPr algn="just"/>
            <a:r>
              <a:rPr lang="en-US" sz="2400" dirty="0" smtClean="0">
                <a:solidFill>
                  <a:srgbClr val="002060"/>
                </a:solidFill>
                <a:latin typeface="Times New Roman" pitchFamily="18" charset="0"/>
                <a:cs typeface="Times New Roman" pitchFamily="18" charset="0"/>
              </a:rPr>
              <a:t>ii. Plasma (7.5%) </a:t>
            </a:r>
          </a:p>
          <a:p>
            <a:pPr algn="just"/>
            <a:r>
              <a:rPr lang="en-US" sz="2400" dirty="0" smtClean="0">
                <a:solidFill>
                  <a:srgbClr val="002060"/>
                </a:solidFill>
                <a:latin typeface="Times New Roman" pitchFamily="18" charset="0"/>
                <a:cs typeface="Times New Roman" pitchFamily="18" charset="0"/>
              </a:rPr>
              <a:t>iii. Fluid in bones (7.5%) </a:t>
            </a:r>
          </a:p>
          <a:p>
            <a:pPr algn="just"/>
            <a:r>
              <a:rPr lang="en-US" sz="2400" dirty="0" smtClean="0">
                <a:solidFill>
                  <a:srgbClr val="002060"/>
                </a:solidFill>
                <a:latin typeface="Times New Roman" pitchFamily="18" charset="0"/>
                <a:cs typeface="Times New Roman" pitchFamily="18" charset="0"/>
              </a:rPr>
              <a:t>iv. Fluid in dense connective tissues like cartilage (7.5%) </a:t>
            </a:r>
          </a:p>
          <a:p>
            <a:pPr algn="just"/>
            <a:r>
              <a:rPr lang="en-US" sz="2400" dirty="0" smtClean="0">
                <a:solidFill>
                  <a:srgbClr val="002060"/>
                </a:solidFill>
                <a:latin typeface="Times New Roman" pitchFamily="18" charset="0"/>
                <a:cs typeface="Times New Roman" pitchFamily="18" charset="0"/>
              </a:rPr>
              <a:t>v. </a:t>
            </a:r>
            <a:r>
              <a:rPr lang="en-US" sz="2400" dirty="0" err="1" smtClean="0">
                <a:solidFill>
                  <a:srgbClr val="002060"/>
                </a:solidFill>
                <a:latin typeface="Times New Roman" pitchFamily="18" charset="0"/>
                <a:cs typeface="Times New Roman" pitchFamily="18" charset="0"/>
              </a:rPr>
              <a:t>Transcellular</a:t>
            </a:r>
            <a:r>
              <a:rPr lang="en-US" sz="2400" dirty="0" smtClean="0">
                <a:solidFill>
                  <a:srgbClr val="002060"/>
                </a:solidFill>
                <a:latin typeface="Times New Roman" pitchFamily="18" charset="0"/>
                <a:cs typeface="Times New Roman" pitchFamily="18" charset="0"/>
              </a:rPr>
              <a:t> fluid (2.5%) that includes:</a:t>
            </a:r>
          </a:p>
          <a:p>
            <a:pPr algn="just"/>
            <a:r>
              <a:rPr lang="en-US" sz="2400" dirty="0" smtClean="0">
                <a:solidFill>
                  <a:srgbClr val="002060"/>
                </a:solidFill>
                <a:latin typeface="Times New Roman" pitchFamily="18" charset="0"/>
                <a:cs typeface="Times New Roman" pitchFamily="18" charset="0"/>
              </a:rPr>
              <a:t> a. Cerebrospinal fluid</a:t>
            </a:r>
          </a:p>
          <a:p>
            <a:pPr algn="just"/>
            <a:r>
              <a:rPr lang="en-US" sz="2400" dirty="0" smtClean="0">
                <a:solidFill>
                  <a:srgbClr val="002060"/>
                </a:solidFill>
                <a:latin typeface="Times New Roman" pitchFamily="18" charset="0"/>
                <a:cs typeface="Times New Roman" pitchFamily="18" charset="0"/>
              </a:rPr>
              <a:t> b. Intraocular fluid </a:t>
            </a:r>
          </a:p>
          <a:p>
            <a:pPr algn="just"/>
            <a:r>
              <a:rPr lang="en-US" sz="2400" dirty="0" smtClean="0">
                <a:solidFill>
                  <a:srgbClr val="002060"/>
                </a:solidFill>
                <a:latin typeface="Times New Roman" pitchFamily="18" charset="0"/>
                <a:cs typeface="Times New Roman" pitchFamily="18" charset="0"/>
              </a:rPr>
              <a:t>c. Digestive juices</a:t>
            </a:r>
          </a:p>
          <a:p>
            <a:pPr algn="just"/>
            <a:r>
              <a:rPr lang="en-US" sz="2400" dirty="0" smtClean="0">
                <a:solidFill>
                  <a:srgbClr val="002060"/>
                </a:solidFill>
                <a:latin typeface="Times New Roman" pitchFamily="18" charset="0"/>
                <a:cs typeface="Times New Roman" pitchFamily="18" charset="0"/>
              </a:rPr>
              <a:t> d. Serous fluid – </a:t>
            </a:r>
            <a:r>
              <a:rPr lang="en-US" sz="2400" dirty="0" err="1" smtClean="0">
                <a:solidFill>
                  <a:srgbClr val="002060"/>
                </a:solidFill>
                <a:latin typeface="Times New Roman" pitchFamily="18" charset="0"/>
                <a:cs typeface="Times New Roman" pitchFamily="18" charset="0"/>
              </a:rPr>
              <a:t>intrapleural</a:t>
            </a:r>
            <a:r>
              <a:rPr lang="en-US" sz="2400" dirty="0" smtClean="0">
                <a:solidFill>
                  <a:srgbClr val="002060"/>
                </a:solidFill>
                <a:latin typeface="Times New Roman" pitchFamily="18" charset="0"/>
                <a:cs typeface="Times New Roman" pitchFamily="18" charset="0"/>
              </a:rPr>
              <a:t> fluid, pericardial fluid and peritoneal fluid </a:t>
            </a:r>
          </a:p>
          <a:p>
            <a:pPr algn="just"/>
            <a:r>
              <a:rPr lang="en-US" sz="2400" dirty="0" smtClean="0">
                <a:solidFill>
                  <a:srgbClr val="002060"/>
                </a:solidFill>
                <a:latin typeface="Times New Roman" pitchFamily="18" charset="0"/>
                <a:cs typeface="Times New Roman" pitchFamily="18" charset="0"/>
              </a:rPr>
              <a:t>e. Synovial fluid in </a:t>
            </a:r>
            <a:r>
              <a:rPr lang="en-US" sz="2400" dirty="0" smtClean="0">
                <a:solidFill>
                  <a:srgbClr val="002060"/>
                </a:solidFill>
                <a:latin typeface="Times New Roman" pitchFamily="18" charset="0"/>
                <a:cs typeface="Times New Roman" pitchFamily="18" charset="0"/>
              </a:rPr>
              <a:t>joints</a:t>
            </a:r>
            <a:endParaRPr lang="ar-IQ" sz="2400" smtClean="0">
              <a:solidFill>
                <a:srgbClr val="002060"/>
              </a:solidFill>
              <a:latin typeface="Times New Roman" pitchFamily="18" charset="0"/>
              <a:cs typeface="Times New Roman" pitchFamily="18" charset="0"/>
            </a:endParaRPr>
          </a:p>
          <a:p>
            <a:pPr algn="just"/>
            <a:r>
              <a:rPr lang="en-US" sz="2400" smtClean="0">
                <a:solidFill>
                  <a:srgbClr val="002060"/>
                </a:solidFill>
                <a:latin typeface="Times New Roman" pitchFamily="18" charset="0"/>
                <a:cs typeface="Times New Roman" pitchFamily="18" charset="0"/>
              </a:rPr>
              <a:t> </a:t>
            </a:r>
            <a:r>
              <a:rPr lang="en-US" sz="2400" dirty="0" smtClean="0">
                <a:solidFill>
                  <a:srgbClr val="002060"/>
                </a:solidFill>
                <a:latin typeface="Times New Roman" pitchFamily="18" charset="0"/>
                <a:cs typeface="Times New Roman" pitchFamily="18" charset="0"/>
              </a:rPr>
              <a:t>f. Fluid in urinary tract.</a:t>
            </a:r>
            <a:endParaRPr lang="en-US" sz="24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144335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888"/>
            <a:ext cx="8000999" cy="662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8453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74345"/>
            <a:ext cx="8229600" cy="5632311"/>
          </a:xfrm>
          <a:prstGeom prst="rect">
            <a:avLst/>
          </a:prstGeom>
        </p:spPr>
        <p:txBody>
          <a:bodyPr wrap="square">
            <a:spAutoFit/>
          </a:bodyPr>
          <a:lstStyle/>
          <a:p>
            <a:r>
              <a:rPr lang="en-US" sz="2400" b="1" dirty="0" smtClean="0">
                <a:latin typeface="Times New Roman" pitchFamily="18" charset="0"/>
                <a:cs typeface="Times New Roman" pitchFamily="18" charset="0"/>
              </a:rPr>
              <a:t>WHITE BLOOD CELLS</a:t>
            </a:r>
            <a:r>
              <a:rPr lang="en-US" sz="2400" dirty="0" smtClean="0">
                <a:latin typeface="Times New Roman" pitchFamily="18" charset="0"/>
                <a:cs typeface="Times New Roman" pitchFamily="18" charset="0"/>
              </a:rPr>
              <a:t> Normally, human blood contains </a:t>
            </a:r>
            <a:r>
              <a:rPr lang="en-US" sz="2400" dirty="0" smtClean="0">
                <a:solidFill>
                  <a:srgbClr val="FF0000"/>
                </a:solidFill>
                <a:latin typeface="Times New Roman" pitchFamily="18" charset="0"/>
                <a:cs typeface="Times New Roman" pitchFamily="18" charset="0"/>
              </a:rPr>
              <a:t>4000 to 11,000 </a:t>
            </a:r>
            <a:r>
              <a:rPr lang="en-US" sz="2400" dirty="0" smtClean="0">
                <a:latin typeface="Times New Roman" pitchFamily="18" charset="0"/>
                <a:cs typeface="Times New Roman" pitchFamily="18" charset="0"/>
              </a:rPr>
              <a:t>white blood cells per microliter .Of these, the granulocytes (polymorph nuclear leukocytes, PMNs) are the most numerous. Young granulocytes have horseshoe-shaped nuclei. that become </a:t>
            </a:r>
            <a:r>
              <a:rPr lang="en-US" sz="2400" dirty="0" err="1" smtClean="0">
                <a:latin typeface="Times New Roman" pitchFamily="18" charset="0"/>
                <a:cs typeface="Times New Roman" pitchFamily="18" charset="0"/>
              </a:rPr>
              <a:t>multilobed</a:t>
            </a:r>
            <a:r>
              <a:rPr lang="en-US" sz="2400" dirty="0" smtClean="0">
                <a:latin typeface="Times New Roman" pitchFamily="18" charset="0"/>
                <a:cs typeface="Times New Roman" pitchFamily="18" charset="0"/>
              </a:rPr>
              <a:t> as the cells grow older Most of them contain neutrophil granules (neutrophils), but a few contain granules that stain with acidic dyes (eosinophil), and some have basophilic granules (basophils). The other two cell types found normally in peripheral blood are lymphocytes, which have large round nuclei and scanty cytoplasm, and monocytes, which have abundant granular cytoplasm and kidney-shaped nuclei. Acting together, these cells provide the body with powerful defenses against tumors and viral, bacterial, and parasitic infections.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endParaRPr lang="en-US" sz="2400" dirty="0"/>
          </a:p>
        </p:txBody>
      </p:sp>
    </p:spTree>
    <p:extLst>
      <p:ext uri="{BB962C8B-B14F-4D97-AF65-F5344CB8AC3E}">
        <p14:creationId xmlns:p14="http://schemas.microsoft.com/office/powerpoint/2010/main" val="1847256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00063"/>
            <a:ext cx="9907588" cy="7858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09158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628234"/>
            <a:ext cx="7162800" cy="5724644"/>
          </a:xfrm>
          <a:prstGeom prst="rect">
            <a:avLst/>
          </a:prstGeom>
        </p:spPr>
        <p:txBody>
          <a:bodyPr wrap="square">
            <a:spAutoFit/>
          </a:bodyPr>
          <a:lstStyle/>
          <a:p>
            <a:r>
              <a:rPr lang="en-US" sz="2800" b="1" dirty="0" smtClean="0">
                <a:latin typeface="Times New Roman" pitchFamily="18" charset="0"/>
                <a:cs typeface="Times New Roman" pitchFamily="18" charset="0"/>
              </a:rPr>
              <a:t>Types of WBCs</a:t>
            </a:r>
            <a:r>
              <a:rPr lang="en-US" sz="1600" b="1" dirty="0" smtClean="0"/>
              <a:t/>
            </a:r>
            <a:br>
              <a:rPr lang="en-US" sz="1600" b="1" dirty="0" smtClean="0"/>
            </a:br>
            <a:r>
              <a:rPr lang="en-US" sz="1600" dirty="0" smtClean="0"/>
              <a:t/>
            </a:r>
            <a:br>
              <a:rPr lang="en-US" sz="1600" dirty="0" smtClean="0"/>
            </a:br>
            <a:r>
              <a:rPr lang="en-US" sz="2000" dirty="0" smtClean="0">
                <a:latin typeface="Times New Roman" pitchFamily="18" charset="0"/>
                <a:cs typeface="Times New Roman" pitchFamily="18" charset="0"/>
              </a:rPr>
              <a:t>1-Graulocyte consist from :</a:t>
            </a:r>
            <a:r>
              <a:rPr lang="en-US" sz="1600" dirty="0" smtClean="0"/>
              <a:t/>
            </a:r>
            <a:br>
              <a:rPr lang="en-US" sz="1600" dirty="0" smtClean="0"/>
            </a:br>
            <a:r>
              <a:rPr lang="en-US" sz="2400" dirty="0" smtClean="0">
                <a:solidFill>
                  <a:schemeClr val="accent1">
                    <a:lumMod val="75000"/>
                  </a:schemeClr>
                </a:solidFill>
                <a:latin typeface="Times New Roman" pitchFamily="18" charset="0"/>
                <a:cs typeface="Times New Roman" pitchFamily="18" charset="0"/>
              </a:rPr>
              <a:t>Neutrophils</a:t>
            </a:r>
            <a:r>
              <a:rPr lang="en-US" sz="24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Are the most abundant white blood cell, constituting </a:t>
            </a:r>
            <a:r>
              <a:rPr lang="en-US" dirty="0" smtClean="0">
                <a:solidFill>
                  <a:srgbClr val="FF0000"/>
                </a:solidFill>
                <a:latin typeface="Times New Roman" pitchFamily="18" charset="0"/>
                <a:cs typeface="Times New Roman" pitchFamily="18" charset="0"/>
              </a:rPr>
              <a:t>60-70%</a:t>
            </a:r>
            <a:r>
              <a:rPr lang="en-US" dirty="0" smtClean="0">
                <a:latin typeface="Times New Roman" pitchFamily="18" charset="0"/>
                <a:cs typeface="Times New Roman" pitchFamily="18" charset="0"/>
              </a:rPr>
              <a:t> of the circulating leukocytes. They defend against bacterial or fungal infection. They are usually first responders to microbial infection; their activity and death in large numbers form pus. They are commonly referred to as poly morph nuclear (PMN) leukocytes, although, in the technical sense, PMN refers to all granulocytes. They have a multi-lobed nucleus, which consists of three to five lobes connected by slender strands. This gives the neutrophils the appearance of having multiple nuclei, hence the name polymorph nuclear leukocyte. </a:t>
            </a:r>
          </a:p>
          <a:p>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Neutrophils are the most common cell type seen in the early stages of acute inflammation. The average lifespan of inactivated human neutrophils in the circulation has been reported by different approaches to be between 5 and 135 hours.</a:t>
            </a:r>
            <a:br>
              <a:rPr lang="en-US" dirty="0" smtClean="0">
                <a:latin typeface="Times New Roman" pitchFamily="18" charset="0"/>
                <a:cs typeface="Times New Roman" pitchFamily="18" charset="0"/>
              </a:rPr>
            </a:br>
            <a:endParaRPr lang="en-US" dirty="0"/>
          </a:p>
        </p:txBody>
      </p:sp>
    </p:spTree>
    <p:extLst>
      <p:ext uri="{BB962C8B-B14F-4D97-AF65-F5344CB8AC3E}">
        <p14:creationId xmlns:p14="http://schemas.microsoft.com/office/powerpoint/2010/main" val="2121556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028343"/>
            <a:ext cx="7315200" cy="5262979"/>
          </a:xfrm>
          <a:prstGeom prst="rect">
            <a:avLst/>
          </a:prstGeom>
        </p:spPr>
        <p:txBody>
          <a:bodyPr wrap="square">
            <a:spAutoFit/>
          </a:bodyPr>
          <a:lstStyle/>
          <a:p>
            <a:r>
              <a:rPr lang="en-US" sz="2400" dirty="0" smtClean="0">
                <a:solidFill>
                  <a:srgbClr val="FF0000"/>
                </a:solidFill>
                <a:latin typeface="Times New Roman" pitchFamily="18" charset="0"/>
                <a:cs typeface="Times New Roman" pitchFamily="18" charset="0"/>
              </a:rPr>
              <a:t>Basophils </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Are chiefly responsible for allergic and antigen response by releasing the chemical histamine causing the dilation of blood vessels. Basophils also have coarse granules in the cytoplasm. The granules stain purple blue with methylene blue.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They excrete two chemicals that aid in the body's defenses: histamine and heparin. Histamine is responsible for widening blood vessels and increasing the flow of blood to injured tissue. It also makes blood vessels more permeable so neutrophils and clotting proteins can get into connective tissue more easily. Heparin is an anticoagulant that inhibits blood clotting and promotes the movement of white blood cells into an area.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5427550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609600"/>
            <a:ext cx="7924800" cy="3293209"/>
          </a:xfrm>
          <a:prstGeom prst="rect">
            <a:avLst/>
          </a:prstGeom>
        </p:spPr>
        <p:txBody>
          <a:bodyPr wrap="square">
            <a:spAutoFit/>
          </a:bodyPr>
          <a:lstStyle/>
          <a:p>
            <a:r>
              <a:rPr lang="en-US" sz="2800" b="1" dirty="0" err="1" smtClean="0">
                <a:solidFill>
                  <a:schemeClr val="accent1">
                    <a:lumMod val="75000"/>
                  </a:schemeClr>
                </a:solidFill>
                <a:latin typeface="Times New Roman" pitchFamily="18" charset="0"/>
                <a:cs typeface="Times New Roman" pitchFamily="18" charset="0"/>
              </a:rPr>
              <a:t>Eosinophils</a:t>
            </a:r>
            <a:r>
              <a:rPr lang="en-US" sz="16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compose about 2-4% of white blood cells in circulating blood. This count fluctuates throughout the day, seasonally, and during menstruation. It rises in response to allergies, parasitic infections, collagen diseases, and disease of the spleen and central nervous system. They are rare in the blood, but numerous in the mucous membranes of the respiratory, digestive, and lower urinary tracts.</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They primarily deal with parasitic infections. </a:t>
            </a:r>
            <a:r>
              <a:rPr lang="en-US" sz="2000" dirty="0" err="1" smtClean="0">
                <a:latin typeface="Times New Roman" pitchFamily="18" charset="0"/>
                <a:cs typeface="Times New Roman" pitchFamily="18" charset="0"/>
              </a:rPr>
              <a:t>Eosinophils</a:t>
            </a:r>
            <a:r>
              <a:rPr lang="en-US" sz="2000" dirty="0" smtClean="0">
                <a:latin typeface="Times New Roman" pitchFamily="18" charset="0"/>
                <a:cs typeface="Times New Roman" pitchFamily="18" charset="0"/>
              </a:rPr>
              <a:t> are also the predominant inflammatory cells in allergic reactions. </a:t>
            </a:r>
            <a:r>
              <a:rPr lang="en-US" sz="2000" dirty="0" err="1" smtClean="0">
                <a:latin typeface="Times New Roman" pitchFamily="18" charset="0"/>
                <a:cs typeface="Times New Roman" pitchFamily="18" charset="0"/>
              </a:rPr>
              <a:t>Eosinophils</a:t>
            </a:r>
            <a:r>
              <a:rPr lang="en-US" sz="2000" dirty="0" smtClean="0">
                <a:latin typeface="Times New Roman" pitchFamily="18" charset="0"/>
                <a:cs typeface="Times New Roman" pitchFamily="18" charset="0"/>
              </a:rPr>
              <a:t> have coarse (larger) granules in the cytoplasm, which stain pink or red with eosin. Nucleus is </a:t>
            </a:r>
            <a:r>
              <a:rPr lang="en-US" sz="2000" dirty="0" err="1" smtClean="0">
                <a:latin typeface="Times New Roman" pitchFamily="18" charset="0"/>
                <a:cs typeface="Times New Roman" pitchFamily="18" charset="0"/>
              </a:rPr>
              <a:t>bilobed</a:t>
            </a:r>
            <a:r>
              <a:rPr lang="en-US" sz="2000" dirty="0" smtClean="0">
                <a:latin typeface="Times New Roman" pitchFamily="18" charset="0"/>
                <a:cs typeface="Times New Roman" pitchFamily="18" charset="0"/>
              </a:rPr>
              <a:t> and spectacle-shaped.</a:t>
            </a:r>
          </a:p>
        </p:txBody>
      </p:sp>
    </p:spTree>
    <p:extLst>
      <p:ext uri="{BB962C8B-B14F-4D97-AF65-F5344CB8AC3E}">
        <p14:creationId xmlns:p14="http://schemas.microsoft.com/office/powerpoint/2010/main" val="35855168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874455"/>
            <a:ext cx="7772400" cy="5262979"/>
          </a:xfrm>
          <a:prstGeom prst="rect">
            <a:avLst/>
          </a:prstGeom>
        </p:spPr>
        <p:txBody>
          <a:bodyPr wrap="square">
            <a:spAutoFit/>
          </a:bodyPr>
          <a:lstStyle/>
          <a:p>
            <a:r>
              <a:rPr lang="en-US" sz="2400" b="1" dirty="0" smtClean="0">
                <a:latin typeface="Times New Roman" pitchFamily="18" charset="0"/>
                <a:cs typeface="Times New Roman" pitchFamily="18" charset="0"/>
              </a:rPr>
              <a:t>2-Agranulocyte consist from:</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Lymphocyte</a:t>
            </a:r>
            <a:r>
              <a:rPr lang="en-US" sz="2400" dirty="0" smtClean="0">
                <a:latin typeface="Times New Roman" pitchFamily="18" charset="0"/>
                <a:cs typeface="Times New Roman" pitchFamily="18" charset="0"/>
              </a:rPr>
              <a:t>  the lymphocytes also do not have granules in the cytoplasm. Nucleus is oval, bean-shaped or kidney-shaped. Nucleus occupies the whole of the cytoplasm.</a:t>
            </a:r>
            <a:br>
              <a:rPr lang="en-US" sz="2400"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Types of Lymphocytes</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Depending upon the size, lymphocytes are divided into two groups: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1. Large lymphocytes: Younger cells with a diameter of 10 to 12 µ. 2. Small lymphocytes: Older cells with a diameter of 7 to 10 µ. Depending upon the function, lymphocytes are divided into two types: </a:t>
            </a:r>
            <a:br>
              <a:rPr lang="en-US" sz="2400" dirty="0" smtClean="0">
                <a:latin typeface="Times New Roman" pitchFamily="18" charset="0"/>
                <a:cs typeface="Times New Roman" pitchFamily="18" charset="0"/>
              </a:rPr>
            </a:br>
            <a:r>
              <a:rPr lang="en-US" sz="2400" dirty="0" smtClean="0">
                <a:solidFill>
                  <a:srgbClr val="FF0000"/>
                </a:solidFill>
                <a:latin typeface="Times New Roman" pitchFamily="18" charset="0"/>
                <a:cs typeface="Times New Roman" pitchFamily="18" charset="0"/>
              </a:rPr>
              <a:t>1. T lymphocytes: Cells concerned with cellular immunity.</a:t>
            </a:r>
            <a:br>
              <a:rPr lang="en-US" sz="2400" dirty="0" smtClean="0">
                <a:solidFill>
                  <a:srgbClr val="FF0000"/>
                </a:solidFill>
                <a:latin typeface="Times New Roman" pitchFamily="18" charset="0"/>
                <a:cs typeface="Times New Roman" pitchFamily="18" charset="0"/>
              </a:rPr>
            </a:br>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2. B lymphocytes: Cells concerned with </a:t>
            </a:r>
            <a:r>
              <a:rPr lang="en-US" sz="2400" dirty="0" err="1" smtClean="0">
                <a:solidFill>
                  <a:srgbClr val="FF0000"/>
                </a:solidFill>
                <a:latin typeface="Times New Roman" pitchFamily="18" charset="0"/>
                <a:cs typeface="Times New Roman" pitchFamily="18" charset="0"/>
              </a:rPr>
              <a:t>humoral</a:t>
            </a:r>
            <a:r>
              <a:rPr lang="en-US" sz="2400" dirty="0" smtClean="0">
                <a:solidFill>
                  <a:srgbClr val="FF0000"/>
                </a:solidFill>
                <a:latin typeface="Times New Roman" pitchFamily="18" charset="0"/>
                <a:cs typeface="Times New Roman" pitchFamily="18" charset="0"/>
              </a:rPr>
              <a:t> immunity</a:t>
            </a:r>
            <a:br>
              <a:rPr lang="en-US" sz="2400" dirty="0" smtClean="0">
                <a:solidFill>
                  <a:srgbClr val="FF0000"/>
                </a:solidFill>
                <a:latin typeface="Times New Roman" pitchFamily="18" charset="0"/>
                <a:cs typeface="Times New Roman" pitchFamily="18" charset="0"/>
              </a:rPr>
            </a:br>
            <a:endParaRPr lang="en-US" sz="2400" dirty="0"/>
          </a:p>
        </p:txBody>
      </p:sp>
    </p:spTree>
    <p:extLst>
      <p:ext uri="{BB962C8B-B14F-4D97-AF65-F5344CB8AC3E}">
        <p14:creationId xmlns:p14="http://schemas.microsoft.com/office/powerpoint/2010/main" val="37174637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609600"/>
            <a:ext cx="7543800" cy="4524315"/>
          </a:xfrm>
          <a:prstGeom prst="rect">
            <a:avLst/>
          </a:prstGeom>
        </p:spPr>
        <p:txBody>
          <a:bodyPr wrap="square">
            <a:spAutoFit/>
          </a:bodyPr>
          <a:lstStyle/>
          <a:p>
            <a:r>
              <a:rPr lang="en-US" sz="2400" b="1" dirty="0" smtClean="0">
                <a:solidFill>
                  <a:schemeClr val="accent1">
                    <a:lumMod val="75000"/>
                  </a:schemeClr>
                </a:solidFill>
                <a:latin typeface="Times New Roman" pitchFamily="18" charset="0"/>
                <a:cs typeface="Times New Roman" pitchFamily="18" charset="0"/>
              </a:rPr>
              <a:t>Monocytes</a:t>
            </a:r>
            <a:br>
              <a:rPr lang="en-US" sz="2400" b="1" dirty="0" smtClean="0">
                <a:solidFill>
                  <a:schemeClr val="accent1">
                    <a:lumMod val="75000"/>
                  </a:schemeClr>
                </a:solidFill>
                <a:latin typeface="Times New Roman" pitchFamily="18" charset="0"/>
                <a:cs typeface="Times New Roman" pitchFamily="18" charset="0"/>
              </a:rPr>
            </a:br>
            <a:r>
              <a:rPr lang="en-US" sz="2400" dirty="0" smtClean="0">
                <a:solidFill>
                  <a:schemeClr val="accent1">
                    <a:lumMod val="75000"/>
                  </a:schemeClr>
                </a:solidFill>
                <a:latin typeface="Times New Roman" pitchFamily="18" charset="0"/>
                <a:cs typeface="Times New Roman" pitchFamily="18" charset="0"/>
              </a:rPr>
              <a:t> </a:t>
            </a:r>
            <a:r>
              <a:rPr lang="en-US" sz="2400" dirty="0" err="1" smtClean="0">
                <a:latin typeface="Times New Roman" pitchFamily="18" charset="0"/>
                <a:cs typeface="Times New Roman" pitchFamily="18" charset="0"/>
              </a:rPr>
              <a:t>Monocytes</a:t>
            </a:r>
            <a:r>
              <a:rPr lang="en-US" sz="2400" dirty="0" smtClean="0">
                <a:latin typeface="Times New Roman" pitchFamily="18" charset="0"/>
                <a:cs typeface="Times New Roman" pitchFamily="18" charset="0"/>
              </a:rPr>
              <a:t> are the largest leukocytes with diameter of 14 to 18 µ. The cytoplasm is clear without granules. Nucleus is round, oval and horseshoe shaped, bean shaped or kidney shaped. Nucleus is placed either in the center of the cell or pushed to one side and a large amount of cytoplasm .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the largest type of white blood cell, share the "vacuum cleaner" (phagocytosis) function of neutrophils, but are much longer lived as they have an extra role.</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Monocytes eventually leave the bloodstream and become tissue macrophages, which remove dead cell debris as well as attack microorganisms. </a:t>
            </a:r>
            <a:endParaRPr lang="en-US" sz="2400" dirty="0"/>
          </a:p>
        </p:txBody>
      </p:sp>
    </p:spTree>
    <p:extLst>
      <p:ext uri="{BB962C8B-B14F-4D97-AF65-F5344CB8AC3E}">
        <p14:creationId xmlns:p14="http://schemas.microsoft.com/office/powerpoint/2010/main" val="3614319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88" y="457200"/>
            <a:ext cx="8072437"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8118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255588"/>
            <a:ext cx="8609013" cy="634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3050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62000"/>
            <a:ext cx="7696200" cy="4524315"/>
          </a:xfrm>
          <a:prstGeom prst="rect">
            <a:avLst/>
          </a:prstGeom>
        </p:spPr>
        <p:txBody>
          <a:bodyPr wrap="square">
            <a:spAutoFit/>
          </a:bodyPr>
          <a:lstStyle/>
          <a:p>
            <a:pPr algn="just"/>
            <a:r>
              <a:rPr lang="en-US" sz="2400" dirty="0" smtClean="0">
                <a:solidFill>
                  <a:srgbClr val="FF0000"/>
                </a:solidFill>
                <a:latin typeface="Times New Roman" pitchFamily="18" charset="0"/>
                <a:cs typeface="Times New Roman" pitchFamily="18" charset="0"/>
              </a:rPr>
              <a:t>Organic Substances</a:t>
            </a:r>
          </a:p>
          <a:p>
            <a:pPr algn="just"/>
            <a:r>
              <a:rPr lang="en-US" sz="2400" dirty="0" smtClean="0">
                <a:solidFill>
                  <a:srgbClr val="FF00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Organic substances are glucose, amino acids and other proteins, fatty acids and other lipids, hormones and enzymes. </a:t>
            </a:r>
          </a:p>
          <a:p>
            <a:pPr algn="just"/>
            <a:r>
              <a:rPr lang="en-US" sz="2400" dirty="0" smtClean="0">
                <a:latin typeface="Times New Roman" pitchFamily="18" charset="0"/>
                <a:cs typeface="Times New Roman" pitchFamily="18" charset="0"/>
              </a:rPr>
              <a:t> </a:t>
            </a:r>
          </a:p>
          <a:p>
            <a:pPr algn="just"/>
            <a:r>
              <a:rPr lang="en-US" sz="2400" dirty="0" smtClean="0">
                <a:solidFill>
                  <a:srgbClr val="FF0000"/>
                </a:solidFill>
                <a:latin typeface="Times New Roman" pitchFamily="18" charset="0"/>
                <a:cs typeface="Times New Roman" pitchFamily="18" charset="0"/>
              </a:rPr>
              <a:t>Inorganic Substances</a:t>
            </a:r>
          </a:p>
          <a:p>
            <a:pPr algn="just"/>
            <a:r>
              <a:rPr lang="en-US" sz="2400" dirty="0" smtClean="0">
                <a:latin typeface="Times New Roman" pitchFamily="18" charset="0"/>
                <a:cs typeface="Times New Roman" pitchFamily="18" charset="0"/>
              </a:rPr>
              <a:t> Inorganic substances present in body fluids are sodium, potassium, calcium, magnesium, chloride, bicarbonate, phosphate and sulfate. ECF contains large quantity of sodium, chloride, bicarbonate, glucose, fatty acids and oxygen. ICF contains large quantities of potassium, magnesium, phosphates, sulfates and proteins. The pH of ECF is 7.4. The pH of ICF is 7.0.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749856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751344"/>
            <a:ext cx="8001000" cy="5632311"/>
          </a:xfrm>
          <a:prstGeom prst="rect">
            <a:avLst/>
          </a:prstGeom>
        </p:spPr>
        <p:txBody>
          <a:bodyPr wrap="square">
            <a:spAutoFit/>
          </a:bodyPr>
          <a:lstStyle/>
          <a:p>
            <a:r>
              <a:rPr lang="en-US" sz="2400" dirty="0" smtClean="0">
                <a:solidFill>
                  <a:srgbClr val="FF0000"/>
                </a:solidFill>
                <a:latin typeface="Times New Roman" pitchFamily="18" charset="0"/>
                <a:cs typeface="Times New Roman" pitchFamily="18" charset="0"/>
              </a:rPr>
              <a:t>Concentration Of Body Fluids</a:t>
            </a:r>
          </a:p>
          <a:p>
            <a:r>
              <a:rPr lang="en-US" sz="2400" dirty="0" smtClean="0">
                <a:latin typeface="Times New Roman" pitchFamily="18" charset="0"/>
                <a:cs typeface="Times New Roman" pitchFamily="18" charset="0"/>
              </a:rPr>
              <a:t>Concentration of body fluids is expressed in three </a:t>
            </a:r>
          </a:p>
          <a:p>
            <a:r>
              <a:rPr lang="en-US" sz="2400" dirty="0" smtClean="0">
                <a:latin typeface="Times New Roman" pitchFamily="18" charset="0"/>
                <a:cs typeface="Times New Roman" pitchFamily="18" charset="0"/>
              </a:rPr>
              <a:t>ways:</a:t>
            </a:r>
          </a:p>
          <a:p>
            <a:r>
              <a:rPr lang="en-US" sz="2400" dirty="0" smtClean="0">
                <a:solidFill>
                  <a:srgbClr val="00B050"/>
                </a:solidFill>
                <a:latin typeface="Times New Roman" pitchFamily="18" charset="0"/>
                <a:cs typeface="Times New Roman" pitchFamily="18" charset="0"/>
              </a:rPr>
              <a:t>1. Osmolality</a:t>
            </a:r>
          </a:p>
          <a:p>
            <a:r>
              <a:rPr lang="en-US" sz="2400" dirty="0" smtClean="0">
                <a:solidFill>
                  <a:srgbClr val="00B050"/>
                </a:solidFill>
                <a:latin typeface="Times New Roman" pitchFamily="18" charset="0"/>
                <a:cs typeface="Times New Roman" pitchFamily="18" charset="0"/>
              </a:rPr>
              <a:t>2. </a:t>
            </a:r>
            <a:r>
              <a:rPr lang="en-US" sz="2400" dirty="0" err="1" smtClean="0">
                <a:solidFill>
                  <a:srgbClr val="00B050"/>
                </a:solidFill>
                <a:latin typeface="Times New Roman" pitchFamily="18" charset="0"/>
                <a:cs typeface="Times New Roman" pitchFamily="18" charset="0"/>
              </a:rPr>
              <a:t>Osmolarity</a:t>
            </a:r>
            <a:endParaRPr lang="en-US" sz="2400" dirty="0" smtClean="0">
              <a:solidFill>
                <a:srgbClr val="00B050"/>
              </a:solidFill>
              <a:latin typeface="Times New Roman" pitchFamily="18" charset="0"/>
              <a:cs typeface="Times New Roman" pitchFamily="18" charset="0"/>
            </a:endParaRPr>
          </a:p>
          <a:p>
            <a:r>
              <a:rPr lang="en-US" sz="2400" dirty="0" smtClean="0">
                <a:solidFill>
                  <a:srgbClr val="00B050"/>
                </a:solidFill>
                <a:latin typeface="Times New Roman" pitchFamily="18" charset="0"/>
                <a:cs typeface="Times New Roman" pitchFamily="18" charset="0"/>
              </a:rPr>
              <a:t>3. Tonicity</a:t>
            </a:r>
            <a:r>
              <a:rPr lang="en-US" sz="2400" dirty="0" smtClean="0">
                <a:latin typeface="Times New Roman" pitchFamily="18" charset="0"/>
                <a:cs typeface="Times New Roman" pitchFamily="18" charset="0"/>
              </a:rPr>
              <a:t>.</a:t>
            </a:r>
          </a:p>
          <a:p>
            <a:r>
              <a:rPr lang="en-US" sz="2400" dirty="0" smtClean="0">
                <a:solidFill>
                  <a:srgbClr val="FF0000"/>
                </a:solidFill>
                <a:latin typeface="Times New Roman" pitchFamily="18" charset="0"/>
                <a:cs typeface="Times New Roman" pitchFamily="18" charset="0"/>
              </a:rPr>
              <a:t> Osmolality </a:t>
            </a:r>
          </a:p>
          <a:p>
            <a:r>
              <a:rPr lang="en-US" sz="2400" dirty="0" smtClean="0">
                <a:latin typeface="Times New Roman" pitchFamily="18" charset="0"/>
                <a:cs typeface="Times New Roman" pitchFamily="18" charset="0"/>
              </a:rPr>
              <a:t>Measure of a fluid’s capability to create osmotic pressure is called osmolality or osmotic (</a:t>
            </a:r>
            <a:r>
              <a:rPr lang="en-US" sz="2400" dirty="0" err="1" smtClean="0">
                <a:latin typeface="Times New Roman" pitchFamily="18" charset="0"/>
                <a:cs typeface="Times New Roman" pitchFamily="18" charset="0"/>
              </a:rPr>
              <a:t>osmolar</a:t>
            </a:r>
            <a:r>
              <a:rPr lang="en-US" sz="2400" dirty="0" smtClean="0">
                <a:latin typeface="Times New Roman" pitchFamily="18" charset="0"/>
                <a:cs typeface="Times New Roman" pitchFamily="18" charset="0"/>
              </a:rPr>
              <a:t>) concentration of a solution. In simple words, it is the concentration of </a:t>
            </a:r>
            <a:r>
              <a:rPr lang="en-US" sz="2400" dirty="0" err="1" smtClean="0">
                <a:latin typeface="Times New Roman" pitchFamily="18" charset="0"/>
                <a:cs typeface="Times New Roman" pitchFamily="18" charset="0"/>
              </a:rPr>
              <a:t>osmotically</a:t>
            </a:r>
            <a:r>
              <a:rPr lang="en-US" sz="2400" dirty="0" smtClean="0">
                <a:latin typeface="Times New Roman" pitchFamily="18" charset="0"/>
                <a:cs typeface="Times New Roman" pitchFamily="18" charset="0"/>
              </a:rPr>
              <a:t> active substance in the solution. </a:t>
            </a:r>
          </a:p>
          <a:p>
            <a:r>
              <a:rPr lang="en-US" sz="2400" dirty="0" err="1" smtClean="0">
                <a:solidFill>
                  <a:srgbClr val="FF0000"/>
                </a:solidFill>
                <a:latin typeface="Times New Roman" pitchFamily="18" charset="0"/>
                <a:cs typeface="Times New Roman" pitchFamily="18" charset="0"/>
              </a:rPr>
              <a:t>Osmolarity</a:t>
            </a:r>
            <a:endParaRPr lang="en-US" sz="2400" dirty="0" smtClean="0">
              <a:solidFill>
                <a:srgbClr val="FF0000"/>
              </a:solidFill>
              <a:latin typeface="Times New Roman" pitchFamily="18" charset="0"/>
              <a:cs typeface="Times New Roman" pitchFamily="18" charset="0"/>
            </a:endParaRPr>
          </a:p>
          <a:p>
            <a:r>
              <a:rPr lang="en-US" sz="2400" dirty="0" err="1" smtClean="0">
                <a:latin typeface="Times New Roman" pitchFamily="18" charset="0"/>
                <a:cs typeface="Times New Roman" pitchFamily="18" charset="0"/>
              </a:rPr>
              <a:t>Osmolarity</a:t>
            </a:r>
            <a:r>
              <a:rPr lang="en-US" sz="2400" dirty="0" smtClean="0">
                <a:latin typeface="Times New Roman" pitchFamily="18" charset="0"/>
                <a:cs typeface="Times New Roman" pitchFamily="18" charset="0"/>
              </a:rPr>
              <a:t> is another term to express the osmotic concentration. It is the number of particles (</a:t>
            </a:r>
            <a:r>
              <a:rPr lang="en-US" sz="2400" dirty="0" err="1" smtClean="0">
                <a:latin typeface="Times New Roman" pitchFamily="18" charset="0"/>
                <a:cs typeface="Times New Roman" pitchFamily="18" charset="0"/>
              </a:rPr>
              <a:t>osmoles</a:t>
            </a:r>
            <a:r>
              <a:rPr lang="en-US" sz="2400" dirty="0" smtClean="0">
                <a:latin typeface="Times New Roman" pitchFamily="18" charset="0"/>
                <a:cs typeface="Times New Roman" pitchFamily="18" charset="0"/>
              </a:rPr>
              <a:t>) per liter of solution (</a:t>
            </a:r>
            <a:r>
              <a:rPr lang="en-US" sz="2400" dirty="0" err="1" smtClean="0">
                <a:latin typeface="Times New Roman" pitchFamily="18" charset="0"/>
                <a:cs typeface="Times New Roman" pitchFamily="18" charset="0"/>
              </a:rPr>
              <a:t>osmoles</a:t>
            </a:r>
            <a:r>
              <a:rPr lang="en-US" sz="2400" dirty="0" smtClean="0">
                <a:latin typeface="Times New Roman" pitchFamily="18" charset="0"/>
                <a:cs typeface="Times New Roman" pitchFamily="18" charset="0"/>
              </a:rPr>
              <a:t>/L).</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139114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74345"/>
            <a:ext cx="8229600" cy="6001643"/>
          </a:xfrm>
          <a:prstGeom prst="rect">
            <a:avLst/>
          </a:prstGeom>
        </p:spPr>
        <p:txBody>
          <a:bodyPr wrap="square">
            <a:spAutoFit/>
          </a:bodyPr>
          <a:lstStyle/>
          <a:p>
            <a:r>
              <a:rPr lang="en-US" sz="2400" dirty="0" smtClean="0">
                <a:solidFill>
                  <a:srgbClr val="FF0000"/>
                </a:solidFill>
                <a:latin typeface="Times New Roman" pitchFamily="18" charset="0"/>
                <a:cs typeface="Times New Roman" pitchFamily="18" charset="0"/>
              </a:rPr>
              <a:t>TONICITY</a:t>
            </a:r>
          </a:p>
          <a:p>
            <a:r>
              <a:rPr lang="en-US" sz="2400" dirty="0" smtClean="0">
                <a:latin typeface="Times New Roman" pitchFamily="18" charset="0"/>
                <a:cs typeface="Times New Roman" pitchFamily="18" charset="0"/>
              </a:rPr>
              <a:t>The  movement of water between the fluid compartments is not influenced by small molecules like urea and alcohol, which cross the cell membrane very rapidly. These small molecules are called ineffective </a:t>
            </a:r>
            <a:r>
              <a:rPr lang="en-US" sz="2400" dirty="0" err="1" smtClean="0">
                <a:latin typeface="Times New Roman" pitchFamily="18" charset="0"/>
                <a:cs typeface="Times New Roman" pitchFamily="18" charset="0"/>
              </a:rPr>
              <a:t>osmoles</a:t>
            </a:r>
            <a:r>
              <a:rPr lang="en-US" sz="2400" dirty="0" smtClean="0">
                <a:latin typeface="Times New Roman" pitchFamily="18" charset="0"/>
                <a:cs typeface="Times New Roman" pitchFamily="18" charset="0"/>
              </a:rPr>
              <a:t>. sodium and glucose, which cross the cell membrane slowly, can influence the movement of water. Therefore, such molecules are called effective </a:t>
            </a:r>
            <a:r>
              <a:rPr lang="en-US" sz="2400" dirty="0" err="1" smtClean="0">
                <a:latin typeface="Times New Roman" pitchFamily="18" charset="0"/>
                <a:cs typeface="Times New Roman" pitchFamily="18" charset="0"/>
              </a:rPr>
              <a:t>osmoles</a:t>
            </a:r>
            <a:r>
              <a:rPr lang="en-US" sz="2400" dirty="0" smtClean="0">
                <a:latin typeface="Times New Roman" pitchFamily="18" charset="0"/>
                <a:cs typeface="Times New Roman" pitchFamily="18" charset="0"/>
              </a:rPr>
              <a:t>. Osmolality that causes the movement of water from one compartment to another is called effective osmolality and the effective </a:t>
            </a:r>
            <a:r>
              <a:rPr lang="en-US" sz="2400" dirty="0" err="1" smtClean="0">
                <a:latin typeface="Times New Roman" pitchFamily="18" charset="0"/>
                <a:cs typeface="Times New Roman" pitchFamily="18" charset="0"/>
              </a:rPr>
              <a:t>osmoles</a:t>
            </a:r>
            <a:r>
              <a:rPr lang="en-US" sz="2400" dirty="0" smtClean="0">
                <a:latin typeface="Times New Roman" pitchFamily="18" charset="0"/>
                <a:cs typeface="Times New Roman" pitchFamily="18" charset="0"/>
              </a:rPr>
              <a:t> are responsible for this. </a:t>
            </a:r>
          </a:p>
          <a:p>
            <a:r>
              <a:rPr lang="en-US" sz="2400" dirty="0" smtClean="0">
                <a:solidFill>
                  <a:srgbClr val="FF0000"/>
                </a:solidFill>
                <a:latin typeface="Times New Roman" pitchFamily="18" charset="0"/>
                <a:cs typeface="Times New Roman" pitchFamily="18" charset="0"/>
              </a:rPr>
              <a:t>Tonicity is the measure of effective osmolality. In </a:t>
            </a:r>
          </a:p>
          <a:p>
            <a:r>
              <a:rPr lang="en-US" sz="2400" dirty="0" smtClean="0">
                <a:solidFill>
                  <a:srgbClr val="FF0000"/>
                </a:solidFill>
                <a:latin typeface="Times New Roman" pitchFamily="18" charset="0"/>
                <a:cs typeface="Times New Roman" pitchFamily="18" charset="0"/>
              </a:rPr>
              <a:t>terms of tonicity, the solutions are classified into three </a:t>
            </a:r>
          </a:p>
          <a:p>
            <a:r>
              <a:rPr lang="en-US" sz="2400" dirty="0" smtClean="0">
                <a:solidFill>
                  <a:srgbClr val="FF0000"/>
                </a:solidFill>
                <a:latin typeface="Times New Roman" pitchFamily="18" charset="0"/>
                <a:cs typeface="Times New Roman" pitchFamily="18" charset="0"/>
              </a:rPr>
              <a:t>categories:</a:t>
            </a:r>
          </a:p>
          <a:p>
            <a:r>
              <a:rPr lang="en-US" sz="2400" b="1" dirty="0" smtClean="0">
                <a:solidFill>
                  <a:schemeClr val="tx2">
                    <a:lumMod val="60000"/>
                    <a:lumOff val="40000"/>
                  </a:schemeClr>
                </a:solidFill>
                <a:latin typeface="Times New Roman" pitchFamily="18" charset="0"/>
                <a:cs typeface="Times New Roman" pitchFamily="18" charset="0"/>
              </a:rPr>
              <a:t>i. Isotonic fluid</a:t>
            </a:r>
          </a:p>
          <a:p>
            <a:r>
              <a:rPr lang="en-US" sz="2400" b="1" dirty="0" smtClean="0">
                <a:solidFill>
                  <a:schemeClr val="tx2">
                    <a:lumMod val="60000"/>
                    <a:lumOff val="40000"/>
                  </a:schemeClr>
                </a:solidFill>
                <a:latin typeface="Times New Roman" pitchFamily="18" charset="0"/>
                <a:cs typeface="Times New Roman" pitchFamily="18" charset="0"/>
              </a:rPr>
              <a:t>ii. Hypertonic fluid</a:t>
            </a:r>
          </a:p>
          <a:p>
            <a:r>
              <a:rPr lang="en-US" sz="2400" b="1" dirty="0" smtClean="0">
                <a:solidFill>
                  <a:schemeClr val="tx2">
                    <a:lumMod val="60000"/>
                    <a:lumOff val="40000"/>
                  </a:schemeClr>
                </a:solidFill>
                <a:latin typeface="Times New Roman" pitchFamily="18" charset="0"/>
                <a:cs typeface="Times New Roman" pitchFamily="18" charset="0"/>
              </a:rPr>
              <a:t>iii. Hypotonic fluid</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349341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09600"/>
            <a:ext cx="8534400" cy="3785652"/>
          </a:xfrm>
          <a:prstGeom prst="rect">
            <a:avLst/>
          </a:prstGeom>
        </p:spPr>
        <p:txBody>
          <a:bodyPr wrap="square">
            <a:spAutoFit/>
          </a:bodyPr>
          <a:lstStyle/>
          <a:p>
            <a:r>
              <a:rPr lang="en-US" sz="2400" dirty="0" smtClean="0">
                <a:solidFill>
                  <a:srgbClr val="FF0000"/>
                </a:solidFill>
                <a:latin typeface="Times New Roman" pitchFamily="18" charset="0"/>
                <a:cs typeface="Times New Roman" pitchFamily="18" charset="0"/>
              </a:rPr>
              <a:t>Hypertonic solution</a:t>
            </a:r>
            <a:br>
              <a:rPr lang="en-US" sz="2400" dirty="0" smtClean="0">
                <a:solidFill>
                  <a:srgbClr val="FF0000"/>
                </a:solidFill>
                <a:latin typeface="Times New Roman" pitchFamily="18" charset="0"/>
                <a:cs typeface="Times New Roman" pitchFamily="18" charset="0"/>
              </a:rPr>
            </a:br>
            <a:r>
              <a:rPr lang="en-US" sz="2400" dirty="0" smtClean="0">
                <a:latin typeface="Times New Roman" pitchFamily="18" charset="0"/>
                <a:cs typeface="Times New Roman" pitchFamily="18" charset="0"/>
              </a:rPr>
              <a:t>A hypertonic is when the concentration inside the cell is high and the environment is dilute.</a:t>
            </a:r>
            <a:br>
              <a:rPr lang="en-US" sz="2400" dirty="0" smtClean="0">
                <a:latin typeface="Times New Roman" pitchFamily="18" charset="0"/>
                <a:cs typeface="Times New Roman" pitchFamily="18" charset="0"/>
              </a:rPr>
            </a:br>
            <a:r>
              <a:rPr lang="en-US" sz="2400" dirty="0" smtClean="0">
                <a:solidFill>
                  <a:srgbClr val="FF0000"/>
                </a:solidFill>
                <a:latin typeface="Times New Roman" pitchFamily="18" charset="0"/>
                <a:cs typeface="Times New Roman" pitchFamily="18" charset="0"/>
              </a:rPr>
              <a:t>Hypotonic solution</a:t>
            </a:r>
            <a:br>
              <a:rPr lang="en-US" sz="2400" dirty="0" smtClean="0">
                <a:solidFill>
                  <a:srgbClr val="FF0000"/>
                </a:solidFill>
                <a:latin typeface="Times New Roman" pitchFamily="18" charset="0"/>
                <a:cs typeface="Times New Roman" pitchFamily="18" charset="0"/>
              </a:rPr>
            </a:br>
            <a:r>
              <a:rPr lang="en-US" sz="2400" dirty="0" smtClean="0">
                <a:latin typeface="Times New Roman" pitchFamily="18" charset="0"/>
                <a:cs typeface="Times New Roman" pitchFamily="18" charset="0"/>
              </a:rPr>
              <a:t>A hypotonic is when the concentration inside of the cell is lower than a solution outside of a cell is called hypotonic. </a:t>
            </a:r>
            <a:r>
              <a:rPr lang="en-US" sz="2400" dirty="0" smtClean="0">
                <a:solidFill>
                  <a:srgbClr val="FF0000"/>
                </a:solidFill>
                <a:latin typeface="Times New Roman" pitchFamily="18" charset="0"/>
                <a:cs typeface="Times New Roman" pitchFamily="18" charset="0"/>
              </a:rPr>
              <a:t/>
            </a:r>
            <a:br>
              <a:rPr lang="en-US" sz="2400" dirty="0" smtClean="0">
                <a:solidFill>
                  <a:srgbClr val="FF0000"/>
                </a:solidFill>
                <a:latin typeface="Times New Roman" pitchFamily="18" charset="0"/>
                <a:cs typeface="Times New Roman" pitchFamily="18" charset="0"/>
              </a:rPr>
            </a:br>
            <a:r>
              <a:rPr lang="en-US" sz="2400" dirty="0" smtClean="0">
                <a:solidFill>
                  <a:srgbClr val="FF0000"/>
                </a:solidFill>
                <a:latin typeface="Times New Roman" pitchFamily="18" charset="0"/>
                <a:cs typeface="Times New Roman" pitchFamily="18" charset="0"/>
              </a:rPr>
              <a:t>Isotonic solution </a:t>
            </a:r>
            <a:br>
              <a:rPr lang="en-US" sz="2400" dirty="0" smtClean="0">
                <a:solidFill>
                  <a:srgbClr val="FF0000"/>
                </a:solidFill>
                <a:latin typeface="Times New Roman" pitchFamily="18" charset="0"/>
                <a:cs typeface="Times New Roman" pitchFamily="18" charset="0"/>
              </a:rPr>
            </a:br>
            <a:r>
              <a:rPr lang="en-US" sz="2400" dirty="0" smtClean="0">
                <a:latin typeface="Times New Roman" pitchFamily="18" charset="0"/>
                <a:cs typeface="Times New Roman" pitchFamily="18" charset="0"/>
              </a:rPr>
              <a:t>A solution is isotonic when its effective </a:t>
            </a:r>
            <a:r>
              <a:rPr lang="en-US" sz="2400" dirty="0" err="1" smtClean="0">
                <a:latin typeface="Times New Roman" pitchFamily="18" charset="0"/>
                <a:cs typeface="Times New Roman" pitchFamily="18" charset="0"/>
              </a:rPr>
              <a:t>osmole</a:t>
            </a:r>
            <a:r>
              <a:rPr lang="en-US" sz="2400" dirty="0" smtClean="0">
                <a:latin typeface="Times New Roman" pitchFamily="18" charset="0"/>
                <a:cs typeface="Times New Roman" pitchFamily="18" charset="0"/>
              </a:rPr>
              <a:t> concentration is the same as that of another solution.</a:t>
            </a:r>
            <a:br>
              <a:rPr lang="en-US" sz="2400" dirty="0" smtClean="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9394726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2036</Words>
  <Application>Microsoft Office PowerPoint</Application>
  <PresentationFormat>On-screen Show (4:3)</PresentationFormat>
  <Paragraphs>172</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Body fluids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DR.Ahmed Saker</dc:creator>
  <cp:lastModifiedBy>DR.Ahmed Saker</cp:lastModifiedBy>
  <cp:revision>33</cp:revision>
  <dcterms:created xsi:type="dcterms:W3CDTF">2023-11-17T18:13:20Z</dcterms:created>
  <dcterms:modified xsi:type="dcterms:W3CDTF">2023-11-28T17:13:40Z</dcterms:modified>
</cp:coreProperties>
</file>