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14630400" cy="8229600"/>
  <p:notesSz cx="8229600" cy="14630400"/>
  <p:embeddedFontLst>
    <p:embeddedFont>
      <p:font typeface="Gelasio"/>
      <p:regular r:id="rId13"/>
    </p:embeddedFont>
    <p:embeddedFont>
      <p:font typeface="Gelasio"/>
      <p:regular r:id="rId14"/>
    </p:embeddedFont>
    <p:embeddedFont>
      <p:font typeface="Gelasio"/>
      <p:regular r:id="rId15"/>
    </p:embeddedFont>
    <p:embeddedFont>
      <p:font typeface="Gelasio"/>
      <p:regular r:id="rId16"/>
    </p:embeddedFont>
    <p:embeddedFont>
      <p:font typeface="Lato"/>
      <p:regular r:id="rId17"/>
    </p:embeddedFont>
    <p:embeddedFont>
      <p:font typeface="Lato"/>
      <p:regular r:id="rId18"/>
    </p:embeddedFont>
    <p:embeddedFont>
      <p:font typeface="Lato"/>
      <p:regular r:id="rId19"/>
    </p:embeddedFont>
    <p:embeddedFont>
      <p:font typeface="Lato"/>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 Id="rId19" Type="http://schemas.openxmlformats.org/officeDocument/2006/relationships/font" Target="fonts/font7.fntdata"/><Relationship Id="rId20"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864037" y="2115145"/>
            <a:ext cx="12902327" cy="2129314"/>
          </a:xfrm>
          <a:prstGeom prst="rect">
            <a:avLst/>
          </a:prstGeom>
          <a:noFill/>
          <a:ln/>
        </p:spPr>
        <p:txBody>
          <a:bodyPr wrap="square" lIns="0" tIns="0" rIns="0" bIns="0" rtlCol="0" anchor="t"/>
          <a:lstStyle/>
          <a:p>
            <a:pPr indent="0" marL="0">
              <a:lnSpc>
                <a:spcPts val="8350"/>
              </a:lnSpc>
              <a:buNone/>
            </a:pPr>
            <a:r>
              <a:rPr lang="en-US" sz="6700" dirty="0">
                <a:solidFill>
                  <a:srgbClr val="312F2B"/>
                </a:solidFill>
                <a:latin typeface="Gelasio" pitchFamily="34" charset="0"/>
                <a:ea typeface="Gelasio" pitchFamily="34" charset="-122"/>
                <a:cs typeface="Gelasio" pitchFamily="34" charset="-120"/>
              </a:rPr>
              <a:t>تطبيقات مقاييس علم النفس الحديثة في المجال الرياضي</a:t>
            </a:r>
            <a:endParaRPr lang="en-US" sz="6700" dirty="0"/>
          </a:p>
        </p:txBody>
      </p:sp>
      <p:sp>
        <p:nvSpPr>
          <p:cNvPr id="5" name="Text 2"/>
          <p:cNvSpPr/>
          <p:nvPr/>
        </p:nvSpPr>
        <p:spPr>
          <a:xfrm>
            <a:off x="864037" y="4614743"/>
            <a:ext cx="12902327" cy="790099"/>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هذا الدليل يستكشف تطبيقات مقاييس علم النفس الحديثة في المجال الرياضي ويوضح أهمية استخدامها وفوائدها، إلى جانب التحديات التي قد تواجهها. ستكتشف أنواع تطبيقات مقاييس علم النفس في المجال الرياضي وتحصل على استنتاجات وتوصيات قيمة.</a:t>
            </a:r>
            <a:endParaRPr lang="en-US" sz="1900" dirty="0"/>
          </a:p>
        </p:txBody>
      </p:sp>
      <p:sp>
        <p:nvSpPr>
          <p:cNvPr id="6" name="Shape 3"/>
          <p:cNvSpPr/>
          <p:nvPr/>
        </p:nvSpPr>
        <p:spPr>
          <a:xfrm>
            <a:off x="864037" y="5700951"/>
            <a:ext cx="394930" cy="394930"/>
          </a:xfrm>
          <a:prstGeom prst="roundRect">
            <a:avLst>
              <a:gd name="adj" fmla="val 23151155"/>
            </a:avLst>
          </a:prstGeom>
          <a:solidFill>
            <a:srgbClr val="8A6B59"/>
          </a:solidFill>
          <a:ln w="7620">
            <a:solidFill>
              <a:srgbClr val="FFFFFF"/>
            </a:solidFill>
            <a:prstDash val="solid"/>
          </a:ln>
        </p:spPr>
      </p:sp>
      <p:sp>
        <p:nvSpPr>
          <p:cNvPr id="7" name="Text 4"/>
          <p:cNvSpPr/>
          <p:nvPr/>
        </p:nvSpPr>
        <p:spPr>
          <a:xfrm>
            <a:off x="998934" y="5849660"/>
            <a:ext cx="125135" cy="97512"/>
          </a:xfrm>
          <a:prstGeom prst="rect">
            <a:avLst/>
          </a:prstGeom>
          <a:noFill/>
          <a:ln/>
        </p:spPr>
        <p:txBody>
          <a:bodyPr wrap="none" lIns="0" tIns="0" rIns="0" bIns="0" rtlCol="0" anchor="t"/>
          <a:lstStyle/>
          <a:p>
            <a:pPr algn="ctr" indent="0" marL="0">
              <a:lnSpc>
                <a:spcPts val="750"/>
              </a:lnSpc>
              <a:buNone/>
            </a:pPr>
            <a:r>
              <a:rPr lang="en-US" sz="750" dirty="0">
                <a:solidFill>
                  <a:srgbClr val="FFFFFF"/>
                </a:solidFill>
                <a:latin typeface="Lato Medium" pitchFamily="34" charset="0"/>
                <a:ea typeface="Lato Medium" pitchFamily="34" charset="-122"/>
                <a:cs typeface="Lato Medium" pitchFamily="34" charset="-120"/>
              </a:rPr>
              <a:t>ds</a:t>
            </a:r>
            <a:endParaRPr lang="en-US" sz="750" dirty="0"/>
          </a:p>
        </p:txBody>
      </p:sp>
      <p:sp>
        <p:nvSpPr>
          <p:cNvPr id="8" name="Text 5"/>
          <p:cNvSpPr/>
          <p:nvPr/>
        </p:nvSpPr>
        <p:spPr>
          <a:xfrm>
            <a:off x="1382316" y="5682496"/>
            <a:ext cx="2286119" cy="431959"/>
          </a:xfrm>
          <a:prstGeom prst="rect">
            <a:avLst/>
          </a:prstGeom>
          <a:noFill/>
          <a:ln/>
        </p:spPr>
        <p:txBody>
          <a:bodyPr wrap="none" lIns="0" tIns="0" rIns="0" bIns="0" rtlCol="0" anchor="t"/>
          <a:lstStyle/>
          <a:p>
            <a:pPr algn="l" indent="0" marL="0">
              <a:lnSpc>
                <a:spcPts val="3400"/>
              </a:lnSpc>
              <a:buNone/>
            </a:pPr>
            <a:r>
              <a:rPr lang="en-US" sz="2400" b="1" dirty="0">
                <a:solidFill>
                  <a:srgbClr val="272525"/>
                </a:solidFill>
                <a:latin typeface="Lato Bold" pitchFamily="34" charset="0"/>
                <a:ea typeface="Lato Bold" pitchFamily="34" charset="-122"/>
                <a:cs typeface="Lato Bold" pitchFamily="34" charset="-120"/>
              </a:rPr>
              <a:t>by dr.nazik subhi</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966913"/>
            <a:ext cx="9865757" cy="771525"/>
          </a:xfrm>
          <a:prstGeom prst="rect">
            <a:avLst/>
          </a:prstGeom>
          <a:noFill/>
          <a:ln/>
        </p:spPr>
        <p:txBody>
          <a:bodyPr wrap="none" lIns="0" tIns="0" rIns="0" bIns="0" rtlCol="0" anchor="t"/>
          <a:lstStyle/>
          <a:p>
            <a:pPr indent="0" marL="0">
              <a:lnSpc>
                <a:spcPts val="6050"/>
              </a:lnSpc>
              <a:buNone/>
            </a:pPr>
            <a:r>
              <a:rPr lang="en-US" sz="4850" dirty="0">
                <a:solidFill>
                  <a:srgbClr val="312F2B"/>
                </a:solidFill>
                <a:latin typeface="Gelasio" pitchFamily="34" charset="0"/>
                <a:ea typeface="Gelasio" pitchFamily="34" charset="-122"/>
                <a:cs typeface="Gelasio" pitchFamily="34" charset="-120"/>
              </a:rPr>
              <a:t>المقاييس علم النفس في المجال الرياضي</a:t>
            </a:r>
            <a:endParaRPr lang="en-US" sz="4850" dirty="0"/>
          </a:p>
        </p:txBody>
      </p:sp>
      <p:sp>
        <p:nvSpPr>
          <p:cNvPr id="3" name="Text 1"/>
          <p:cNvSpPr/>
          <p:nvPr/>
        </p:nvSpPr>
        <p:spPr>
          <a:xfrm>
            <a:off x="864037" y="3355538"/>
            <a:ext cx="3703320" cy="462796"/>
          </a:xfrm>
          <a:prstGeom prst="rect">
            <a:avLst/>
          </a:prstGeom>
          <a:noFill/>
          <a:ln/>
        </p:spPr>
        <p:txBody>
          <a:bodyPr wrap="none" lIns="0" tIns="0" rIns="0" bIns="0" rtlCol="0" anchor="t"/>
          <a:lstStyle/>
          <a:p>
            <a:pPr indent="0" marL="0">
              <a:lnSpc>
                <a:spcPts val="3600"/>
              </a:lnSpc>
              <a:buNone/>
            </a:pPr>
            <a:r>
              <a:rPr lang="en-US" sz="2900" dirty="0">
                <a:solidFill>
                  <a:srgbClr val="312F2B"/>
                </a:solidFill>
                <a:latin typeface="Gelasio" pitchFamily="34" charset="0"/>
                <a:ea typeface="Gelasio" pitchFamily="34" charset="-122"/>
                <a:cs typeface="Gelasio" pitchFamily="34" charset="-120"/>
              </a:rPr>
              <a:t>التقييم الشخصي</a:t>
            </a:r>
            <a:endParaRPr lang="en-US" sz="2900" dirty="0"/>
          </a:p>
        </p:txBody>
      </p:sp>
      <p:sp>
        <p:nvSpPr>
          <p:cNvPr id="4" name="Text 2"/>
          <p:cNvSpPr/>
          <p:nvPr/>
        </p:nvSpPr>
        <p:spPr>
          <a:xfrm>
            <a:off x="864037" y="4065151"/>
            <a:ext cx="3898821" cy="1975247"/>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تعرف على أدوات تقييم الشخصية للرياضيين، مثل اختبارات الشخصية والقيم. ستساعدك هذه المقاييس على فهم نقاط القوة والضعف الشخصية وأهمية ذلك في أداء الرياضة.</a:t>
            </a:r>
            <a:endParaRPr lang="en-US" sz="1900" dirty="0"/>
          </a:p>
        </p:txBody>
      </p:sp>
      <p:sp>
        <p:nvSpPr>
          <p:cNvPr id="5" name="Text 3"/>
          <p:cNvSpPr/>
          <p:nvPr/>
        </p:nvSpPr>
        <p:spPr>
          <a:xfrm>
            <a:off x="5372695" y="3355538"/>
            <a:ext cx="3703320" cy="462796"/>
          </a:xfrm>
          <a:prstGeom prst="rect">
            <a:avLst/>
          </a:prstGeom>
          <a:noFill/>
          <a:ln/>
        </p:spPr>
        <p:txBody>
          <a:bodyPr wrap="none" lIns="0" tIns="0" rIns="0" bIns="0" rtlCol="0" anchor="t"/>
          <a:lstStyle/>
          <a:p>
            <a:pPr indent="0" marL="0">
              <a:lnSpc>
                <a:spcPts val="3600"/>
              </a:lnSpc>
              <a:buNone/>
            </a:pPr>
            <a:r>
              <a:rPr lang="en-US" sz="2900" dirty="0">
                <a:solidFill>
                  <a:srgbClr val="312F2B"/>
                </a:solidFill>
                <a:latin typeface="Gelasio" pitchFamily="34" charset="0"/>
                <a:ea typeface="Gelasio" pitchFamily="34" charset="-122"/>
                <a:cs typeface="Gelasio" pitchFamily="34" charset="-120"/>
              </a:rPr>
              <a:t>تقييم الأداء الرياضي</a:t>
            </a:r>
            <a:endParaRPr lang="en-US" sz="2900" dirty="0"/>
          </a:p>
        </p:txBody>
      </p:sp>
      <p:sp>
        <p:nvSpPr>
          <p:cNvPr id="6" name="Text 4"/>
          <p:cNvSpPr/>
          <p:nvPr/>
        </p:nvSpPr>
        <p:spPr>
          <a:xfrm>
            <a:off x="5372695" y="4065151"/>
            <a:ext cx="3898821" cy="1975247"/>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انظر كيف يمكن استخدام المقاييس النفسية لتقييم أداء الرياضيين، مثل قياس التركيز، وقياس التحمل، وقياس المرونة العقلية. اكتشف كيف يمكن تحسين الأداء بناءً على تلك النتائج.</a:t>
            </a:r>
            <a:endParaRPr lang="en-US" sz="1900" dirty="0"/>
          </a:p>
        </p:txBody>
      </p:sp>
      <p:sp>
        <p:nvSpPr>
          <p:cNvPr id="7" name="Text 5"/>
          <p:cNvSpPr/>
          <p:nvPr/>
        </p:nvSpPr>
        <p:spPr>
          <a:xfrm>
            <a:off x="9881354" y="3355538"/>
            <a:ext cx="3703320" cy="462796"/>
          </a:xfrm>
          <a:prstGeom prst="rect">
            <a:avLst/>
          </a:prstGeom>
          <a:noFill/>
          <a:ln/>
        </p:spPr>
        <p:txBody>
          <a:bodyPr wrap="none" lIns="0" tIns="0" rIns="0" bIns="0" rtlCol="0" anchor="t"/>
          <a:lstStyle/>
          <a:p>
            <a:pPr indent="0" marL="0">
              <a:lnSpc>
                <a:spcPts val="3600"/>
              </a:lnSpc>
              <a:buNone/>
            </a:pPr>
            <a:r>
              <a:rPr lang="en-US" sz="2900" dirty="0">
                <a:solidFill>
                  <a:srgbClr val="312F2B"/>
                </a:solidFill>
                <a:latin typeface="Gelasio" pitchFamily="34" charset="0"/>
                <a:ea typeface="Gelasio" pitchFamily="34" charset="-122"/>
                <a:cs typeface="Gelasio" pitchFamily="34" charset="-120"/>
              </a:rPr>
              <a:t>تقييم الفريق</a:t>
            </a:r>
            <a:endParaRPr lang="en-US" sz="2900" dirty="0"/>
          </a:p>
        </p:txBody>
      </p:sp>
      <p:sp>
        <p:nvSpPr>
          <p:cNvPr id="8" name="Text 6"/>
          <p:cNvSpPr/>
          <p:nvPr/>
        </p:nvSpPr>
        <p:spPr>
          <a:xfrm>
            <a:off x="9881354" y="4065151"/>
            <a:ext cx="3898821" cy="1975247"/>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استكشف كيفية استخدام المقاييس النفسية لتقييم أداء الفرق الرياضية. من تقييم التوافق الفردي إلى قياس تفاعلات الفريق والاتصال، هذه المقاييس توفر رؤية قيمة لتحسين أداء الفريق.</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702951"/>
            <a:ext cx="12902327" cy="1543050"/>
          </a:xfrm>
          <a:prstGeom prst="rect">
            <a:avLst/>
          </a:prstGeom>
          <a:noFill/>
          <a:ln/>
        </p:spPr>
        <p:txBody>
          <a:bodyPr wrap="square" lIns="0" tIns="0" rIns="0" bIns="0" rtlCol="0" anchor="t"/>
          <a:lstStyle/>
          <a:p>
            <a:pPr indent="0" marL="0">
              <a:lnSpc>
                <a:spcPts val="6050"/>
              </a:lnSpc>
              <a:buNone/>
            </a:pPr>
            <a:r>
              <a:rPr lang="en-US" sz="4850" dirty="0">
                <a:solidFill>
                  <a:srgbClr val="312F2B"/>
                </a:solidFill>
                <a:latin typeface="Gelasio" pitchFamily="34" charset="0"/>
                <a:ea typeface="Gelasio" pitchFamily="34" charset="-122"/>
                <a:cs typeface="Gelasio" pitchFamily="34" charset="-120"/>
              </a:rPr>
              <a:t>أهمية تطبيقات مقاييس علم النفس في المجال الرياضي</a:t>
            </a:r>
            <a:endParaRPr lang="en-US" sz="4850" dirty="0"/>
          </a:p>
        </p:txBody>
      </p:sp>
      <p:sp>
        <p:nvSpPr>
          <p:cNvPr id="3" name="Shape 1"/>
          <p:cNvSpPr/>
          <p:nvPr/>
        </p:nvSpPr>
        <p:spPr>
          <a:xfrm>
            <a:off x="864037" y="4017407"/>
            <a:ext cx="555427" cy="555427"/>
          </a:xfrm>
          <a:prstGeom prst="roundRect">
            <a:avLst>
              <a:gd name="adj" fmla="val 18669"/>
            </a:avLst>
          </a:prstGeom>
          <a:solidFill>
            <a:srgbClr val="E8E8E3"/>
          </a:solidFill>
          <a:ln w="15240">
            <a:solidFill>
              <a:srgbClr val="CECEC9"/>
            </a:solidFill>
            <a:prstDash val="solid"/>
          </a:ln>
        </p:spPr>
      </p:sp>
      <p:sp>
        <p:nvSpPr>
          <p:cNvPr id="4" name="Text 2"/>
          <p:cNvSpPr/>
          <p:nvPr/>
        </p:nvSpPr>
        <p:spPr>
          <a:xfrm>
            <a:off x="1062157" y="4109918"/>
            <a:ext cx="159187" cy="370284"/>
          </a:xfrm>
          <a:prstGeom prst="rect">
            <a:avLst/>
          </a:prstGeom>
          <a:noFill/>
          <a:ln/>
        </p:spPr>
        <p:txBody>
          <a:bodyPr wrap="none" lIns="0" tIns="0" rIns="0" bIns="0" rtlCol="0" anchor="t"/>
          <a:lstStyle/>
          <a:p>
            <a:pPr algn="ctr" indent="0" marL="0">
              <a:lnSpc>
                <a:spcPts val="2900"/>
              </a:lnSpc>
              <a:buNone/>
            </a:pPr>
            <a:r>
              <a:rPr lang="en-US" sz="2900" dirty="0">
                <a:solidFill>
                  <a:srgbClr val="272525"/>
                </a:solidFill>
                <a:latin typeface="Gelasio" pitchFamily="34" charset="0"/>
                <a:ea typeface="Gelasio" pitchFamily="34" charset="-122"/>
                <a:cs typeface="Gelasio" pitchFamily="34" charset="-120"/>
              </a:rPr>
              <a:t>1</a:t>
            </a:r>
            <a:endParaRPr lang="en-US" sz="2900" dirty="0"/>
          </a:p>
        </p:txBody>
      </p:sp>
      <p:sp>
        <p:nvSpPr>
          <p:cNvPr id="5" name="Text 3"/>
          <p:cNvSpPr/>
          <p:nvPr/>
        </p:nvSpPr>
        <p:spPr>
          <a:xfrm>
            <a:off x="1666280" y="4017407"/>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تحسين الأداء</a:t>
            </a:r>
            <a:endParaRPr lang="en-US" sz="2400" dirty="0"/>
          </a:p>
        </p:txBody>
      </p:sp>
      <p:sp>
        <p:nvSpPr>
          <p:cNvPr id="6" name="Text 4"/>
          <p:cNvSpPr/>
          <p:nvPr/>
        </p:nvSpPr>
        <p:spPr>
          <a:xfrm>
            <a:off x="1666280" y="4551283"/>
            <a:ext cx="3333988" cy="158019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تساعد المقاييس النفسية على تحسين أداء الرياضيين من خلال تحديد نقاط القوة والضعف وتوفير استراتيجيات التحسين الملائمة.</a:t>
            </a:r>
            <a:endParaRPr lang="en-US" sz="1900" dirty="0"/>
          </a:p>
        </p:txBody>
      </p:sp>
      <p:sp>
        <p:nvSpPr>
          <p:cNvPr id="7" name="Shape 5"/>
          <p:cNvSpPr/>
          <p:nvPr/>
        </p:nvSpPr>
        <p:spPr>
          <a:xfrm>
            <a:off x="5247084" y="4017407"/>
            <a:ext cx="555427" cy="555427"/>
          </a:xfrm>
          <a:prstGeom prst="roundRect">
            <a:avLst>
              <a:gd name="adj" fmla="val 18669"/>
            </a:avLst>
          </a:prstGeom>
          <a:solidFill>
            <a:srgbClr val="E8E8E3"/>
          </a:solidFill>
          <a:ln w="15240">
            <a:solidFill>
              <a:srgbClr val="CECEC9"/>
            </a:solidFill>
            <a:prstDash val="solid"/>
          </a:ln>
        </p:spPr>
      </p:sp>
      <p:sp>
        <p:nvSpPr>
          <p:cNvPr id="8" name="Text 6"/>
          <p:cNvSpPr/>
          <p:nvPr/>
        </p:nvSpPr>
        <p:spPr>
          <a:xfrm>
            <a:off x="5421273" y="4109918"/>
            <a:ext cx="206931" cy="370284"/>
          </a:xfrm>
          <a:prstGeom prst="rect">
            <a:avLst/>
          </a:prstGeom>
          <a:noFill/>
          <a:ln/>
        </p:spPr>
        <p:txBody>
          <a:bodyPr wrap="none" lIns="0" tIns="0" rIns="0" bIns="0" rtlCol="0" anchor="t"/>
          <a:lstStyle/>
          <a:p>
            <a:pPr algn="ctr" indent="0" marL="0">
              <a:lnSpc>
                <a:spcPts val="2900"/>
              </a:lnSpc>
              <a:buNone/>
            </a:pPr>
            <a:r>
              <a:rPr lang="en-US" sz="2900" dirty="0">
                <a:solidFill>
                  <a:srgbClr val="272525"/>
                </a:solidFill>
                <a:latin typeface="Gelasio" pitchFamily="34" charset="0"/>
                <a:ea typeface="Gelasio" pitchFamily="34" charset="-122"/>
                <a:cs typeface="Gelasio" pitchFamily="34" charset="-120"/>
              </a:rPr>
              <a:t>2</a:t>
            </a:r>
            <a:endParaRPr lang="en-US" sz="2900" dirty="0"/>
          </a:p>
        </p:txBody>
      </p:sp>
      <p:sp>
        <p:nvSpPr>
          <p:cNvPr id="9" name="Text 7"/>
          <p:cNvSpPr/>
          <p:nvPr/>
        </p:nvSpPr>
        <p:spPr>
          <a:xfrm>
            <a:off x="6049328" y="4017407"/>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فهم اللاعبين</a:t>
            </a:r>
            <a:endParaRPr lang="en-US" sz="2400" dirty="0"/>
          </a:p>
        </p:txBody>
      </p:sp>
      <p:sp>
        <p:nvSpPr>
          <p:cNvPr id="10" name="Text 8"/>
          <p:cNvSpPr/>
          <p:nvPr/>
        </p:nvSpPr>
        <p:spPr>
          <a:xfrm>
            <a:off x="6049328" y="4551283"/>
            <a:ext cx="3333988" cy="1975247"/>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من خلال فهم العوامل النفسية التي تؤثر على الأداء الرياضي، يمكن للمدربين تحسين الاتصال مع اللاعبين والعمل معهم على تطوير مهاراتهم.</a:t>
            </a:r>
            <a:endParaRPr lang="en-US" sz="1900" dirty="0"/>
          </a:p>
        </p:txBody>
      </p:sp>
      <p:sp>
        <p:nvSpPr>
          <p:cNvPr id="11" name="Shape 9"/>
          <p:cNvSpPr/>
          <p:nvPr/>
        </p:nvSpPr>
        <p:spPr>
          <a:xfrm>
            <a:off x="9630132" y="4017407"/>
            <a:ext cx="555427" cy="555427"/>
          </a:xfrm>
          <a:prstGeom prst="roundRect">
            <a:avLst>
              <a:gd name="adj" fmla="val 18669"/>
            </a:avLst>
          </a:prstGeom>
          <a:solidFill>
            <a:srgbClr val="E8E8E3"/>
          </a:solidFill>
          <a:ln w="15240">
            <a:solidFill>
              <a:srgbClr val="CECEC9"/>
            </a:solidFill>
            <a:prstDash val="solid"/>
          </a:ln>
        </p:spPr>
      </p:sp>
      <p:sp>
        <p:nvSpPr>
          <p:cNvPr id="12" name="Text 10"/>
          <p:cNvSpPr/>
          <p:nvPr/>
        </p:nvSpPr>
        <p:spPr>
          <a:xfrm>
            <a:off x="9805630" y="4109918"/>
            <a:ext cx="204311" cy="370284"/>
          </a:xfrm>
          <a:prstGeom prst="rect">
            <a:avLst/>
          </a:prstGeom>
          <a:noFill/>
          <a:ln/>
        </p:spPr>
        <p:txBody>
          <a:bodyPr wrap="none" lIns="0" tIns="0" rIns="0" bIns="0" rtlCol="0" anchor="t"/>
          <a:lstStyle/>
          <a:p>
            <a:pPr algn="ctr" indent="0" marL="0">
              <a:lnSpc>
                <a:spcPts val="2900"/>
              </a:lnSpc>
              <a:buNone/>
            </a:pPr>
            <a:r>
              <a:rPr lang="en-US" sz="2900" dirty="0">
                <a:solidFill>
                  <a:srgbClr val="272525"/>
                </a:solidFill>
                <a:latin typeface="Gelasio" pitchFamily="34" charset="0"/>
                <a:ea typeface="Gelasio" pitchFamily="34" charset="-122"/>
                <a:cs typeface="Gelasio" pitchFamily="34" charset="-120"/>
              </a:rPr>
              <a:t>3</a:t>
            </a:r>
            <a:endParaRPr lang="en-US" sz="2900" dirty="0"/>
          </a:p>
        </p:txBody>
      </p:sp>
      <p:sp>
        <p:nvSpPr>
          <p:cNvPr id="13" name="Text 11"/>
          <p:cNvSpPr/>
          <p:nvPr/>
        </p:nvSpPr>
        <p:spPr>
          <a:xfrm>
            <a:off x="10432375" y="4017407"/>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تحقيق الاستقرار النفسي</a:t>
            </a:r>
            <a:endParaRPr lang="en-US" sz="2400" dirty="0"/>
          </a:p>
        </p:txBody>
      </p:sp>
      <p:sp>
        <p:nvSpPr>
          <p:cNvPr id="14" name="Text 12"/>
          <p:cNvSpPr/>
          <p:nvPr/>
        </p:nvSpPr>
        <p:spPr>
          <a:xfrm>
            <a:off x="10432375" y="4551283"/>
            <a:ext cx="3333988" cy="158019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تساعد المقاييس النفسية في توفير الدعم النفسي والمشورة للرياضيين للتعامل مع الضغوط والتحديات النفسية المرتبطة بالأداء الرياضي.</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2021324"/>
            <a:ext cx="12902327" cy="1543050"/>
          </a:xfrm>
          <a:prstGeom prst="rect">
            <a:avLst/>
          </a:prstGeom>
          <a:noFill/>
          <a:ln/>
        </p:spPr>
        <p:txBody>
          <a:bodyPr wrap="square" lIns="0" tIns="0" rIns="0" bIns="0" rtlCol="0" anchor="t"/>
          <a:lstStyle/>
          <a:p>
            <a:pPr indent="0" marL="0">
              <a:lnSpc>
                <a:spcPts val="6050"/>
              </a:lnSpc>
              <a:buNone/>
            </a:pPr>
            <a:r>
              <a:rPr lang="en-US" sz="4850" dirty="0">
                <a:solidFill>
                  <a:srgbClr val="312F2B"/>
                </a:solidFill>
                <a:latin typeface="Gelasio" pitchFamily="34" charset="0"/>
                <a:ea typeface="Gelasio" pitchFamily="34" charset="-122"/>
                <a:cs typeface="Gelasio" pitchFamily="34" charset="-120"/>
              </a:rPr>
              <a:t>أنواع تطبيقات مقاييس علم النفس في المجال الرياضي</a:t>
            </a:r>
            <a:endParaRPr lang="en-US" sz="4850" dirty="0"/>
          </a:p>
        </p:txBody>
      </p:sp>
      <p:sp>
        <p:nvSpPr>
          <p:cNvPr id="3" name="Shape 1"/>
          <p:cNvSpPr/>
          <p:nvPr/>
        </p:nvSpPr>
        <p:spPr>
          <a:xfrm>
            <a:off x="864037" y="4058126"/>
            <a:ext cx="12902327" cy="2150031"/>
          </a:xfrm>
          <a:prstGeom prst="roundRect">
            <a:avLst>
              <a:gd name="adj" fmla="val 4823"/>
            </a:avLst>
          </a:prstGeom>
          <a:noFill/>
          <a:ln w="15240">
            <a:solidFill>
              <a:srgbClr val="000000">
                <a:alpha val="8000"/>
              </a:srgbClr>
            </a:solidFill>
            <a:prstDash val="solid"/>
          </a:ln>
        </p:spPr>
      </p:sp>
      <p:sp>
        <p:nvSpPr>
          <p:cNvPr id="4" name="Shape 2"/>
          <p:cNvSpPr/>
          <p:nvPr/>
        </p:nvSpPr>
        <p:spPr>
          <a:xfrm>
            <a:off x="879277" y="4073366"/>
            <a:ext cx="12870537" cy="706517"/>
          </a:xfrm>
          <a:prstGeom prst="rect">
            <a:avLst/>
          </a:prstGeom>
          <a:solidFill>
            <a:srgbClr val="FFFFFF">
              <a:alpha val="4000"/>
            </a:srgbClr>
          </a:solidFill>
          <a:ln/>
        </p:spPr>
      </p:sp>
      <p:sp>
        <p:nvSpPr>
          <p:cNvPr id="5" name="Text 3"/>
          <p:cNvSpPr/>
          <p:nvPr/>
        </p:nvSpPr>
        <p:spPr>
          <a:xfrm>
            <a:off x="1127522" y="4229100"/>
            <a:ext cx="379226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المقاييس الشخصية</a:t>
            </a:r>
            <a:endParaRPr lang="en-US" sz="1900" dirty="0"/>
          </a:p>
        </p:txBody>
      </p:sp>
      <p:sp>
        <p:nvSpPr>
          <p:cNvPr id="6" name="Text 4"/>
          <p:cNvSpPr/>
          <p:nvPr/>
        </p:nvSpPr>
        <p:spPr>
          <a:xfrm>
            <a:off x="5421035" y="4229100"/>
            <a:ext cx="378845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الأداء الرياضي</a:t>
            </a:r>
            <a:endParaRPr lang="en-US" sz="1900" dirty="0"/>
          </a:p>
        </p:txBody>
      </p:sp>
      <p:sp>
        <p:nvSpPr>
          <p:cNvPr id="7" name="Text 5"/>
          <p:cNvSpPr/>
          <p:nvPr/>
        </p:nvSpPr>
        <p:spPr>
          <a:xfrm>
            <a:off x="9710738" y="4229100"/>
            <a:ext cx="379226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الفريق الرياضي</a:t>
            </a:r>
            <a:endParaRPr lang="en-US" sz="1900" dirty="0"/>
          </a:p>
        </p:txBody>
      </p:sp>
      <p:sp>
        <p:nvSpPr>
          <p:cNvPr id="8" name="Shape 6"/>
          <p:cNvSpPr/>
          <p:nvPr/>
        </p:nvSpPr>
        <p:spPr>
          <a:xfrm>
            <a:off x="879277" y="4779883"/>
            <a:ext cx="12870537" cy="706517"/>
          </a:xfrm>
          <a:prstGeom prst="rect">
            <a:avLst/>
          </a:prstGeom>
          <a:solidFill>
            <a:srgbClr val="000000">
              <a:alpha val="4000"/>
            </a:srgbClr>
          </a:solidFill>
          <a:ln/>
        </p:spPr>
      </p:sp>
      <p:sp>
        <p:nvSpPr>
          <p:cNvPr id="9" name="Text 7"/>
          <p:cNvSpPr/>
          <p:nvPr/>
        </p:nvSpPr>
        <p:spPr>
          <a:xfrm>
            <a:off x="1127522" y="4935617"/>
            <a:ext cx="379226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قدرات اللاعب</a:t>
            </a:r>
            <a:endParaRPr lang="en-US" sz="1900" dirty="0"/>
          </a:p>
        </p:txBody>
      </p:sp>
      <p:sp>
        <p:nvSpPr>
          <p:cNvPr id="10" name="Text 8"/>
          <p:cNvSpPr/>
          <p:nvPr/>
        </p:nvSpPr>
        <p:spPr>
          <a:xfrm>
            <a:off x="5421035" y="4935617"/>
            <a:ext cx="378845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التركيز</a:t>
            </a:r>
            <a:endParaRPr lang="en-US" sz="1900" dirty="0"/>
          </a:p>
        </p:txBody>
      </p:sp>
      <p:sp>
        <p:nvSpPr>
          <p:cNvPr id="11" name="Text 9"/>
          <p:cNvSpPr/>
          <p:nvPr/>
        </p:nvSpPr>
        <p:spPr>
          <a:xfrm>
            <a:off x="9710738" y="4935617"/>
            <a:ext cx="379226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التوافق الفردي</a:t>
            </a:r>
            <a:endParaRPr lang="en-US" sz="1900" dirty="0"/>
          </a:p>
        </p:txBody>
      </p:sp>
      <p:sp>
        <p:nvSpPr>
          <p:cNvPr id="12" name="Shape 10"/>
          <p:cNvSpPr/>
          <p:nvPr/>
        </p:nvSpPr>
        <p:spPr>
          <a:xfrm>
            <a:off x="879277" y="5486400"/>
            <a:ext cx="12870537" cy="706517"/>
          </a:xfrm>
          <a:prstGeom prst="rect">
            <a:avLst/>
          </a:prstGeom>
          <a:solidFill>
            <a:srgbClr val="FFFFFF">
              <a:alpha val="4000"/>
            </a:srgbClr>
          </a:solidFill>
          <a:ln/>
        </p:spPr>
      </p:sp>
      <p:sp>
        <p:nvSpPr>
          <p:cNvPr id="13" name="Text 11"/>
          <p:cNvSpPr/>
          <p:nvPr/>
        </p:nvSpPr>
        <p:spPr>
          <a:xfrm>
            <a:off x="1127522" y="5642134"/>
            <a:ext cx="379226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القيادة</a:t>
            </a:r>
            <a:endParaRPr lang="en-US" sz="1900" dirty="0"/>
          </a:p>
        </p:txBody>
      </p:sp>
      <p:sp>
        <p:nvSpPr>
          <p:cNvPr id="14" name="Text 12"/>
          <p:cNvSpPr/>
          <p:nvPr/>
        </p:nvSpPr>
        <p:spPr>
          <a:xfrm>
            <a:off x="5421035" y="5642134"/>
            <a:ext cx="378845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المرونة العقلية</a:t>
            </a:r>
            <a:endParaRPr lang="en-US" sz="1900" dirty="0"/>
          </a:p>
        </p:txBody>
      </p:sp>
      <p:sp>
        <p:nvSpPr>
          <p:cNvPr id="15" name="Text 13"/>
          <p:cNvSpPr/>
          <p:nvPr/>
        </p:nvSpPr>
        <p:spPr>
          <a:xfrm>
            <a:off x="9710738" y="5642134"/>
            <a:ext cx="3792260" cy="395049"/>
          </a:xfrm>
          <a:prstGeom prst="rect">
            <a:avLst/>
          </a:prstGeom>
          <a:noFill/>
          <a:ln/>
        </p:spPr>
        <p:txBody>
          <a:bodyPr wrap="non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تقييم تفاعلات الفريق</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1777246"/>
            <a:ext cx="12902327" cy="1543050"/>
          </a:xfrm>
          <a:prstGeom prst="rect">
            <a:avLst/>
          </a:prstGeom>
          <a:noFill/>
          <a:ln/>
        </p:spPr>
        <p:txBody>
          <a:bodyPr wrap="square" lIns="0" tIns="0" rIns="0" bIns="0" rtlCol="0" anchor="t"/>
          <a:lstStyle/>
          <a:p>
            <a:pPr indent="0" marL="0">
              <a:lnSpc>
                <a:spcPts val="6050"/>
              </a:lnSpc>
              <a:buNone/>
            </a:pPr>
            <a:r>
              <a:rPr lang="en-US" sz="4850" dirty="0">
                <a:solidFill>
                  <a:srgbClr val="312F2B"/>
                </a:solidFill>
                <a:latin typeface="Gelasio" pitchFamily="34" charset="0"/>
                <a:ea typeface="Gelasio" pitchFamily="34" charset="-122"/>
                <a:cs typeface="Gelasio" pitchFamily="34" charset="-120"/>
              </a:rPr>
              <a:t>فوائد استخدام مقاييس علم النفس في المجال الرياضي</a:t>
            </a:r>
            <a:endParaRPr lang="en-US" sz="4850" dirty="0"/>
          </a:p>
        </p:txBody>
      </p:sp>
      <p:sp>
        <p:nvSpPr>
          <p:cNvPr id="3" name="Shape 1"/>
          <p:cNvSpPr/>
          <p:nvPr/>
        </p:nvSpPr>
        <p:spPr>
          <a:xfrm>
            <a:off x="864037" y="3814048"/>
            <a:ext cx="4136231" cy="2638187"/>
          </a:xfrm>
          <a:prstGeom prst="roundRect">
            <a:avLst>
              <a:gd name="adj" fmla="val 3930"/>
            </a:avLst>
          </a:prstGeom>
          <a:solidFill>
            <a:srgbClr val="E8E8E3"/>
          </a:solidFill>
          <a:ln w="15240">
            <a:solidFill>
              <a:srgbClr val="CECEC9"/>
            </a:solidFill>
            <a:prstDash val="solid"/>
          </a:ln>
        </p:spPr>
      </p:sp>
      <p:sp>
        <p:nvSpPr>
          <p:cNvPr id="4" name="Text 2"/>
          <p:cNvSpPr/>
          <p:nvPr/>
        </p:nvSpPr>
        <p:spPr>
          <a:xfrm>
            <a:off x="1126093" y="4076105"/>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تحسين الأداء</a:t>
            </a:r>
            <a:endParaRPr lang="en-US" sz="2400" dirty="0"/>
          </a:p>
        </p:txBody>
      </p:sp>
      <p:sp>
        <p:nvSpPr>
          <p:cNvPr id="5" name="Text 3"/>
          <p:cNvSpPr/>
          <p:nvPr/>
        </p:nvSpPr>
        <p:spPr>
          <a:xfrm>
            <a:off x="1126093" y="4609981"/>
            <a:ext cx="3612118" cy="158019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مقاييس علم النفس تساعد الرياضيين على تحسين أدائهم من خلال فهم العوامل النفسية التي تؤثر على أدائهم وتطوير استراتيجيات للتحسين.</a:t>
            </a:r>
            <a:endParaRPr lang="en-US" sz="1900" dirty="0"/>
          </a:p>
        </p:txBody>
      </p:sp>
      <p:sp>
        <p:nvSpPr>
          <p:cNvPr id="6" name="Shape 4"/>
          <p:cNvSpPr/>
          <p:nvPr/>
        </p:nvSpPr>
        <p:spPr>
          <a:xfrm>
            <a:off x="5247084" y="3814048"/>
            <a:ext cx="4136231" cy="2638187"/>
          </a:xfrm>
          <a:prstGeom prst="roundRect">
            <a:avLst>
              <a:gd name="adj" fmla="val 3930"/>
            </a:avLst>
          </a:prstGeom>
          <a:solidFill>
            <a:srgbClr val="E8E8E3"/>
          </a:solidFill>
          <a:ln w="15240">
            <a:solidFill>
              <a:srgbClr val="CECEC9"/>
            </a:solidFill>
            <a:prstDash val="solid"/>
          </a:ln>
        </p:spPr>
      </p:sp>
      <p:sp>
        <p:nvSpPr>
          <p:cNvPr id="7" name="Text 5"/>
          <p:cNvSpPr/>
          <p:nvPr/>
        </p:nvSpPr>
        <p:spPr>
          <a:xfrm>
            <a:off x="5509141" y="4076105"/>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تعزيز الثقة</a:t>
            </a:r>
            <a:endParaRPr lang="en-US" sz="2400" dirty="0"/>
          </a:p>
        </p:txBody>
      </p:sp>
      <p:sp>
        <p:nvSpPr>
          <p:cNvPr id="8" name="Text 6"/>
          <p:cNvSpPr/>
          <p:nvPr/>
        </p:nvSpPr>
        <p:spPr>
          <a:xfrm>
            <a:off x="5509141" y="4609981"/>
            <a:ext cx="3612118" cy="118514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تساعد المقاييس النفسية في بناء ثقة الرياضيين بأنفسهم وقدراتهم، مما يؤدي إلى تعزيز الأداء وتحقيق النجاح.</a:t>
            </a:r>
            <a:endParaRPr lang="en-US" sz="1900" dirty="0"/>
          </a:p>
        </p:txBody>
      </p:sp>
      <p:sp>
        <p:nvSpPr>
          <p:cNvPr id="9" name="Shape 7"/>
          <p:cNvSpPr/>
          <p:nvPr/>
        </p:nvSpPr>
        <p:spPr>
          <a:xfrm>
            <a:off x="9630132" y="3814048"/>
            <a:ext cx="4136231" cy="2638187"/>
          </a:xfrm>
          <a:prstGeom prst="roundRect">
            <a:avLst>
              <a:gd name="adj" fmla="val 3930"/>
            </a:avLst>
          </a:prstGeom>
          <a:solidFill>
            <a:srgbClr val="E8E8E3"/>
          </a:solidFill>
          <a:ln w="15240">
            <a:solidFill>
              <a:srgbClr val="CECEC9"/>
            </a:solidFill>
            <a:prstDash val="solid"/>
          </a:ln>
        </p:spPr>
      </p:sp>
      <p:sp>
        <p:nvSpPr>
          <p:cNvPr id="10" name="Text 8"/>
          <p:cNvSpPr/>
          <p:nvPr/>
        </p:nvSpPr>
        <p:spPr>
          <a:xfrm>
            <a:off x="9892189" y="4076105"/>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تحقيق الاستقرار النفسي</a:t>
            </a:r>
            <a:endParaRPr lang="en-US" sz="2400" dirty="0"/>
          </a:p>
        </p:txBody>
      </p:sp>
      <p:sp>
        <p:nvSpPr>
          <p:cNvPr id="11" name="Text 9"/>
          <p:cNvSpPr/>
          <p:nvPr/>
        </p:nvSpPr>
        <p:spPr>
          <a:xfrm>
            <a:off x="9892189" y="4609981"/>
            <a:ext cx="3612118" cy="118514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تمكن الرياضيين من التعامل مع الضغوط النفسية والتحديات المرتبطة بالأداء الرياضي بشكل صحي وفعال.</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1088946"/>
            <a:ext cx="12902327" cy="1543050"/>
          </a:xfrm>
          <a:prstGeom prst="rect">
            <a:avLst/>
          </a:prstGeom>
          <a:noFill/>
          <a:ln/>
        </p:spPr>
        <p:txBody>
          <a:bodyPr wrap="square" lIns="0" tIns="0" rIns="0" bIns="0" rtlCol="0" anchor="t"/>
          <a:lstStyle/>
          <a:p>
            <a:pPr indent="0" marL="0">
              <a:lnSpc>
                <a:spcPts val="6050"/>
              </a:lnSpc>
              <a:buNone/>
            </a:pPr>
            <a:r>
              <a:rPr lang="en-US" sz="4850" dirty="0">
                <a:solidFill>
                  <a:srgbClr val="312F2B"/>
                </a:solidFill>
                <a:latin typeface="Gelasio" pitchFamily="34" charset="0"/>
                <a:ea typeface="Gelasio" pitchFamily="34" charset="-122"/>
                <a:cs typeface="Gelasio" pitchFamily="34" charset="-120"/>
              </a:rPr>
              <a:t>تحديات تطبيقات مقاييس علم النفس في المجال الرياضي</a:t>
            </a:r>
            <a:endParaRPr lang="en-US" sz="4850" dirty="0"/>
          </a:p>
        </p:txBody>
      </p:sp>
      <p:sp>
        <p:nvSpPr>
          <p:cNvPr id="3" name="Text 1"/>
          <p:cNvSpPr/>
          <p:nvPr/>
        </p:nvSpPr>
        <p:spPr>
          <a:xfrm>
            <a:off x="1234321" y="3403402"/>
            <a:ext cx="12532043" cy="790099"/>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التحدي الرئيسي الذي يواجه تطبيقات مقاييس علم النفس في المجال الرياضي هو ترجمة النتائج النفسية المعقدة إلى توصيات عملية وقابلة للتطبيق في بيئة الرياضة.</a:t>
            </a:r>
            <a:endParaRPr lang="en-US" sz="1900" dirty="0"/>
          </a:p>
        </p:txBody>
      </p:sp>
      <p:sp>
        <p:nvSpPr>
          <p:cNvPr id="4" name="Shape 2"/>
          <p:cNvSpPr/>
          <p:nvPr/>
        </p:nvSpPr>
        <p:spPr>
          <a:xfrm>
            <a:off x="864037" y="3125748"/>
            <a:ext cx="30480" cy="1345406"/>
          </a:xfrm>
          <a:prstGeom prst="rect">
            <a:avLst/>
          </a:prstGeom>
          <a:solidFill>
            <a:srgbClr val="E5E5E0"/>
          </a:solidFill>
          <a:ln/>
        </p:spPr>
      </p:sp>
      <p:sp>
        <p:nvSpPr>
          <p:cNvPr id="5" name="Shape 3"/>
          <p:cNvSpPr/>
          <p:nvPr/>
        </p:nvSpPr>
        <p:spPr>
          <a:xfrm>
            <a:off x="864037" y="5026462"/>
            <a:ext cx="555427" cy="555427"/>
          </a:xfrm>
          <a:prstGeom prst="roundRect">
            <a:avLst>
              <a:gd name="adj" fmla="val 18669"/>
            </a:avLst>
          </a:prstGeom>
          <a:solidFill>
            <a:srgbClr val="E8E8E3"/>
          </a:solidFill>
          <a:ln w="15240">
            <a:solidFill>
              <a:srgbClr val="CECEC9"/>
            </a:solidFill>
            <a:prstDash val="solid"/>
          </a:ln>
        </p:spPr>
      </p:sp>
      <p:sp>
        <p:nvSpPr>
          <p:cNvPr id="6" name="Text 4"/>
          <p:cNvSpPr/>
          <p:nvPr/>
        </p:nvSpPr>
        <p:spPr>
          <a:xfrm>
            <a:off x="1062157" y="5118973"/>
            <a:ext cx="159187" cy="370284"/>
          </a:xfrm>
          <a:prstGeom prst="rect">
            <a:avLst/>
          </a:prstGeom>
          <a:noFill/>
          <a:ln/>
        </p:spPr>
        <p:txBody>
          <a:bodyPr wrap="none" lIns="0" tIns="0" rIns="0" bIns="0" rtlCol="0" anchor="t"/>
          <a:lstStyle/>
          <a:p>
            <a:pPr algn="ctr" indent="0" marL="0">
              <a:lnSpc>
                <a:spcPts val="2900"/>
              </a:lnSpc>
              <a:buNone/>
            </a:pPr>
            <a:r>
              <a:rPr lang="en-US" sz="2900" dirty="0">
                <a:solidFill>
                  <a:srgbClr val="272525"/>
                </a:solidFill>
                <a:latin typeface="Gelasio" pitchFamily="34" charset="0"/>
                <a:ea typeface="Gelasio" pitchFamily="34" charset="-122"/>
                <a:cs typeface="Gelasio" pitchFamily="34" charset="-120"/>
              </a:rPr>
              <a:t>1</a:t>
            </a:r>
            <a:endParaRPr lang="en-US" sz="2900" dirty="0"/>
          </a:p>
        </p:txBody>
      </p:sp>
      <p:sp>
        <p:nvSpPr>
          <p:cNvPr id="7" name="Text 5"/>
          <p:cNvSpPr/>
          <p:nvPr/>
        </p:nvSpPr>
        <p:spPr>
          <a:xfrm>
            <a:off x="1666280" y="5026462"/>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تعدد العوامل</a:t>
            </a:r>
            <a:endParaRPr lang="en-US" sz="2400" dirty="0"/>
          </a:p>
        </p:txBody>
      </p:sp>
      <p:sp>
        <p:nvSpPr>
          <p:cNvPr id="8" name="Text 6"/>
          <p:cNvSpPr/>
          <p:nvPr/>
        </p:nvSpPr>
        <p:spPr>
          <a:xfrm>
            <a:off x="1666280" y="5560338"/>
            <a:ext cx="3333988" cy="158019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التأثيرات المختلفة التي تؤثر على الأداء الرياضي تجعل من الصعب تحديد العوامل النفسية التي تلعب دورًا رئيسيًا.</a:t>
            </a:r>
            <a:endParaRPr lang="en-US" sz="1900" dirty="0"/>
          </a:p>
        </p:txBody>
      </p:sp>
      <p:sp>
        <p:nvSpPr>
          <p:cNvPr id="9" name="Shape 7"/>
          <p:cNvSpPr/>
          <p:nvPr/>
        </p:nvSpPr>
        <p:spPr>
          <a:xfrm>
            <a:off x="5247084" y="5026462"/>
            <a:ext cx="555427" cy="555427"/>
          </a:xfrm>
          <a:prstGeom prst="roundRect">
            <a:avLst>
              <a:gd name="adj" fmla="val 18669"/>
            </a:avLst>
          </a:prstGeom>
          <a:solidFill>
            <a:srgbClr val="E8E8E3"/>
          </a:solidFill>
          <a:ln w="15240">
            <a:solidFill>
              <a:srgbClr val="CECEC9"/>
            </a:solidFill>
            <a:prstDash val="solid"/>
          </a:ln>
        </p:spPr>
      </p:sp>
      <p:sp>
        <p:nvSpPr>
          <p:cNvPr id="10" name="Text 8"/>
          <p:cNvSpPr/>
          <p:nvPr/>
        </p:nvSpPr>
        <p:spPr>
          <a:xfrm>
            <a:off x="5421273" y="5118973"/>
            <a:ext cx="206931" cy="370284"/>
          </a:xfrm>
          <a:prstGeom prst="rect">
            <a:avLst/>
          </a:prstGeom>
          <a:noFill/>
          <a:ln/>
        </p:spPr>
        <p:txBody>
          <a:bodyPr wrap="none" lIns="0" tIns="0" rIns="0" bIns="0" rtlCol="0" anchor="t"/>
          <a:lstStyle/>
          <a:p>
            <a:pPr algn="ctr" indent="0" marL="0">
              <a:lnSpc>
                <a:spcPts val="2900"/>
              </a:lnSpc>
              <a:buNone/>
            </a:pPr>
            <a:r>
              <a:rPr lang="en-US" sz="2900" dirty="0">
                <a:solidFill>
                  <a:srgbClr val="272525"/>
                </a:solidFill>
                <a:latin typeface="Gelasio" pitchFamily="34" charset="0"/>
                <a:ea typeface="Gelasio" pitchFamily="34" charset="-122"/>
                <a:cs typeface="Gelasio" pitchFamily="34" charset="-120"/>
              </a:rPr>
              <a:t>2</a:t>
            </a:r>
            <a:endParaRPr lang="en-US" sz="2900" dirty="0"/>
          </a:p>
        </p:txBody>
      </p:sp>
      <p:sp>
        <p:nvSpPr>
          <p:cNvPr id="11" name="Text 9"/>
          <p:cNvSpPr/>
          <p:nvPr/>
        </p:nvSpPr>
        <p:spPr>
          <a:xfrm>
            <a:off x="6049328" y="5026462"/>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توافر الموارد</a:t>
            </a:r>
            <a:endParaRPr lang="en-US" sz="2400" dirty="0"/>
          </a:p>
        </p:txBody>
      </p:sp>
      <p:sp>
        <p:nvSpPr>
          <p:cNvPr id="12" name="Text 10"/>
          <p:cNvSpPr/>
          <p:nvPr/>
        </p:nvSpPr>
        <p:spPr>
          <a:xfrm>
            <a:off x="6049328" y="5560338"/>
            <a:ext cx="3333988" cy="118514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توفر الموارد المالية والبشرية الملائمة لتطبيق المقاييس النفسية في الرياضة قد يكون تحديًا.</a:t>
            </a:r>
            <a:endParaRPr lang="en-US" sz="1900" dirty="0"/>
          </a:p>
        </p:txBody>
      </p:sp>
      <p:sp>
        <p:nvSpPr>
          <p:cNvPr id="13" name="Shape 11"/>
          <p:cNvSpPr/>
          <p:nvPr/>
        </p:nvSpPr>
        <p:spPr>
          <a:xfrm>
            <a:off x="9630132" y="5026462"/>
            <a:ext cx="555427" cy="555427"/>
          </a:xfrm>
          <a:prstGeom prst="roundRect">
            <a:avLst>
              <a:gd name="adj" fmla="val 18669"/>
            </a:avLst>
          </a:prstGeom>
          <a:solidFill>
            <a:srgbClr val="E8E8E3"/>
          </a:solidFill>
          <a:ln w="15240">
            <a:solidFill>
              <a:srgbClr val="CECEC9"/>
            </a:solidFill>
            <a:prstDash val="solid"/>
          </a:ln>
        </p:spPr>
      </p:sp>
      <p:sp>
        <p:nvSpPr>
          <p:cNvPr id="14" name="Text 12"/>
          <p:cNvSpPr/>
          <p:nvPr/>
        </p:nvSpPr>
        <p:spPr>
          <a:xfrm>
            <a:off x="9805630" y="5118973"/>
            <a:ext cx="204311" cy="370284"/>
          </a:xfrm>
          <a:prstGeom prst="rect">
            <a:avLst/>
          </a:prstGeom>
          <a:noFill/>
          <a:ln/>
        </p:spPr>
        <p:txBody>
          <a:bodyPr wrap="none" lIns="0" tIns="0" rIns="0" bIns="0" rtlCol="0" anchor="t"/>
          <a:lstStyle/>
          <a:p>
            <a:pPr algn="ctr" indent="0" marL="0">
              <a:lnSpc>
                <a:spcPts val="2900"/>
              </a:lnSpc>
              <a:buNone/>
            </a:pPr>
            <a:r>
              <a:rPr lang="en-US" sz="2900" dirty="0">
                <a:solidFill>
                  <a:srgbClr val="272525"/>
                </a:solidFill>
                <a:latin typeface="Gelasio" pitchFamily="34" charset="0"/>
                <a:ea typeface="Gelasio" pitchFamily="34" charset="-122"/>
                <a:cs typeface="Gelasio" pitchFamily="34" charset="-120"/>
              </a:rPr>
              <a:t>3</a:t>
            </a:r>
            <a:endParaRPr lang="en-US" sz="2900" dirty="0"/>
          </a:p>
        </p:txBody>
      </p:sp>
      <p:sp>
        <p:nvSpPr>
          <p:cNvPr id="15" name="Text 13"/>
          <p:cNvSpPr/>
          <p:nvPr/>
        </p:nvSpPr>
        <p:spPr>
          <a:xfrm>
            <a:off x="10432375" y="5026462"/>
            <a:ext cx="3086100" cy="385763"/>
          </a:xfrm>
          <a:prstGeom prst="rect">
            <a:avLst/>
          </a:prstGeom>
          <a:noFill/>
          <a:ln/>
        </p:spPr>
        <p:txBody>
          <a:bodyPr wrap="none" lIns="0" tIns="0" rIns="0" bIns="0" rtlCol="0" anchor="t"/>
          <a:lstStyle/>
          <a:p>
            <a:pPr indent="0" marL="0">
              <a:lnSpc>
                <a:spcPts val="3000"/>
              </a:lnSpc>
              <a:buNone/>
            </a:pPr>
            <a:r>
              <a:rPr lang="en-US" sz="2400" dirty="0">
                <a:solidFill>
                  <a:srgbClr val="272525"/>
                </a:solidFill>
                <a:latin typeface="Gelasio" pitchFamily="34" charset="0"/>
                <a:ea typeface="Gelasio" pitchFamily="34" charset="-122"/>
                <a:cs typeface="Gelasio" pitchFamily="34" charset="-120"/>
              </a:rPr>
              <a:t>تقبل المجتمع الرياضي</a:t>
            </a:r>
            <a:endParaRPr lang="en-US" sz="2400" dirty="0"/>
          </a:p>
        </p:txBody>
      </p:sp>
      <p:sp>
        <p:nvSpPr>
          <p:cNvPr id="16" name="Text 14"/>
          <p:cNvSpPr/>
          <p:nvPr/>
        </p:nvSpPr>
        <p:spPr>
          <a:xfrm>
            <a:off x="10432375" y="5560338"/>
            <a:ext cx="3333988" cy="1580198"/>
          </a:xfrm>
          <a:prstGeom prst="rect">
            <a:avLst/>
          </a:prstGeom>
          <a:noFill/>
          <a:ln/>
        </p:spPr>
        <p:txBody>
          <a:bodyPr wrap="square" lIns="0" tIns="0" rIns="0" bIns="0" rtlCol="0" anchor="t"/>
          <a:lstStyle/>
          <a:p>
            <a:pPr indent="0" marL="0">
              <a:lnSpc>
                <a:spcPts val="3100"/>
              </a:lnSpc>
              <a:buNone/>
            </a:pPr>
            <a:r>
              <a:rPr lang="en-US" sz="1900" dirty="0">
                <a:solidFill>
                  <a:srgbClr val="272525"/>
                </a:solidFill>
                <a:latin typeface="Lato" pitchFamily="34" charset="0"/>
                <a:ea typeface="Lato" pitchFamily="34" charset="-122"/>
                <a:cs typeface="Lato" pitchFamily="34" charset="-120"/>
              </a:rPr>
              <a:t>بعض المدربين والرياضيين قد يشعرون بالرفض أو الشك بشأن استخدام المقاييس النفسية في الرياضة.</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2024-12-10T11:45:21Z</dcterms:created>
  <dcterms:modified xsi:type="dcterms:W3CDTF">2024-12-10T11:45:21Z</dcterms:modified>
</cp:coreProperties>
</file>