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4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5CD9566-C773-47C7-88E1-F5FD0DE3E133}" type="datetimeFigureOut">
              <a:rPr lang="en-US" smtClean="0"/>
              <a:t>12/14/2022</a:t>
            </a:fld>
            <a:endParaRPr lang="en-US"/>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16A9CF2-637A-4A12-8CC8-D00374DD457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5CD9566-C773-47C7-88E1-F5FD0DE3E133}" type="datetimeFigureOut">
              <a:rPr lang="en-US" smtClean="0"/>
              <a:t>12/14/2022</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416A9CF2-637A-4A12-8CC8-D00374DD457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75CD9566-C773-47C7-88E1-F5FD0DE3E133}" type="datetimeFigureOut">
              <a:rPr lang="en-US" smtClean="0"/>
              <a:t>12/14/2022</a:t>
            </a:fld>
            <a:endParaRPr lang="en-US"/>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en-US"/>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16A9CF2-637A-4A12-8CC8-D00374DD457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5CD9566-C773-47C7-88E1-F5FD0DE3E133}" type="datetimeFigureOut">
              <a:rPr lang="en-US" smtClean="0"/>
              <a:t>12/14/2022</a:t>
            </a:fld>
            <a:endParaRPr lang="en-US"/>
          </a:p>
        </p:txBody>
      </p:sp>
      <p:sp>
        <p:nvSpPr>
          <p:cNvPr id="5" name="عنصر نائب للتذييل 4"/>
          <p:cNvSpPr>
            <a:spLocks noGrp="1"/>
          </p:cNvSpPr>
          <p:nvPr>
            <p:ph type="ftr" sz="quarter" idx="11"/>
          </p:nvPr>
        </p:nvSpPr>
        <p:spPr/>
        <p:txBody>
          <a:bodyPr/>
          <a:lstStyle>
            <a:extLst/>
          </a:lstStyle>
          <a:p>
            <a:endParaRPr lang="en-US"/>
          </a:p>
        </p:txBody>
      </p:sp>
      <p:sp>
        <p:nvSpPr>
          <p:cNvPr id="6" name="عنصر نائب لرقم الشريحة 5"/>
          <p:cNvSpPr>
            <a:spLocks noGrp="1"/>
          </p:cNvSpPr>
          <p:nvPr>
            <p:ph type="sldNum" sz="quarter" idx="12"/>
          </p:nvPr>
        </p:nvSpPr>
        <p:spPr/>
        <p:txBody>
          <a:bodyPr/>
          <a:lstStyle>
            <a:extLst/>
          </a:lstStyle>
          <a:p>
            <a:fld id="{416A9CF2-637A-4A12-8CC8-D00374DD457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5CD9566-C773-47C7-88E1-F5FD0DE3E133}" type="datetimeFigureOut">
              <a:rPr lang="en-US" smtClean="0"/>
              <a:t>12/14/2022</a:t>
            </a:fld>
            <a:endParaRPr lang="en-US"/>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416A9CF2-637A-4A12-8CC8-D00374DD457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5CD9566-C773-47C7-88E1-F5FD0DE3E133}" type="datetimeFigureOut">
              <a:rPr lang="en-US" smtClean="0"/>
              <a:t>12/14/2022</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416A9CF2-637A-4A12-8CC8-D00374DD457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5CD9566-C773-47C7-88E1-F5FD0DE3E133}" type="datetimeFigureOut">
              <a:rPr lang="en-US" smtClean="0"/>
              <a:t>12/14/2022</a:t>
            </a:fld>
            <a:endParaRPr lang="en-US"/>
          </a:p>
        </p:txBody>
      </p:sp>
      <p:sp>
        <p:nvSpPr>
          <p:cNvPr id="8" name="عنصر نائب للتذييل 7"/>
          <p:cNvSpPr>
            <a:spLocks noGrp="1"/>
          </p:cNvSpPr>
          <p:nvPr>
            <p:ph type="ftr" sz="quarter" idx="11"/>
          </p:nvPr>
        </p:nvSpPr>
        <p:spPr/>
        <p:txBody>
          <a:bodyPr/>
          <a:lstStyle>
            <a:extLst/>
          </a:lstStyle>
          <a:p>
            <a:endParaRPr lang="en-US"/>
          </a:p>
        </p:txBody>
      </p:sp>
      <p:sp>
        <p:nvSpPr>
          <p:cNvPr id="9" name="عنصر نائب لرقم الشريحة 8"/>
          <p:cNvSpPr>
            <a:spLocks noGrp="1"/>
          </p:cNvSpPr>
          <p:nvPr>
            <p:ph type="sldNum" sz="quarter" idx="12"/>
          </p:nvPr>
        </p:nvSpPr>
        <p:spPr/>
        <p:txBody>
          <a:bodyPr/>
          <a:lstStyle>
            <a:extLst/>
          </a:lstStyle>
          <a:p>
            <a:fld id="{416A9CF2-637A-4A12-8CC8-D00374DD457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75CD9566-C773-47C7-88E1-F5FD0DE3E133}" type="datetimeFigureOut">
              <a:rPr lang="en-US" smtClean="0"/>
              <a:t>12/14/2022</a:t>
            </a:fld>
            <a:endParaRPr lang="en-US"/>
          </a:p>
        </p:txBody>
      </p:sp>
      <p:sp>
        <p:nvSpPr>
          <p:cNvPr id="4" name="عنصر نائب للتذييل 3"/>
          <p:cNvSpPr>
            <a:spLocks noGrp="1"/>
          </p:cNvSpPr>
          <p:nvPr>
            <p:ph type="ftr" sz="quarter" idx="11"/>
          </p:nvPr>
        </p:nvSpPr>
        <p:spPr/>
        <p:txBody>
          <a:bodyPr/>
          <a:lstStyle>
            <a:extLst/>
          </a:lstStyle>
          <a:p>
            <a:endParaRPr lang="en-US"/>
          </a:p>
        </p:txBody>
      </p:sp>
      <p:sp>
        <p:nvSpPr>
          <p:cNvPr id="5" name="عنصر نائب لرقم الشريحة 4"/>
          <p:cNvSpPr>
            <a:spLocks noGrp="1"/>
          </p:cNvSpPr>
          <p:nvPr>
            <p:ph type="sldNum" sz="quarter" idx="12"/>
          </p:nvPr>
        </p:nvSpPr>
        <p:spPr/>
        <p:txBody>
          <a:bodyPr/>
          <a:lstStyle>
            <a:extLst/>
          </a:lstStyle>
          <a:p>
            <a:fld id="{416A9CF2-637A-4A12-8CC8-D00374DD457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75CD9566-C773-47C7-88E1-F5FD0DE3E133}" type="datetimeFigureOut">
              <a:rPr lang="en-US" smtClean="0"/>
              <a:t>12/14/2022</a:t>
            </a:fld>
            <a:endParaRPr lang="en-US"/>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en-US"/>
          </a:p>
        </p:txBody>
      </p:sp>
      <p:sp>
        <p:nvSpPr>
          <p:cNvPr id="4" name="عنصر نائب لرقم الشريحة 3"/>
          <p:cNvSpPr>
            <a:spLocks noGrp="1"/>
          </p:cNvSpPr>
          <p:nvPr>
            <p:ph type="sldNum" sz="quarter" idx="12"/>
          </p:nvPr>
        </p:nvSpPr>
        <p:spPr/>
        <p:txBody>
          <a:bodyPr/>
          <a:lstStyle>
            <a:extLst/>
          </a:lstStyle>
          <a:p>
            <a:fld id="{416A9CF2-637A-4A12-8CC8-D00374DD457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5CD9566-C773-47C7-88E1-F5FD0DE3E133}" type="datetimeFigureOut">
              <a:rPr lang="en-US" smtClean="0"/>
              <a:t>12/14/2022</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416A9CF2-637A-4A12-8CC8-D00374DD457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75CD9566-C773-47C7-88E1-F5FD0DE3E133}" type="datetimeFigureOut">
              <a:rPr lang="en-US" smtClean="0"/>
              <a:t>12/14/2022</a:t>
            </a:fld>
            <a:endParaRPr lang="en-US"/>
          </a:p>
        </p:txBody>
      </p:sp>
      <p:sp>
        <p:nvSpPr>
          <p:cNvPr id="6" name="عنصر نائب للتذييل 5"/>
          <p:cNvSpPr>
            <a:spLocks noGrp="1"/>
          </p:cNvSpPr>
          <p:nvPr>
            <p:ph type="ftr" sz="quarter" idx="11"/>
          </p:nvPr>
        </p:nvSpPr>
        <p:spPr/>
        <p:txBody>
          <a:bodyPr/>
          <a:lstStyle>
            <a:extLst/>
          </a:lstStyle>
          <a:p>
            <a:endParaRPr lang="en-US"/>
          </a:p>
        </p:txBody>
      </p:sp>
      <p:sp>
        <p:nvSpPr>
          <p:cNvPr id="7" name="عنصر نائب لرقم الشريحة 6"/>
          <p:cNvSpPr>
            <a:spLocks noGrp="1"/>
          </p:cNvSpPr>
          <p:nvPr>
            <p:ph type="sldNum" sz="quarter" idx="12"/>
          </p:nvPr>
        </p:nvSpPr>
        <p:spPr/>
        <p:txBody>
          <a:bodyPr/>
          <a:lstStyle>
            <a:extLst/>
          </a:lstStyle>
          <a:p>
            <a:fld id="{416A9CF2-637A-4A12-8CC8-D00374DD4578}" type="slidenum">
              <a:rPr lang="en-US" smtClean="0"/>
              <a:t>‹#›</a:t>
            </a:fld>
            <a:endParaRPr lang="en-US"/>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الأيقونة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5CD9566-C773-47C7-88E1-F5FD0DE3E133}" type="datetimeFigureOut">
              <a:rPr lang="en-US" smtClean="0"/>
              <a:t>12/14/2022</a:t>
            </a:fld>
            <a:endParaRPr lang="en-US"/>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16A9CF2-637A-4A12-8CC8-D00374DD457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347864" y="476672"/>
            <a:ext cx="5105400" cy="2868168"/>
          </a:xfrm>
        </p:spPr>
        <p:txBody>
          <a:bodyPr>
            <a:normAutofit/>
          </a:bodyPr>
          <a:lstStyle/>
          <a:p>
            <a:r>
              <a:rPr lang="ar-SA" dirty="0"/>
              <a:t>الفصل الثاني </a:t>
            </a:r>
            <a:r>
              <a:rPr lang="en-US" dirty="0" smtClean="0"/>
              <a:t/>
            </a:r>
            <a:br>
              <a:rPr lang="en-US" dirty="0" smtClean="0"/>
            </a:br>
            <a:r>
              <a:rPr lang="ar-SA" dirty="0" smtClean="0"/>
              <a:t>ادوات المطبخ واواني المطبخ /</a:t>
            </a:r>
            <a:endParaRPr lang="en-US" dirty="0"/>
          </a:p>
        </p:txBody>
      </p:sp>
      <p:sp>
        <p:nvSpPr>
          <p:cNvPr id="3" name="عنوان فرعي 2"/>
          <p:cNvSpPr>
            <a:spLocks noGrp="1"/>
          </p:cNvSpPr>
          <p:nvPr>
            <p:ph type="subTitle" idx="1"/>
          </p:nvPr>
        </p:nvSpPr>
        <p:spPr/>
        <p:txBody>
          <a:bodyPr/>
          <a:lstStyle/>
          <a:p>
            <a:r>
              <a:rPr lang="ar-SA" smtClean="0"/>
              <a:t>أ.م</a:t>
            </a:r>
            <a:r>
              <a:rPr lang="ar-SA" dirty="0" smtClean="0"/>
              <a:t>. ايمان علي هادي</a:t>
            </a:r>
            <a:endParaRPr lang="en-US" dirty="0"/>
          </a:p>
        </p:txBody>
      </p:sp>
    </p:spTree>
    <p:extLst>
      <p:ext uri="{BB962C8B-B14F-4D97-AF65-F5344CB8AC3E}">
        <p14:creationId xmlns:p14="http://schemas.microsoft.com/office/powerpoint/2010/main" val="2950041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وهناك اختبارات لمعرفة وصول درجة حرارة المقلاة الى درجة القلي ووضع الدهن </a:t>
            </a:r>
            <a:endParaRPr lang="en-US" dirty="0"/>
          </a:p>
        </p:txBody>
      </p:sp>
      <p:sp>
        <p:nvSpPr>
          <p:cNvPr id="3" name="عنصر نائب للمحتوى 2"/>
          <p:cNvSpPr>
            <a:spLocks noGrp="1"/>
          </p:cNvSpPr>
          <p:nvPr>
            <p:ph idx="1"/>
          </p:nvPr>
        </p:nvSpPr>
        <p:spPr/>
        <p:txBody>
          <a:bodyPr/>
          <a:lstStyle/>
          <a:p>
            <a:pPr algn="r" rtl="1"/>
            <a:r>
              <a:rPr lang="ar-SA" dirty="0" smtClean="0"/>
              <a:t>1 - اسقطي ملعقة شاي ماء في المقلاة </a:t>
            </a:r>
            <a:r>
              <a:rPr lang="ar-SA" dirty="0" err="1" smtClean="0"/>
              <a:t>فأذا</a:t>
            </a:r>
            <a:r>
              <a:rPr lang="ar-SA" dirty="0" smtClean="0"/>
              <a:t> انزلقت عبر سطح المقلاة بحبات صغيرة جدا فأن</a:t>
            </a:r>
          </a:p>
          <a:p>
            <a:pPr algn="r" rtl="1"/>
            <a:r>
              <a:rPr lang="ar-SA" dirty="0" smtClean="0"/>
              <a:t>المقلاة في درجة القلي الصحيحة</a:t>
            </a:r>
          </a:p>
          <a:p>
            <a:pPr algn="r" rtl="1"/>
            <a:r>
              <a:rPr lang="ar-SA" dirty="0" smtClean="0"/>
              <a:t>•2 - ضعي قليلا جدا من الزبد في مركز المقلاة </a:t>
            </a:r>
            <a:r>
              <a:rPr lang="ar-SA" dirty="0" err="1" smtClean="0"/>
              <a:t>فأذا</a:t>
            </a:r>
            <a:r>
              <a:rPr lang="ar-SA" dirty="0" smtClean="0"/>
              <a:t> تغير لونها الى اللون </a:t>
            </a:r>
            <a:r>
              <a:rPr lang="ar-SA" dirty="0" err="1" smtClean="0"/>
              <a:t>القهوائي</a:t>
            </a:r>
            <a:r>
              <a:rPr lang="ar-SA" dirty="0" smtClean="0"/>
              <a:t> فأن المقلاة تكون في درجة القلي الصحيحة .</a:t>
            </a:r>
          </a:p>
          <a:p>
            <a:pPr algn="r" rtl="1"/>
            <a:endParaRPr lang="en-US" dirty="0"/>
          </a:p>
        </p:txBody>
      </p:sp>
    </p:spTree>
    <p:extLst>
      <p:ext uri="{BB962C8B-B14F-4D97-AF65-F5344CB8AC3E}">
        <p14:creationId xmlns:p14="http://schemas.microsoft.com/office/powerpoint/2010/main" val="40918641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قدور الضغط :-</a:t>
            </a:r>
            <a:endParaRPr lang="en-US" dirty="0"/>
          </a:p>
        </p:txBody>
      </p:sp>
      <p:sp>
        <p:nvSpPr>
          <p:cNvPr id="3" name="عنصر نائب للمحتوى 2"/>
          <p:cNvSpPr>
            <a:spLocks noGrp="1"/>
          </p:cNvSpPr>
          <p:nvPr>
            <p:ph idx="1"/>
          </p:nvPr>
        </p:nvSpPr>
        <p:spPr>
          <a:xfrm>
            <a:off x="457200" y="1340768"/>
            <a:ext cx="8229600" cy="5184576"/>
          </a:xfrm>
        </p:spPr>
        <p:txBody>
          <a:bodyPr>
            <a:normAutofit fontScale="62500" lnSpcReduction="20000"/>
          </a:bodyPr>
          <a:lstStyle/>
          <a:p>
            <a:pPr algn="just" rtl="1"/>
            <a:r>
              <a:rPr lang="ar-SA" sz="3400" dirty="0" smtClean="0"/>
              <a:t>يستعمل قدر الضغط بصورة واسعة في اعداد  الطعام اذ ان زيادة الضغط تزيد درجة الغليان وبذا يقصر زمن الطهي </a:t>
            </a:r>
          </a:p>
          <a:p>
            <a:pPr algn="just" rtl="1"/>
            <a:r>
              <a:rPr lang="ar-SA" sz="3400" dirty="0" smtClean="0"/>
              <a:t>تصنع قدور الضغط من الفولاذ وماسكات من البلاستك وتختم عادة من شركات فاحصة تؤيد </a:t>
            </a:r>
            <a:r>
              <a:rPr lang="ar-SA" sz="3400" dirty="0" err="1" smtClean="0"/>
              <a:t>كفائتها</a:t>
            </a:r>
            <a:r>
              <a:rPr lang="ar-SA" sz="3400" dirty="0" smtClean="0"/>
              <a:t> احجامها مختلفة وغطاؤها محكم ومزود </a:t>
            </a:r>
            <a:r>
              <a:rPr lang="ar-SA" sz="3400" dirty="0" err="1" smtClean="0"/>
              <a:t>بأطار</a:t>
            </a:r>
            <a:r>
              <a:rPr lang="ar-SA" sz="3400" dirty="0" smtClean="0"/>
              <a:t> مطاطي  . مزود بصمام يسمح للبخار بالبخار  تضبط بأثقال مدرجة وهناك طرق متنوعة تبين الوصول الى الضغط المطلوب ويحافظ على هذا الضغط بتنظيم كمية الحرارة التي يزود بها بهذا القدر من الطباخ  . اما قدر الضغط الكهربائي فأنه مزود ينظم بمنظم حراري يقوم بهذه العملية المتعبة ويحرر الضغط الزائد اليا كما انه مزود  </a:t>
            </a:r>
            <a:r>
              <a:rPr lang="ar-SA" sz="3400" dirty="0" err="1" smtClean="0"/>
              <a:t>بفواصم</a:t>
            </a:r>
            <a:r>
              <a:rPr lang="ar-SA" sz="3400" dirty="0" smtClean="0"/>
              <a:t> واقية   يحسب زمن الطبخ من لحظة الوصول الى الضغط المطلوب  . الطبخ بالضغط </a:t>
            </a:r>
            <a:r>
              <a:rPr lang="ar-SA" sz="3400" dirty="0" err="1" smtClean="0"/>
              <a:t>لايتلف</a:t>
            </a:r>
            <a:r>
              <a:rPr lang="ar-SA" sz="3400" dirty="0" smtClean="0"/>
              <a:t> الخضروات ويحافظ على الفيتامينات والمعادن ايضا اذا ان عدم وجود الهواء يمنع تأكسد الفيتامينات ولما كانت كمية الماء المضافة في هذا الطبخ هي ثلث كمية الماء </a:t>
            </a:r>
            <a:r>
              <a:rPr lang="ar-SA" sz="3400" dirty="0" err="1" smtClean="0"/>
              <a:t>االازمة</a:t>
            </a:r>
            <a:r>
              <a:rPr lang="ar-SA" sz="3400" dirty="0" smtClean="0"/>
              <a:t> في الطبخ الاعتيادي لذا </a:t>
            </a:r>
            <a:r>
              <a:rPr lang="ar-SA" sz="3400" dirty="0" err="1" smtClean="0"/>
              <a:t>لاتذوب</a:t>
            </a:r>
            <a:r>
              <a:rPr lang="ar-SA" sz="3400" dirty="0" smtClean="0"/>
              <a:t> الاغذية القابلة للذوبان  . </a:t>
            </a:r>
            <a:r>
              <a:rPr lang="ar-SA" sz="3400" dirty="0" err="1" smtClean="0"/>
              <a:t>لاتفتحي</a:t>
            </a:r>
            <a:r>
              <a:rPr lang="ar-SA" sz="3400" dirty="0" smtClean="0"/>
              <a:t> القدر بعد الانتهاء من عملية ومن الضروري الاهتمام بصمام  البخار وتنظيفه وعدم طبخ اطعمة تولد رغوة تسكب في الصمام  كالرز والتفاح  كما يجب الاهتمام بالاطار المطاطي وتنظيفه من الطعام والدهونات وتبديله اذا تمطى وقد يتغير لون القدر من ترسب املاح الماء او الطعام نفسه وهذا يمكن ازالته بغلي محلول مخفف من الخل او حامض </a:t>
            </a:r>
            <a:r>
              <a:rPr lang="ar-SA" sz="3400" dirty="0" err="1" smtClean="0"/>
              <a:t>الترتريك</a:t>
            </a:r>
            <a:r>
              <a:rPr lang="ar-SA" sz="3400" dirty="0" smtClean="0"/>
              <a:t> ومسحه بصوف معدني  ناعم وليس بحكه </a:t>
            </a:r>
          </a:p>
          <a:p>
            <a:pPr algn="r" rtl="1"/>
            <a:endParaRPr lang="en-US" dirty="0"/>
          </a:p>
        </p:txBody>
      </p:sp>
    </p:spTree>
    <p:extLst>
      <p:ext uri="{BB962C8B-B14F-4D97-AF65-F5344CB8AC3E}">
        <p14:creationId xmlns:p14="http://schemas.microsoft.com/office/powerpoint/2010/main" val="529199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ادوات الفرن :-</a:t>
            </a:r>
            <a:endParaRPr lang="en-US" dirty="0"/>
          </a:p>
        </p:txBody>
      </p:sp>
      <p:sp>
        <p:nvSpPr>
          <p:cNvPr id="3" name="عنصر نائب للمحتوى 2"/>
          <p:cNvSpPr>
            <a:spLocks noGrp="1"/>
          </p:cNvSpPr>
          <p:nvPr>
            <p:ph idx="1"/>
          </p:nvPr>
        </p:nvSpPr>
        <p:spPr/>
        <p:txBody>
          <a:bodyPr/>
          <a:lstStyle/>
          <a:p>
            <a:pPr algn="r" rtl="1"/>
            <a:r>
              <a:rPr lang="ar-SA" dirty="0" smtClean="0"/>
              <a:t>تعتمد هذه على كمية الاشعاع وامتصاصه   لذا فأن قابلية ادوات الخبز على امتصاص حرارة الاشعاع هي العامل المهم الذي يعين كفاءة الفرن  وتعتمد كمية حرارة الاشعاع التي </a:t>
            </a:r>
            <a:r>
              <a:rPr lang="ar-SA" dirty="0" err="1" smtClean="0"/>
              <a:t>تممتصها</a:t>
            </a:r>
            <a:r>
              <a:rPr lang="ar-SA" dirty="0" smtClean="0"/>
              <a:t> الاداة في الفرن على </a:t>
            </a:r>
          </a:p>
          <a:p>
            <a:pPr algn="r" rtl="1"/>
            <a:r>
              <a:rPr lang="ar-SA" dirty="0" smtClean="0"/>
              <a:t>مادة الاداة   و  لونها  طبيعة سطحها   انهاء الفرن  درجة حرارة الفرن  ومقدار ما في الفرن </a:t>
            </a:r>
          </a:p>
          <a:p>
            <a:pPr algn="r" rtl="1"/>
            <a:endParaRPr lang="en-US" dirty="0"/>
          </a:p>
        </p:txBody>
      </p:sp>
    </p:spTree>
    <p:extLst>
      <p:ext uri="{BB962C8B-B14F-4D97-AF65-F5344CB8AC3E}">
        <p14:creationId xmlns:p14="http://schemas.microsoft.com/office/powerpoint/2010/main" val="2969923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مواد </a:t>
            </a:r>
            <a:r>
              <a:rPr lang="ar-SA" dirty="0" err="1" smtClean="0"/>
              <a:t>وانهاءات</a:t>
            </a:r>
            <a:r>
              <a:rPr lang="ar-SA" dirty="0" smtClean="0"/>
              <a:t>  ادوات الفرن :-</a:t>
            </a:r>
            <a:endParaRPr lang="en-US" dirty="0"/>
          </a:p>
        </p:txBody>
      </p:sp>
      <p:sp>
        <p:nvSpPr>
          <p:cNvPr id="3" name="عنصر نائب للمحتوى 2"/>
          <p:cNvSpPr>
            <a:spLocks noGrp="1"/>
          </p:cNvSpPr>
          <p:nvPr>
            <p:ph idx="1"/>
          </p:nvPr>
        </p:nvSpPr>
        <p:spPr/>
        <p:txBody>
          <a:bodyPr>
            <a:normAutofit fontScale="92500" lnSpcReduction="10000"/>
          </a:bodyPr>
          <a:lstStyle/>
          <a:p>
            <a:pPr algn="r" rtl="1"/>
            <a:r>
              <a:rPr lang="ar-SA" dirty="0" smtClean="0"/>
              <a:t>ان مواد وادوات الفرن هي نفسها مواد ادوات الطبخ السطحي يضاف اليها الفولاذ </a:t>
            </a:r>
            <a:r>
              <a:rPr lang="ar-SA" dirty="0" err="1" smtClean="0"/>
              <a:t>المقصدر</a:t>
            </a:r>
            <a:r>
              <a:rPr lang="ar-SA" dirty="0" smtClean="0"/>
              <a:t> او الحديد </a:t>
            </a:r>
            <a:r>
              <a:rPr lang="ar-SA" dirty="0" err="1" smtClean="0"/>
              <a:t>المقصدر</a:t>
            </a:r>
            <a:r>
              <a:rPr lang="ar-SA" dirty="0" smtClean="0"/>
              <a:t> والصيني  المقاوم للحرارة  كما يضاف اليها طبقات الالمنيوم واكياس النايلون واللدائن </a:t>
            </a:r>
          </a:p>
          <a:p>
            <a:pPr algn="r" rtl="1"/>
            <a:r>
              <a:rPr lang="ar-SA" dirty="0" smtClean="0"/>
              <a:t>تؤثر مادة وانهاء الادوات المستعملة في الطبخ الفرني على صفات ونوع الطعام فأن استعمال مواد مختلفة </a:t>
            </a:r>
            <a:r>
              <a:rPr lang="ar-SA" dirty="0" err="1" smtClean="0"/>
              <a:t>وانهاءات</a:t>
            </a:r>
            <a:r>
              <a:rPr lang="ar-SA" dirty="0" smtClean="0"/>
              <a:t> مختلفة يؤدي الى نتائج مختلفة في الطهي والخبز وبصورة عامة فأن الزجاج  ، السيراميك  وغيرها من المواد </a:t>
            </a:r>
            <a:r>
              <a:rPr lang="ar-SA" dirty="0" err="1" smtClean="0"/>
              <a:t>السيراميكية</a:t>
            </a:r>
            <a:r>
              <a:rPr lang="ar-SA" dirty="0" smtClean="0"/>
              <a:t> والخزفية ، الالمنيوم المؤكسد ، القصدير المغطى بطبقة غامقة ، الحديد الصب  ، الادوات ذات السطوح الخشنة والغامقة كلها جيدة الامتصاص لطاقة الاشعاع والاطعمة التي تطهى بهذه الادوات تطبخ ببطء ولها فشرة ناعمة  وغالبا ما يجمع انهاء غامق خشن جيد الامتصاص لطاقة الاشعاع </a:t>
            </a:r>
          </a:p>
          <a:p>
            <a:pPr algn="r" rtl="1"/>
            <a:endParaRPr lang="en-US" dirty="0"/>
          </a:p>
        </p:txBody>
      </p:sp>
    </p:spTree>
    <p:extLst>
      <p:ext uri="{BB962C8B-B14F-4D97-AF65-F5344CB8AC3E}">
        <p14:creationId xmlns:p14="http://schemas.microsoft.com/office/powerpoint/2010/main" val="232053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8229600" cy="2132856"/>
          </a:xfrm>
        </p:spPr>
        <p:txBody>
          <a:bodyPr>
            <a:normAutofit fontScale="90000"/>
          </a:bodyPr>
          <a:lstStyle/>
          <a:p>
            <a:r>
              <a:rPr lang="ar-SA" dirty="0" smtClean="0"/>
              <a:t>ادوات مختارة تستعمل في الطهي الفرن </a:t>
            </a:r>
            <a:br>
              <a:rPr lang="ar-SA" dirty="0" smtClean="0"/>
            </a:br>
            <a:r>
              <a:rPr lang="ar-SA" dirty="0" smtClean="0"/>
              <a:t> وعاء التحميص :</a:t>
            </a:r>
            <a:br>
              <a:rPr lang="ar-SA" dirty="0" smtClean="0"/>
            </a:br>
            <a:endParaRPr lang="en-US" dirty="0"/>
          </a:p>
        </p:txBody>
      </p:sp>
      <p:sp>
        <p:nvSpPr>
          <p:cNvPr id="3" name="عنصر نائب للمحتوى 2"/>
          <p:cNvSpPr>
            <a:spLocks noGrp="1"/>
          </p:cNvSpPr>
          <p:nvPr>
            <p:ph idx="1"/>
          </p:nvPr>
        </p:nvSpPr>
        <p:spPr/>
        <p:txBody>
          <a:bodyPr>
            <a:normAutofit lnSpcReduction="10000"/>
          </a:bodyPr>
          <a:lstStyle/>
          <a:p>
            <a:pPr algn="r" rtl="1"/>
            <a:r>
              <a:rPr lang="ar-SA" dirty="0" smtClean="0"/>
              <a:t>يوصى بتحميص اللحم في اناء او ووعاء بدون غطاء اذ وجد ان </a:t>
            </a:r>
            <a:r>
              <a:rPr lang="ar-SA" dirty="0" err="1" smtClean="0"/>
              <a:t>مايفقده</a:t>
            </a:r>
            <a:r>
              <a:rPr lang="ar-SA" dirty="0" smtClean="0"/>
              <a:t> اقل وان اللحم يصبح لذيذ المذاق سائغا عند استعمال وعاء بدون غطاء  وبصوة عامة تفضل الحرارة المرطبة عند تحميص الطيور أي التحميص مع السقي . واواني التحميص قد تكون بيضوية او مستطيلة او دائرية الشكل ومصنوعة من الالمنيوم او الحديد او الفولاذ او مطلية بالخزف  ولكي تكون ذات كفاءة عالية في امتصاص طاقة الاشعاع عند وضعها في الفرن ويفضل ان يكون سطحها غامق اللون وقاعدتها كبيرة المساحة بدلا من ان تكون لماعة ذات قاعدة ضيقة </a:t>
            </a:r>
          </a:p>
          <a:p>
            <a:pPr algn="r" rtl="1"/>
            <a:r>
              <a:rPr lang="ar-SA" dirty="0" smtClean="0"/>
              <a:t>اواني الكيك . الفطائر المحشوة . المعجنات</a:t>
            </a:r>
          </a:p>
          <a:p>
            <a:pPr algn="r" rtl="1"/>
            <a:endParaRPr lang="en-US" dirty="0"/>
          </a:p>
        </p:txBody>
      </p:sp>
    </p:spTree>
    <p:extLst>
      <p:ext uri="{BB962C8B-B14F-4D97-AF65-F5344CB8AC3E}">
        <p14:creationId xmlns:p14="http://schemas.microsoft.com/office/powerpoint/2010/main" val="1838422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20000"/>
          </a:bodyPr>
          <a:lstStyle/>
          <a:p>
            <a:pPr algn="r" rtl="1"/>
            <a:r>
              <a:rPr lang="ar-SA" dirty="0" smtClean="0"/>
              <a:t>قد تكون هذه الاواني مستطيلة او مربعة او دائرية عميقة او مسطحة . مصنوعة من الالمنيوم </a:t>
            </a:r>
          </a:p>
          <a:p>
            <a:pPr algn="r" rtl="1"/>
            <a:r>
              <a:rPr lang="ar-SA" dirty="0" smtClean="0"/>
              <a:t>زجاج الافران ، الفولاذ </a:t>
            </a:r>
            <a:r>
              <a:rPr lang="ar-SA" dirty="0" err="1" smtClean="0"/>
              <a:t>المقصدر</a:t>
            </a:r>
            <a:r>
              <a:rPr lang="ar-SA" dirty="0" smtClean="0"/>
              <a:t> ، التيفال ، ويفضل ان تكون الزوايا دائرية ليسهل تنظيفها وقد تكون متحركة يمكن فصلها بسهولة .</a:t>
            </a:r>
          </a:p>
          <a:p>
            <a:pPr algn="r" rtl="1"/>
            <a:r>
              <a:rPr lang="ar-SA" dirty="0" smtClean="0"/>
              <a:t>وللحصول على نتائج جيدة في خبز المعجنات التي ترتفع اثناء عملية الخبز تستعمل ادوات ذات قاعدة خشنة </a:t>
            </a:r>
            <a:r>
              <a:rPr lang="ar-SA" dirty="0" err="1" smtClean="0"/>
              <a:t>غامقه</a:t>
            </a:r>
            <a:r>
              <a:rPr lang="ar-SA" dirty="0" smtClean="0"/>
              <a:t> ) لتمتص طاقة الاشعاع ( وجوانب لماعة ) تعكس طاقة الاشعاع ( تسمح للمعجنات بالارتفاع قبل ان تتصلب الجدران واذا كان الاناء مصنوعا من زجاج </a:t>
            </a:r>
            <a:r>
              <a:rPr lang="ar-SA" dirty="0" err="1" smtClean="0"/>
              <a:t>البايركس</a:t>
            </a:r>
            <a:r>
              <a:rPr lang="ar-SA" dirty="0" smtClean="0"/>
              <a:t> فان درجة الحرارة للفرن يجب ان تكون اقل مما لو كان الاناء معدنيا وهذا يقلل من الطاقة الحرارية الساقطة على الجوانب </a:t>
            </a:r>
            <a:r>
              <a:rPr lang="ar-SA" dirty="0" err="1" smtClean="0"/>
              <a:t>والقشره</a:t>
            </a:r>
            <a:r>
              <a:rPr lang="ar-SA" dirty="0" smtClean="0"/>
              <a:t> تصبح صلبة مما يؤدي الى تكور الكيك في المركز</a:t>
            </a:r>
          </a:p>
          <a:p>
            <a:pPr algn="r" rtl="1"/>
            <a:endParaRPr lang="ar-SA" dirty="0" smtClean="0"/>
          </a:p>
          <a:p>
            <a:pPr algn="r" rtl="1"/>
            <a:endParaRPr lang="en-US" dirty="0"/>
          </a:p>
        </p:txBody>
      </p:sp>
    </p:spTree>
    <p:extLst>
      <p:ext uri="{BB962C8B-B14F-4D97-AF65-F5344CB8AC3E}">
        <p14:creationId xmlns:p14="http://schemas.microsoft.com/office/powerpoint/2010/main" val="28545001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الاكواب القياسية : </a:t>
            </a:r>
            <a:endParaRPr lang="en-US" dirty="0"/>
          </a:p>
        </p:txBody>
      </p:sp>
      <p:sp>
        <p:nvSpPr>
          <p:cNvPr id="3" name="عنصر نائب للمحتوى 2"/>
          <p:cNvSpPr>
            <a:spLocks noGrp="1"/>
          </p:cNvSpPr>
          <p:nvPr>
            <p:ph idx="1"/>
          </p:nvPr>
        </p:nvSpPr>
        <p:spPr/>
        <p:txBody>
          <a:bodyPr>
            <a:normAutofit fontScale="77500" lnSpcReduction="20000"/>
          </a:bodyPr>
          <a:lstStyle/>
          <a:p>
            <a:pPr algn="r" rtl="1"/>
            <a:r>
              <a:rPr lang="ar-SA" dirty="0" smtClean="0"/>
              <a:t>تصنع الاكواب القياسية من البلاستك ، القصدير ، </a:t>
            </a:r>
            <a:r>
              <a:rPr lang="ar-SA" dirty="0" err="1" smtClean="0"/>
              <a:t>الفولاذالصامد</a:t>
            </a:r>
            <a:r>
              <a:rPr lang="ar-SA" dirty="0" smtClean="0"/>
              <a:t> ، الالمنيوم ، الزجاج المقاوم للحرارة .• يجب ان تكون الاكواب المصنوعة من الالمنيوم ثقيلة بحيث تكفي لتماسك شكلها وعدم انبعاجها وذات مقبض جيد ومبرشم </a:t>
            </a:r>
            <a:r>
              <a:rPr lang="ar-SA" dirty="0" err="1" smtClean="0"/>
              <a:t>بأعتناء</a:t>
            </a:r>
            <a:r>
              <a:rPr lang="ar-SA" dirty="0" smtClean="0"/>
              <a:t> لكي </a:t>
            </a:r>
            <a:r>
              <a:rPr lang="ar-SA" dirty="0" err="1" smtClean="0"/>
              <a:t>لاتنتزع</a:t>
            </a:r>
            <a:r>
              <a:rPr lang="ar-SA" dirty="0" smtClean="0"/>
              <a:t> بسرعة وبسهولة ويسهل حمل</a:t>
            </a:r>
          </a:p>
          <a:p>
            <a:pPr algn="r" rtl="1"/>
            <a:r>
              <a:rPr lang="ar-SA" dirty="0" smtClean="0"/>
              <a:t>الكوب عند قياس السوائل ساخنة فيه ويفضل ان يكون للكوب شفة تسهل عملية السكب كما يجب ان تتدرج الاكواب بصورة واضحة وظاهرة فقط لسهولة تنظيفها</a:t>
            </a:r>
          </a:p>
          <a:p>
            <a:pPr algn="r" rtl="1"/>
            <a:r>
              <a:rPr lang="ar-SA" dirty="0" smtClean="0"/>
              <a:t>• اما اكواب الزجاج تكون ناعمة من الداخل ومدرجة من الخارج فقط كي يمكن </a:t>
            </a:r>
            <a:r>
              <a:rPr lang="ar-SA" dirty="0" err="1" smtClean="0"/>
              <a:t>قرائتها</a:t>
            </a:r>
            <a:r>
              <a:rPr lang="ar-SA" dirty="0" smtClean="0"/>
              <a:t> بسهولة لشفافية الزجاج</a:t>
            </a:r>
          </a:p>
          <a:p>
            <a:pPr algn="r" rtl="1"/>
            <a:r>
              <a:rPr lang="ar-SA" dirty="0" smtClean="0"/>
              <a:t>• اما الاكواب البلاستيكية فهي خفيفة الوزن سهلة الحمل رديئة التوصيل الحراري وتوجد</a:t>
            </a:r>
          </a:p>
          <a:p>
            <a:pPr algn="r" rtl="1"/>
            <a:r>
              <a:rPr lang="ar-SA" dirty="0" smtClean="0"/>
              <a:t>بالوان جذابة لكنها قد </a:t>
            </a:r>
            <a:r>
              <a:rPr lang="ar-SA" dirty="0" err="1" smtClean="0"/>
              <a:t>تتشق</a:t>
            </a:r>
            <a:r>
              <a:rPr lang="ar-SA" dirty="0" smtClean="0"/>
              <a:t> اذا غسلت في درجات حرارة عالية</a:t>
            </a:r>
          </a:p>
          <a:p>
            <a:pPr algn="r" rtl="1"/>
            <a:r>
              <a:rPr lang="ar-SA" dirty="0" smtClean="0"/>
              <a:t>• الكوب الواحد يساوي 16 ملعقة طعام مسح و نصف كوب يساوي 8 ملاعق طعام مسح</a:t>
            </a:r>
          </a:p>
          <a:p>
            <a:pPr algn="r" rtl="1"/>
            <a:r>
              <a:rPr lang="ar-SA" dirty="0" smtClean="0"/>
              <a:t>ثلث كوب يساوي 5 ملاعق طعام</a:t>
            </a:r>
          </a:p>
          <a:p>
            <a:pPr algn="r" rtl="1"/>
            <a:endParaRPr lang="en-US" dirty="0"/>
          </a:p>
        </p:txBody>
      </p:sp>
    </p:spTree>
    <p:extLst>
      <p:ext uri="{BB962C8B-B14F-4D97-AF65-F5344CB8AC3E}">
        <p14:creationId xmlns:p14="http://schemas.microsoft.com/office/powerpoint/2010/main" val="1503746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ملاعق القياس</a:t>
            </a:r>
            <a:endParaRPr lang="en-US" dirty="0"/>
          </a:p>
        </p:txBody>
      </p:sp>
      <p:sp>
        <p:nvSpPr>
          <p:cNvPr id="3" name="عنصر نائب للمحتوى 2"/>
          <p:cNvSpPr>
            <a:spLocks noGrp="1"/>
          </p:cNvSpPr>
          <p:nvPr>
            <p:ph idx="1"/>
          </p:nvPr>
        </p:nvSpPr>
        <p:spPr/>
        <p:txBody>
          <a:bodyPr>
            <a:normAutofit/>
          </a:bodyPr>
          <a:lstStyle/>
          <a:p>
            <a:pPr algn="r" rtl="1"/>
            <a:r>
              <a:rPr lang="ar-SA" dirty="0" smtClean="0"/>
              <a:t>• تكون عادة مكونه من اربعة انواع وهي ملعقة طعام ، ملعقة كوب ،نص ملعقة كوب ، ربع ملعقة كوب ملعقة الكوب تساوي ثلث ملعقة طعام ، وهذه الملاعق تصنع </a:t>
            </a:r>
            <a:r>
              <a:rPr lang="ar-SA" dirty="0" err="1" smtClean="0"/>
              <a:t>منالالمنيوم</a:t>
            </a:r>
            <a:r>
              <a:rPr lang="ar-SA" dirty="0" smtClean="0"/>
              <a:t> ، الفولاذ الصامد ، البلاستك</a:t>
            </a:r>
          </a:p>
          <a:p>
            <a:pPr algn="r" rtl="1"/>
            <a:r>
              <a:rPr lang="ar-SA" dirty="0" smtClean="0"/>
              <a:t>- فتاحة القناني:- </a:t>
            </a:r>
          </a:p>
          <a:p>
            <a:pPr algn="r" rtl="1"/>
            <a:r>
              <a:rPr lang="ar-SA" dirty="0" smtClean="0"/>
              <a:t>الفتاحة الجيدة هي التي تزيل الغطاء من الفوهة المدورة ، المربعة ، البيضوية بأقل جهد وتترك الحافة ناعمة مستوية وهذه الفتاحة قد تربط بالحائط او المنضدة</a:t>
            </a:r>
          </a:p>
          <a:p>
            <a:pPr algn="r" rtl="1"/>
            <a:endParaRPr lang="en-US" dirty="0"/>
          </a:p>
        </p:txBody>
      </p:sp>
    </p:spTree>
    <p:extLst>
      <p:ext uri="{BB962C8B-B14F-4D97-AF65-F5344CB8AC3E}">
        <p14:creationId xmlns:p14="http://schemas.microsoft.com/office/powerpoint/2010/main" val="36301028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ادوات القطع:-</a:t>
            </a:r>
            <a:endParaRPr lang="en-US" dirty="0"/>
          </a:p>
        </p:txBody>
      </p:sp>
      <p:sp>
        <p:nvSpPr>
          <p:cNvPr id="3" name="عنصر نائب للمحتوى 2"/>
          <p:cNvSpPr>
            <a:spLocks noGrp="1"/>
          </p:cNvSpPr>
          <p:nvPr>
            <p:ph idx="1"/>
          </p:nvPr>
        </p:nvSpPr>
        <p:spPr/>
        <p:txBody>
          <a:bodyPr>
            <a:normAutofit fontScale="92500"/>
          </a:bodyPr>
          <a:lstStyle/>
          <a:p>
            <a:pPr algn="r" rtl="1"/>
            <a:r>
              <a:rPr lang="ar-SA" dirty="0" smtClean="0"/>
              <a:t>السكاكين يعين شكل الفولاذ المستعمل في نصل السكين نوع التقطيع ومدى الحاجة الى مضائها فالنوعية عالية مصنوعه من فولاذ كاربوني عال فالكمية العالية من الكاربون تجعل الفولاذ صلبا ونصل حادا</a:t>
            </a:r>
          </a:p>
          <a:p>
            <a:pPr algn="r" rtl="1"/>
            <a:r>
              <a:rPr lang="ar-SA" dirty="0" smtClean="0"/>
              <a:t>السكاكين الجيدة مزودة بنابض حلزوني ملائم وموازنة جيدة وهذا النابض يساعد النصل على</a:t>
            </a:r>
          </a:p>
          <a:p>
            <a:pPr algn="r" rtl="1"/>
            <a:r>
              <a:rPr lang="ar-SA" dirty="0" smtClean="0"/>
              <a:t>الانحناء ثم الرجوع الى حالته الاولى بعد الاستعمال ويمكن تمييز السكاكين الجيدة من طريقة</a:t>
            </a:r>
          </a:p>
          <a:p>
            <a:pPr algn="r" rtl="1"/>
            <a:r>
              <a:rPr lang="ar-SA" dirty="0" smtClean="0"/>
              <a:t>ارتباط النصل بالمقبض . فالسكين الرخيصة الصنع يدخل ساق نصلها في المقبض بعد ان يضيق ويثبت بمسار صغير وهذا ينتزع بسرعة عندما يصبح الخشب ناعما بالماء</a:t>
            </a:r>
          </a:p>
          <a:p>
            <a:pPr algn="r" rtl="1"/>
            <a:endParaRPr lang="en-US" dirty="0"/>
          </a:p>
        </p:txBody>
      </p:sp>
    </p:spTree>
    <p:extLst>
      <p:ext uri="{BB962C8B-B14F-4D97-AF65-F5344CB8AC3E}">
        <p14:creationId xmlns:p14="http://schemas.microsoft.com/office/powerpoint/2010/main" val="1270225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62500" lnSpcReduction="20000"/>
          </a:bodyPr>
          <a:lstStyle/>
          <a:p>
            <a:pPr algn="r" rtl="1"/>
            <a:r>
              <a:rPr lang="ar-SA" dirty="0" smtClean="0"/>
              <a:t>• </a:t>
            </a:r>
            <a:r>
              <a:rPr lang="ar-SA" sz="3400" dirty="0" smtClean="0"/>
              <a:t>اما مقابض السكاكين </a:t>
            </a:r>
            <a:r>
              <a:rPr lang="ar-SA" sz="3400" dirty="0" err="1" smtClean="0"/>
              <a:t>فانها</a:t>
            </a:r>
            <a:r>
              <a:rPr lang="ar-SA" sz="3400" dirty="0" smtClean="0"/>
              <a:t> تصنع من مادة الخشب او البلاستك وعند استعمال البلاستك فان الساق تشكل فيه بالحرارة وتكون معه قطعه صلبة وهذه المقابض قوية جدا متينه ليس في شقوق تتجمع عليها الاوساخ مادتها مقاومة للحرارة</a:t>
            </a:r>
          </a:p>
          <a:p>
            <a:pPr algn="r" rtl="1"/>
            <a:r>
              <a:rPr lang="ar-SA" sz="3400" dirty="0" smtClean="0"/>
              <a:t>• تصنف السكاكين حسب شكل النصل وطوله</a:t>
            </a:r>
          </a:p>
          <a:p>
            <a:pPr algn="r" rtl="1"/>
            <a:r>
              <a:rPr lang="ar-SA" sz="3400" dirty="0" smtClean="0"/>
              <a:t>• - سكين التقشير فلها نصل صغير 6 - 8 سم طولا وتعطي فعالية بدون اجهاد</a:t>
            </a:r>
          </a:p>
          <a:p>
            <a:pPr algn="r" rtl="1"/>
            <a:r>
              <a:rPr lang="ar-SA" sz="3400" dirty="0" smtClean="0"/>
              <a:t>• - السكين العامة او المتعددة الاغراض يكون طولها 10 - 15 سم للخضراوات واللحم</a:t>
            </a:r>
          </a:p>
          <a:p>
            <a:pPr algn="r" rtl="1"/>
            <a:r>
              <a:rPr lang="ar-SA" sz="3400" dirty="0" smtClean="0"/>
              <a:t>والدجاج والسمك</a:t>
            </a:r>
          </a:p>
          <a:p>
            <a:pPr algn="r" rtl="1"/>
            <a:r>
              <a:rPr lang="ar-SA" sz="3400" dirty="0" smtClean="0"/>
              <a:t>• - سكين شرائح اللحم فيكون نصلها طويلا وليس لينا لقطع اللحم عن العظم</a:t>
            </a:r>
          </a:p>
          <a:p>
            <a:pPr algn="r" rtl="1"/>
            <a:r>
              <a:rPr lang="ar-SA" sz="3400" dirty="0" smtClean="0"/>
              <a:t>• - سكين الشرائح ذات نصل عريض يستدق قليلا في النهاية</a:t>
            </a:r>
          </a:p>
          <a:p>
            <a:pPr algn="r" rtl="1"/>
            <a:r>
              <a:rPr lang="ar-SA" sz="3400" dirty="0" smtClean="0"/>
              <a:t>• - سكين الزبد ذات نصل السميك</a:t>
            </a:r>
          </a:p>
          <a:p>
            <a:pPr algn="r" rtl="1"/>
            <a:r>
              <a:rPr lang="ar-SA" sz="3400" dirty="0" smtClean="0"/>
              <a:t>• محد السكين:- </a:t>
            </a:r>
          </a:p>
          <a:p>
            <a:pPr algn="r" rtl="1"/>
            <a:r>
              <a:rPr lang="ar-SA" sz="3400" dirty="0" smtClean="0"/>
              <a:t>• - حجر المسن</a:t>
            </a:r>
          </a:p>
          <a:p>
            <a:pPr algn="r" rtl="1"/>
            <a:r>
              <a:rPr lang="ar-SA" sz="3400" dirty="0" smtClean="0"/>
              <a:t>• - </a:t>
            </a:r>
            <a:r>
              <a:rPr lang="ar-SA" sz="3400" dirty="0" err="1" smtClean="0"/>
              <a:t>المستحد</a:t>
            </a:r>
            <a:r>
              <a:rPr lang="ar-SA" sz="3400" dirty="0" smtClean="0"/>
              <a:t> المعدني</a:t>
            </a:r>
          </a:p>
          <a:p>
            <a:pPr algn="r" rtl="1"/>
            <a:r>
              <a:rPr lang="ar-SA" sz="3400" dirty="0" smtClean="0"/>
              <a:t>• - </a:t>
            </a:r>
            <a:r>
              <a:rPr lang="ar-SA" sz="3400" dirty="0" err="1" smtClean="0"/>
              <a:t>والمستحد</a:t>
            </a:r>
            <a:r>
              <a:rPr lang="ar-SA" sz="3400" dirty="0" smtClean="0"/>
              <a:t> ذات العجلات</a:t>
            </a:r>
          </a:p>
          <a:p>
            <a:pPr algn="r" rtl="1"/>
            <a:endParaRPr lang="en-US" sz="3400" dirty="0"/>
          </a:p>
        </p:txBody>
      </p:sp>
    </p:spTree>
    <p:extLst>
      <p:ext uri="{BB962C8B-B14F-4D97-AF65-F5344CB8AC3E}">
        <p14:creationId xmlns:p14="http://schemas.microsoft.com/office/powerpoint/2010/main" val="1757979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r" rtl="1"/>
            <a:r>
              <a:rPr lang="ar-SA" dirty="0" smtClean="0"/>
              <a:t>على الرغم التخريبات والحوادث التي اتت على الحضارات القديمة جدا فأن دراسة علماء الاثار للخزف والاواني الزجاجية بينت منشأ تلك الحضارات </a:t>
            </a:r>
          </a:p>
          <a:p>
            <a:pPr algn="r" rtl="1"/>
            <a:r>
              <a:rPr lang="ar-SA" dirty="0" smtClean="0"/>
              <a:t>سنذكر في هذا الفصل  اهم الادوات الغير كهربائية المستعملة في اعداد الطعام  والتي يمكن ان تصنف الى ثلاث اصناف او</a:t>
            </a:r>
          </a:p>
          <a:p>
            <a:pPr algn="r" rtl="1"/>
            <a:r>
              <a:rPr lang="ar-SA" dirty="0" smtClean="0"/>
              <a:t>مجاميع وهي</a:t>
            </a:r>
          </a:p>
          <a:p>
            <a:pPr algn="r" rtl="1"/>
            <a:r>
              <a:rPr lang="ar-SA" dirty="0" smtClean="0"/>
              <a:t>• - الادوات المستعملة في الطبخ السطحي اي فوق الطباخ</a:t>
            </a:r>
          </a:p>
          <a:p>
            <a:pPr algn="r" rtl="1"/>
            <a:r>
              <a:rPr lang="ar-SA" dirty="0" smtClean="0"/>
              <a:t>• - الادوات المستعملة في الطبخ الفرني</a:t>
            </a:r>
          </a:p>
          <a:p>
            <a:pPr algn="r" rtl="1"/>
            <a:r>
              <a:rPr lang="ar-SA" dirty="0" smtClean="0"/>
              <a:t>• - الادوات المستعملة </a:t>
            </a:r>
            <a:r>
              <a:rPr lang="ar-SA" dirty="0" err="1" smtClean="0"/>
              <a:t>للاعداد</a:t>
            </a:r>
            <a:endParaRPr lang="ar-SA" dirty="0" smtClean="0"/>
          </a:p>
          <a:p>
            <a:pPr algn="r" rtl="1"/>
            <a:endParaRPr lang="en-US" dirty="0"/>
          </a:p>
        </p:txBody>
      </p:sp>
    </p:spTree>
    <p:extLst>
      <p:ext uri="{BB962C8B-B14F-4D97-AF65-F5344CB8AC3E}">
        <p14:creationId xmlns:p14="http://schemas.microsoft.com/office/powerpoint/2010/main" val="1218209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الملاعق  :- </a:t>
            </a:r>
            <a:endParaRPr lang="en-US" dirty="0"/>
          </a:p>
        </p:txBody>
      </p:sp>
      <p:sp>
        <p:nvSpPr>
          <p:cNvPr id="3" name="عنصر نائب للمحتوى 2"/>
          <p:cNvSpPr>
            <a:spLocks noGrp="1"/>
          </p:cNvSpPr>
          <p:nvPr>
            <p:ph idx="1"/>
          </p:nvPr>
        </p:nvSpPr>
        <p:spPr/>
        <p:txBody>
          <a:bodyPr/>
          <a:lstStyle/>
          <a:p>
            <a:pPr algn="r" rtl="1"/>
            <a:r>
              <a:rPr lang="ar-SA" dirty="0" smtClean="0"/>
              <a:t>تصنع الملاعق المستعملة  للمزج ، التحريك ، التقديم  من الالمنيوم  والفولاذ </a:t>
            </a:r>
            <a:r>
              <a:rPr lang="ar-SA" dirty="0" err="1" smtClean="0"/>
              <a:t>المقصدر</a:t>
            </a:r>
            <a:r>
              <a:rPr lang="ar-SA" dirty="0" smtClean="0"/>
              <a:t> والفولاذ الصامد  والمينا  والحديد المطلي بالفضة  والخشب جميعها تقشط الاواني الا الخشبية فهي سهلة المسك لاتسخن عند استعمالها في تحريك مزيج ساخن  لذا يجب ان يحوي كل مطبخ على ملعقة او ملعقتين خشب </a:t>
            </a:r>
            <a:endParaRPr lang="en-US" dirty="0"/>
          </a:p>
        </p:txBody>
      </p:sp>
    </p:spTree>
    <p:extLst>
      <p:ext uri="{BB962C8B-B14F-4D97-AF65-F5344CB8AC3E}">
        <p14:creationId xmlns:p14="http://schemas.microsoft.com/office/powerpoint/2010/main" val="840157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err="1" smtClean="0"/>
              <a:t>المحارير</a:t>
            </a:r>
            <a:r>
              <a:rPr lang="ar-SA" dirty="0" smtClean="0"/>
              <a:t> </a:t>
            </a:r>
            <a:endParaRPr lang="en-US" dirty="0"/>
          </a:p>
        </p:txBody>
      </p:sp>
      <p:sp>
        <p:nvSpPr>
          <p:cNvPr id="3" name="عنصر نائب للمحتوى 2"/>
          <p:cNvSpPr>
            <a:spLocks noGrp="1"/>
          </p:cNvSpPr>
          <p:nvPr>
            <p:ph idx="1"/>
          </p:nvPr>
        </p:nvSpPr>
        <p:spPr>
          <a:xfrm>
            <a:off x="457200" y="1340768"/>
            <a:ext cx="8229600" cy="4785395"/>
          </a:xfrm>
        </p:spPr>
        <p:txBody>
          <a:bodyPr>
            <a:normAutofit/>
          </a:bodyPr>
          <a:lstStyle/>
          <a:p>
            <a:pPr algn="r" rtl="1"/>
            <a:r>
              <a:rPr lang="ar-SA" dirty="0" smtClean="0"/>
              <a:t>:- تقاس بواسطته درجة حرارة اللحم الداخلية  فعند طبخ اللحم يلاحظ عدد من المتغيرات هي 1-  الحجم ، 2- شكل القطع  ، 3- نسبة الدهون الى اللحم ،4- العمر  ، 5- درجة الحرارة الداخلية .</a:t>
            </a:r>
          </a:p>
          <a:p>
            <a:pPr algn="r" rtl="1"/>
            <a:r>
              <a:rPr lang="ar-SA" dirty="0" smtClean="0"/>
              <a:t>يوجد نوعين من محرار اللحم </a:t>
            </a:r>
          </a:p>
          <a:p>
            <a:pPr algn="r" rtl="1"/>
            <a:r>
              <a:rPr lang="ar-SA" dirty="0" smtClean="0"/>
              <a:t>1-	القرصي : يتكون من مجس معدني قمته من الزجاج يظهر تحته قرص يتحرك فوقه مؤشر يبين درجة الحرارة داخل اللحم </a:t>
            </a:r>
          </a:p>
          <a:p>
            <a:pPr algn="r" rtl="1"/>
            <a:r>
              <a:rPr lang="ar-SA" dirty="0" smtClean="0"/>
              <a:t>2-	اما العامودي فهو يحوي سائلا يتمدد ويرتفع في عمود من الزجاج كلما كان اللحم اكثر سخونة </a:t>
            </a:r>
          </a:p>
          <a:p>
            <a:pPr algn="r" rtl="1"/>
            <a:endParaRPr lang="en-US" dirty="0"/>
          </a:p>
        </p:txBody>
      </p:sp>
    </p:spTree>
    <p:extLst>
      <p:ext uri="{BB962C8B-B14F-4D97-AF65-F5344CB8AC3E}">
        <p14:creationId xmlns:p14="http://schemas.microsoft.com/office/powerpoint/2010/main" val="35419373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algn="r" rtl="1"/>
            <a:r>
              <a:rPr lang="ar-SA" dirty="0" smtClean="0"/>
              <a:t>• تشمل المجموعة الاولى : القدور ذات المقبض الواحد او المقبضين ، </a:t>
            </a:r>
            <a:r>
              <a:rPr lang="ar-SA" dirty="0" err="1" smtClean="0"/>
              <a:t>الكتالي</a:t>
            </a:r>
            <a:r>
              <a:rPr lang="ar-SA" dirty="0" smtClean="0"/>
              <a:t> ، المقالي ، قدور الضغط</a:t>
            </a:r>
          </a:p>
          <a:p>
            <a:pPr algn="r" rtl="1"/>
            <a:r>
              <a:rPr lang="ar-SA" dirty="0" smtClean="0"/>
              <a:t>• وتشمل المجموعة الثانية : قدور الكيك ، قدور لحم </a:t>
            </a:r>
            <a:r>
              <a:rPr lang="ar-SA" dirty="0" err="1" smtClean="0"/>
              <a:t>الروست</a:t>
            </a:r>
            <a:r>
              <a:rPr lang="ar-SA" dirty="0" smtClean="0"/>
              <a:t> ، اطباق خبز المعجنات</a:t>
            </a:r>
          </a:p>
          <a:p>
            <a:pPr algn="r" rtl="1"/>
            <a:r>
              <a:rPr lang="ar-SA" dirty="0" smtClean="0"/>
              <a:t>• يجب اختيار كل من هذه الادوات من حيث التركيب ، الكفاءة والاعتناء اللازم وطريقة الانهاء ويجب ان</a:t>
            </a:r>
          </a:p>
          <a:p>
            <a:pPr algn="r" rtl="1"/>
            <a:r>
              <a:rPr lang="ar-SA" dirty="0" smtClean="0"/>
              <a:t>تصنع من مادة مناسبة للغرض الذي اعدت له</a:t>
            </a:r>
          </a:p>
          <a:p>
            <a:pPr algn="r" rtl="1"/>
            <a:endParaRPr lang="en-US" dirty="0"/>
          </a:p>
        </p:txBody>
      </p:sp>
    </p:spTree>
    <p:extLst>
      <p:ext uri="{BB962C8B-B14F-4D97-AF65-F5344CB8AC3E}">
        <p14:creationId xmlns:p14="http://schemas.microsoft.com/office/powerpoint/2010/main" val="3245993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1"/>
            <a:r>
              <a:rPr lang="ar-SA" dirty="0" smtClean="0"/>
              <a:t>• طريقة تشكيل الادوات :-</a:t>
            </a:r>
            <a:endParaRPr lang="en-US" dirty="0"/>
          </a:p>
        </p:txBody>
      </p:sp>
      <p:sp>
        <p:nvSpPr>
          <p:cNvPr id="3" name="عنصر نائب للمحتوى 2"/>
          <p:cNvSpPr>
            <a:spLocks noGrp="1"/>
          </p:cNvSpPr>
          <p:nvPr>
            <p:ph idx="1"/>
          </p:nvPr>
        </p:nvSpPr>
        <p:spPr/>
        <p:txBody>
          <a:bodyPr>
            <a:normAutofit fontScale="70000" lnSpcReduction="20000"/>
          </a:bodyPr>
          <a:lstStyle/>
          <a:p>
            <a:pPr algn="r" rtl="1"/>
            <a:r>
              <a:rPr lang="ar-SA" dirty="0" smtClean="0"/>
              <a:t>• تصنع ادوات المطبخ بأربع طرق اساسية</a:t>
            </a:r>
          </a:p>
          <a:p>
            <a:pPr algn="r" rtl="1"/>
            <a:r>
              <a:rPr lang="ar-SA" dirty="0" smtClean="0"/>
              <a:t>• - الصب</a:t>
            </a:r>
          </a:p>
          <a:p>
            <a:pPr algn="r" rtl="1"/>
            <a:r>
              <a:rPr lang="ar-SA" dirty="0" smtClean="0"/>
              <a:t>• - الختم</a:t>
            </a:r>
          </a:p>
          <a:p>
            <a:pPr algn="r" rtl="1"/>
            <a:r>
              <a:rPr lang="ar-SA" dirty="0" smtClean="0"/>
              <a:t>• - السحب</a:t>
            </a:r>
          </a:p>
          <a:p>
            <a:pPr algn="r" rtl="1"/>
            <a:r>
              <a:rPr lang="ar-SA" dirty="0" smtClean="0"/>
              <a:t>• - الدوران</a:t>
            </a:r>
          </a:p>
          <a:p>
            <a:pPr algn="r" rtl="1"/>
            <a:r>
              <a:rPr lang="ar-SA" dirty="0" smtClean="0"/>
              <a:t>تعمل ادوات الصب </a:t>
            </a:r>
            <a:r>
              <a:rPr lang="ar-SA" dirty="0" err="1" smtClean="0"/>
              <a:t>بأذابة</a:t>
            </a:r>
            <a:r>
              <a:rPr lang="ar-SA" dirty="0" smtClean="0"/>
              <a:t> المواد التي تكون عادة من الحديد او الالمنيوم وصبها في قوالب معينة ثم تترك الى ان تجمد وتستخرج الاداة من القالب وتشذب الزوائد السطحية ان وجدت وتصقل بعد ذلك .</a:t>
            </a:r>
          </a:p>
          <a:p>
            <a:pPr algn="r" rtl="1"/>
            <a:r>
              <a:rPr lang="ar-SA" dirty="0" smtClean="0"/>
              <a:t>• وتكون منتجات الصب مسامية في الغالب وتتميز الادوات المصنعة غالبا من الصفائح المعدنية بما يلي</a:t>
            </a:r>
          </a:p>
          <a:p>
            <a:pPr algn="r" rtl="1"/>
            <a:r>
              <a:rPr lang="ar-SA" dirty="0" smtClean="0"/>
              <a:t>•1 - المقبض جزء من الاداة اي انها قطعة واحدة</a:t>
            </a:r>
          </a:p>
          <a:p>
            <a:pPr algn="r" rtl="1"/>
            <a:r>
              <a:rPr lang="ar-SA" dirty="0" smtClean="0"/>
              <a:t>•2 - حافة القدور مستوية مع وجود علامة معينة للغطاء</a:t>
            </a:r>
          </a:p>
          <a:p>
            <a:pPr algn="r" rtl="1"/>
            <a:r>
              <a:rPr lang="ar-SA" dirty="0" smtClean="0"/>
              <a:t>• تصنع ادوات المختومة بعملية فرده من صفيحة معدنية تتشكل منها الادوات بصورة بسيطة بواسطة ثقب وعدد معدنية كما في اكواب</a:t>
            </a:r>
          </a:p>
          <a:p>
            <a:pPr algn="r" rtl="1"/>
            <a:r>
              <a:rPr lang="ar-SA" dirty="0" smtClean="0"/>
              <a:t>القياس ، الملاعق ، المصافي</a:t>
            </a:r>
          </a:p>
          <a:p>
            <a:pPr algn="r" rtl="1"/>
            <a:endParaRPr lang="en-US" dirty="0"/>
          </a:p>
        </p:txBody>
      </p:sp>
    </p:spTree>
    <p:extLst>
      <p:ext uri="{BB962C8B-B14F-4D97-AF65-F5344CB8AC3E}">
        <p14:creationId xmlns:p14="http://schemas.microsoft.com/office/powerpoint/2010/main" val="1134403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20688"/>
            <a:ext cx="8229600" cy="5505475"/>
          </a:xfrm>
        </p:spPr>
        <p:txBody>
          <a:bodyPr>
            <a:normAutofit fontScale="85000" lnSpcReduction="20000"/>
          </a:bodyPr>
          <a:lstStyle/>
          <a:p>
            <a:pPr algn="r" rtl="1"/>
            <a:r>
              <a:rPr lang="ar-SA" dirty="0" smtClean="0"/>
              <a:t>• اما في السحب فمنه تصنع الادوات ذات التصميم الاكثر تعقيدا وهذه عبارة عن سلسلة من عمليات الختم يحافظ السحب على موضع الجزيئات في المعدن ويزيل كل اجهاد او شد .</a:t>
            </a:r>
          </a:p>
          <a:p>
            <a:pPr algn="r" rtl="1"/>
            <a:r>
              <a:rPr lang="ar-SA" dirty="0" smtClean="0"/>
              <a:t>المقابض والصنابير</a:t>
            </a:r>
          </a:p>
          <a:p>
            <a:pPr algn="r" rtl="1"/>
            <a:r>
              <a:rPr lang="ar-SA" dirty="0" smtClean="0"/>
              <a:t>• المقابض والصنابير والسيقان هي اجزاء مكملة </a:t>
            </a:r>
            <a:r>
              <a:rPr lang="ar-SA" dirty="0" err="1" smtClean="0"/>
              <a:t>لادوات</a:t>
            </a:r>
            <a:r>
              <a:rPr lang="ar-SA" dirty="0" smtClean="0"/>
              <a:t> الصب . بينما في</a:t>
            </a:r>
          </a:p>
          <a:p>
            <a:pPr algn="r" rtl="1"/>
            <a:r>
              <a:rPr lang="ar-SA" dirty="0" smtClean="0"/>
              <a:t>ادوات الختم والسحب والدوران تربط هذه الاجزاء بها بعد صنعها وتستعمل</a:t>
            </a:r>
          </a:p>
          <a:p>
            <a:pPr algn="r" rtl="1"/>
            <a:r>
              <a:rPr lang="ar-SA" dirty="0" smtClean="0"/>
              <a:t>احدى الطرق التالية</a:t>
            </a:r>
          </a:p>
          <a:p>
            <a:pPr algn="r" rtl="1"/>
            <a:r>
              <a:rPr lang="ar-SA" dirty="0" smtClean="0"/>
              <a:t>• - البرغي</a:t>
            </a:r>
          </a:p>
          <a:p>
            <a:pPr algn="r" rtl="1"/>
            <a:r>
              <a:rPr lang="ar-SA" dirty="0" smtClean="0"/>
              <a:t>• - اللحام</a:t>
            </a:r>
          </a:p>
          <a:p>
            <a:pPr algn="r" rtl="1"/>
            <a:r>
              <a:rPr lang="ar-SA" dirty="0" smtClean="0"/>
              <a:t>• - اللحيم بالنحاس</a:t>
            </a:r>
          </a:p>
          <a:p>
            <a:pPr algn="r" rtl="1"/>
            <a:r>
              <a:rPr lang="ar-SA" dirty="0" smtClean="0"/>
              <a:t>• تستعمل طريقة البرغي لتبديل الجزء المكمل عند الحاجة او التلف او</a:t>
            </a:r>
          </a:p>
          <a:p>
            <a:pPr algn="r" rtl="1"/>
            <a:r>
              <a:rPr lang="ar-SA" dirty="0" smtClean="0"/>
              <a:t>الاستعمال في الطبخ السطحي . ويصعب تنظيف هذه الاجزاء وما حولها او</a:t>
            </a:r>
          </a:p>
          <a:p>
            <a:pPr algn="r" rtl="1"/>
            <a:r>
              <a:rPr lang="ar-SA" dirty="0" smtClean="0"/>
              <a:t>انها تكون خشنة تجرح اليد</a:t>
            </a:r>
          </a:p>
          <a:p>
            <a:pPr algn="r" rtl="1"/>
            <a:endParaRPr lang="en-US" dirty="0"/>
          </a:p>
        </p:txBody>
      </p:sp>
    </p:spTree>
    <p:extLst>
      <p:ext uri="{BB962C8B-B14F-4D97-AF65-F5344CB8AC3E}">
        <p14:creationId xmlns:p14="http://schemas.microsoft.com/office/powerpoint/2010/main" val="1819226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764704"/>
            <a:ext cx="8229600" cy="5400600"/>
          </a:xfrm>
        </p:spPr>
        <p:txBody>
          <a:bodyPr>
            <a:normAutofit fontScale="92500" lnSpcReduction="20000"/>
          </a:bodyPr>
          <a:lstStyle/>
          <a:p>
            <a:pPr algn="r" rtl="1"/>
            <a:r>
              <a:rPr lang="ar-SA" dirty="0" smtClean="0"/>
              <a:t>• يعمل اللحام بدرجات حرارة معتدلة باستعمال القصدير والرصاص وقد يزول</a:t>
            </a:r>
          </a:p>
          <a:p>
            <a:pPr algn="r" rtl="1"/>
            <a:r>
              <a:rPr lang="ar-SA" dirty="0" smtClean="0"/>
              <a:t>اللحام في درجات الحرارة العالية او الاستعمال الخشن</a:t>
            </a:r>
          </a:p>
          <a:p>
            <a:pPr algn="r" rtl="1"/>
            <a:r>
              <a:rPr lang="ar-SA" dirty="0" smtClean="0"/>
              <a:t>• اما اللحام بالنحاس او </a:t>
            </a:r>
            <a:r>
              <a:rPr lang="ar-SA" dirty="0" err="1" smtClean="0"/>
              <a:t>البراس</a:t>
            </a:r>
            <a:r>
              <a:rPr lang="ar-SA" dirty="0" smtClean="0"/>
              <a:t> فأنه يتم في درجة حرارة الاحمرار وبذا يكون</a:t>
            </a:r>
          </a:p>
          <a:p>
            <a:pPr algn="r" rtl="1"/>
            <a:r>
              <a:rPr lang="ar-SA" dirty="0" smtClean="0"/>
              <a:t>التوصيل </a:t>
            </a:r>
            <a:r>
              <a:rPr lang="ar-SA" dirty="0" err="1" smtClean="0"/>
              <a:t>دائميا</a:t>
            </a:r>
            <a:r>
              <a:rPr lang="ar-SA" dirty="0" smtClean="0"/>
              <a:t> وتلحم اباريق القهوة بهذه الطريقة .</a:t>
            </a:r>
          </a:p>
          <a:p>
            <a:pPr algn="r" rtl="1"/>
            <a:r>
              <a:rPr lang="ar-SA" dirty="0" smtClean="0"/>
              <a:t>البرشمة : تستعمل لربط مقابض القدور اذ يمرر </a:t>
            </a:r>
            <a:r>
              <a:rPr lang="ar-SA" dirty="0" err="1" smtClean="0"/>
              <a:t>مسمارمعدني</a:t>
            </a:r>
            <a:r>
              <a:rPr lang="ar-SA" dirty="0" smtClean="0"/>
              <a:t> ذو رأس من احد طرفيه خلال الصفيحة المعدنية ويطرق الطرف الثاني في رأس ثاني يجب ان يكون حجم البرشام ملائما لوزن الاداة وبقدر الحيز تماما لان البرشام الصغير يمكن ان ينتزع .وقد يكون رأس البرشام </a:t>
            </a:r>
            <a:r>
              <a:rPr lang="ar-SA" dirty="0" err="1" smtClean="0"/>
              <a:t>ظاهراعلى</a:t>
            </a:r>
            <a:r>
              <a:rPr lang="ar-SA" dirty="0" smtClean="0"/>
              <a:t> الاداء فتتجمع عليه الاوساخ او الاطعمة لذا يجب غسله </a:t>
            </a:r>
            <a:r>
              <a:rPr lang="ar-SA" dirty="0" err="1" smtClean="0"/>
              <a:t>بأعتناء</a:t>
            </a:r>
            <a:endParaRPr lang="ar-SA" dirty="0" smtClean="0"/>
          </a:p>
          <a:p>
            <a:pPr algn="r" rtl="1"/>
            <a:r>
              <a:rPr lang="ar-SA" dirty="0" smtClean="0"/>
              <a:t>• تربط مقابض المقالي باللحام الكهربائي وذلك بأرسال تيار كهربائي عالي الشدة خلال قطعتي المعدنين على بضع بقع محددة فتصهر الحرارة القطعتين معا تاركة على السطح حفرا صغيرة جدا </a:t>
            </a:r>
            <a:r>
              <a:rPr lang="ar-SA" dirty="0" err="1" smtClean="0"/>
              <a:t>لاتسبب</a:t>
            </a:r>
            <a:r>
              <a:rPr lang="ar-SA" dirty="0" smtClean="0"/>
              <a:t> مشاكل في التنظيف</a:t>
            </a:r>
          </a:p>
          <a:p>
            <a:pPr algn="r" rtl="1"/>
            <a:endParaRPr lang="en-US" dirty="0"/>
          </a:p>
        </p:txBody>
      </p:sp>
    </p:spTree>
    <p:extLst>
      <p:ext uri="{BB962C8B-B14F-4D97-AF65-F5344CB8AC3E}">
        <p14:creationId xmlns:p14="http://schemas.microsoft.com/office/powerpoint/2010/main" val="14972913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387424"/>
            <a:ext cx="7239000" cy="1463040"/>
          </a:xfrm>
        </p:spPr>
        <p:txBody>
          <a:bodyPr>
            <a:normAutofit/>
          </a:bodyPr>
          <a:lstStyle/>
          <a:p>
            <a:r>
              <a:rPr lang="ar-SA" dirty="0" smtClean="0"/>
              <a:t>ادوات الطبخ السطحي والمواد المستعملة في صنعها :</a:t>
            </a:r>
            <a:endParaRPr lang="en-US" dirty="0"/>
          </a:p>
        </p:txBody>
      </p:sp>
      <p:sp>
        <p:nvSpPr>
          <p:cNvPr id="3" name="عنصر نائب للمحتوى 2"/>
          <p:cNvSpPr>
            <a:spLocks noGrp="1"/>
          </p:cNvSpPr>
          <p:nvPr>
            <p:ph idx="1"/>
          </p:nvPr>
        </p:nvSpPr>
        <p:spPr>
          <a:xfrm>
            <a:off x="457200" y="1052736"/>
            <a:ext cx="8229600" cy="5805264"/>
          </a:xfrm>
        </p:spPr>
        <p:txBody>
          <a:bodyPr>
            <a:noAutofit/>
          </a:bodyPr>
          <a:lstStyle/>
          <a:p>
            <a:pPr algn="r" rtl="1"/>
            <a:r>
              <a:rPr lang="ar-SA" sz="2400" dirty="0" smtClean="0"/>
              <a:t>• وتشمل القدور ذات المقبض الواحد او المقبضين </a:t>
            </a:r>
            <a:r>
              <a:rPr lang="ar-SA" sz="2400" dirty="0" err="1" smtClean="0"/>
              <a:t>والكتالي</a:t>
            </a:r>
            <a:r>
              <a:rPr lang="ar-SA" sz="2400" dirty="0" smtClean="0"/>
              <a:t> والمقالي وابعاد هذه الادوات لها علاقة بأبعاد سطح وحدة الطباخ التي يكون قطرها بين 15 - 20 سم كما ان المواد</a:t>
            </a:r>
          </a:p>
          <a:p>
            <a:pPr algn="r" rtl="1"/>
            <a:r>
              <a:rPr lang="ar-SA" sz="2400" dirty="0" smtClean="0"/>
              <a:t>التي تصنع منها يجب ان تؤخذ بنظر الاعتبار وتصنع عادة من الالمنيوم ، النحاس ،</a:t>
            </a:r>
          </a:p>
          <a:p>
            <a:pPr algn="r" rtl="1"/>
            <a:r>
              <a:rPr lang="ar-SA" sz="2400" dirty="0" smtClean="0"/>
              <a:t>الحديد ، الفولاذ الصامد ، الخزف ، الزجاج المقاوم للحرارة ، وسيراميك الزجاج .</a:t>
            </a:r>
          </a:p>
          <a:p>
            <a:pPr algn="r" rtl="1"/>
            <a:r>
              <a:rPr lang="ar-SA" sz="2400" dirty="0" smtClean="0"/>
              <a:t>• لما كانت الحرارة تنتقل بطريقة التوصيل والحمل عند الطبخ على سطح وحدة الطباخ لذا يجب ان تنتخب مواد موصلة للحرارة لقواعد ادوات الطبخ السطحي كي </a:t>
            </a:r>
            <a:r>
              <a:rPr lang="ar-SA" sz="2400" dirty="0" err="1" smtClean="0"/>
              <a:t>لاتتكون</a:t>
            </a:r>
            <a:r>
              <a:rPr lang="ar-SA" sz="2400" dirty="0" smtClean="0"/>
              <a:t> بقع ساخنة يلتصق عليها الطعام ويحترق . كما يجب ان تكون بنفس الوقت سهلة التنظيف والمحافظة عليها . وبالرغم من ان الفضة موصل جيد وممتاز لا انها نادرا ما تستعمل في ادوات الطبخ ولعل ذلك يعود الى غلاء ثمنها يلي الفضة في جودة التوصيل النحاس الذي تكون درجة انصهاره عالية حوالي 1080 م</a:t>
            </a:r>
            <a:endParaRPr lang="en-US" sz="2400" dirty="0"/>
          </a:p>
        </p:txBody>
      </p:sp>
    </p:spTree>
    <p:extLst>
      <p:ext uri="{BB962C8B-B14F-4D97-AF65-F5344CB8AC3E}">
        <p14:creationId xmlns:p14="http://schemas.microsoft.com/office/powerpoint/2010/main" val="181404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92696"/>
            <a:ext cx="8229600" cy="5433467"/>
          </a:xfrm>
        </p:spPr>
        <p:txBody>
          <a:bodyPr>
            <a:normAutofit fontScale="85000" lnSpcReduction="20000"/>
          </a:bodyPr>
          <a:lstStyle/>
          <a:p>
            <a:pPr algn="r" rtl="1"/>
            <a:r>
              <a:rPr lang="ar-SA" dirty="0" smtClean="0"/>
              <a:t>لذا يمكن استعماله في صنع قاعدة المقلاة بينما يصنع داخلها من الفولاذ الصامد او في الكتلي الذي يقاوم البقاء فوق الحرارة لساعات طويلة لكن النحاس يحتاج الى طلاء والى غسل بعد كل استعمال بمنظفات خاصة او بالملح والخل . اما الالمنيوم فأن معامل توصيله الحراري نصف معامل التوصيل للنحاس ولكن ثلاث امثال الحديد او الفولاذ الصامد.</a:t>
            </a:r>
          </a:p>
          <a:p>
            <a:pPr algn="r" rtl="1"/>
            <a:r>
              <a:rPr lang="ar-SA" dirty="0" smtClean="0"/>
              <a:t>يستعمل الفولاذ الصامد المقاوم </a:t>
            </a:r>
            <a:r>
              <a:rPr lang="ar-SA" dirty="0" err="1" smtClean="0"/>
              <a:t>للصدا</a:t>
            </a:r>
            <a:r>
              <a:rPr lang="ar-SA" dirty="0" smtClean="0"/>
              <a:t> في صنع ادوات الطبخ لتوفر الصفات </a:t>
            </a:r>
            <a:r>
              <a:rPr lang="ar-SA" dirty="0" err="1" smtClean="0"/>
              <a:t>التاليه</a:t>
            </a:r>
            <a:r>
              <a:rPr lang="ar-SA" dirty="0" smtClean="0"/>
              <a:t> فيه</a:t>
            </a:r>
          </a:p>
          <a:p>
            <a:pPr algn="r" rtl="1"/>
            <a:r>
              <a:rPr lang="ar-SA" dirty="0" smtClean="0"/>
              <a:t>المتانة ، النعومة ، سهولة التنظيف ، عدم التأثر بالطعام ، لكن الفولاذ الصامد ردئ</a:t>
            </a:r>
          </a:p>
          <a:p>
            <a:pPr algn="r" rtl="1"/>
            <a:r>
              <a:rPr lang="ar-SA" dirty="0" smtClean="0"/>
              <a:t>للتوصيل الحراري لذا تصنع الادوات من النحاس والحديد اللذين يوضعان بين طبقتين</a:t>
            </a:r>
          </a:p>
          <a:p>
            <a:pPr algn="r" rtl="1"/>
            <a:r>
              <a:rPr lang="ar-SA" dirty="0" smtClean="0"/>
              <a:t>من الفولاذ الصامد فتكون الاداة جيدة التوصيل الحراري وسهلة التنظيف .</a:t>
            </a:r>
          </a:p>
          <a:p>
            <a:pPr algn="r" rtl="1"/>
            <a:r>
              <a:rPr lang="ar-SA" dirty="0" smtClean="0"/>
              <a:t>• اما سيراميك الزجاج فأنه غير مسامي يقاوم التغير في درجات الحرارة العالية والواطئة</a:t>
            </a:r>
          </a:p>
          <a:p>
            <a:pPr algn="r" rtl="1"/>
            <a:r>
              <a:rPr lang="ar-SA" dirty="0" smtClean="0"/>
              <a:t>لصغر معامل تمدده وهذا النوع يمكن نقله من المجمدة الى فرن ساخن </a:t>
            </a:r>
          </a:p>
          <a:p>
            <a:pPr algn="r" rtl="1"/>
            <a:endParaRPr lang="en-US" dirty="0"/>
          </a:p>
        </p:txBody>
      </p:sp>
    </p:spTree>
    <p:extLst>
      <p:ext uri="{BB962C8B-B14F-4D97-AF65-F5344CB8AC3E}">
        <p14:creationId xmlns:p14="http://schemas.microsoft.com/office/powerpoint/2010/main" val="3112012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77500" lnSpcReduction="20000"/>
          </a:bodyPr>
          <a:lstStyle/>
          <a:p>
            <a:pPr algn="r" rtl="1"/>
            <a:r>
              <a:rPr lang="ar-SA" dirty="0" smtClean="0"/>
              <a:t>• </a:t>
            </a:r>
            <a:r>
              <a:rPr lang="ar-SA" sz="3400" dirty="0" smtClean="0"/>
              <a:t>تمتلك ادوات مينا الخزف صفات الزجاج والمعدن معا اذ ان اساسها معدني وانهاءها</a:t>
            </a:r>
          </a:p>
          <a:p>
            <a:pPr algn="r" rtl="1"/>
            <a:r>
              <a:rPr lang="ar-SA" sz="3400" dirty="0" smtClean="0"/>
              <a:t>خزفي</a:t>
            </a:r>
          </a:p>
          <a:p>
            <a:pPr algn="r" rtl="1"/>
            <a:r>
              <a:rPr lang="ar-SA" sz="3400" dirty="0" smtClean="0"/>
              <a:t>• ويستعمل الزجاج المقاوم للحرارة في صنع ادوات الطبخ السطحي ذلك لعدم تأثره</a:t>
            </a:r>
          </a:p>
          <a:p>
            <a:pPr algn="r" rtl="1"/>
            <a:r>
              <a:rPr lang="ar-SA" sz="3400" dirty="0" smtClean="0"/>
              <a:t>بحوامض وقلويات الاطعمة على الرغم من انها تتكسر بسرعة من الاصطدامات</a:t>
            </a:r>
          </a:p>
          <a:p>
            <a:pPr algn="r" rtl="1"/>
            <a:r>
              <a:rPr lang="ar-SA" sz="3400" dirty="0" smtClean="0"/>
              <a:t>الميكانيكية وتغير درجات الحرارة الفجائي ويمكن تلافي ذلك </a:t>
            </a:r>
            <a:r>
              <a:rPr lang="ar-SA" sz="3400" dirty="0" err="1" smtClean="0"/>
              <a:t>بأستعمال</a:t>
            </a:r>
            <a:r>
              <a:rPr lang="ar-SA" sz="3400" dirty="0" smtClean="0"/>
              <a:t> مشبك فوق</a:t>
            </a:r>
          </a:p>
          <a:p>
            <a:pPr algn="r" rtl="1"/>
            <a:r>
              <a:rPr lang="ar-SA" sz="3400" dirty="0" smtClean="0"/>
              <a:t>سطح الطباخ توضع فوقه الاداة الزجاجية.</a:t>
            </a:r>
          </a:p>
          <a:p>
            <a:pPr algn="r" rtl="1"/>
            <a:r>
              <a:rPr lang="ar-SA" sz="3400" dirty="0" smtClean="0"/>
              <a:t>اختبار المقلاة</a:t>
            </a:r>
          </a:p>
          <a:p>
            <a:pPr algn="r" rtl="1"/>
            <a:r>
              <a:rPr lang="ar-SA" sz="3400" dirty="0" smtClean="0"/>
              <a:t>• لاستعمال المقلاة بنجاح يجب ان تسخن اولا على درجة حرارة متوسطة او اعلى قليلا ثم يوضع فيها الدهن او الاطعمة لان وضع الدهن في مقلاة باردة يؤدي الى تسخين الدهن الى درجة الدخان ريثما تتسخن المقلاة الى درجة القلي ووضع الطعام المراد قليه </a:t>
            </a:r>
            <a:endParaRPr lang="en-US" sz="3400" dirty="0"/>
          </a:p>
        </p:txBody>
      </p:sp>
    </p:spTree>
    <p:extLst>
      <p:ext uri="{BB962C8B-B14F-4D97-AF65-F5344CB8AC3E}">
        <p14:creationId xmlns:p14="http://schemas.microsoft.com/office/powerpoint/2010/main" val="37099932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290</TotalTime>
  <Words>2013</Words>
  <Application>Microsoft Office PowerPoint</Application>
  <PresentationFormat>عرض على الشاشة (3:4)‏</PresentationFormat>
  <Paragraphs>116</Paragraphs>
  <Slides>21</Slides>
  <Notes>0</Notes>
  <HiddenSlides>0</HiddenSlides>
  <MMClips>0</MMClips>
  <ScaleCrop>false</ScaleCrop>
  <HeadingPairs>
    <vt:vector size="4" baseType="variant">
      <vt:variant>
        <vt:lpstr>نسق</vt:lpstr>
      </vt:variant>
      <vt:variant>
        <vt:i4>1</vt:i4>
      </vt:variant>
      <vt:variant>
        <vt:lpstr>عناوين الشرائح</vt:lpstr>
      </vt:variant>
      <vt:variant>
        <vt:i4>21</vt:i4>
      </vt:variant>
    </vt:vector>
  </HeadingPairs>
  <TitlesOfParts>
    <vt:vector size="22" baseType="lpstr">
      <vt:lpstr>وافر</vt:lpstr>
      <vt:lpstr>الفصل الثاني  ادوات المطبخ واواني المطبخ /</vt:lpstr>
      <vt:lpstr>عرض تقديمي في PowerPoint</vt:lpstr>
      <vt:lpstr>عرض تقديمي في PowerPoint</vt:lpstr>
      <vt:lpstr>• طريقة تشكيل الادوات :-</vt:lpstr>
      <vt:lpstr>عرض تقديمي في PowerPoint</vt:lpstr>
      <vt:lpstr>عرض تقديمي في PowerPoint</vt:lpstr>
      <vt:lpstr>ادوات الطبخ السطحي والمواد المستعملة في صنعها :</vt:lpstr>
      <vt:lpstr>عرض تقديمي في PowerPoint</vt:lpstr>
      <vt:lpstr>عرض تقديمي في PowerPoint</vt:lpstr>
      <vt:lpstr>. وهناك اختبارات لمعرفة وصول درجة حرارة المقلاة الى درجة القلي ووضع الدهن </vt:lpstr>
      <vt:lpstr>قدور الضغط :-</vt:lpstr>
      <vt:lpstr>ادوات الفرن :-</vt:lpstr>
      <vt:lpstr>مواد وانهاءات  ادوات الفرن :-</vt:lpstr>
      <vt:lpstr>ادوات مختارة تستعمل في الطهي الفرن   وعاء التحميص : </vt:lpstr>
      <vt:lpstr>عرض تقديمي في PowerPoint</vt:lpstr>
      <vt:lpstr>الاكواب القياسية : </vt:lpstr>
      <vt:lpstr>ملاعق القياس</vt:lpstr>
      <vt:lpstr>ادوات القطع:-</vt:lpstr>
      <vt:lpstr>عرض تقديمي في PowerPoint</vt:lpstr>
      <vt:lpstr>الملاعق  :- </vt:lpstr>
      <vt:lpstr>المحارير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ادوات المطبخ واواني المطبخ / الفصل الثاني</dc:title>
  <dc:creator>Maher</dc:creator>
  <cp:lastModifiedBy>Maher</cp:lastModifiedBy>
  <cp:revision>10</cp:revision>
  <dcterms:created xsi:type="dcterms:W3CDTF">2021-02-20T18:43:09Z</dcterms:created>
  <dcterms:modified xsi:type="dcterms:W3CDTF">2022-12-14T06:58:05Z</dcterms:modified>
</cp:coreProperties>
</file>