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49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E0765-01C5-41B3-9F8C-614927D0BA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571801-6516-4E03-93BD-45667AEE6F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8AD59D-0929-4055-B178-DD8FC04D0A6E}"/>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696D7547-0FAB-4CA0-9FAA-AF9CBEF7F7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92485B-9585-4332-A0A3-D014A9D5101A}"/>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2569859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223E8-F5DB-4EE3-A643-601CC9F2CF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962D6B-2AFE-46CA-BA0B-D1EE9AAEB1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7EBF84-0161-483B-AAD8-D6AE0D5D0071}"/>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0B223C37-475A-4E27-935F-E4ADDE06C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46F723-2A66-4D13-A715-25170B7BDB2D}"/>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136126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54A5A1-6285-4996-9782-E74CE70B574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E1F005-5AF0-4C6D-ADB1-9F63E6FB1F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740915-8A19-4D83-9771-CF7B7E1E8F8F}"/>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B913E39D-E104-4BA4-972E-92C37ED5C7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F6EA11-AC42-4C6E-95B8-DA9B449FA1B2}"/>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39505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CC1A-BCA4-4396-8D27-A36015E8BF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B89B91-8196-4FFA-922E-9F59496117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B4B02B-C7C0-43FC-BC78-D3C3497BD8F6}"/>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9216B6CE-1C82-4778-A028-B5FE58570C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B084EC-60D7-4A58-A891-AD5D0A4C6443}"/>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362861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92CE-4135-4B2F-BC2F-372A0FC2AD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034D3F0-59AE-484A-B66D-E61590F7D5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1FD51A-3A67-428A-897C-AB2E7A448768}"/>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ED8F2FDA-F1FD-4B49-B46F-0CA97048C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EFFB95-EF94-4810-94E2-BCAE0197B01B}"/>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2710677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E0CF-E4F9-48F6-BD5D-030CB7BB23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06E9FE-FFBC-48C3-9308-77780248CA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355534-2F59-49C5-8E2D-846B090D81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62A4DB-87D0-44BF-B1EF-4B9F0B08863D}"/>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6" name="Footer Placeholder 5">
            <a:extLst>
              <a:ext uri="{FF2B5EF4-FFF2-40B4-BE49-F238E27FC236}">
                <a16:creationId xmlns:a16="http://schemas.microsoft.com/office/drawing/2014/main" id="{AF7C796B-C074-4D68-BEA8-36BEC3EF90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8E6E45-E213-4B9C-8A3B-DC6D95F77BD1}"/>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315556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FF834-7A73-4115-89F3-66803B2C50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1A438D-FEE4-407A-9A4C-FED7BD901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67C0AB-6C36-45EE-BE9F-E09A9317E3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5386F35-091D-4BD5-A0A6-30CFC46732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F267B-2FB4-4550-8877-8E4C9CA1FB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5EFC2F-9A05-4B54-9871-54401B88DA10}"/>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8" name="Footer Placeholder 7">
            <a:extLst>
              <a:ext uri="{FF2B5EF4-FFF2-40B4-BE49-F238E27FC236}">
                <a16:creationId xmlns:a16="http://schemas.microsoft.com/office/drawing/2014/main" id="{647E1394-11E9-4838-A65F-85B5770DD1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B5DC62D-D029-4F15-B3E6-AE76CA860599}"/>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2783332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F046A-30DC-4892-A548-371C56FF945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EEDD5B-DEE1-4890-970E-046215E9555B}"/>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4" name="Footer Placeholder 3">
            <a:extLst>
              <a:ext uri="{FF2B5EF4-FFF2-40B4-BE49-F238E27FC236}">
                <a16:creationId xmlns:a16="http://schemas.microsoft.com/office/drawing/2014/main" id="{AAA1EE46-0121-4E1C-9C7A-17835AFB7CE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72C5A8-E152-491E-B740-963F40890025}"/>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194980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9D5E3-CBBE-4123-8E69-03F4F32AA898}"/>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3" name="Footer Placeholder 2">
            <a:extLst>
              <a:ext uri="{FF2B5EF4-FFF2-40B4-BE49-F238E27FC236}">
                <a16:creationId xmlns:a16="http://schemas.microsoft.com/office/drawing/2014/main" id="{3717286E-83D5-4BAF-832A-7A266FB96B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5634AE-0084-4408-A5FD-D4864BA0429A}"/>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1718960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E2987-813C-4130-82DC-9025EBD904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241DE27-C2FB-4D2E-BE8C-A9D79719AF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61DE0F7-9043-4CD7-8F97-80E55116AC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427A11-9F23-4DB0-B93F-605368E8F018}"/>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6" name="Footer Placeholder 5">
            <a:extLst>
              <a:ext uri="{FF2B5EF4-FFF2-40B4-BE49-F238E27FC236}">
                <a16:creationId xmlns:a16="http://schemas.microsoft.com/office/drawing/2014/main" id="{49E931EB-27AA-4320-B7AB-8C98C94B7A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3862E7-6CD2-43E9-856C-E357BE495B09}"/>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274840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B7801-B3BB-4D73-AA85-BB052D6E91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B2FA-A050-4793-969F-FEEB6CB8A2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96D197-F693-4683-AB7D-FDDD86314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D4D2A-3A80-4E08-8AAA-FE685FB9896E}"/>
              </a:ext>
            </a:extLst>
          </p:cNvPr>
          <p:cNvSpPr>
            <a:spLocks noGrp="1"/>
          </p:cNvSpPr>
          <p:nvPr>
            <p:ph type="dt" sz="half" idx="10"/>
          </p:nvPr>
        </p:nvSpPr>
        <p:spPr/>
        <p:txBody>
          <a:bodyPr/>
          <a:lstStyle/>
          <a:p>
            <a:fld id="{0FA61BB3-BC74-4531-A544-C8CCA30BDC48}" type="datetimeFigureOut">
              <a:rPr lang="en-GB" smtClean="0"/>
              <a:t>08/10/2024</a:t>
            </a:fld>
            <a:endParaRPr lang="en-GB"/>
          </a:p>
        </p:txBody>
      </p:sp>
      <p:sp>
        <p:nvSpPr>
          <p:cNvPr id="6" name="Footer Placeholder 5">
            <a:extLst>
              <a:ext uri="{FF2B5EF4-FFF2-40B4-BE49-F238E27FC236}">
                <a16:creationId xmlns:a16="http://schemas.microsoft.com/office/drawing/2014/main" id="{B237A26A-FE6E-4909-BEF0-66D89ADDBF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AAF900-D9B9-4AEA-85BB-CF82C8AD72E9}"/>
              </a:ext>
            </a:extLst>
          </p:cNvPr>
          <p:cNvSpPr>
            <a:spLocks noGrp="1"/>
          </p:cNvSpPr>
          <p:nvPr>
            <p:ph type="sldNum" sz="quarter" idx="12"/>
          </p:nvPr>
        </p:nvSpPr>
        <p:spPr/>
        <p:txBody>
          <a:bodyPr/>
          <a:lstStyle/>
          <a:p>
            <a:fld id="{F53D9DC1-0811-421C-8591-402C4892EA1A}" type="slidenum">
              <a:rPr lang="en-GB" smtClean="0"/>
              <a:t>‹#›</a:t>
            </a:fld>
            <a:endParaRPr lang="en-GB"/>
          </a:p>
        </p:txBody>
      </p:sp>
    </p:spTree>
    <p:extLst>
      <p:ext uri="{BB962C8B-B14F-4D97-AF65-F5344CB8AC3E}">
        <p14:creationId xmlns:p14="http://schemas.microsoft.com/office/powerpoint/2010/main" val="358510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5174BB-DD4A-44DA-BE17-B1AE8F3C32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C5BFF2-7FF0-4955-8128-91D8280409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C0AC00-D021-4554-A925-E34637829B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61BB3-BC74-4531-A544-C8CCA30BDC48}" type="datetimeFigureOut">
              <a:rPr lang="en-GB" smtClean="0"/>
              <a:t>08/10/2024</a:t>
            </a:fld>
            <a:endParaRPr lang="en-GB"/>
          </a:p>
        </p:txBody>
      </p:sp>
      <p:sp>
        <p:nvSpPr>
          <p:cNvPr id="5" name="Footer Placeholder 4">
            <a:extLst>
              <a:ext uri="{FF2B5EF4-FFF2-40B4-BE49-F238E27FC236}">
                <a16:creationId xmlns:a16="http://schemas.microsoft.com/office/drawing/2014/main" id="{F253F059-8639-4A83-8680-D5B176FC2A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3D9A8-750B-4BA7-A079-45200F5522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D9DC1-0811-421C-8591-402C4892EA1A}" type="slidenum">
              <a:rPr lang="en-GB" smtClean="0"/>
              <a:t>‹#›</a:t>
            </a:fld>
            <a:endParaRPr lang="en-GB"/>
          </a:p>
        </p:txBody>
      </p:sp>
    </p:spTree>
    <p:extLst>
      <p:ext uri="{BB962C8B-B14F-4D97-AF65-F5344CB8AC3E}">
        <p14:creationId xmlns:p14="http://schemas.microsoft.com/office/powerpoint/2010/main" val="2079265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B8BDB-411B-4C0B-B20B-A4E5A173D288}"/>
              </a:ext>
            </a:extLst>
          </p:cNvPr>
          <p:cNvSpPr>
            <a:spLocks noGrp="1"/>
          </p:cNvSpPr>
          <p:nvPr>
            <p:ph type="ctrTitle"/>
          </p:nvPr>
        </p:nvSpPr>
        <p:spPr>
          <a:xfrm>
            <a:off x="1524000" y="195262"/>
            <a:ext cx="9144000" cy="2387600"/>
          </a:xfrm>
        </p:spPr>
        <p:txBody>
          <a:bodyPr>
            <a:normAutofit fontScale="90000"/>
          </a:bodyPr>
          <a:lstStyle/>
          <a:p>
            <a:r>
              <a:rPr lang="en-GB" b="1" dirty="0">
                <a:latin typeface="Times New Roman" panose="02020603050405020304" pitchFamily="18" charset="0"/>
                <a:cs typeface="Times New Roman" panose="02020603050405020304" pitchFamily="18" charset="0"/>
              </a:rPr>
              <a:t>Biopac Student Lab Lesson 2</a:t>
            </a:r>
            <a:br>
              <a:rPr lang="en-GB" b="1" dirty="0">
                <a:latin typeface="Times New Roman" panose="02020603050405020304" pitchFamily="18" charset="0"/>
                <a:cs typeface="Times New Roman" panose="02020603050405020304" pitchFamily="18" charset="0"/>
              </a:rPr>
            </a:br>
            <a:br>
              <a:rPr lang="en-GB" b="1" dirty="0">
                <a:latin typeface="Times New Roman" panose="02020603050405020304" pitchFamily="18" charset="0"/>
                <a:cs typeface="Times New Roman" panose="02020603050405020304" pitchFamily="18" charset="0"/>
              </a:rPr>
            </a:br>
            <a:endParaRPr lang="en-GB"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4472F41-2791-41EC-BC4F-163A244CDCAA}"/>
              </a:ext>
            </a:extLst>
          </p:cNvPr>
          <p:cNvSpPr>
            <a:spLocks noGrp="1"/>
          </p:cNvSpPr>
          <p:nvPr>
            <p:ph type="subTitle" idx="1"/>
          </p:nvPr>
        </p:nvSpPr>
        <p:spPr>
          <a:xfrm>
            <a:off x="1426724" y="1482438"/>
            <a:ext cx="9144000" cy="1655762"/>
          </a:xfrm>
        </p:spPr>
        <p:txBody>
          <a:bodyPr>
            <a:normAutofit/>
          </a:bodyPr>
          <a:lstStyle/>
          <a:p>
            <a:r>
              <a:rPr lang="en-GB" sz="5400" b="1" dirty="0">
                <a:latin typeface="Times New Roman" panose="02020603050405020304" pitchFamily="18" charset="0"/>
                <a:ea typeface="+mj-ea"/>
                <a:cs typeface="Times New Roman" panose="02020603050405020304" pitchFamily="18" charset="0"/>
              </a:rPr>
              <a:t>ELECTROMYOGRAPHY (EMG) II</a:t>
            </a:r>
          </a:p>
        </p:txBody>
      </p:sp>
      <p:pic>
        <p:nvPicPr>
          <p:cNvPr id="4" name="Picture 3">
            <a:extLst>
              <a:ext uri="{FF2B5EF4-FFF2-40B4-BE49-F238E27FC236}">
                <a16:creationId xmlns:a16="http://schemas.microsoft.com/office/drawing/2014/main" id="{02C83F7B-051D-430B-81A6-2F1630D4DBD5}"/>
              </a:ext>
            </a:extLst>
          </p:cNvPr>
          <p:cNvPicPr>
            <a:picLocks noChangeAspect="1"/>
          </p:cNvPicPr>
          <p:nvPr/>
        </p:nvPicPr>
        <p:blipFill>
          <a:blip r:embed="rId2"/>
          <a:stretch>
            <a:fillRect/>
          </a:stretch>
        </p:blipFill>
        <p:spPr>
          <a:xfrm>
            <a:off x="630271" y="3218134"/>
            <a:ext cx="10172700" cy="3152775"/>
          </a:xfrm>
          <a:prstGeom prst="rect">
            <a:avLst/>
          </a:prstGeom>
        </p:spPr>
      </p:pic>
    </p:spTree>
    <p:extLst>
      <p:ext uri="{BB962C8B-B14F-4D97-AF65-F5344CB8AC3E}">
        <p14:creationId xmlns:p14="http://schemas.microsoft.com/office/powerpoint/2010/main" val="321890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8216A6-45FA-4C8B-B3DD-0BAD79832933}"/>
              </a:ext>
            </a:extLst>
          </p:cNvPr>
          <p:cNvSpPr>
            <a:spLocks noGrp="1"/>
          </p:cNvSpPr>
          <p:nvPr>
            <p:ph idx="1"/>
          </p:nvPr>
        </p:nvSpPr>
        <p:spPr>
          <a:xfrm>
            <a:off x="0" y="0"/>
            <a:ext cx="12118730" cy="4351338"/>
          </a:xfrm>
        </p:spPr>
        <p:txBody>
          <a:bodyPr>
            <a:normAutofit fontScale="92500"/>
          </a:bodyPr>
          <a:lstStyle/>
          <a:p>
            <a:r>
              <a:rPr lang="en-US" dirty="0"/>
              <a:t>Mechanical work, in the physical sense, refers to the application of a force, resulting in the movement of an object.</a:t>
            </a:r>
          </a:p>
          <a:p>
            <a:pPr marL="0" indent="0">
              <a:buNone/>
            </a:pPr>
            <a:endParaRPr lang="en-US" dirty="0"/>
          </a:p>
          <a:p>
            <a:r>
              <a:rPr lang="en-US" dirty="0"/>
              <a:t> Skeletal muscle performs mechanical work when the muscle contracts and an object is moved, as in lifting a weight. To lift a weight, your muscles must exert a force great enough to overcome the weight. If you exert less force, then the weight does not move. (Fig. 1)</a:t>
            </a:r>
          </a:p>
          <a:p>
            <a:endParaRPr lang="en-US" dirty="0"/>
          </a:p>
          <a:p>
            <a:r>
              <a:rPr lang="en-US" dirty="0"/>
              <a:t>Physiologically, skeletal muscle is stimulated to contract when the brain or spinal cord</a:t>
            </a:r>
          </a:p>
          <a:p>
            <a:pPr marL="0" indent="0">
              <a:buNone/>
            </a:pPr>
            <a:r>
              <a:rPr lang="en-US" dirty="0"/>
              <a:t>   activates motor units of the muscle.</a:t>
            </a:r>
          </a:p>
          <a:p>
            <a:pPr marL="0" indent="0">
              <a:buNone/>
            </a:pPr>
            <a:endParaRPr lang="en-US" dirty="0"/>
          </a:p>
          <a:p>
            <a:endParaRPr lang="en-GB" dirty="0"/>
          </a:p>
        </p:txBody>
      </p:sp>
      <p:pic>
        <p:nvPicPr>
          <p:cNvPr id="4" name="Picture 3">
            <a:extLst>
              <a:ext uri="{FF2B5EF4-FFF2-40B4-BE49-F238E27FC236}">
                <a16:creationId xmlns:a16="http://schemas.microsoft.com/office/drawing/2014/main" id="{5D9F802A-6651-4EF0-87A2-9A20B3D122A5}"/>
              </a:ext>
            </a:extLst>
          </p:cNvPr>
          <p:cNvPicPr>
            <a:picLocks noChangeAspect="1"/>
          </p:cNvPicPr>
          <p:nvPr/>
        </p:nvPicPr>
        <p:blipFill>
          <a:blip r:embed="rId2"/>
          <a:stretch>
            <a:fillRect/>
          </a:stretch>
        </p:blipFill>
        <p:spPr>
          <a:xfrm>
            <a:off x="8384930" y="3953756"/>
            <a:ext cx="3733800" cy="2886075"/>
          </a:xfrm>
          <a:prstGeom prst="rect">
            <a:avLst/>
          </a:prstGeom>
        </p:spPr>
      </p:pic>
    </p:spTree>
    <p:extLst>
      <p:ext uri="{BB962C8B-B14F-4D97-AF65-F5344CB8AC3E}">
        <p14:creationId xmlns:p14="http://schemas.microsoft.com/office/powerpoint/2010/main" val="19428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9368E5A-B262-40F2-9B9B-BEEC2F1CD772}"/>
              </a:ext>
            </a:extLst>
          </p:cNvPr>
          <p:cNvSpPr/>
          <p:nvPr/>
        </p:nvSpPr>
        <p:spPr>
          <a:xfrm>
            <a:off x="0" y="114108"/>
            <a:ext cx="12192000" cy="6894195"/>
          </a:xfrm>
          <a:prstGeom prst="rect">
            <a:avLst/>
          </a:prstGeom>
        </p:spPr>
        <p:txBody>
          <a:bodyPr wrap="square">
            <a:spAutoFit/>
          </a:bodyPr>
          <a:lstStyle/>
          <a:p>
            <a:pPr marL="285750" indent="-285750">
              <a:buFont typeface="Arial" panose="020B0604020202020204" pitchFamily="34" charset="0"/>
              <a:buChar char="•"/>
            </a:pPr>
            <a:r>
              <a:rPr lang="en-US" sz="2600" dirty="0"/>
              <a:t>When a skeletal muscle is called on to perform mechanical work, the number of motor units in the muscle activated by the brain is proportional to the amount of work to be done by the muscle. Fig2</a:t>
            </a:r>
          </a:p>
          <a:p>
            <a:endParaRPr lang="en-US" sz="2600" dirty="0"/>
          </a:p>
          <a:p>
            <a:pPr marL="285750" indent="-285750">
              <a:buFont typeface="Arial" panose="020B0604020202020204" pitchFamily="34" charset="0"/>
              <a:buChar char="•"/>
            </a:pPr>
            <a:r>
              <a:rPr lang="en-US" sz="2600" dirty="0"/>
              <a:t> the greater the amount of work to be done, the greater the number of motor units activated. </a:t>
            </a:r>
          </a:p>
          <a:p>
            <a:endParaRPr lang="en-US" sz="2600" dirty="0"/>
          </a:p>
          <a:p>
            <a:pPr marL="285750" indent="-285750">
              <a:buFont typeface="Arial" panose="020B0604020202020204" pitchFamily="34" charset="0"/>
              <a:buChar char="•"/>
            </a:pPr>
            <a:r>
              <a:rPr lang="en-US" sz="2600" dirty="0"/>
              <a:t>Thus, more motor units are simultaneously active when a skeletal muscle lifts 20 kilograms than when the same muscle lifts 5 kilograms. </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The brain determines the number of active</a:t>
            </a:r>
          </a:p>
          <a:p>
            <a:r>
              <a:rPr lang="en-US" sz="2600" dirty="0"/>
              <a:t>    motor units required for a muscle to perform</a:t>
            </a:r>
          </a:p>
          <a:p>
            <a:r>
              <a:rPr lang="en-US" sz="2600" dirty="0"/>
              <a:t>    a given task by utilizing sensory information</a:t>
            </a:r>
          </a:p>
          <a:p>
            <a:r>
              <a:rPr lang="en-US" sz="2600" dirty="0"/>
              <a:t>    from stretch receptors in the muscle and </a:t>
            </a:r>
          </a:p>
          <a:p>
            <a:r>
              <a:rPr lang="en-US" sz="2600" dirty="0"/>
              <a:t>    associated tendons and joint capsules. The </a:t>
            </a:r>
          </a:p>
          <a:p>
            <a:r>
              <a:rPr lang="en-US" sz="2600" dirty="0"/>
              <a:t>    sequential activation of motor units to perform</a:t>
            </a:r>
          </a:p>
          <a:p>
            <a:r>
              <a:rPr lang="en-US" sz="2600" dirty="0"/>
              <a:t>    a designated task is called </a:t>
            </a:r>
            <a:r>
              <a:rPr lang="en-US" sz="2600" dirty="0">
                <a:solidFill>
                  <a:srgbClr val="FF0000"/>
                </a:solidFill>
              </a:rPr>
              <a:t>motor unit recruitment</a:t>
            </a:r>
            <a:r>
              <a:rPr lang="en-US" sz="2600" dirty="0"/>
              <a:t>.</a:t>
            </a:r>
            <a:endParaRPr lang="en-GB" sz="2600" dirty="0"/>
          </a:p>
        </p:txBody>
      </p:sp>
      <p:pic>
        <p:nvPicPr>
          <p:cNvPr id="6" name="Picture 5">
            <a:extLst>
              <a:ext uri="{FF2B5EF4-FFF2-40B4-BE49-F238E27FC236}">
                <a16:creationId xmlns:a16="http://schemas.microsoft.com/office/drawing/2014/main" id="{8A2913B6-0805-44CA-AE0C-818568360C9B}"/>
              </a:ext>
            </a:extLst>
          </p:cNvPr>
          <p:cNvPicPr>
            <a:picLocks noChangeAspect="1"/>
          </p:cNvPicPr>
          <p:nvPr/>
        </p:nvPicPr>
        <p:blipFill>
          <a:blip r:embed="rId2"/>
          <a:stretch>
            <a:fillRect/>
          </a:stretch>
        </p:blipFill>
        <p:spPr>
          <a:xfrm>
            <a:off x="7998069" y="3542106"/>
            <a:ext cx="4193931" cy="2700378"/>
          </a:xfrm>
          <a:prstGeom prst="rect">
            <a:avLst/>
          </a:prstGeom>
        </p:spPr>
      </p:pic>
      <p:sp>
        <p:nvSpPr>
          <p:cNvPr id="7" name="Rectangle 6">
            <a:extLst>
              <a:ext uri="{FF2B5EF4-FFF2-40B4-BE49-F238E27FC236}">
                <a16:creationId xmlns:a16="http://schemas.microsoft.com/office/drawing/2014/main" id="{A39A43C7-182E-412B-8541-B944A5FCE0E8}"/>
              </a:ext>
            </a:extLst>
          </p:cNvPr>
          <p:cNvSpPr/>
          <p:nvPr/>
        </p:nvSpPr>
        <p:spPr>
          <a:xfrm>
            <a:off x="9895800" y="6479876"/>
            <a:ext cx="569387" cy="369332"/>
          </a:xfrm>
          <a:prstGeom prst="rect">
            <a:avLst/>
          </a:prstGeom>
        </p:spPr>
        <p:txBody>
          <a:bodyPr wrap="none">
            <a:spAutoFit/>
          </a:bodyPr>
          <a:lstStyle/>
          <a:p>
            <a:r>
              <a:rPr lang="en-GB" dirty="0"/>
              <a:t>Fig2</a:t>
            </a:r>
          </a:p>
        </p:txBody>
      </p:sp>
    </p:spTree>
    <p:extLst>
      <p:ext uri="{BB962C8B-B14F-4D97-AF65-F5344CB8AC3E}">
        <p14:creationId xmlns:p14="http://schemas.microsoft.com/office/powerpoint/2010/main" val="3177966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3DDCFA-7C1D-4FB5-9C76-97123FCB5D5B}"/>
              </a:ext>
            </a:extLst>
          </p:cNvPr>
          <p:cNvSpPr/>
          <p:nvPr/>
        </p:nvSpPr>
        <p:spPr>
          <a:xfrm>
            <a:off x="0" y="0"/>
            <a:ext cx="12192000" cy="6494085"/>
          </a:xfrm>
          <a:prstGeom prst="rect">
            <a:avLst/>
          </a:prstGeom>
        </p:spPr>
        <p:txBody>
          <a:bodyPr wrap="square">
            <a:spAutoFit/>
          </a:bodyPr>
          <a:lstStyle/>
          <a:p>
            <a:pPr marL="457200" indent="-457200">
              <a:buFont typeface="Arial" panose="020B0604020202020204" pitchFamily="34" charset="0"/>
              <a:buChar char="•"/>
            </a:pPr>
            <a:r>
              <a:rPr lang="en-US" sz="2600" b="1" dirty="0">
                <a:solidFill>
                  <a:srgbClr val="FF0000"/>
                </a:solidFill>
              </a:rPr>
              <a:t>Fatigue</a:t>
            </a:r>
            <a:r>
              <a:rPr lang="en-US" sz="2600" dirty="0"/>
              <a:t> is defined as a decrease in the muscle’s ability to generate force. </a:t>
            </a:r>
          </a:p>
          <a:p>
            <a:endParaRPr lang="en-US" sz="2600" dirty="0"/>
          </a:p>
          <a:p>
            <a:pPr marL="457200" indent="-457200">
              <a:buFont typeface="Arial" panose="020B0604020202020204" pitchFamily="34" charset="0"/>
              <a:buChar char="•"/>
            </a:pPr>
            <a:r>
              <a:rPr lang="en-US" sz="2600" dirty="0"/>
              <a:t>If the muscle uses its energy sources faster than they can be generated by cellular metabolism, fatigue occurs. During contraction, skeletal muscle cells convert chemical energy into thermal and mechanical energy, and, in the process, produce chemical waste products.</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Normally the waste products are removed from the muscle by the circulatory system as the blood brings nutrients to the muscle for energy transformation. If certain waste products (metabolites) are not removed at an adequate rate, they will accumulate and chemically interfere with the contractile process. Accumulated waste products also stimulate pain receptors in surrounding connective tissue and induce cramping of skeletal muscle.</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In this lesson, you will examine motor unit recruitment and skeletal muscle fatigue by combining electromyography with dynamometry.</a:t>
            </a:r>
            <a:endParaRPr lang="en-GB" sz="2600" dirty="0"/>
          </a:p>
        </p:txBody>
      </p:sp>
    </p:spTree>
    <p:extLst>
      <p:ext uri="{BB962C8B-B14F-4D97-AF65-F5344CB8AC3E}">
        <p14:creationId xmlns:p14="http://schemas.microsoft.com/office/powerpoint/2010/main" val="248268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9CA7A2-2707-4646-BF14-5E74F1E764EE}"/>
              </a:ext>
            </a:extLst>
          </p:cNvPr>
          <p:cNvSpPr/>
          <p:nvPr/>
        </p:nvSpPr>
        <p:spPr>
          <a:xfrm>
            <a:off x="0" y="360457"/>
            <a:ext cx="12192000" cy="6370975"/>
          </a:xfrm>
          <a:prstGeom prst="rect">
            <a:avLst/>
          </a:prstGeom>
        </p:spPr>
        <p:txBody>
          <a:bodyPr wrap="square">
            <a:spAutoFit/>
          </a:bodyPr>
          <a:lstStyle/>
          <a:p>
            <a:pPr marL="285750" indent="-285750">
              <a:buFont typeface="Wingdings" panose="05000000000000000000" pitchFamily="2" charset="2"/>
              <a:buChar char="§"/>
            </a:pPr>
            <a:r>
              <a:rPr lang="en-US" sz="3200" b="1" dirty="0">
                <a:solidFill>
                  <a:srgbClr val="FF0000"/>
                </a:solidFill>
              </a:rPr>
              <a:t>Power </a:t>
            </a:r>
            <a:r>
              <a:rPr lang="en-US" sz="2600" dirty="0"/>
              <a:t>is defined as the amount of work done per unit of time.</a:t>
            </a:r>
          </a:p>
          <a:p>
            <a:endParaRPr lang="en-US" sz="2600" dirty="0"/>
          </a:p>
          <a:p>
            <a:pPr marL="285750" indent="-285750">
              <a:buFont typeface="Wingdings" panose="05000000000000000000" pitchFamily="2" charset="2"/>
              <a:buChar char="§"/>
            </a:pPr>
            <a:r>
              <a:rPr lang="en-US" sz="3200" b="1" dirty="0">
                <a:solidFill>
                  <a:srgbClr val="FF0000"/>
                </a:solidFill>
              </a:rPr>
              <a:t>Dynamometry</a:t>
            </a:r>
            <a:r>
              <a:rPr lang="en-US" dirty="0"/>
              <a:t>     </a:t>
            </a:r>
            <a:r>
              <a:rPr lang="en-US" sz="2600" dirty="0"/>
              <a:t>means the measurement of power (dyno =power, meter = measure,) </a:t>
            </a:r>
          </a:p>
          <a:p>
            <a:endParaRPr lang="en-US" sz="2600" dirty="0"/>
          </a:p>
          <a:p>
            <a:pPr marL="285750" indent="-285750">
              <a:buFont typeface="Wingdings" panose="05000000000000000000" pitchFamily="2" charset="2"/>
              <a:buChar char="§"/>
            </a:pPr>
            <a:r>
              <a:rPr lang="en-US" sz="3200" b="1" dirty="0" err="1">
                <a:solidFill>
                  <a:srgbClr val="FF0000"/>
                </a:solidFill>
              </a:rPr>
              <a:t>Dynagram</a:t>
            </a:r>
            <a:r>
              <a:rPr lang="en-US" sz="3200" b="1" dirty="0">
                <a:solidFill>
                  <a:srgbClr val="FF0000"/>
                </a:solidFill>
              </a:rPr>
              <a:t> </a:t>
            </a:r>
            <a:r>
              <a:rPr lang="en-US" sz="2600" dirty="0"/>
              <a:t>is the graphic record derived from the use of a dynamometer </a:t>
            </a:r>
          </a:p>
          <a:p>
            <a:pPr marL="285750" indent="-285750">
              <a:buFont typeface="Wingdings" panose="05000000000000000000" pitchFamily="2" charset="2"/>
              <a:buChar char="§"/>
            </a:pPr>
            <a:endParaRPr lang="en-US" sz="2600" dirty="0"/>
          </a:p>
          <a:p>
            <a:pPr marL="285750" indent="-285750">
              <a:buFont typeface="Wingdings" panose="05000000000000000000" pitchFamily="2" charset="2"/>
              <a:buChar char="§"/>
            </a:pPr>
            <a:r>
              <a:rPr lang="en-US" sz="2600" dirty="0"/>
              <a:t>In this lesson, the power of contraction of clenched muscles will be determined by a hand dynamometer equipped with an electronic transducer.</a:t>
            </a:r>
          </a:p>
          <a:p>
            <a:endParaRPr lang="en-US" sz="2600" dirty="0"/>
          </a:p>
          <a:p>
            <a:pPr marL="285750" indent="-285750">
              <a:buFont typeface="Wingdings" panose="05000000000000000000" pitchFamily="2" charset="2"/>
              <a:buChar char="§"/>
            </a:pPr>
            <a:r>
              <a:rPr lang="en-US" sz="2600" dirty="0"/>
              <a:t>The BIOPAC system will simultaneously record three bands of information:</a:t>
            </a:r>
          </a:p>
          <a:p>
            <a:pPr marL="285750" indent="-285750">
              <a:buFont typeface="Wingdings" panose="05000000000000000000" pitchFamily="2" charset="2"/>
              <a:buChar char="§"/>
            </a:pPr>
            <a:r>
              <a:rPr lang="en-US" sz="2600" dirty="0"/>
              <a:t>1) The force you exert on the transducer,</a:t>
            </a:r>
          </a:p>
          <a:p>
            <a:pPr marL="285750" indent="-285750">
              <a:buFont typeface="Wingdings" panose="05000000000000000000" pitchFamily="2" charset="2"/>
              <a:buChar char="§"/>
            </a:pPr>
            <a:r>
              <a:rPr lang="en-US" sz="2600" dirty="0"/>
              <a:t>2) The electrical signal produced by the muscle during contraction, and</a:t>
            </a:r>
          </a:p>
          <a:p>
            <a:pPr marL="285750" indent="-285750">
              <a:buFont typeface="Wingdings" panose="05000000000000000000" pitchFamily="2" charset="2"/>
              <a:buChar char="§"/>
            </a:pPr>
            <a:r>
              <a:rPr lang="en-US" sz="2600" dirty="0"/>
              <a:t>3) The integrated waveform, which is an indication of the activity levels of the muscle.</a:t>
            </a:r>
          </a:p>
          <a:p>
            <a:pPr marL="285750" indent="-285750">
              <a:buFont typeface="Wingdings" panose="05000000000000000000" pitchFamily="2" charset="2"/>
              <a:buChar char="§"/>
            </a:pPr>
            <a:endParaRPr lang="en-GB" sz="2600" dirty="0"/>
          </a:p>
        </p:txBody>
      </p:sp>
    </p:spTree>
    <p:extLst>
      <p:ext uri="{BB962C8B-B14F-4D97-AF65-F5344CB8AC3E}">
        <p14:creationId xmlns:p14="http://schemas.microsoft.com/office/powerpoint/2010/main" val="344515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524</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Wingdings</vt:lpstr>
      <vt:lpstr>Office Theme</vt:lpstr>
      <vt:lpstr>Biopac Student Lab Lesson 2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Biopac Student Lab Lesson 2  </dc:title>
  <dc:creator>Salma A. Al Qazzaz</dc:creator>
  <cp:lastModifiedBy>Salma A. Al Qazzaz</cp:lastModifiedBy>
  <cp:revision>10</cp:revision>
  <dcterms:created xsi:type="dcterms:W3CDTF">2024-10-08T18:46:36Z</dcterms:created>
  <dcterms:modified xsi:type="dcterms:W3CDTF">2024-10-08T21:30:18Z</dcterms:modified>
</cp:coreProperties>
</file>