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30"/>
  </p:notesMasterIdLst>
  <p:sldIdLst>
    <p:sldId id="256" r:id="rId2"/>
    <p:sldId id="257" r:id="rId3"/>
    <p:sldId id="258" r:id="rId4"/>
    <p:sldId id="259" r:id="rId5"/>
    <p:sldId id="284"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3" r:id="rId2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1" d="100"/>
          <a:sy n="81" d="100"/>
        </p:scale>
        <p:origin x="1498"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B5DC2439-11B7-474A-8320-5968A7393628}" type="datetimeFigureOut">
              <a:rPr lang="ar-SA" smtClean="0"/>
              <a:t>26/08/1444</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6286292D-CF2B-49C3-A230-63B645D7A6EF}" type="slidenum">
              <a:rPr lang="ar-SA" smtClean="0"/>
              <a:t>‹#›</a:t>
            </a:fld>
            <a:endParaRPr lang="ar-SA"/>
          </a:p>
        </p:txBody>
      </p:sp>
    </p:spTree>
    <p:extLst>
      <p:ext uri="{BB962C8B-B14F-4D97-AF65-F5344CB8AC3E}">
        <p14:creationId xmlns:p14="http://schemas.microsoft.com/office/powerpoint/2010/main" val="420128519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fld id="{6286292D-CF2B-49C3-A230-63B645D7A6EF}" type="slidenum">
              <a:rPr lang="ar-SA" smtClean="0"/>
              <a:t>18</a:t>
            </a:fld>
            <a:endParaRPr lang="ar-SA"/>
          </a:p>
        </p:txBody>
      </p:sp>
    </p:spTree>
    <p:extLst>
      <p:ext uri="{BB962C8B-B14F-4D97-AF65-F5344CB8AC3E}">
        <p14:creationId xmlns:p14="http://schemas.microsoft.com/office/powerpoint/2010/main" val="24109817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4026874C-B462-4596-9BA6-8C9BF322C602}" type="datetimeFigureOut">
              <a:rPr lang="ar-SA" smtClean="0"/>
              <a:t>26/08/1444</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1AE087C-FFF9-4659-9836-1CAAC16B3507}" type="slidenum">
              <a:rPr lang="ar-SA" smtClean="0"/>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Date Placeholder 3"/>
          <p:cNvSpPr>
            <a:spLocks noGrp="1"/>
          </p:cNvSpPr>
          <p:nvPr>
            <p:ph type="dt" sz="half" idx="10"/>
          </p:nvPr>
        </p:nvSpPr>
        <p:spPr/>
        <p:txBody>
          <a:bodyPr/>
          <a:lstStyle/>
          <a:p>
            <a:fld id="{4026874C-B462-4596-9BA6-8C9BF322C602}" type="datetimeFigureOut">
              <a:rPr lang="ar-SA" smtClean="0"/>
              <a:t>26/08/1444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1AE087C-FFF9-4659-9836-1CAAC16B3507}"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Date Placeholder 3"/>
          <p:cNvSpPr>
            <a:spLocks noGrp="1"/>
          </p:cNvSpPr>
          <p:nvPr>
            <p:ph type="dt" sz="half" idx="10"/>
          </p:nvPr>
        </p:nvSpPr>
        <p:spPr/>
        <p:txBody>
          <a:bodyPr/>
          <a:lstStyle/>
          <a:p>
            <a:fld id="{4026874C-B462-4596-9BA6-8C9BF322C602}" type="datetimeFigureOut">
              <a:rPr lang="ar-SA" smtClean="0"/>
              <a:t>26/08/1444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1AE087C-FFF9-4659-9836-1CAAC16B3507}"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3" name="Content Placeholder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4026874C-B462-4596-9BA6-8C9BF322C602}" type="datetimeFigureOut">
              <a:rPr lang="ar-SA" smtClean="0"/>
              <a:t>26/08/1444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1AE087C-FFF9-4659-9836-1CAAC16B3507}"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4026874C-B462-4596-9BA6-8C9BF322C602}" type="datetimeFigureOut">
              <a:rPr lang="ar-SA" smtClean="0"/>
              <a:t>26/08/1444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1AE087C-FFF9-4659-9836-1CAAC16B3507}"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5" name="Date Placeholder 4"/>
          <p:cNvSpPr>
            <a:spLocks noGrp="1"/>
          </p:cNvSpPr>
          <p:nvPr>
            <p:ph type="dt" sz="half" idx="10"/>
          </p:nvPr>
        </p:nvSpPr>
        <p:spPr/>
        <p:txBody>
          <a:bodyPr/>
          <a:lstStyle/>
          <a:p>
            <a:fld id="{4026874C-B462-4596-9BA6-8C9BF322C602}" type="datetimeFigureOut">
              <a:rPr lang="ar-SA" smtClean="0"/>
              <a:t>26/08/1444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B1AE087C-FFF9-4659-9836-1CAAC16B3507}" type="slidenum">
              <a:rPr lang="ar-SA" smtClean="0"/>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4026874C-B462-4596-9BA6-8C9BF322C602}" type="datetimeFigureOut">
              <a:rPr lang="ar-SA" smtClean="0"/>
              <a:t>26/08/1444</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B1AE087C-FFF9-4659-9836-1CAAC16B3507}"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3" name="Date Placeholder 2"/>
          <p:cNvSpPr>
            <a:spLocks noGrp="1"/>
          </p:cNvSpPr>
          <p:nvPr>
            <p:ph type="dt" sz="half" idx="10"/>
          </p:nvPr>
        </p:nvSpPr>
        <p:spPr/>
        <p:txBody>
          <a:bodyPr/>
          <a:lstStyle/>
          <a:p>
            <a:fld id="{4026874C-B462-4596-9BA6-8C9BF322C602}" type="datetimeFigureOut">
              <a:rPr lang="ar-SA" smtClean="0"/>
              <a:t>26/08/1444</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B1AE087C-FFF9-4659-9836-1CAAC16B3507}"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26874C-B462-4596-9BA6-8C9BF322C602}" type="datetimeFigureOut">
              <a:rPr lang="ar-SA" smtClean="0"/>
              <a:t>26/08/1444</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B1AE087C-FFF9-4659-9836-1CAAC16B3507}"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4026874C-B462-4596-9BA6-8C9BF322C602}" type="datetimeFigureOut">
              <a:rPr lang="ar-SA" smtClean="0"/>
              <a:t>26/08/1444</a:t>
            </a:fld>
            <a:endParaRPr lang="ar-SA"/>
          </a:p>
        </p:txBody>
      </p:sp>
      <p:sp>
        <p:nvSpPr>
          <p:cNvPr id="7" name="Slide Number Placeholder 6"/>
          <p:cNvSpPr>
            <a:spLocks noGrp="1"/>
          </p:cNvSpPr>
          <p:nvPr>
            <p:ph type="sldNum" sz="quarter" idx="12"/>
          </p:nvPr>
        </p:nvSpPr>
        <p:spPr/>
        <p:txBody>
          <a:bodyPr/>
          <a:lstStyle/>
          <a:p>
            <a:fld id="{B1AE087C-FFF9-4659-9836-1CAAC16B3507}" type="slidenum">
              <a:rPr lang="ar-SA" smtClean="0"/>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Date Placeholder 4"/>
          <p:cNvSpPr>
            <a:spLocks noGrp="1"/>
          </p:cNvSpPr>
          <p:nvPr>
            <p:ph type="dt" sz="half" idx="10"/>
          </p:nvPr>
        </p:nvSpPr>
        <p:spPr/>
        <p:txBody>
          <a:bodyPr/>
          <a:lstStyle/>
          <a:p>
            <a:fld id="{4026874C-B462-4596-9BA6-8C9BF322C602}" type="datetimeFigureOut">
              <a:rPr lang="ar-SA" smtClean="0"/>
              <a:t>26/08/1444</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B1AE087C-FFF9-4659-9836-1CAAC16B3507}"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4026874C-B462-4596-9BA6-8C9BF322C602}" type="datetimeFigureOut">
              <a:rPr lang="ar-SA" smtClean="0"/>
              <a:t>26/08/1444</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1AE087C-FFF9-4659-9836-1CAAC16B3507}"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r>
              <a:rPr lang="en-US" sz="4800" dirty="0"/>
              <a:t>Ionic Liquid Synthesis </a:t>
            </a:r>
            <a:endParaRPr lang="ar-SA" sz="4800" dirty="0"/>
          </a:p>
        </p:txBody>
      </p:sp>
    </p:spTree>
    <p:extLst>
      <p:ext uri="{BB962C8B-B14F-4D97-AF65-F5344CB8AC3E}">
        <p14:creationId xmlns:p14="http://schemas.microsoft.com/office/powerpoint/2010/main" val="2827425217"/>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dr.sahar\Desktop\ionic synthesis\Snapshot(6).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332656"/>
            <a:ext cx="5328592" cy="5256584"/>
          </a:xfrm>
          <a:prstGeom prst="rect">
            <a:avLst/>
          </a:prstGeom>
          <a:noFill/>
          <a:extLst>
            <a:ext uri="{909E8E84-426E-40DD-AFC4-6F175D3DCCD1}">
              <a14:hiddenFill xmlns:a14="http://schemas.microsoft.com/office/drawing/2010/main">
                <a:solidFill>
                  <a:srgbClr val="FFFFFF"/>
                </a:solidFill>
              </a14:hiddenFill>
            </a:ext>
          </a:extLst>
        </p:spPr>
      </p:pic>
      <p:sp>
        <p:nvSpPr>
          <p:cNvPr id="4" name="مستطيل 3"/>
          <p:cNvSpPr/>
          <p:nvPr/>
        </p:nvSpPr>
        <p:spPr>
          <a:xfrm>
            <a:off x="899592" y="5448706"/>
            <a:ext cx="7632848" cy="1292662"/>
          </a:xfrm>
          <a:prstGeom prst="rect">
            <a:avLst/>
          </a:prstGeom>
        </p:spPr>
        <p:txBody>
          <a:bodyPr wrap="square">
            <a:spAutoFit/>
          </a:bodyPr>
          <a:lstStyle/>
          <a:p>
            <a:endParaRPr lang="en-US" dirty="0"/>
          </a:p>
          <a:p>
            <a:pPr algn="l" rtl="0"/>
            <a:r>
              <a:rPr lang="en-US" sz="2000" dirty="0">
                <a:latin typeface="Times New Roman" panose="02020603050405020304" pitchFamily="18" charset="0"/>
                <a:cs typeface="Times New Roman" panose="02020603050405020304" pitchFamily="18" charset="0"/>
              </a:rPr>
              <a:t>by anion metathesis using silver salts: </a:t>
            </a:r>
          </a:p>
          <a:p>
            <a:pPr algn="l" rtl="0"/>
            <a:r>
              <a:rPr lang="en-US" sz="2000" dirty="0">
                <a:latin typeface="Times New Roman" panose="02020603050405020304" pitchFamily="18" charset="0"/>
                <a:cs typeface="Times New Roman" panose="02020603050405020304" pitchFamily="18" charset="0"/>
              </a:rPr>
              <a:t>[C2mim]Cl + Ag[CB11H12] → [C2mim][CB11H12] + </a:t>
            </a:r>
            <a:r>
              <a:rPr lang="en-US" sz="2000" dirty="0" err="1">
                <a:latin typeface="Times New Roman" panose="02020603050405020304" pitchFamily="18" charset="0"/>
                <a:cs typeface="Times New Roman" panose="02020603050405020304" pitchFamily="18" charset="0"/>
              </a:rPr>
              <a:t>AgCl</a:t>
            </a:r>
            <a:r>
              <a:rPr lang="en-US" sz="2000" dirty="0">
                <a:latin typeface="Times New Roman" panose="02020603050405020304" pitchFamily="18" charset="0"/>
                <a:cs typeface="Times New Roman" panose="02020603050405020304" pitchFamily="18" charset="0"/>
              </a:rPr>
              <a:t> </a:t>
            </a: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938716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611560" y="1295078"/>
            <a:ext cx="7848872" cy="4431983"/>
          </a:xfrm>
          <a:prstGeom prst="rect">
            <a:avLst/>
          </a:prstGeom>
        </p:spPr>
        <p:txBody>
          <a:bodyPr wrap="square">
            <a:spAutoFit/>
          </a:bodyPr>
          <a:lstStyle/>
          <a:p>
            <a:endParaRPr lang="en-US" dirty="0"/>
          </a:p>
          <a:p>
            <a:pPr algn="just" rtl="0"/>
            <a:r>
              <a:rPr lang="en-US" sz="2400" dirty="0">
                <a:latin typeface="Times New Roman" panose="02020603050405020304" pitchFamily="18" charset="0"/>
                <a:cs typeface="Times New Roman" panose="02020603050405020304" pitchFamily="18" charset="0"/>
              </a:rPr>
              <a:t>The </a:t>
            </a:r>
            <a:r>
              <a:rPr lang="en-US" sz="2400" dirty="0" err="1">
                <a:latin typeface="Times New Roman" panose="02020603050405020304" pitchFamily="18" charset="0"/>
                <a:cs typeface="Times New Roman" panose="02020603050405020304" pitchFamily="18" charset="0"/>
              </a:rPr>
              <a:t>dialkyl</a:t>
            </a:r>
            <a:r>
              <a:rPr lang="en-US" sz="2400" dirty="0">
                <a:latin typeface="Times New Roman" panose="02020603050405020304" pitchFamily="18" charset="0"/>
                <a:cs typeface="Times New Roman" panose="02020603050405020304" pitchFamily="18" charset="0"/>
              </a:rPr>
              <a:t> imidazolium </a:t>
            </a:r>
            <a:r>
              <a:rPr lang="en-US" sz="2400" dirty="0" err="1">
                <a:latin typeface="Times New Roman" panose="02020603050405020304" pitchFamily="18" charset="0"/>
                <a:cs typeface="Times New Roman" panose="02020603050405020304" pitchFamily="18" charset="0"/>
              </a:rPr>
              <a:t>carborane</a:t>
            </a:r>
            <a:r>
              <a:rPr lang="en-US" sz="2400" dirty="0">
                <a:latin typeface="Times New Roman" panose="02020603050405020304" pitchFamily="18" charset="0"/>
                <a:cs typeface="Times New Roman" panose="02020603050405020304" pitchFamily="18" charset="0"/>
              </a:rPr>
              <a:t> ionic liquids prepared by the group have melting points in the range 45–156 °C. </a:t>
            </a:r>
            <a:r>
              <a:rPr lang="en-US" sz="2400" dirty="0" err="1">
                <a:latin typeface="Times New Roman" panose="02020603050405020304" pitchFamily="18" charset="0"/>
                <a:cs typeface="Times New Roman" panose="02020603050405020304" pitchFamily="18" charset="0"/>
              </a:rPr>
              <a:t>Carborane</a:t>
            </a:r>
            <a:r>
              <a:rPr lang="en-US" sz="2400" dirty="0">
                <a:latin typeface="Times New Roman" panose="02020603050405020304" pitchFamily="18" charset="0"/>
                <a:cs typeface="Times New Roman" panose="02020603050405020304" pitchFamily="18" charset="0"/>
              </a:rPr>
              <a:t> anions are of interest in the study of ionic liquids because they are among the most inert and least nucleophilic anions known. Di alkyl imidazolium ionic liquids with [PF6]- anions are prepared by reaction of a </a:t>
            </a:r>
            <a:r>
              <a:rPr lang="en-US" sz="2400" dirty="0" err="1">
                <a:latin typeface="Times New Roman" panose="02020603050405020304" pitchFamily="18" charset="0"/>
                <a:cs typeface="Times New Roman" panose="02020603050405020304" pitchFamily="18" charset="0"/>
              </a:rPr>
              <a:t>dialkyl</a:t>
            </a:r>
            <a:r>
              <a:rPr lang="en-US" sz="2400" dirty="0">
                <a:latin typeface="Times New Roman" panose="02020603050405020304" pitchFamily="18" charset="0"/>
                <a:cs typeface="Times New Roman" panose="02020603050405020304" pitchFamily="18" charset="0"/>
              </a:rPr>
              <a:t> imidazolium halide with an aqueous solution of the acid HPF6 or a neutral salt such as Na[PF6] or [NH4][PF6], for example:-</a:t>
            </a:r>
          </a:p>
          <a:p>
            <a:pPr algn="just" rtl="0"/>
            <a:endParaRPr lang="en-US" sz="2400" dirty="0">
              <a:latin typeface="Times New Roman" panose="02020603050405020304" pitchFamily="18" charset="0"/>
              <a:cs typeface="Times New Roman" panose="02020603050405020304" pitchFamily="18" charset="0"/>
            </a:endParaRPr>
          </a:p>
          <a:p>
            <a:pPr algn="just" rtl="0"/>
            <a:r>
              <a:rPr lang="en-US" sz="2400" dirty="0">
                <a:latin typeface="Times New Roman" panose="02020603050405020304" pitchFamily="18" charset="0"/>
                <a:cs typeface="Times New Roman" panose="02020603050405020304" pitchFamily="18" charset="0"/>
              </a:rPr>
              <a:t>[C4mim]Cl + HPF6 → [C4mim][PF6] + HCI </a:t>
            </a:r>
          </a:p>
          <a:p>
            <a:pPr algn="just" rtl="0"/>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749263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827584" y="1340768"/>
            <a:ext cx="7416824" cy="4832092"/>
          </a:xfrm>
          <a:prstGeom prst="rect">
            <a:avLst/>
          </a:prstGeom>
        </p:spPr>
        <p:txBody>
          <a:bodyPr wrap="square">
            <a:spAutoFit/>
          </a:bodyPr>
          <a:lstStyle/>
          <a:p>
            <a:pPr algn="just" rtl="0"/>
            <a:r>
              <a:rPr lang="en-US" sz="2800" dirty="0">
                <a:latin typeface="Times New Roman" panose="02020603050405020304" pitchFamily="18" charset="0"/>
                <a:cs typeface="Times New Roman" panose="02020603050405020304" pitchFamily="18" charset="0"/>
              </a:rPr>
              <a:t>As [C4mim][PF6] is immiscible with water, it forms a separate phase that can be readily separated from the aqueous layer. Ion-exchange resins can also be used to prepared ionic liquids. For example, the room temperature ionic liquid 1-ethyl-3-methylimidazolium vinyl sulfonate, [C2mim][CH2=CH-SO3], is prepared by flushing an aqueous solution of [C2mim]Br through a commercial ion exchange resin loaded with [CH2=CH-SO3] anions. </a:t>
            </a:r>
          </a:p>
          <a:p>
            <a:pPr algn="just" rtl="0"/>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19430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611560" y="443562"/>
            <a:ext cx="7776864" cy="6801862"/>
          </a:xfrm>
          <a:prstGeom prst="rect">
            <a:avLst/>
          </a:prstGeom>
        </p:spPr>
        <p:txBody>
          <a:bodyPr wrap="square">
            <a:spAutoFit/>
          </a:bodyPr>
          <a:lstStyle/>
          <a:p>
            <a:pPr algn="l" rtl="0"/>
            <a:endParaRPr lang="en-US" dirty="0"/>
          </a:p>
          <a:p>
            <a:pPr algn="just" rtl="0"/>
            <a:r>
              <a:rPr lang="en-US" sz="2000" dirty="0">
                <a:latin typeface="Times New Roman" panose="02020603050405020304" pitchFamily="18" charset="0"/>
                <a:cs typeface="Times New Roman" panose="02020603050405020304" pitchFamily="18" charset="0"/>
              </a:rPr>
              <a:t>4 – MICROWAVE- AND ULTRASOUND-ASSISTED SYNTHESIS </a:t>
            </a:r>
          </a:p>
          <a:p>
            <a:pPr algn="just" rtl="0"/>
            <a:r>
              <a:rPr lang="en-US" sz="2000" dirty="0">
                <a:latin typeface="Times New Roman" panose="02020603050405020304" pitchFamily="18" charset="0"/>
                <a:cs typeface="Times New Roman" panose="02020603050405020304" pitchFamily="18" charset="0"/>
              </a:rPr>
              <a:t>In 2001, Varma and </a:t>
            </a:r>
            <a:r>
              <a:rPr lang="en-US" sz="2000" dirty="0" err="1">
                <a:latin typeface="Times New Roman" panose="02020603050405020304" pitchFamily="18" charset="0"/>
                <a:cs typeface="Times New Roman" panose="02020603050405020304" pitchFamily="18" charset="0"/>
              </a:rPr>
              <a:t>Namboordiri</a:t>
            </a:r>
            <a:r>
              <a:rPr lang="en-US" sz="2000" dirty="0">
                <a:latin typeface="Times New Roman" panose="02020603050405020304" pitchFamily="18" charset="0"/>
                <a:cs typeface="Times New Roman" panose="02020603050405020304" pitchFamily="18" charset="0"/>
              </a:rPr>
              <a:t> noted that the synthesis of di alkyl- imidazolium halides typically involves refluxing 1-methylimidazole and a large excess of the alkyl halide in an organic solvent such as toluene for several hours. The two researchers showed that this tedious procedure could be side-stepped by using microwave-assisted synthesis. </a:t>
            </a:r>
          </a:p>
          <a:p>
            <a:pPr algn="just" rtl="0"/>
            <a:r>
              <a:rPr lang="en-US" sz="2000" dirty="0">
                <a:latin typeface="Times New Roman" panose="02020603050405020304" pitchFamily="18" charset="0"/>
                <a:cs typeface="Times New Roman" panose="02020603050405020304" pitchFamily="18" charset="0"/>
              </a:rPr>
              <a:t>They prepared a range of dialkylimidazolium halides in an unmodified household microwave oven with reaction times of just a few minutes. The procedure avoids the use of solvents and a large excess of the alkyl halides. Varma subsequently showed that dialkylimidazolium ionic liquids with </a:t>
            </a:r>
            <a:r>
              <a:rPr lang="en-US" sz="2000" dirty="0" err="1">
                <a:latin typeface="Times New Roman" panose="02020603050405020304" pitchFamily="18" charset="0"/>
                <a:cs typeface="Times New Roman" panose="02020603050405020304" pitchFamily="18" charset="0"/>
              </a:rPr>
              <a:t>tetrafluoroborate</a:t>
            </a:r>
            <a:r>
              <a:rPr lang="en-US" sz="2000" dirty="0">
                <a:latin typeface="Times New Roman" panose="02020603050405020304" pitchFamily="18" charset="0"/>
                <a:cs typeface="Times New Roman" panose="02020603050405020304" pitchFamily="18" charset="0"/>
              </a:rPr>
              <a:t> anions, for example [C4mim][BF4], can also be synthesized in a microwave oven under solvent-free conditions:-</a:t>
            </a:r>
          </a:p>
          <a:p>
            <a:pPr algn="just" rtl="0"/>
            <a:endParaRPr lang="en-US" sz="2000" dirty="0">
              <a:latin typeface="Times New Roman" panose="02020603050405020304" pitchFamily="18" charset="0"/>
              <a:cs typeface="Times New Roman" panose="02020603050405020304" pitchFamily="18" charset="0"/>
            </a:endParaRPr>
          </a:p>
          <a:p>
            <a:pPr algn="just" rtl="0"/>
            <a:r>
              <a:rPr lang="en-US" sz="2000" dirty="0">
                <a:latin typeface="Times New Roman" panose="02020603050405020304" pitchFamily="18" charset="0"/>
                <a:cs typeface="Times New Roman" panose="02020603050405020304" pitchFamily="18" charset="0"/>
              </a:rPr>
              <a:t>(C4mim]Cl + [NH4][BF4] → [C4mim][BF4] + NH4CI</a:t>
            </a:r>
          </a:p>
          <a:p>
            <a:pPr algn="just" rtl="0"/>
            <a:r>
              <a:rPr lang="en-US" sz="2000" dirty="0">
                <a:latin typeface="Times New Roman" panose="02020603050405020304" pitchFamily="18" charset="0"/>
                <a:cs typeface="Times New Roman" panose="02020603050405020304" pitchFamily="18" charset="0"/>
              </a:rPr>
              <a:t>In 2002, </a:t>
            </a:r>
            <a:r>
              <a:rPr lang="en-US" sz="2000" dirty="0" err="1">
                <a:latin typeface="Times New Roman" panose="02020603050405020304" pitchFamily="18" charset="0"/>
                <a:cs typeface="Times New Roman" panose="02020603050405020304" pitchFamily="18" charset="0"/>
              </a:rPr>
              <a:t>Lévêque</a:t>
            </a:r>
            <a:r>
              <a:rPr lang="en-US" sz="2000" dirty="0">
                <a:latin typeface="Times New Roman" panose="02020603050405020304" pitchFamily="18" charset="0"/>
                <a:cs typeface="Times New Roman" panose="02020603050405020304" pitchFamily="18" charset="0"/>
              </a:rPr>
              <a:t> and co-workers described the use of an ultrasonic reactor for the preparation of [C4mim][BF4], [C4mim][PF6] and related ionic liquids. The </a:t>
            </a:r>
            <a:r>
              <a:rPr lang="en-US" sz="2000" dirty="0" err="1">
                <a:latin typeface="Times New Roman" panose="02020603050405020304" pitchFamily="18" charset="0"/>
                <a:cs typeface="Times New Roman" panose="02020603050405020304" pitchFamily="18" charset="0"/>
              </a:rPr>
              <a:t>sonochemical</a:t>
            </a:r>
            <a:r>
              <a:rPr lang="en-US" sz="2000" dirty="0">
                <a:latin typeface="Times New Roman" panose="02020603050405020304" pitchFamily="18" charset="0"/>
                <a:cs typeface="Times New Roman" panose="02020603050405020304" pitchFamily="18" charset="0"/>
              </a:rPr>
              <a:t> synthesis resulted in yields of up to 90%, a “dramatic" reduction of the reaction time and improved quality of the products, according to the authors.</a:t>
            </a:r>
          </a:p>
          <a:p>
            <a:pPr algn="just" rtl="0"/>
            <a:endParaRPr lang="en-US" sz="2000" dirty="0">
              <a:latin typeface="Times New Roman" panose="02020603050405020304" pitchFamily="18" charset="0"/>
              <a:cs typeface="Times New Roman" panose="02020603050405020304" pitchFamily="18" charset="0"/>
            </a:endParaRPr>
          </a:p>
          <a:p>
            <a:pPr algn="l" rtl="0"/>
            <a:endParaRPr lang="en-US" dirty="0"/>
          </a:p>
        </p:txBody>
      </p:sp>
    </p:spTree>
    <p:extLst>
      <p:ext uri="{BB962C8B-B14F-4D97-AF65-F5344CB8AC3E}">
        <p14:creationId xmlns:p14="http://schemas.microsoft.com/office/powerpoint/2010/main" val="4211308883"/>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539552" y="751344"/>
            <a:ext cx="7992888" cy="5539978"/>
          </a:xfrm>
          <a:prstGeom prst="rect">
            <a:avLst/>
          </a:prstGeom>
        </p:spPr>
        <p:txBody>
          <a:bodyPr wrap="square">
            <a:spAutoFit/>
          </a:bodyPr>
          <a:lstStyle/>
          <a:p>
            <a:pPr algn="l" rtl="0"/>
            <a:endParaRPr lang="en-US" dirty="0"/>
          </a:p>
          <a:p>
            <a:pPr algn="just" rtl="0"/>
            <a:r>
              <a:rPr lang="en-US" sz="2400" dirty="0">
                <a:latin typeface="Times New Roman" panose="02020603050405020304" pitchFamily="18" charset="0"/>
                <a:cs typeface="Times New Roman" panose="02020603050405020304" pitchFamily="18" charset="0"/>
              </a:rPr>
              <a:t>5 - HALIDE-FREE SYNTHESIS </a:t>
            </a:r>
          </a:p>
          <a:p>
            <a:pPr algn="just" rtl="0"/>
            <a:r>
              <a:rPr lang="en-US" sz="2400" dirty="0">
                <a:latin typeface="Times New Roman" panose="02020603050405020304" pitchFamily="18" charset="0"/>
                <a:cs typeface="Times New Roman" panose="02020603050405020304" pitchFamily="18" charset="0"/>
              </a:rPr>
              <a:t>As we saw above, the synthesis of non-</a:t>
            </a:r>
            <a:r>
              <a:rPr lang="en-US" sz="2400" dirty="0" err="1">
                <a:latin typeface="Times New Roman" panose="02020603050405020304" pitchFamily="18" charset="0"/>
                <a:cs typeface="Times New Roman" panose="02020603050405020304" pitchFamily="18" charset="0"/>
              </a:rPr>
              <a:t>haloaluminate</a:t>
            </a:r>
            <a:r>
              <a:rPr lang="en-US" sz="2400" dirty="0">
                <a:latin typeface="Times New Roman" panose="02020603050405020304" pitchFamily="18" charset="0"/>
                <a:cs typeface="Times New Roman" panose="02020603050405020304" pitchFamily="18" charset="0"/>
              </a:rPr>
              <a:t> ionic liquids typically involves two steps, the first of which uses a halogenoalkane as an alkylating agent. The second step, anion metathesis, generates un- wanted halide salts. Halogenoalkanes, particularly those with high boiling points, are difficult to separate from the products at the end of a reaction. In addition, halide salts produced by the metathesis reactions are likely to contaminate the ionic liquids, even after they have been precipitated from the reaction mixtures and removed by filtration. Such </a:t>
            </a:r>
            <a:r>
              <a:rPr lang="en-US" sz="2400" dirty="0" err="1">
                <a:latin typeface="Times New Roman" panose="02020603050405020304" pitchFamily="18" charset="0"/>
                <a:cs typeface="Times New Roman" panose="02020603050405020304" pitchFamily="18" charset="0"/>
              </a:rPr>
              <a:t>contamin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ation</a:t>
            </a:r>
            <a:r>
              <a:rPr lang="en-US" sz="2400" dirty="0">
                <a:latin typeface="Times New Roman" panose="02020603050405020304" pitchFamily="18" charset="0"/>
                <a:cs typeface="Times New Roman" panose="02020603050405020304" pitchFamily="18" charset="0"/>
              </a:rPr>
              <a:t> can have a dramatic impact on the physical properties of the ionic liquid. Halide salt impurities may also poison and</a:t>
            </a:r>
          </a:p>
          <a:p>
            <a:pPr algn="just" rtl="0"/>
            <a:endParaRPr lang="en-US" sz="2400" dirty="0"/>
          </a:p>
        </p:txBody>
      </p:sp>
    </p:spTree>
    <p:extLst>
      <p:ext uri="{BB962C8B-B14F-4D97-AF65-F5344CB8AC3E}">
        <p14:creationId xmlns:p14="http://schemas.microsoft.com/office/powerpoint/2010/main" val="139721817"/>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dr.sahar\Desktop\ionic synthesis\Snapshot(1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764704"/>
            <a:ext cx="6585347" cy="54006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539473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827584" y="548680"/>
            <a:ext cx="7704856" cy="6217087"/>
          </a:xfrm>
          <a:prstGeom prst="rect">
            <a:avLst/>
          </a:prstGeom>
        </p:spPr>
        <p:txBody>
          <a:bodyPr wrap="square">
            <a:spAutoFit/>
          </a:bodyPr>
          <a:lstStyle/>
          <a:p>
            <a:pPr algn="l" rtl="0"/>
            <a:endParaRPr lang="en-US" dirty="0"/>
          </a:p>
          <a:p>
            <a:pPr algn="just" rtl="0"/>
            <a:r>
              <a:rPr lang="en-US" sz="2000" dirty="0">
                <a:latin typeface="Times New Roman" panose="02020603050405020304" pitchFamily="18" charset="0"/>
                <a:cs typeface="Times New Roman" panose="02020603050405020304" pitchFamily="18" charset="0"/>
              </a:rPr>
              <a:t>deactivate catalysts when ionic liquids are used as solvents for transition metal catalysis. Consequently, the possibility of developing halide-free syntheses of ionic liquids has been explored by several research groups since the early 2000s. In one such study, </a:t>
            </a:r>
            <a:r>
              <a:rPr lang="en-US" sz="2000" dirty="0" err="1">
                <a:latin typeface="Times New Roman" panose="02020603050405020304" pitchFamily="18" charset="0"/>
                <a:cs typeface="Times New Roman" panose="02020603050405020304" pitchFamily="18" charset="0"/>
              </a:rPr>
              <a:t>Holbrey</a:t>
            </a:r>
            <a:r>
              <a:rPr lang="en-US" sz="2000" dirty="0">
                <a:latin typeface="Times New Roman" panose="02020603050405020304" pitchFamily="18" charset="0"/>
                <a:cs typeface="Times New Roman" panose="02020603050405020304" pitchFamily="18" charset="0"/>
              </a:rPr>
              <a:t> and co-workers prepared several 1,3- dialkylimidazolium alkyl sulfate ionic liquids, e.g. 6, by the alkylation of </a:t>
            </a:r>
            <a:r>
              <a:rPr lang="en-US" sz="2000" dirty="0" err="1">
                <a:latin typeface="Times New Roman" panose="02020603050405020304" pitchFamily="18" charset="0"/>
                <a:cs typeface="Times New Roman" panose="02020603050405020304" pitchFamily="18" charset="0"/>
              </a:rPr>
              <a:t>alkylimidazoles</a:t>
            </a:r>
            <a:r>
              <a:rPr lang="en-US" sz="2000" dirty="0">
                <a:latin typeface="Times New Roman" panose="02020603050405020304" pitchFamily="18" charset="0"/>
                <a:cs typeface="Times New Roman" panose="02020603050405020304" pitchFamily="18" charset="0"/>
              </a:rPr>
              <a:t> with dimethyl sulfate or diethyl sulfate, (C2H5)2SO4 (Scheme 3.). </a:t>
            </a:r>
          </a:p>
          <a:p>
            <a:pPr algn="just" rtl="0"/>
            <a:r>
              <a:rPr lang="en-US" sz="2000" dirty="0">
                <a:latin typeface="Times New Roman" panose="02020603050405020304" pitchFamily="18" charset="0"/>
                <a:cs typeface="Times New Roman" panose="02020603050405020304" pitchFamily="18" charset="0"/>
              </a:rPr>
              <a:t>These two alkylating agents are commonly used in industry. Most alkyl sulfate ionic liquids are liquid at room temperature and stable at up to 370 °C or higher. The ionic liquids can be used to prepare other ionic liquids by metathesis. For example, </a:t>
            </a:r>
            <a:r>
              <a:rPr lang="en-US" sz="2000" dirty="0" err="1">
                <a:latin typeface="Times New Roman" panose="02020603050405020304" pitchFamily="18" charset="0"/>
                <a:cs typeface="Times New Roman" panose="02020603050405020304" pitchFamily="18" charset="0"/>
              </a:rPr>
              <a:t>Holbrey's</a:t>
            </a:r>
            <a:r>
              <a:rPr lang="en-US" sz="2000" dirty="0">
                <a:latin typeface="Times New Roman" panose="02020603050405020304" pitchFamily="18" charset="0"/>
                <a:cs typeface="Times New Roman" panose="02020603050405020304" pitchFamily="18" charset="0"/>
              </a:rPr>
              <a:t> team have prepared [C4mim][PF6] by the metathesis reaction of the methane- sulfonate ionic liquid [C4mim][CH3SO4] with </a:t>
            </a:r>
            <a:r>
              <a:rPr lang="en-US" sz="2000" dirty="0" err="1">
                <a:latin typeface="Times New Roman" panose="02020603050405020304" pitchFamily="18" charset="0"/>
                <a:cs typeface="Times New Roman" panose="02020603050405020304" pitchFamily="18" charset="0"/>
              </a:rPr>
              <a:t>hexafluorophosphoric</a:t>
            </a:r>
            <a:r>
              <a:rPr lang="en-US" sz="2000" dirty="0">
                <a:latin typeface="Times New Roman" panose="02020603050405020304" pitchFamily="18" charset="0"/>
                <a:cs typeface="Times New Roman" panose="02020603050405020304" pitchFamily="18" charset="0"/>
              </a:rPr>
              <a:t> acid, HPF6. Dimethyl carbonate, (CH3O)2CO, has also been used as an alkylating agent to prepare halogen-free ionic liquids.'3 The methylation of 1- ethyl-2-methyl-imidazoline (7), for instance, yields an ionic liquid (8) with the 1-ethyl-2,3-dimethylimidazolinium cation and the methyl </a:t>
            </a:r>
            <a:r>
              <a:rPr lang="en-US" sz="2000" dirty="0" err="1">
                <a:latin typeface="Times New Roman" panose="02020603050405020304" pitchFamily="18" charset="0"/>
                <a:cs typeface="Times New Roman" panose="02020603050405020304" pitchFamily="18" charset="0"/>
              </a:rPr>
              <a:t>monocarbonate</a:t>
            </a:r>
            <a:r>
              <a:rPr lang="en-US" sz="2000" dirty="0">
                <a:latin typeface="Times New Roman" panose="02020603050405020304" pitchFamily="18" charset="0"/>
                <a:cs typeface="Times New Roman" panose="02020603050405020304" pitchFamily="18" charset="0"/>
              </a:rPr>
              <a:t> anion (Scheme 4).</a:t>
            </a:r>
          </a:p>
          <a:p>
            <a:pPr algn="just" rtl="0"/>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543351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611560" y="548680"/>
            <a:ext cx="7992888" cy="2246769"/>
          </a:xfrm>
          <a:prstGeom prst="rect">
            <a:avLst/>
          </a:prstGeom>
        </p:spPr>
        <p:txBody>
          <a:bodyPr wrap="square">
            <a:spAutoFit/>
          </a:bodyPr>
          <a:lstStyle/>
          <a:p>
            <a:pPr algn="just" rtl="0"/>
            <a:r>
              <a:rPr lang="en-US" sz="2000" dirty="0">
                <a:latin typeface="Times New Roman" panose="02020603050405020304" pitchFamily="18" charset="0"/>
                <a:cs typeface="Times New Roman" panose="02020603050405020304" pitchFamily="18" charset="0"/>
              </a:rPr>
              <a:t>6-  SYNTHESIS BY PROTONATION </a:t>
            </a:r>
          </a:p>
          <a:p>
            <a:pPr algn="just" rtl="0"/>
            <a:r>
              <a:rPr lang="en-US" sz="2000" dirty="0">
                <a:latin typeface="Times New Roman" panose="02020603050405020304" pitchFamily="18" charset="0"/>
                <a:cs typeface="Times New Roman" panose="02020603050405020304" pitchFamily="18" charset="0"/>
              </a:rPr>
              <a:t>Protic ionic liquids are prepared by protonation of a starting material such as an amine or phosphine. For example, ethyl ammonium nitrate is prepared by adding concentrated nitric acid to an aqueous solution of ethylamine, C2H5NH2. The water is removed by distillation. [C2H5NH3][NO3], like other protic ionic liquids, is subject to decomposition by deprotonation.</a:t>
            </a:r>
          </a:p>
          <a:p>
            <a:pPr algn="just" rtl="0"/>
            <a:endParaRPr lang="en-US" sz="2000" dirty="0">
              <a:latin typeface="Times New Roman" panose="02020603050405020304" pitchFamily="18" charset="0"/>
              <a:cs typeface="Times New Roman" panose="02020603050405020304" pitchFamily="18" charset="0"/>
            </a:endParaRPr>
          </a:p>
        </p:txBody>
      </p:sp>
      <p:pic>
        <p:nvPicPr>
          <p:cNvPr id="5122" name="Picture 2" descr="C:\Users\dr.sahar\Desktop\ionic synthesis\Snapshot(14).png"/>
          <p:cNvPicPr>
            <a:picLocks noChangeAspect="1" noChangeArrowheads="1"/>
          </p:cNvPicPr>
          <p:nvPr/>
        </p:nvPicPr>
        <p:blipFill rotWithShape="1">
          <a:blip r:embed="rId2">
            <a:extLst>
              <a:ext uri="{28A0092B-C50C-407E-A947-70E740481C1C}">
                <a14:useLocalDpi xmlns:a14="http://schemas.microsoft.com/office/drawing/2010/main" val="0"/>
              </a:ext>
            </a:extLst>
          </a:blip>
          <a:srcRect r="8130"/>
          <a:stretch/>
        </p:blipFill>
        <p:spPr bwMode="auto">
          <a:xfrm>
            <a:off x="1907704" y="2420888"/>
            <a:ext cx="5616624" cy="40717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790123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539552" y="801286"/>
            <a:ext cx="7776863" cy="1785104"/>
          </a:xfrm>
          <a:prstGeom prst="rect">
            <a:avLst/>
          </a:prstGeom>
        </p:spPr>
        <p:txBody>
          <a:bodyPr wrap="square">
            <a:spAutoFit/>
          </a:bodyPr>
          <a:lstStyle/>
          <a:p>
            <a:pPr algn="just" rtl="0"/>
            <a:r>
              <a:rPr lang="en-US" sz="2200" dirty="0">
                <a:latin typeface="Times New Roman" panose="02020603050405020304" pitchFamily="18" charset="0"/>
                <a:cs typeface="Times New Roman" panose="02020603050405020304" pitchFamily="18" charset="0"/>
              </a:rPr>
              <a:t>7-  SYNTHESIS OF HALOALUMINATE IONIC LIQUIDS</a:t>
            </a:r>
          </a:p>
          <a:p>
            <a:pPr algn="just" rtl="0"/>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Haloaluminate</a:t>
            </a:r>
            <a:r>
              <a:rPr lang="en-US" sz="2200" dirty="0">
                <a:latin typeface="Times New Roman" panose="02020603050405020304" pitchFamily="18" charset="0"/>
                <a:cs typeface="Times New Roman" panose="02020603050405020304" pitchFamily="18" charset="0"/>
              </a:rPr>
              <a:t> ionic liquids are prepared by the reaction of an organic halide salt with the required cation and a Lewis acid. Typically, a 1- alkyl-3-methylimidazolium chloride, [</a:t>
            </a:r>
            <a:r>
              <a:rPr lang="en-US" sz="2200" dirty="0" err="1">
                <a:latin typeface="Times New Roman" panose="02020603050405020304" pitchFamily="18" charset="0"/>
                <a:cs typeface="Times New Roman" panose="02020603050405020304" pitchFamily="18" charset="0"/>
              </a:rPr>
              <a:t>Cnmim</a:t>
            </a:r>
            <a:r>
              <a:rPr lang="en-US" sz="2200" dirty="0">
                <a:latin typeface="Times New Roman" panose="02020603050405020304" pitchFamily="18" charset="0"/>
                <a:cs typeface="Times New Roman" panose="02020603050405020304" pitchFamily="18" charset="0"/>
              </a:rPr>
              <a:t>]Cl, is mixed with Lewis acidic </a:t>
            </a:r>
            <a:r>
              <a:rPr lang="en-US" sz="2200" dirty="0" err="1">
                <a:latin typeface="Times New Roman" panose="02020603050405020304" pitchFamily="18" charset="0"/>
                <a:cs typeface="Times New Roman" panose="02020603050405020304" pitchFamily="18" charset="0"/>
              </a:rPr>
              <a:t>aluminium</a:t>
            </a:r>
            <a:r>
              <a:rPr lang="en-US" sz="2200" dirty="0">
                <a:latin typeface="Times New Roman" panose="02020603050405020304" pitchFamily="18" charset="0"/>
                <a:cs typeface="Times New Roman" panose="02020603050405020304" pitchFamily="18" charset="0"/>
              </a:rPr>
              <a:t> chloride:- </a:t>
            </a:r>
          </a:p>
        </p:txBody>
      </p:sp>
      <p:pic>
        <p:nvPicPr>
          <p:cNvPr id="6146" name="Picture 2" descr="C:\Users\dr.sahar\Desktop\ionic synthesis\Snapshot(15).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3140968"/>
            <a:ext cx="7632847" cy="23762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00971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683568" y="768761"/>
            <a:ext cx="7272808" cy="5509200"/>
          </a:xfrm>
          <a:prstGeom prst="rect">
            <a:avLst/>
          </a:prstGeom>
        </p:spPr>
        <p:txBody>
          <a:bodyPr wrap="square">
            <a:spAutoFit/>
          </a:bodyPr>
          <a:lstStyle/>
          <a:p>
            <a:pPr algn="just" rtl="0"/>
            <a:r>
              <a:rPr lang="en-US" sz="2200" dirty="0">
                <a:latin typeface="Times New Roman" panose="02020603050405020304" pitchFamily="18" charset="0"/>
                <a:cs typeface="Times New Roman" panose="02020603050405020304" pitchFamily="18" charset="0"/>
              </a:rPr>
              <a:t>8 - SYNTHESIS OF TASK-SPECIFIC IONIC LIQUIDS </a:t>
            </a:r>
          </a:p>
          <a:p>
            <a:pPr algn="just" rtl="0"/>
            <a:r>
              <a:rPr lang="en-US" sz="2200" dirty="0">
                <a:latin typeface="Times New Roman" panose="02020603050405020304" pitchFamily="18" charset="0"/>
                <a:cs typeface="Times New Roman" panose="02020603050405020304" pitchFamily="18" charset="0"/>
              </a:rPr>
              <a:t>Ionic liquids with functionalized cations and/or functionalized anions have a wide range of potential applications. Functionalized ionic liquids, or task-specific ionic liquids as they are also known, are potentially useful as reaction media for chemical synthesis, as catalysts and as materials as diverse as lubricants, rocket propellants and active pharmaceutical ingredients. Their synthesis is therefore a rapidly growing area of research. </a:t>
            </a:r>
          </a:p>
          <a:p>
            <a:pPr algn="just" rtl="0"/>
            <a:r>
              <a:rPr lang="en-US" sz="2200" dirty="0">
                <a:latin typeface="Times New Roman" panose="02020603050405020304" pitchFamily="18" charset="0"/>
                <a:cs typeface="Times New Roman" panose="02020603050405020304" pitchFamily="18" charset="0"/>
              </a:rPr>
              <a:t>Various synthetic routes have been reported for the preparation of task-specific ionic liquids. Typically, functionalized halogenoalkanes are used to prepare ionic liquids with functionalized imidazolium, phosphonium and </a:t>
            </a:r>
            <a:r>
              <a:rPr lang="en-US" sz="2200" dirty="0" err="1">
                <a:latin typeface="Times New Roman" panose="02020603050405020304" pitchFamily="18" charset="0"/>
                <a:cs typeface="Times New Roman" panose="02020603050405020304" pitchFamily="18" charset="0"/>
              </a:rPr>
              <a:t>pyridinium</a:t>
            </a:r>
            <a:r>
              <a:rPr lang="en-US" sz="2200" dirty="0">
                <a:latin typeface="Times New Roman" panose="02020603050405020304" pitchFamily="18" charset="0"/>
                <a:cs typeface="Times New Roman" panose="02020603050405020304" pitchFamily="18" charset="0"/>
              </a:rPr>
              <a:t> cations. One of the earliest reports focused on the development of task-specific imidazolium ionic liquids for the </a:t>
            </a:r>
          </a:p>
          <a:p>
            <a:pPr algn="just" rtl="0"/>
            <a:r>
              <a:rPr lang="en-US" sz="2200" dirty="0">
                <a:latin typeface="Times New Roman" panose="02020603050405020304" pitchFamily="18" charset="0"/>
                <a:cs typeface="Times New Roman" panose="02020603050405020304" pitchFamily="18" charset="0"/>
              </a:rPr>
              <a:t>extraction of metal ions from aqueous solutions . </a:t>
            </a:r>
          </a:p>
        </p:txBody>
      </p:sp>
    </p:spTree>
    <p:extLst>
      <p:ext uri="{BB962C8B-B14F-4D97-AF65-F5344CB8AC3E}">
        <p14:creationId xmlns:p14="http://schemas.microsoft.com/office/powerpoint/2010/main" val="280319175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827584" y="1305342"/>
            <a:ext cx="7416824" cy="4524315"/>
          </a:xfrm>
          <a:prstGeom prst="rect">
            <a:avLst/>
          </a:prstGeom>
        </p:spPr>
        <p:txBody>
          <a:bodyPr wrap="square">
            <a:spAutoFit/>
          </a:bodyPr>
          <a:lstStyle/>
          <a:p>
            <a:pPr algn="just" rtl="0"/>
            <a:r>
              <a:rPr lang="en-US" sz="2400" dirty="0">
                <a:latin typeface="Times New Roman" panose="02020603050405020304" pitchFamily="18" charset="0"/>
                <a:cs typeface="Times New Roman" panose="02020603050405020304" pitchFamily="18" charset="0"/>
              </a:rPr>
              <a:t>1- Introduction</a:t>
            </a:r>
          </a:p>
          <a:p>
            <a:pPr algn="just" rtl="0"/>
            <a:r>
              <a:rPr lang="en-US" sz="2400" dirty="0">
                <a:latin typeface="Times New Roman" panose="02020603050405020304" pitchFamily="18" charset="0"/>
                <a:cs typeface="Times New Roman" panose="02020603050405020304" pitchFamily="18" charset="0"/>
              </a:rPr>
              <a:t>Since the early 2000s, numerous room-temperature ionic liquids have become commercially available in gram to multi-ton quantities. In 2003, for example, Davis, Jr. and Fox compiled a list of some 110 com- </a:t>
            </a:r>
            <a:r>
              <a:rPr lang="en-US" sz="2400" dirty="0" err="1">
                <a:latin typeface="Times New Roman" panose="02020603050405020304" pitchFamily="18" charset="0"/>
                <a:cs typeface="Times New Roman" panose="02020603050405020304" pitchFamily="18" charset="0"/>
              </a:rPr>
              <a:t>mercially</a:t>
            </a:r>
            <a:r>
              <a:rPr lang="en-US" sz="2400" dirty="0">
                <a:latin typeface="Times New Roman" panose="02020603050405020304" pitchFamily="18" charset="0"/>
                <a:cs typeface="Times New Roman" panose="02020603050405020304" pitchFamily="18" charset="0"/>
              </a:rPr>
              <a:t>-availably low-melting salts of potential use as ionic liquids.' All the listed salts have melting points of 150 °C or less and many are liquid at room temperature. Four years later, Schubert observed that "some 500 ionic liquids are produced commercially on a lab scale for R&amp;D purposes". He suggested that the number is likely to rise to tens of thousands as research interest and applications expand. </a:t>
            </a:r>
            <a:endParaRPr lang="ar-S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611668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683568" y="916265"/>
            <a:ext cx="7704856" cy="2800767"/>
          </a:xfrm>
          <a:prstGeom prst="rect">
            <a:avLst/>
          </a:prstGeom>
        </p:spPr>
        <p:txBody>
          <a:bodyPr wrap="square">
            <a:spAutoFit/>
          </a:bodyPr>
          <a:lstStyle/>
          <a:p>
            <a:pPr algn="just" rtl="0"/>
            <a:r>
              <a:rPr lang="en-US" sz="2200" dirty="0">
                <a:latin typeface="Times New Roman" panose="02020603050405020304" pitchFamily="18" charset="0"/>
                <a:cs typeface="Times New Roman" panose="02020603050405020304" pitchFamily="18" charset="0"/>
              </a:rPr>
              <a:t>The authors of the report used 1-(3-aminopropyl)imidazole (9) as a starting material and a two-step procedure to synthesize six ionic liquids with cations functionalized with urea, </a:t>
            </a:r>
            <a:r>
              <a:rPr lang="en-US" sz="2200" dirty="0" err="1">
                <a:latin typeface="Times New Roman" panose="02020603050405020304" pitchFamily="18" charset="0"/>
                <a:cs typeface="Times New Roman" panose="02020603050405020304" pitchFamily="18" charset="0"/>
              </a:rPr>
              <a:t>thiourea</a:t>
            </a:r>
            <a:r>
              <a:rPr lang="en-US" sz="2200" dirty="0">
                <a:latin typeface="Times New Roman" panose="02020603050405020304" pitchFamily="18" charset="0"/>
                <a:cs typeface="Times New Roman" panose="02020603050405020304" pitchFamily="18" charset="0"/>
              </a:rPr>
              <a:t> and </a:t>
            </a:r>
            <a:r>
              <a:rPr lang="en-US" sz="2200" dirty="0" err="1">
                <a:latin typeface="Times New Roman" panose="02020603050405020304" pitchFamily="18" charset="0"/>
                <a:cs typeface="Times New Roman" panose="02020603050405020304" pitchFamily="18" charset="0"/>
              </a:rPr>
              <a:t>thioether</a:t>
            </a:r>
            <a:r>
              <a:rPr lang="en-US" sz="2200" dirty="0">
                <a:latin typeface="Times New Roman" panose="02020603050405020304" pitchFamily="18" charset="0"/>
                <a:cs typeface="Times New Roman" panose="02020603050405020304" pitchFamily="18" charset="0"/>
              </a:rPr>
              <a:t> groups. In the first step the amine group of the starting material was converted into the functional group. In the second step, the nitrogen atom at the 3- position in the imidazole ring was alkylated using an alkyl halide.</a:t>
            </a:r>
          </a:p>
          <a:p>
            <a:pPr algn="just" rtl="0"/>
            <a:endParaRPr lang="en-US" sz="2200" dirty="0">
              <a:latin typeface="Times New Roman" panose="02020603050405020304" pitchFamily="18" charset="0"/>
              <a:cs typeface="Times New Roman" panose="02020603050405020304" pitchFamily="18" charset="0"/>
            </a:endParaRPr>
          </a:p>
        </p:txBody>
      </p:sp>
      <p:pic>
        <p:nvPicPr>
          <p:cNvPr id="7170" name="Picture 2" descr="C:\Users\dr.sahar\Desktop\ionic synthesis\Snapshot(17).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3933056"/>
            <a:ext cx="4590256" cy="194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8007291"/>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827584" y="350068"/>
            <a:ext cx="7344816" cy="6124754"/>
          </a:xfrm>
          <a:prstGeom prst="rect">
            <a:avLst/>
          </a:prstGeom>
        </p:spPr>
        <p:txBody>
          <a:bodyPr wrap="square">
            <a:spAutoFit/>
          </a:bodyPr>
          <a:lstStyle/>
          <a:p>
            <a:endParaRPr lang="en-US" dirty="0"/>
          </a:p>
          <a:p>
            <a:pPr algn="just" rtl="0"/>
            <a:r>
              <a:rPr lang="en-US" sz="2200" dirty="0">
                <a:latin typeface="Times New Roman" panose="02020603050405020304" pitchFamily="18" charset="0"/>
                <a:cs typeface="Times New Roman" panose="02020603050405020304" pitchFamily="18" charset="0"/>
              </a:rPr>
              <a:t>Various ionic liquids with functionalized anions have been prepared by anion exchange with commercially available alkali salts and acids. For example, in 2005 </a:t>
            </a:r>
            <a:r>
              <a:rPr lang="en-US" sz="2200" dirty="0" err="1">
                <a:latin typeface="Times New Roman" panose="02020603050405020304" pitchFamily="18" charset="0"/>
                <a:cs typeface="Times New Roman" panose="02020603050405020304" pitchFamily="18" charset="0"/>
              </a:rPr>
              <a:t>Ohno</a:t>
            </a:r>
            <a:r>
              <a:rPr lang="en-US" sz="2200" dirty="0">
                <a:latin typeface="Times New Roman" panose="02020603050405020304" pitchFamily="18" charset="0"/>
                <a:cs typeface="Times New Roman" panose="02020603050405020304" pitchFamily="18" charset="0"/>
              </a:rPr>
              <a:t> and co-workers described the preparation of room-temperature ionic liquids from 20 natural amino acids. 16 The team first prepared an aqueous solution of [C2mim][OH] (10) from [C2mim]Br using an anion exchange resin. The solution was then added to an aqueous solution containing a slight excess of the amino acid, e.g. alanine (11, Scheme.5). The water was then removed by evaporation and the excess amino acid by filtration. Other methods for functionalizing anions include transesterification. The method has been used to prepare ionic liquids with functionalized alkyl sulfate anions. </a:t>
            </a:r>
            <a:r>
              <a:rPr lang="en-US" sz="2200" dirty="0" err="1">
                <a:latin typeface="Times New Roman" panose="02020603050405020304" pitchFamily="18" charset="0"/>
                <a:cs typeface="Times New Roman" panose="02020603050405020304" pitchFamily="18" charset="0"/>
              </a:rPr>
              <a:t>Wasserscheid</a:t>
            </a:r>
            <a:r>
              <a:rPr lang="en-US" sz="2200" dirty="0">
                <a:latin typeface="Times New Roman" panose="02020603050405020304" pitchFamily="18" charset="0"/>
                <a:cs typeface="Times New Roman" panose="02020603050405020304" pitchFamily="18" charset="0"/>
              </a:rPr>
              <a:t> and co-workers used transesterification with ethylene glycol-based alcohols, such as 2-methoxyethanol, CH3O(CH2)2OH, under slightly acidic conditions to replace the alkyl</a:t>
            </a:r>
          </a:p>
          <a:p>
            <a:pPr algn="just" rtl="0"/>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4963545"/>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dr.sahar\Desktop\ionic synthesis\Snapshot(19).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1052737"/>
            <a:ext cx="7272808" cy="51845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36130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611560" y="757153"/>
            <a:ext cx="7272808" cy="1015663"/>
          </a:xfrm>
          <a:prstGeom prst="rect">
            <a:avLst/>
          </a:prstGeom>
        </p:spPr>
        <p:txBody>
          <a:bodyPr wrap="square">
            <a:spAutoFit/>
          </a:bodyPr>
          <a:lstStyle/>
          <a:p>
            <a:pPr algn="just" rtl="0"/>
            <a:r>
              <a:rPr lang="en-US" sz="2000" dirty="0">
                <a:latin typeface="Times New Roman" panose="02020603050405020304" pitchFamily="18" charset="0"/>
                <a:cs typeface="Times New Roman" panose="02020603050405020304" pitchFamily="18" charset="0"/>
              </a:rPr>
              <a:t>groups in the anions of [C2mim][CH3OSO3] and [C2mim][C2H5OSO3] with ethylene-glycol functionalities, for example:-</a:t>
            </a:r>
            <a:endParaRPr lang="ar-SA" sz="2000" dirty="0">
              <a:latin typeface="Times New Roman" panose="02020603050405020304" pitchFamily="18" charset="0"/>
              <a:cs typeface="Times New Roman" panose="02020603050405020304" pitchFamily="18" charset="0"/>
            </a:endParaRPr>
          </a:p>
        </p:txBody>
      </p:sp>
      <p:pic>
        <p:nvPicPr>
          <p:cNvPr id="9218" name="Picture 2" descr="C:\Users\dr.sahar\Desktop\ionic synthesis\Snapshot(2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728788"/>
            <a:ext cx="7488832" cy="1772220"/>
          </a:xfrm>
          <a:prstGeom prst="rect">
            <a:avLst/>
          </a:prstGeom>
          <a:noFill/>
          <a:extLst>
            <a:ext uri="{909E8E84-426E-40DD-AFC4-6F175D3DCCD1}">
              <a14:hiddenFill xmlns:a14="http://schemas.microsoft.com/office/drawing/2010/main">
                <a:solidFill>
                  <a:srgbClr val="FFFFFF"/>
                </a:solidFill>
              </a14:hiddenFill>
            </a:ext>
          </a:extLst>
        </p:spPr>
      </p:pic>
      <p:sp>
        <p:nvSpPr>
          <p:cNvPr id="5" name="مستطيل 4"/>
          <p:cNvSpPr/>
          <p:nvPr/>
        </p:nvSpPr>
        <p:spPr>
          <a:xfrm>
            <a:off x="730384" y="3733289"/>
            <a:ext cx="7802056" cy="2215991"/>
          </a:xfrm>
          <a:prstGeom prst="rect">
            <a:avLst/>
          </a:prstGeom>
        </p:spPr>
        <p:txBody>
          <a:bodyPr wrap="square">
            <a:spAutoFit/>
          </a:bodyPr>
          <a:lstStyle/>
          <a:p>
            <a:endParaRPr lang="en-US" dirty="0"/>
          </a:p>
          <a:p>
            <a:pPr algn="just" rtl="0"/>
            <a:r>
              <a:rPr lang="en-US" sz="2400" dirty="0">
                <a:latin typeface="Times New Roman" panose="02020603050405020304" pitchFamily="18" charset="0"/>
                <a:cs typeface="Times New Roman" panose="02020603050405020304" pitchFamily="18" charset="0"/>
              </a:rPr>
              <a:t>The ethanol was continuously removed by evaporation during the process. The ionic liquid, which does not evaporate because it has negligible </a:t>
            </a:r>
            <a:r>
              <a:rPr lang="en-US" sz="2400" dirty="0" err="1">
                <a:latin typeface="Times New Roman" panose="02020603050405020304" pitchFamily="18" charset="0"/>
                <a:cs typeface="Times New Roman" panose="02020603050405020304" pitchFamily="18" charset="0"/>
              </a:rPr>
              <a:t>vapour</a:t>
            </a:r>
            <a:r>
              <a:rPr lang="en-US" sz="2400" dirty="0">
                <a:latin typeface="Times New Roman" panose="02020603050405020304" pitchFamily="18" charset="0"/>
                <a:cs typeface="Times New Roman" panose="02020603050405020304" pitchFamily="18" charset="0"/>
              </a:rPr>
              <a:t> pressure, was produced in around 99% yield. It has a melting point of less than 0°C.</a:t>
            </a:r>
          </a:p>
          <a:p>
            <a:pPr algn="just" rtl="0"/>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232988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763568" y="692696"/>
            <a:ext cx="7696864" cy="5632311"/>
          </a:xfrm>
          <a:prstGeom prst="rect">
            <a:avLst/>
          </a:prstGeom>
        </p:spPr>
        <p:txBody>
          <a:bodyPr wrap="square">
            <a:spAutoFit/>
          </a:bodyPr>
          <a:lstStyle/>
          <a:p>
            <a:pPr algn="just" rtl="0"/>
            <a:r>
              <a:rPr lang="en-US" sz="2000" dirty="0">
                <a:latin typeface="Times New Roman" panose="02020603050405020304" pitchFamily="18" charset="0"/>
                <a:cs typeface="Times New Roman" panose="02020603050405020304" pitchFamily="18" charset="0"/>
              </a:rPr>
              <a:t>9 – CHIRAL SYNTHESIS </a:t>
            </a:r>
          </a:p>
          <a:p>
            <a:pPr algn="just" rtl="0"/>
            <a:r>
              <a:rPr lang="en-US" sz="2000" dirty="0">
                <a:latin typeface="Times New Roman" panose="02020603050405020304" pitchFamily="18" charset="0"/>
                <a:cs typeface="Times New Roman" panose="02020603050405020304" pitchFamily="18" charset="0"/>
              </a:rPr>
              <a:t>Chiral ionic liquids are potentially important as chiral solvents and catalysts in asymmetric synthesis. They are derived from the chiral pool. This pool consists of a wide range of chiral precursors that include synthetic enantiomers that are produced on a large scale industrially and chiral amino acids, carbohydrates, terpenes and other chiral compounds that occur naturally in animals and plants. Following the work by </a:t>
            </a:r>
            <a:r>
              <a:rPr lang="en-US" sz="2000" dirty="0" err="1">
                <a:latin typeface="Times New Roman" panose="02020603050405020304" pitchFamily="18" charset="0"/>
                <a:cs typeface="Times New Roman" panose="02020603050405020304" pitchFamily="18" charset="0"/>
              </a:rPr>
              <a:t>Ohno's</a:t>
            </a:r>
            <a:r>
              <a:rPr lang="en-US" sz="2000" dirty="0">
                <a:latin typeface="Times New Roman" panose="02020603050405020304" pitchFamily="18" charset="0"/>
                <a:cs typeface="Times New Roman" panose="02020603050405020304" pitchFamily="18" charset="0"/>
              </a:rPr>
              <a:t> group in 2005 (Section 8), amino acids have been exploited as a source of chiral anions for ionic liquids in various investigations. However, many of the syntheses of chiral ionic liquids have focused on ionic liquids with chiral cations. These ionic liquids are typically prepared by alkylation of a chiral precursor followed by anion exchange. In 2004, for example, </a:t>
            </a:r>
            <a:r>
              <a:rPr lang="en-US" sz="2000" dirty="0" err="1">
                <a:latin typeface="Times New Roman" panose="02020603050405020304" pitchFamily="18" charset="0"/>
                <a:cs typeface="Times New Roman" panose="02020603050405020304" pitchFamily="18" charset="0"/>
              </a:rPr>
              <a:t>Mauduit</a:t>
            </a:r>
            <a:r>
              <a:rPr lang="en-US" sz="2000" dirty="0">
                <a:latin typeface="Times New Roman" panose="02020603050405020304" pitchFamily="18" charset="0"/>
                <a:cs typeface="Times New Roman" panose="02020603050405020304" pitchFamily="18" charset="0"/>
              </a:rPr>
              <a:t>, Guillemin and co-workers reported the synthesis of a room-temperature ionic liquid consisting of chiral cations derived from the amino acid L-valine and [NTf2]- anions.8 The group used commercially available N-</a:t>
            </a:r>
            <a:r>
              <a:rPr lang="en-US" sz="2000" dirty="0" err="1">
                <a:latin typeface="Times New Roman" panose="02020603050405020304" pitchFamily="18" charset="0"/>
                <a:cs typeface="Times New Roman" panose="02020603050405020304" pitchFamily="18" charset="0"/>
              </a:rPr>
              <a:t>Boc</a:t>
            </a:r>
            <a:r>
              <a:rPr lang="en-US" sz="2000" dirty="0">
                <a:latin typeface="Times New Roman" panose="02020603050405020304" pitchFamily="18" charset="0"/>
                <a:cs typeface="Times New Roman" panose="02020603050405020304" pitchFamily="18" charset="0"/>
              </a:rPr>
              <a:t>-L-valine (12) as a starting material. </a:t>
            </a:r>
            <a:r>
              <a:rPr lang="en-US" sz="2000" dirty="0" err="1">
                <a:latin typeface="Times New Roman" panose="02020603050405020304" pitchFamily="18" charset="0"/>
                <a:cs typeface="Times New Roman" panose="02020603050405020304" pitchFamily="18" charset="0"/>
              </a:rPr>
              <a:t>Boc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tert-butyloxycarbonyl</a:t>
            </a:r>
            <a:r>
              <a:rPr lang="en-US" sz="2000" dirty="0">
                <a:latin typeface="Times New Roman" panose="02020603050405020304" pitchFamily="18" charset="0"/>
                <a:cs typeface="Times New Roman" panose="02020603050405020304" pitchFamily="18" charset="0"/>
              </a:rPr>
              <a:t>) is widely used as a protecting group for amine groups in peptide synthesis.</a:t>
            </a:r>
          </a:p>
        </p:txBody>
      </p:sp>
    </p:spTree>
    <p:extLst>
      <p:ext uri="{BB962C8B-B14F-4D97-AF65-F5344CB8AC3E}">
        <p14:creationId xmlns:p14="http://schemas.microsoft.com/office/powerpoint/2010/main" val="420608870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683568" y="1166843"/>
            <a:ext cx="7776864" cy="4524315"/>
          </a:xfrm>
          <a:prstGeom prst="rect">
            <a:avLst/>
          </a:prstGeom>
        </p:spPr>
        <p:txBody>
          <a:bodyPr wrap="square">
            <a:spAutoFit/>
          </a:bodyPr>
          <a:lstStyle/>
          <a:p>
            <a:pPr algn="just" rtl="0"/>
            <a:r>
              <a:rPr lang="en-US" sz="2400" dirty="0">
                <a:latin typeface="Times New Roman" panose="02020603050405020304" pitchFamily="18" charset="0"/>
                <a:cs typeface="Times New Roman" panose="02020603050405020304" pitchFamily="18" charset="0"/>
              </a:rPr>
              <a:t>In a sequence of steps, the group coupled the protected amino acid and the substituted aniline 13 to form the </a:t>
            </a:r>
            <a:r>
              <a:rPr lang="en-US" sz="2400" dirty="0" err="1">
                <a:latin typeface="Times New Roman" panose="02020603050405020304" pitchFamily="18" charset="0"/>
                <a:cs typeface="Times New Roman" panose="02020603050405020304" pitchFamily="18" charset="0"/>
              </a:rPr>
              <a:t>enantiopure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imidazoline</a:t>
            </a:r>
            <a:r>
              <a:rPr lang="en-US" sz="2400" dirty="0">
                <a:latin typeface="Times New Roman" panose="02020603050405020304" pitchFamily="18" charset="0"/>
                <a:cs typeface="Times New Roman" panose="02020603050405020304" pitchFamily="18" charset="0"/>
              </a:rPr>
              <a:t> 14. Alkylation of this compound with alkyl halides followed by anion exchange yielded a variety of chiral </a:t>
            </a:r>
            <a:r>
              <a:rPr lang="en-US" sz="2400" dirty="0" err="1">
                <a:latin typeface="Times New Roman" panose="02020603050405020304" pitchFamily="18" charset="0"/>
                <a:cs typeface="Times New Roman" panose="02020603050405020304" pitchFamily="18" charset="0"/>
              </a:rPr>
              <a:t>imidazolinium</a:t>
            </a:r>
            <a:r>
              <a:rPr lang="en-US" sz="2400" dirty="0">
                <a:latin typeface="Times New Roman" panose="02020603050405020304" pitchFamily="18" charset="0"/>
                <a:cs typeface="Times New Roman" panose="02020603050405020304" pitchFamily="18" charset="0"/>
              </a:rPr>
              <a:t> salts, some of which are solid at room temperature, but one of which, the [NTf2]- salt (15), is liquid (Scheme 3.6). Ionic liquids with both chiral cations and chiral anions have also been synthesized. In 2005, Machado and </a:t>
            </a:r>
            <a:r>
              <a:rPr lang="en-US" sz="2400" dirty="0" err="1">
                <a:latin typeface="Times New Roman" panose="02020603050405020304" pitchFamily="18" charset="0"/>
                <a:cs typeface="Times New Roman" panose="02020603050405020304" pitchFamily="18" charset="0"/>
              </a:rPr>
              <a:t>Dorta</a:t>
            </a:r>
            <a:r>
              <a:rPr lang="en-US" sz="2400" dirty="0">
                <a:latin typeface="Times New Roman" panose="02020603050405020304" pitchFamily="18" charset="0"/>
                <a:cs typeface="Times New Roman" panose="02020603050405020304" pitchFamily="18" charset="0"/>
              </a:rPr>
              <a:t> reported the synthesis of several chiral imidazolium salts, including the "first example of a 'doubly chiral' ionic liquid" The two chemists first prepared several</a:t>
            </a:r>
          </a:p>
          <a:p>
            <a:endParaRPr lang="en-US" sz="2400" dirty="0"/>
          </a:p>
        </p:txBody>
      </p:sp>
    </p:spTree>
    <p:extLst>
      <p:ext uri="{BB962C8B-B14F-4D97-AF65-F5344CB8AC3E}">
        <p14:creationId xmlns:p14="http://schemas.microsoft.com/office/powerpoint/2010/main" val="185486205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Users\dr.sahar\Desktop\ionic synthesis\Snapshot(2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332656"/>
            <a:ext cx="7488832" cy="61926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801916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539552" y="723468"/>
            <a:ext cx="7992888" cy="3277820"/>
          </a:xfrm>
          <a:prstGeom prst="rect">
            <a:avLst/>
          </a:prstGeom>
        </p:spPr>
        <p:txBody>
          <a:bodyPr wrap="square">
            <a:spAutoFit/>
          </a:bodyPr>
          <a:lstStyle/>
          <a:p>
            <a:pPr algn="just" rtl="0"/>
            <a:r>
              <a:rPr lang="en-US" sz="2300" dirty="0">
                <a:latin typeface="Times New Roman" panose="02020603050405020304" pitchFamily="18" charset="0"/>
                <a:cs typeface="Times New Roman" panose="02020603050405020304" pitchFamily="18" charset="0"/>
              </a:rPr>
              <a:t>chiral imidazolium salts derived from the chiral pool precursors </a:t>
            </a:r>
            <a:r>
              <a:rPr lang="en-GB" sz="2300">
                <a:latin typeface="Times New Roman" panose="02020603050405020304" pitchFamily="18" charset="0"/>
                <a:cs typeface="Times New Roman" panose="02020603050405020304" pitchFamily="18" charset="0"/>
              </a:rPr>
              <a:t>comphor</a:t>
            </a:r>
            <a:r>
              <a:rPr lang="en-US" sz="2300">
                <a:latin typeface="Times New Roman" panose="02020603050405020304" pitchFamily="18" charset="0"/>
                <a:cs typeface="Times New Roman" panose="02020603050405020304" pitchFamily="18" charset="0"/>
              </a:rPr>
              <a:t>, </a:t>
            </a:r>
            <a:r>
              <a:rPr lang="en-US" sz="2300" dirty="0">
                <a:latin typeface="Times New Roman" panose="02020603050405020304" pitchFamily="18" charset="0"/>
                <a:cs typeface="Times New Roman" panose="02020603050405020304" pitchFamily="18" charset="0"/>
              </a:rPr>
              <a:t>ß-pinene and tartaric acid. They included ionic liquids with chiral imidazolium cations and others with chiral anions such as (S)-10-cam- </a:t>
            </a:r>
            <a:r>
              <a:rPr lang="en-US" sz="2300" dirty="0" err="1">
                <a:latin typeface="Times New Roman" panose="02020603050405020304" pitchFamily="18" charset="0"/>
                <a:cs typeface="Times New Roman" panose="02020603050405020304" pitchFamily="18" charset="0"/>
              </a:rPr>
              <a:t>phorsulfonate</a:t>
            </a:r>
            <a:r>
              <a:rPr lang="en-US" sz="2300" dirty="0">
                <a:latin typeface="Times New Roman" panose="02020603050405020304" pitchFamily="18" charset="0"/>
                <a:cs typeface="Times New Roman" panose="02020603050405020304" pitchFamily="18" charset="0"/>
              </a:rPr>
              <a:t>. The two chemists prepared the doubly chiral ionic liquid 16 by passing an aqueous solution of an ionic liquid with chiral </a:t>
            </a:r>
            <a:r>
              <a:rPr lang="en-US" sz="2300" dirty="0" err="1">
                <a:latin typeface="Times New Roman" panose="02020603050405020304" pitchFamily="18" charset="0"/>
                <a:cs typeface="Times New Roman" panose="02020603050405020304" pitchFamily="18" charset="0"/>
              </a:rPr>
              <a:t>imi</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dazolium</a:t>
            </a:r>
            <a:r>
              <a:rPr lang="en-US" sz="2300" dirty="0">
                <a:latin typeface="Times New Roman" panose="02020603050405020304" pitchFamily="18" charset="0"/>
                <a:cs typeface="Times New Roman" panose="02020603050405020304" pitchFamily="18" charset="0"/>
              </a:rPr>
              <a:t> cations and </a:t>
            </a:r>
            <a:r>
              <a:rPr lang="en-US" sz="2300" dirty="0" err="1">
                <a:latin typeface="Times New Roman" panose="02020603050405020304" pitchFamily="18" charset="0"/>
                <a:cs typeface="Times New Roman" panose="02020603050405020304" pitchFamily="18" charset="0"/>
              </a:rPr>
              <a:t>tosylate</a:t>
            </a:r>
            <a:r>
              <a:rPr lang="en-US" sz="2300" dirty="0">
                <a:latin typeface="Times New Roman" panose="02020603050405020304" pitchFamily="18" charset="0"/>
                <a:cs typeface="Times New Roman" panose="02020603050405020304" pitchFamily="18" charset="0"/>
              </a:rPr>
              <a:t> anions over an ion-exchange resin charged with (S)-</a:t>
            </a:r>
            <a:r>
              <a:rPr lang="en-US" sz="2300" dirty="0" err="1">
                <a:latin typeface="Times New Roman" panose="02020603050405020304" pitchFamily="18" charset="0"/>
                <a:cs typeface="Times New Roman" panose="02020603050405020304" pitchFamily="18" charset="0"/>
              </a:rPr>
              <a:t>camphorsulfonate</a:t>
            </a:r>
            <a:r>
              <a:rPr lang="en-US" sz="2300" dirty="0">
                <a:latin typeface="Times New Roman" panose="02020603050405020304" pitchFamily="18" charset="0"/>
                <a:cs typeface="Times New Roman" panose="02020603050405020304" pitchFamily="18" charset="0"/>
              </a:rPr>
              <a:t> anions. Stripping water from the resulting aqueous solution and drying under vacuum yielded a pale- yellow viscous oil.</a:t>
            </a:r>
            <a:endParaRPr lang="ar-SA" sz="2300" dirty="0">
              <a:latin typeface="Times New Roman" panose="02020603050405020304" pitchFamily="18" charset="0"/>
              <a:cs typeface="Times New Roman" panose="02020603050405020304" pitchFamily="18" charset="0"/>
            </a:endParaRPr>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4001289"/>
            <a:ext cx="5279479" cy="2380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5286305"/>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Users\dr.sahar\Desktop\download.jpg"/>
          <p:cNvPicPr>
            <a:picLocks noChangeAspect="1" noChangeArrowheads="1"/>
          </p:cNvPicPr>
          <p:nvPr/>
        </p:nvPicPr>
        <p:blipFill rotWithShape="1">
          <a:blip r:embed="rId2">
            <a:extLst>
              <a:ext uri="{28A0092B-C50C-407E-A947-70E740481C1C}">
                <a14:useLocalDpi xmlns:a14="http://schemas.microsoft.com/office/drawing/2010/main" val="0"/>
              </a:ext>
            </a:extLst>
          </a:blip>
          <a:srcRect l="4166" t="16823" r="4809" b="17367"/>
          <a:stretch/>
        </p:blipFill>
        <p:spPr bwMode="auto">
          <a:xfrm>
            <a:off x="377228" y="296652"/>
            <a:ext cx="8143056" cy="62646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51191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899592" y="692696"/>
            <a:ext cx="6912768" cy="5262979"/>
          </a:xfrm>
          <a:prstGeom prst="rect">
            <a:avLst/>
          </a:prstGeom>
        </p:spPr>
        <p:txBody>
          <a:bodyPr wrap="square">
            <a:spAutoFit/>
          </a:bodyPr>
          <a:lstStyle/>
          <a:p>
            <a:pPr algn="just" rtl="0"/>
            <a:r>
              <a:rPr lang="en-US" sz="2400" dirty="0">
                <a:latin typeface="Times New Roman" panose="02020603050405020304" pitchFamily="18" charset="0"/>
                <a:cs typeface="Times New Roman" panose="02020603050405020304" pitchFamily="18" charset="0"/>
              </a:rPr>
              <a:t>Until the late 1990s, room-temperature ionic liquids "were considered to be rare", according to </a:t>
            </a:r>
            <a:r>
              <a:rPr lang="en-US" sz="2400" dirty="0" err="1">
                <a:latin typeface="Times New Roman" panose="02020603050405020304" pitchFamily="18" charset="0"/>
                <a:cs typeface="Times New Roman" panose="02020603050405020304" pitchFamily="18" charset="0"/>
              </a:rPr>
              <a:t>Welton</a:t>
            </a:r>
            <a:r>
              <a:rPr lang="en-US" sz="2400" dirty="0">
                <a:latin typeface="Times New Roman" panose="02020603050405020304" pitchFamily="18" charset="0"/>
                <a:cs typeface="Times New Roman" panose="02020603050405020304" pitchFamily="18" charset="0"/>
              </a:rPr>
              <a:t>.' In those days, researchers generally had to synthesize the liquids they used themselves. Interestingly, for example, the synthesis of non-</a:t>
            </a:r>
            <a:r>
              <a:rPr lang="en-US" sz="2400" dirty="0" err="1">
                <a:latin typeface="Times New Roman" panose="02020603050405020304" pitchFamily="18" charset="0"/>
                <a:cs typeface="Times New Roman" panose="02020603050405020304" pitchFamily="18" charset="0"/>
              </a:rPr>
              <a:t>chloro</a:t>
            </a:r>
            <a:r>
              <a:rPr lang="en-US" sz="2400" dirty="0">
                <a:latin typeface="Times New Roman" panose="02020603050405020304" pitchFamily="18" charset="0"/>
                <a:cs typeface="Times New Roman" panose="02020603050405020304" pitchFamily="18" charset="0"/>
              </a:rPr>
              <a:t> aluminate ionic liquids with </a:t>
            </a:r>
            <a:r>
              <a:rPr lang="en-US" sz="2400" dirty="0" err="1">
                <a:latin typeface="Times New Roman" panose="02020603050405020304" pitchFamily="18" charset="0"/>
                <a:cs typeface="Times New Roman" panose="02020603050405020304" pitchFamily="18" charset="0"/>
              </a:rPr>
              <a:t>dialkyl</a:t>
            </a:r>
            <a:r>
              <a:rPr lang="en-US" sz="2400" dirty="0">
                <a:latin typeface="Times New Roman" panose="02020603050405020304" pitchFamily="18" charset="0"/>
                <a:cs typeface="Times New Roman" panose="02020603050405020304" pitchFamily="18" charset="0"/>
              </a:rPr>
              <a:t>- imidazolium cations was first reported in 1992. [C2mim][PF6] did not feature in the scientific literature until 1994. It would take another five years before these now widely-studied non-</a:t>
            </a:r>
            <a:r>
              <a:rPr lang="en-US" sz="2400" dirty="0" err="1">
                <a:latin typeface="Times New Roman" panose="02020603050405020304" pitchFamily="18" charset="0"/>
                <a:cs typeface="Times New Roman" panose="02020603050405020304" pitchFamily="18" charset="0"/>
              </a:rPr>
              <a:t>chloro</a:t>
            </a:r>
            <a:r>
              <a:rPr lang="en-US" sz="2400" dirty="0">
                <a:latin typeface="Times New Roman" panose="02020603050405020304" pitchFamily="18" charset="0"/>
                <a:cs typeface="Times New Roman" panose="02020603050405020304" pitchFamily="18" charset="0"/>
              </a:rPr>
              <a:t> aluminate </a:t>
            </a:r>
            <a:r>
              <a:rPr lang="en-US" sz="2400" dirty="0" err="1">
                <a:latin typeface="Times New Roman" panose="02020603050405020304" pitchFamily="18" charset="0"/>
                <a:cs typeface="Times New Roman" panose="02020603050405020304" pitchFamily="18" charset="0"/>
              </a:rPr>
              <a:t>dialkyl</a:t>
            </a:r>
            <a:r>
              <a:rPr lang="en-US" sz="2400" dirty="0">
                <a:latin typeface="Times New Roman" panose="02020603050405020304" pitchFamily="18" charset="0"/>
                <a:cs typeface="Times New Roman" panose="02020603050405020304" pitchFamily="18" charset="0"/>
              </a:rPr>
              <a:t> -imidazolium ionic liquids became commercially available. As the number of ionic liquids increases the variety of methods for synthesizing them is also increasing. Some of the most common methods of preparing ionic liquids are outlined below</a:t>
            </a:r>
            <a:r>
              <a:rPr lang="en-US" dirty="0"/>
              <a:t>.</a:t>
            </a:r>
            <a:endParaRPr lang="ar-SA" dirty="0"/>
          </a:p>
        </p:txBody>
      </p:sp>
    </p:spTree>
    <p:extLst>
      <p:ext uri="{BB962C8B-B14F-4D97-AF65-F5344CB8AC3E}">
        <p14:creationId xmlns:p14="http://schemas.microsoft.com/office/powerpoint/2010/main" val="275597400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755576" y="523121"/>
            <a:ext cx="7560840" cy="5786199"/>
          </a:xfrm>
          <a:prstGeom prst="rect">
            <a:avLst/>
          </a:prstGeom>
        </p:spPr>
        <p:txBody>
          <a:bodyPr wrap="square">
            <a:spAutoFit/>
          </a:bodyPr>
          <a:lstStyle/>
          <a:p>
            <a:pPr algn="l" rtl="0"/>
            <a:endParaRPr lang="en-US" dirty="0"/>
          </a:p>
          <a:p>
            <a:pPr algn="just" rtl="0"/>
            <a:r>
              <a:rPr lang="en-US" sz="2200" dirty="0">
                <a:latin typeface="Times New Roman" panose="02020603050405020304" pitchFamily="18" charset="0"/>
                <a:cs typeface="Times New Roman" panose="02020603050405020304" pitchFamily="18" charset="0"/>
              </a:rPr>
              <a:t>2-  ALKYLATION </a:t>
            </a:r>
          </a:p>
          <a:p>
            <a:pPr algn="just" rtl="0"/>
            <a:r>
              <a:rPr lang="en-US" sz="2200" dirty="0">
                <a:latin typeface="Times New Roman" panose="02020603050405020304" pitchFamily="18" charset="0"/>
                <a:cs typeface="Times New Roman" panose="02020603050405020304" pitchFamily="18" charset="0"/>
              </a:rPr>
              <a:t>The alkyl cations of many ammonium, imidazolium, </a:t>
            </a:r>
            <a:r>
              <a:rPr lang="en-US" sz="2200" dirty="0" err="1">
                <a:latin typeface="Times New Roman" panose="02020603050405020304" pitchFamily="18" charset="0"/>
                <a:cs typeface="Times New Roman" panose="02020603050405020304" pitchFamily="18" charset="0"/>
              </a:rPr>
              <a:t>pyridinium</a:t>
            </a:r>
            <a:r>
              <a:rPr lang="en-US" sz="2200" dirty="0">
                <a:latin typeface="Times New Roman" panose="02020603050405020304" pitchFamily="18" charset="0"/>
                <a:cs typeface="Times New Roman" panose="02020603050405020304" pitchFamily="18" charset="0"/>
              </a:rPr>
              <a:t> and phosphonium ionic liquids are prepared by alkylation of a suitable precursor, a nucleophile, using an alkylating agent such a </a:t>
            </a:r>
            <a:r>
              <a:rPr lang="en-US" sz="2200" dirty="0" err="1">
                <a:latin typeface="Times New Roman" panose="02020603050405020304" pitchFamily="18" charset="0"/>
                <a:cs typeface="Times New Roman" panose="02020603050405020304" pitchFamily="18" charset="0"/>
              </a:rPr>
              <a:t>halogeno</a:t>
            </a:r>
            <a:r>
              <a:rPr lang="en-US" sz="2200" dirty="0">
                <a:latin typeface="Times New Roman" panose="02020603050405020304" pitchFamily="18" charset="0"/>
                <a:cs typeface="Times New Roman" panose="02020603050405020304" pitchFamily="18" charset="0"/>
              </a:rPr>
              <a:t>- alkane or a </a:t>
            </a:r>
            <a:r>
              <a:rPr lang="en-US" sz="2200" dirty="0" err="1">
                <a:latin typeface="Times New Roman" panose="02020603050405020304" pitchFamily="18" charset="0"/>
                <a:cs typeface="Times New Roman" panose="02020603050405020304" pitchFamily="18" charset="0"/>
              </a:rPr>
              <a:t>dialkyl</a:t>
            </a:r>
            <a:r>
              <a:rPr lang="en-US" sz="2200" dirty="0">
                <a:latin typeface="Times New Roman" panose="02020603050405020304" pitchFamily="18" charset="0"/>
                <a:cs typeface="Times New Roman" panose="02020603050405020304" pitchFamily="18" charset="0"/>
              </a:rPr>
              <a:t> sulfate. For example, [C2mim]CI (1) is prepared by the reaction of l-methyl- imidazole (2) and compressed gaseous </a:t>
            </a:r>
            <a:r>
              <a:rPr lang="en-US" sz="2200" dirty="0" err="1">
                <a:latin typeface="Times New Roman" panose="02020603050405020304" pitchFamily="18" charset="0"/>
                <a:cs typeface="Times New Roman" panose="02020603050405020304" pitchFamily="18" charset="0"/>
              </a:rPr>
              <a:t>chloroethane</a:t>
            </a:r>
            <a:r>
              <a:rPr lang="en-US" sz="2200" dirty="0">
                <a:latin typeface="Times New Roman" panose="02020603050405020304" pitchFamily="18" charset="0"/>
                <a:cs typeface="Times New Roman" panose="02020603050405020304" pitchFamily="18" charset="0"/>
              </a:rPr>
              <a:t> (Scheme 1). The reaction can be carried out in an autoclave without the addition of a solvent. [C4mim]CI has a melting point of 87 °C and is therefore solid at room temperature. As its melting point is below 100 °C, it is, by </a:t>
            </a:r>
            <a:r>
              <a:rPr lang="en-US" sz="2200" dirty="0" err="1">
                <a:latin typeface="Times New Roman" panose="02020603050405020304" pitchFamily="18" charset="0"/>
                <a:cs typeface="Times New Roman" panose="02020603050405020304" pitchFamily="18" charset="0"/>
              </a:rPr>
              <a:t>defini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tion</a:t>
            </a:r>
            <a:r>
              <a:rPr lang="en-US" sz="2200" dirty="0">
                <a:latin typeface="Times New Roman" panose="02020603050405020304" pitchFamily="18" charset="0"/>
                <a:cs typeface="Times New Roman" panose="02020603050405020304" pitchFamily="18" charset="0"/>
              </a:rPr>
              <a:t>, an ionic liquid. It is also a precursor for the synthesis of other imidazolium ionic liquids. Similarly, [</a:t>
            </a:r>
            <a:r>
              <a:rPr lang="en-US" sz="2200" dirty="0" err="1">
                <a:latin typeface="Times New Roman" panose="02020603050405020304" pitchFamily="18" charset="0"/>
                <a:cs typeface="Times New Roman" panose="02020603050405020304" pitchFamily="18" charset="0"/>
              </a:rPr>
              <a:t>Camim</a:t>
            </a:r>
            <a:r>
              <a:rPr lang="en-US" sz="2200" dirty="0">
                <a:latin typeface="Times New Roman" panose="02020603050405020304" pitchFamily="18" charset="0"/>
                <a:cs typeface="Times New Roman" panose="02020603050405020304" pitchFamily="18" charset="0"/>
              </a:rPr>
              <a:t>]CI is commonly used as a precursor for preparing other ionic liquids. It is obtained by the reaction of 1-methylimidazole and 1-chlorobutane. The salt, which has a melting point of 69 °C, is recrystallized using a solvent such as ethyl ethanoate. </a:t>
            </a:r>
          </a:p>
        </p:txBody>
      </p:sp>
    </p:spTree>
    <p:extLst>
      <p:ext uri="{BB962C8B-B14F-4D97-AF65-F5344CB8AC3E}">
        <p14:creationId xmlns:p14="http://schemas.microsoft.com/office/powerpoint/2010/main" val="211466563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611560" y="612845"/>
            <a:ext cx="7704856" cy="6740307"/>
          </a:xfrm>
          <a:prstGeom prst="rect">
            <a:avLst/>
          </a:prstGeom>
        </p:spPr>
        <p:txBody>
          <a:bodyPr wrap="square">
            <a:spAutoFit/>
          </a:bodyPr>
          <a:lstStyle/>
          <a:p>
            <a:pPr algn="just" rtl="0"/>
            <a:r>
              <a:rPr lang="en-US" sz="2400" dirty="0">
                <a:latin typeface="Times New Roman" panose="02020603050405020304" pitchFamily="18" charset="0"/>
                <a:cs typeface="Times New Roman" panose="02020603050405020304" pitchFamily="18" charset="0"/>
              </a:rPr>
              <a:t>The 1-alkylimidazoles that are used as starting materials for the synthesis of these and other imidazolium ionic liquids are readily pre- pared by alkylation of imidazole. Halogenalkanes are also used to alkylate pyridine in the preparation of alkylpyridinium salts. For example, [C2py]Br is prepared by the re- action of pyridine and bromoethane. Asymmetrical tetraalkylphosphonium halides are typically prepared by the nucleophilic addition of a tertiary phosphine to a haloalkane. For example, the room temperature ionic liquid trihexyl(</a:t>
            </a:r>
            <a:r>
              <a:rPr lang="en-US" sz="2400" dirty="0" err="1">
                <a:latin typeface="Times New Roman" panose="02020603050405020304" pitchFamily="18" charset="0"/>
                <a:cs typeface="Times New Roman" panose="02020603050405020304" pitchFamily="18" charset="0"/>
              </a:rPr>
              <a:t>tetradecyl</a:t>
            </a:r>
            <a:r>
              <a:rPr lang="en-US" sz="2400" dirty="0">
                <a:latin typeface="Times New Roman" panose="02020603050405020304" pitchFamily="18" charset="0"/>
                <a:cs typeface="Times New Roman" panose="02020603050405020304" pitchFamily="18" charset="0"/>
              </a:rPr>
              <a:t>) phosphonium chloride, [P6 6 6 14]Cl, is prepared by the reaction of tri- hexylphosphine, P(C6H13)3, and 1-chlorotetradecane, C14H29ClThe tertiary phosphines used for such reactions are synthesized by the addition of phosphine gas, PH3, to an x-olefin such as CH2=CH(CH2)3CH3.</a:t>
            </a:r>
          </a:p>
          <a:p>
            <a:pPr algn="just" rtl="0"/>
            <a:endParaRPr lang="en-US" sz="2400" dirty="0">
              <a:latin typeface="Times New Roman" panose="02020603050405020304" pitchFamily="18" charset="0"/>
              <a:cs typeface="Times New Roman" panose="02020603050405020304" pitchFamily="18" charset="0"/>
            </a:endParaRPr>
          </a:p>
          <a:p>
            <a:pPr algn="just" rtl="0"/>
            <a:endParaRPr lang="en-US" sz="2400" dirty="0">
              <a:latin typeface="Times New Roman" panose="02020603050405020304" pitchFamily="18" charset="0"/>
              <a:cs typeface="Times New Roman" panose="02020603050405020304" pitchFamily="18" charset="0"/>
            </a:endParaRPr>
          </a:p>
          <a:p>
            <a:pPr algn="just" rtl="0"/>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9265236"/>
      </p:ext>
    </p:extLst>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539552" y="764704"/>
            <a:ext cx="8136904" cy="1292662"/>
          </a:xfrm>
          <a:prstGeom prst="rect">
            <a:avLst/>
          </a:prstGeom>
        </p:spPr>
        <p:txBody>
          <a:bodyPr wrap="square">
            <a:spAutoFit/>
          </a:bodyPr>
          <a:lstStyle/>
          <a:p>
            <a:endParaRPr lang="en-US" dirty="0"/>
          </a:p>
          <a:p>
            <a:pPr algn="just" rtl="0"/>
            <a:r>
              <a:rPr lang="en-US" sz="2000" dirty="0"/>
              <a:t>3 - </a:t>
            </a:r>
            <a:r>
              <a:rPr lang="en-US" sz="2000" dirty="0">
                <a:latin typeface="Times New Roman" panose="02020603050405020304" pitchFamily="18" charset="0"/>
                <a:cs typeface="Times New Roman" panose="02020603050405020304" pitchFamily="18" charset="0"/>
              </a:rPr>
              <a:t>ANION EXCHANGE </a:t>
            </a:r>
          </a:p>
          <a:p>
            <a:pPr algn="just" rtl="0"/>
            <a:r>
              <a:rPr lang="en-US" sz="2000" dirty="0">
                <a:latin typeface="Times New Roman" panose="02020603050405020304" pitchFamily="18" charset="0"/>
                <a:cs typeface="Times New Roman" panose="02020603050405020304" pitchFamily="18" charset="0"/>
              </a:rPr>
              <a:t>Many ionic liquids, for example the commonly-studied </a:t>
            </a:r>
            <a:r>
              <a:rPr lang="en-US" sz="2000" dirty="0" err="1">
                <a:latin typeface="Times New Roman" panose="02020603050405020304" pitchFamily="18" charset="0"/>
                <a:cs typeface="Times New Roman" panose="02020603050405020304" pitchFamily="18" charset="0"/>
              </a:rPr>
              <a:t>tetrafluoroborate</a:t>
            </a:r>
            <a:r>
              <a:rPr lang="en-US" sz="2000" dirty="0">
                <a:latin typeface="Times New Roman" panose="02020603050405020304" pitchFamily="18" charset="0"/>
                <a:cs typeface="Times New Roman" panose="02020603050405020304" pitchFamily="18" charset="0"/>
              </a:rPr>
              <a:t> and </a:t>
            </a:r>
            <a:r>
              <a:rPr lang="en-US" sz="2000" dirty="0" err="1">
                <a:latin typeface="Times New Roman" panose="02020603050405020304" pitchFamily="18" charset="0"/>
                <a:cs typeface="Times New Roman" panose="02020603050405020304" pitchFamily="18" charset="0"/>
              </a:rPr>
              <a:t>hexafluorophosphate</a:t>
            </a:r>
            <a:r>
              <a:rPr lang="en-US" sz="2000" dirty="0">
                <a:latin typeface="Times New Roman" panose="02020603050405020304" pitchFamily="18" charset="0"/>
                <a:cs typeface="Times New Roman" panose="02020603050405020304" pitchFamily="18" charset="0"/>
              </a:rPr>
              <a:t> ionic liquids with dialkylimidazolium cations,</a:t>
            </a:r>
          </a:p>
        </p:txBody>
      </p:sp>
      <p:pic>
        <p:nvPicPr>
          <p:cNvPr id="1026" name="Picture 2" descr="C:\Users\dr.sahar\Desktop\ionic synthesis\Snapshot(3).png"/>
          <p:cNvPicPr>
            <a:picLocks noChangeAspect="1" noChangeArrowheads="1"/>
          </p:cNvPicPr>
          <p:nvPr/>
        </p:nvPicPr>
        <p:blipFill rotWithShape="1">
          <a:blip r:embed="rId2">
            <a:extLst>
              <a:ext uri="{28A0092B-C50C-407E-A947-70E740481C1C}">
                <a14:useLocalDpi xmlns:a14="http://schemas.microsoft.com/office/drawing/2010/main" val="0"/>
              </a:ext>
            </a:extLst>
          </a:blip>
          <a:srcRect l="16856" t="8974" r="8393" b="20256"/>
          <a:stretch/>
        </p:blipFill>
        <p:spPr bwMode="auto">
          <a:xfrm>
            <a:off x="1115616" y="2204864"/>
            <a:ext cx="6192688" cy="2304256"/>
          </a:xfrm>
          <a:prstGeom prst="rect">
            <a:avLst/>
          </a:prstGeom>
          <a:noFill/>
          <a:extLst>
            <a:ext uri="{909E8E84-426E-40DD-AFC4-6F175D3DCCD1}">
              <a14:hiddenFill xmlns:a14="http://schemas.microsoft.com/office/drawing/2010/main">
                <a:solidFill>
                  <a:srgbClr val="FFFFFF"/>
                </a:solidFill>
              </a14:hiddenFill>
            </a:ext>
          </a:extLst>
        </p:spPr>
      </p:pic>
      <p:sp>
        <p:nvSpPr>
          <p:cNvPr id="5" name="مستطيل 4"/>
          <p:cNvSpPr/>
          <p:nvPr/>
        </p:nvSpPr>
        <p:spPr>
          <a:xfrm>
            <a:off x="539552" y="4149080"/>
            <a:ext cx="8136904" cy="2739211"/>
          </a:xfrm>
          <a:prstGeom prst="rect">
            <a:avLst/>
          </a:prstGeom>
        </p:spPr>
        <p:txBody>
          <a:bodyPr wrap="square">
            <a:spAutoFit/>
          </a:bodyPr>
          <a:lstStyle/>
          <a:p>
            <a:endParaRPr lang="en-US" dirty="0"/>
          </a:p>
          <a:p>
            <a:pPr algn="just" rtl="0"/>
            <a:r>
              <a:rPr lang="en-US" sz="2200" dirty="0">
                <a:latin typeface="Times New Roman" panose="02020603050405020304" pitchFamily="18" charset="0"/>
                <a:cs typeface="Times New Roman" panose="02020603050405020304" pitchFamily="18" charset="0"/>
              </a:rPr>
              <a:t>are synthesized in a two-step process. First the halide salt with the </a:t>
            </a:r>
          </a:p>
          <a:p>
            <a:pPr algn="just" rtl="0"/>
            <a:r>
              <a:rPr lang="en-US" sz="2200" dirty="0">
                <a:latin typeface="Times New Roman" panose="02020603050405020304" pitchFamily="18" charset="0"/>
                <a:cs typeface="Times New Roman" panose="02020603050405020304" pitchFamily="18" charset="0"/>
              </a:rPr>
              <a:t>required cation is prepared by alkylation (Section.2). The halide anion is then exchanged with the required anion, typically by anion metathesis. In anion metathesis preparations, anions are exchanged between an organic salt and an inorganic anion source such as a group 1 metal salt or a silver salt. </a:t>
            </a:r>
          </a:p>
          <a:p>
            <a:pPr algn="just" rtl="0"/>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73609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683568" y="750763"/>
            <a:ext cx="7848872" cy="2123658"/>
          </a:xfrm>
          <a:prstGeom prst="rect">
            <a:avLst/>
          </a:prstGeom>
        </p:spPr>
        <p:txBody>
          <a:bodyPr wrap="square">
            <a:spAutoFit/>
          </a:bodyPr>
          <a:lstStyle/>
          <a:p>
            <a:pPr algn="just" rtl="0"/>
            <a:r>
              <a:rPr lang="en-US" sz="2200" dirty="0">
                <a:latin typeface="Times New Roman" panose="02020603050405020304" pitchFamily="18" charset="0"/>
                <a:cs typeface="Times New Roman" panose="02020603050405020304" pitchFamily="18" charset="0"/>
              </a:rPr>
              <a:t>Ionic liquids with the [NTf2]- anion, for example, are prepared by the metathetic reaction between an organic halide salt and lithium </a:t>
            </a:r>
            <a:r>
              <a:rPr lang="en-US" sz="2200" dirty="0" err="1">
                <a:latin typeface="Times New Roman" panose="02020603050405020304" pitchFamily="18" charset="0"/>
                <a:cs typeface="Times New Roman" panose="02020603050405020304" pitchFamily="18" charset="0"/>
              </a:rPr>
              <a:t>bis</a:t>
            </a:r>
            <a:r>
              <a:rPr lang="en-US" sz="2200" dirty="0">
                <a:latin typeface="Times New Roman" panose="02020603050405020304" pitchFamily="18" charset="0"/>
                <a:cs typeface="Times New Roman" panose="02020603050405020304" pitchFamily="18" charset="0"/>
              </a:rPr>
              <a:t>[(tri-fluoromethyl)sulfonyl] amide. For example, the di alkyl imidazolium ionic liquid [C4mim][NTF2], the alkylpyridinium ionic liquid [C2py][NTf2] and the tetra alkyl phosphonium ionic liquid [P 6 6 6 14][NTf2] are prepared as follows: </a:t>
            </a:r>
            <a:endParaRPr lang="ar-SA" sz="2200" dirty="0">
              <a:latin typeface="Times New Roman" panose="02020603050405020304" pitchFamily="18" charset="0"/>
              <a:cs typeface="Times New Roman" panose="02020603050405020304" pitchFamily="18" charset="0"/>
            </a:endParaRPr>
          </a:p>
        </p:txBody>
      </p:sp>
      <p:pic>
        <p:nvPicPr>
          <p:cNvPr id="2050" name="Picture 2" descr="C:\Users\dr.sahar\Desktop\ionic synthesis\Snapshot(4).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3212976"/>
            <a:ext cx="7560840" cy="2880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396520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827584" y="548680"/>
            <a:ext cx="7488832" cy="5170646"/>
          </a:xfrm>
          <a:prstGeom prst="rect">
            <a:avLst/>
          </a:prstGeom>
        </p:spPr>
        <p:txBody>
          <a:bodyPr wrap="square">
            <a:spAutoFit/>
          </a:bodyPr>
          <a:lstStyle/>
          <a:p>
            <a:pPr algn="just" rtl="0"/>
            <a:r>
              <a:rPr lang="en-US" sz="2200" dirty="0">
                <a:latin typeface="Times New Roman" panose="02020603050405020304" pitchFamily="18" charset="0"/>
                <a:cs typeface="Times New Roman" panose="02020603050405020304" pitchFamily="18" charset="0"/>
              </a:rPr>
              <a:t>Similarly, ionic liquids with the </a:t>
            </a:r>
            <a:r>
              <a:rPr lang="en-US" sz="2200" dirty="0" err="1">
                <a:latin typeface="Times New Roman" panose="02020603050405020304" pitchFamily="18" charset="0"/>
                <a:cs typeface="Times New Roman" panose="02020603050405020304" pitchFamily="18" charset="0"/>
              </a:rPr>
              <a:t>triflate</a:t>
            </a:r>
            <a:r>
              <a:rPr lang="en-US" sz="2200" dirty="0">
                <a:latin typeface="Times New Roman" panose="02020603050405020304" pitchFamily="18" charset="0"/>
                <a:cs typeface="Times New Roman" panose="02020603050405020304" pitchFamily="18" charset="0"/>
              </a:rPr>
              <a:t> anion can be prepared using sodium </a:t>
            </a:r>
            <a:r>
              <a:rPr lang="en-US" sz="2200" dirty="0" err="1">
                <a:latin typeface="Times New Roman" panose="02020603050405020304" pitchFamily="18" charset="0"/>
                <a:cs typeface="Times New Roman" panose="02020603050405020304" pitchFamily="18" charset="0"/>
              </a:rPr>
              <a:t>triflate</a:t>
            </a:r>
            <a:r>
              <a:rPr lang="en-US" sz="2200" dirty="0">
                <a:latin typeface="Times New Roman" panose="02020603050405020304" pitchFamily="18" charset="0"/>
                <a:cs typeface="Times New Roman" panose="02020603050405020304" pitchFamily="18" charset="0"/>
              </a:rPr>
              <a:t>, for example:-</a:t>
            </a:r>
          </a:p>
          <a:p>
            <a:pPr algn="just" rtl="0"/>
            <a:endParaRPr lang="en-US" sz="2200" dirty="0">
              <a:latin typeface="Times New Roman" panose="02020603050405020304" pitchFamily="18" charset="0"/>
              <a:cs typeface="Times New Roman" panose="02020603050405020304" pitchFamily="18" charset="0"/>
            </a:endParaRPr>
          </a:p>
          <a:p>
            <a:pPr algn="just" rtl="0"/>
            <a:r>
              <a:rPr lang="pt-BR" sz="2200" dirty="0">
                <a:latin typeface="Times New Roman" panose="02020603050405020304" pitchFamily="18" charset="0"/>
                <a:cs typeface="Times New Roman" panose="02020603050405020304" pitchFamily="18" charset="0"/>
              </a:rPr>
              <a:t>[C4mim]Cl + Na[OTf]→ [C4mim][OTf]+NaCl </a:t>
            </a:r>
          </a:p>
          <a:p>
            <a:pPr algn="just" rtl="0"/>
            <a:endParaRPr lang="en-US" sz="2200" dirty="0">
              <a:latin typeface="Times New Roman" panose="02020603050405020304" pitchFamily="18" charset="0"/>
              <a:cs typeface="Times New Roman" panose="02020603050405020304" pitchFamily="18" charset="0"/>
            </a:endParaRPr>
          </a:p>
          <a:p>
            <a:pPr algn="just" rtl="0"/>
            <a:r>
              <a:rPr lang="en-US" sz="2200" dirty="0">
                <a:latin typeface="Times New Roman" panose="02020603050405020304" pitchFamily="18" charset="0"/>
                <a:cs typeface="Times New Roman" panose="02020603050405020304" pitchFamily="18" charset="0"/>
              </a:rPr>
              <a:t>Silver nitrate and other silver salts are widely used to prepare a range of ionic liquids. For example, [C2mim][NO3] is prepared by the reaction of [C2mim]I and silver nitrate: </a:t>
            </a:r>
          </a:p>
          <a:p>
            <a:pPr algn="just" rtl="0"/>
            <a:endParaRPr lang="en-US" sz="2200" dirty="0">
              <a:latin typeface="Times New Roman" panose="02020603050405020304" pitchFamily="18" charset="0"/>
              <a:cs typeface="Times New Roman" panose="02020603050405020304" pitchFamily="18" charset="0"/>
            </a:endParaRPr>
          </a:p>
          <a:p>
            <a:pPr algn="just" rtl="0"/>
            <a:r>
              <a:rPr lang="en-US" sz="2200" dirty="0">
                <a:latin typeface="Times New Roman" panose="02020603050405020304" pitchFamily="18" charset="0"/>
                <a:cs typeface="Times New Roman" panose="02020603050405020304" pitchFamily="18" charset="0"/>
              </a:rPr>
              <a:t>[C2mim]I + Ag[NO3] → [C2mim][NO3] + </a:t>
            </a:r>
            <a:r>
              <a:rPr lang="en-US" sz="2200" dirty="0" err="1">
                <a:latin typeface="Times New Roman" panose="02020603050405020304" pitchFamily="18" charset="0"/>
                <a:cs typeface="Times New Roman" panose="02020603050405020304" pitchFamily="18" charset="0"/>
              </a:rPr>
              <a:t>AgI</a:t>
            </a:r>
            <a:endParaRPr lang="en-US" sz="2200" dirty="0">
              <a:latin typeface="Times New Roman" panose="02020603050405020304" pitchFamily="18" charset="0"/>
              <a:cs typeface="Times New Roman" panose="02020603050405020304" pitchFamily="18" charset="0"/>
            </a:endParaRPr>
          </a:p>
          <a:p>
            <a:pPr algn="just" rtl="0"/>
            <a:endParaRPr lang="en-US" sz="2200" dirty="0">
              <a:latin typeface="Times New Roman" panose="02020603050405020304" pitchFamily="18" charset="0"/>
              <a:cs typeface="Times New Roman" panose="02020603050405020304" pitchFamily="18" charset="0"/>
            </a:endParaRPr>
          </a:p>
          <a:p>
            <a:pPr algn="just" rtl="0"/>
            <a:r>
              <a:rPr lang="en-US" sz="2200" dirty="0">
                <a:latin typeface="Times New Roman" panose="02020603050405020304" pitchFamily="18" charset="0"/>
                <a:cs typeface="Times New Roman" panose="02020603050405020304" pitchFamily="18" charset="0"/>
              </a:rPr>
              <a:t>In 2005, Drake and co-workers reported the use of silver nitrate to prepare 1-alkyl-4-amino-1,2,4-triazolium nitrate ionic liquids such as 3.3 (Scheme 2).° </a:t>
            </a:r>
          </a:p>
          <a:p>
            <a:pPr algn="just" rtl="0"/>
            <a:endParaRPr lang="ar-S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788074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899592" y="1166843"/>
            <a:ext cx="7416824" cy="4893647"/>
          </a:xfrm>
          <a:prstGeom prst="rect">
            <a:avLst/>
          </a:prstGeom>
        </p:spPr>
        <p:txBody>
          <a:bodyPr wrap="square">
            <a:spAutoFit/>
          </a:bodyPr>
          <a:lstStyle/>
          <a:p>
            <a:pPr algn="l" rtl="0"/>
            <a:r>
              <a:rPr lang="en-US" sz="2400" dirty="0">
                <a:latin typeface="Times New Roman" panose="02020603050405020304" pitchFamily="18" charset="0"/>
                <a:cs typeface="Times New Roman" panose="02020603050405020304" pitchFamily="18" charset="0"/>
              </a:rPr>
              <a:t>The metathesis reactions were carried out in hot methanol and the silver halides produced by the reactions were removed by filtration. Many of the ionic liquid products, notably those with shorter alkyl chains, were liquid at room temperature. </a:t>
            </a:r>
          </a:p>
          <a:p>
            <a:pPr algn="l" rtl="0"/>
            <a:r>
              <a:rPr lang="en-US" sz="2400" dirty="0">
                <a:latin typeface="Times New Roman" panose="02020603050405020304" pitchFamily="18" charset="0"/>
                <a:cs typeface="Times New Roman" panose="02020603050405020304" pitchFamily="18" charset="0"/>
              </a:rPr>
              <a:t>The 1-alkyl-4- amino-1,2,4-triazolium halide starting material (4) was prepared by the alkylation of 4-amino-1,2,4-triazole (5) with excess halogenoalkane, using a solvent such as acetonitrile.</a:t>
            </a:r>
          </a:p>
          <a:p>
            <a:pPr algn="l" rtl="0"/>
            <a:r>
              <a:rPr lang="en-US" sz="2400" dirty="0">
                <a:latin typeface="Times New Roman" panose="02020603050405020304" pitchFamily="18" charset="0"/>
                <a:cs typeface="Times New Roman" panose="02020603050405020304" pitchFamily="18" charset="0"/>
              </a:rPr>
              <a:t> In 2000, Reed and co-workers described the synthesis of </a:t>
            </a:r>
            <a:r>
              <a:rPr lang="en-US" sz="2400" dirty="0" err="1">
                <a:latin typeface="Times New Roman" panose="02020603050405020304" pitchFamily="18" charset="0"/>
                <a:cs typeface="Times New Roman" panose="02020603050405020304" pitchFamily="18" charset="0"/>
              </a:rPr>
              <a:t>dialkylimi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dazolium</a:t>
            </a:r>
            <a:r>
              <a:rPr lang="en-US" sz="2400" dirty="0">
                <a:latin typeface="Times New Roman" panose="02020603050405020304" pitchFamily="18" charset="0"/>
                <a:cs typeface="Times New Roman" panose="02020603050405020304" pitchFamily="18" charset="0"/>
              </a:rPr>
              <a:t> ionic liquids with </a:t>
            </a:r>
            <a:r>
              <a:rPr lang="en-US" sz="2400" dirty="0" err="1">
                <a:latin typeface="Times New Roman" panose="02020603050405020304" pitchFamily="18" charset="0"/>
                <a:cs typeface="Times New Roman" panose="02020603050405020304" pitchFamily="18" charset="0"/>
              </a:rPr>
              <a:t>carborane</a:t>
            </a:r>
            <a:r>
              <a:rPr lang="en-US" sz="2400" dirty="0">
                <a:latin typeface="Times New Roman" panose="02020603050405020304" pitchFamily="18" charset="0"/>
                <a:cs typeface="Times New Roman" panose="02020603050405020304" pitchFamily="18" charset="0"/>
              </a:rPr>
              <a:t> anions, such as [C2mim][CB11H12],</a:t>
            </a:r>
          </a:p>
          <a:p>
            <a:pPr algn="l" rtl="0"/>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389506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118</TotalTime>
  <Words>2698</Words>
  <Application>Microsoft Office PowerPoint</Application>
  <PresentationFormat>On-screen Show (4:3)</PresentationFormat>
  <Paragraphs>68</Paragraphs>
  <Slides>28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Calibri</vt:lpstr>
      <vt:lpstr>Century Gothic</vt:lpstr>
      <vt:lpstr>Times New Roman</vt:lpstr>
      <vt:lpstr>Wingdings 2</vt:lpstr>
      <vt:lpstr>أوستن</vt:lpstr>
      <vt:lpstr>Ionic Liquid Synthesis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SACC - ANAS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dr.sahar</dc:creator>
  <cp:lastModifiedBy>Lenovo</cp:lastModifiedBy>
  <cp:revision>14</cp:revision>
  <dcterms:created xsi:type="dcterms:W3CDTF">2021-06-06T13:23:53Z</dcterms:created>
  <dcterms:modified xsi:type="dcterms:W3CDTF">2023-03-18T10:52:08Z</dcterms:modified>
</cp:coreProperties>
</file>