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4"/>
  </p:notesMasterIdLst>
  <p:sldIdLst>
    <p:sldId id="275" r:id="rId2"/>
    <p:sldId id="256" r:id="rId3"/>
    <p:sldId id="257" r:id="rId4"/>
    <p:sldId id="258" r:id="rId5"/>
    <p:sldId id="259" r:id="rId6"/>
    <p:sldId id="260" r:id="rId7"/>
    <p:sldId id="296" r:id="rId8"/>
    <p:sldId id="261" r:id="rId9"/>
    <p:sldId id="262" r:id="rId10"/>
    <p:sldId id="292" r:id="rId11"/>
    <p:sldId id="263" r:id="rId12"/>
    <p:sldId id="293" r:id="rId13"/>
    <p:sldId id="264" r:id="rId14"/>
    <p:sldId id="265" r:id="rId15"/>
    <p:sldId id="266" r:id="rId16"/>
    <p:sldId id="267" r:id="rId17"/>
    <p:sldId id="268" r:id="rId18"/>
    <p:sldId id="269" r:id="rId19"/>
    <p:sldId id="294" r:id="rId20"/>
    <p:sldId id="295" r:id="rId21"/>
    <p:sldId id="270" r:id="rId22"/>
    <p:sldId id="271" r:id="rId23"/>
    <p:sldId id="272" r:id="rId24"/>
    <p:sldId id="273" r:id="rId25"/>
    <p:sldId id="274"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7" r:id="rId42"/>
    <p:sldId id="29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9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D4E4EE9-2AA0-4421-991D-C0CF1772CB44}" type="datetimeFigureOut">
              <a:rPr lang="ar-SA" smtClean="0"/>
              <a:t>10/7/1442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DAE3C92-361D-47D9-92A4-58BF11993B86}" type="slidenum">
              <a:rPr lang="ar-SA" smtClean="0"/>
              <a:t>‹#›</a:t>
            </a:fld>
            <a:endParaRPr lang="ar-SA"/>
          </a:p>
        </p:txBody>
      </p:sp>
    </p:spTree>
    <p:extLst>
      <p:ext uri="{BB962C8B-B14F-4D97-AF65-F5344CB8AC3E}">
        <p14:creationId xmlns:p14="http://schemas.microsoft.com/office/powerpoint/2010/main" val="1033080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DAE3C92-361D-47D9-92A4-58BF11993B86}" type="slidenum">
              <a:rPr lang="ar-SA" smtClean="0"/>
              <a:t>32</a:t>
            </a:fld>
            <a:endParaRPr lang="ar-SA"/>
          </a:p>
        </p:txBody>
      </p:sp>
    </p:spTree>
    <p:extLst>
      <p:ext uri="{BB962C8B-B14F-4D97-AF65-F5344CB8AC3E}">
        <p14:creationId xmlns:p14="http://schemas.microsoft.com/office/powerpoint/2010/main" val="2910313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FE7427-5C11-474A-9E28-50D383AFC02E}"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6FD80-93FE-4CBF-A398-B52B22C63DB4}"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FE7427-5C11-474A-9E28-50D383AFC02E}"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6FD80-93FE-4CBF-A398-B52B22C63DB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FE7427-5C11-474A-9E28-50D383AFC02E}"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6FD80-93FE-4CBF-A398-B52B22C63DB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FE7427-5C11-474A-9E28-50D383AFC02E}"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6FD80-93FE-4CBF-A398-B52B22C63DB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FE7427-5C11-474A-9E28-50D383AFC02E}"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6FD80-93FE-4CBF-A398-B52B22C63DB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BFE7427-5C11-474A-9E28-50D383AFC02E}"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6FD80-93FE-4CBF-A398-B52B22C63DB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FE7427-5C11-474A-9E28-50D383AFC02E}" type="datetimeFigureOut">
              <a:rPr lang="en-US" smtClean="0"/>
              <a:t>5/18/2021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16FD80-93FE-4CBF-A398-B52B22C63DB4}"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FE7427-5C11-474A-9E28-50D383AFC02E}" type="datetimeFigureOut">
              <a:rPr lang="en-US" smtClean="0"/>
              <a:t>5/18/2021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16FD80-93FE-4CBF-A398-B52B22C63DB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E7427-5C11-474A-9E28-50D383AFC02E}" type="datetimeFigureOut">
              <a:rPr lang="en-US" smtClean="0"/>
              <a:t>5/18/2021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16FD80-93FE-4CBF-A398-B52B22C63DB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FE7427-5C11-474A-9E28-50D383AFC02E}"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6FD80-93FE-4CBF-A398-B52B22C63DB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FE7427-5C11-474A-9E28-50D383AFC02E}"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6FD80-93FE-4CBF-A398-B52B22C63DB4}"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BFE7427-5C11-474A-9E28-50D383AFC02E}" type="datetimeFigureOut">
              <a:rPr lang="en-US" smtClean="0"/>
              <a:t>5/18/2021</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416FD80-93FE-4CBF-A398-B52B22C63D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55850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Hydrazine</a:t>
            </a:r>
            <a:endParaRPr lang="ar-SA" dirty="0"/>
          </a:p>
        </p:txBody>
      </p:sp>
      <p:pic>
        <p:nvPicPr>
          <p:cNvPr id="4" name="Picture 156"/>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052737"/>
            <a:ext cx="6336704" cy="3240360"/>
          </a:xfrm>
          <a:prstGeom prst="rect">
            <a:avLst/>
          </a:prstGeom>
          <a:noFill/>
          <a:ln>
            <a:noFill/>
          </a:ln>
        </p:spPr>
      </p:pic>
    </p:spTree>
    <p:extLst>
      <p:ext uri="{BB962C8B-B14F-4D97-AF65-F5344CB8AC3E}">
        <p14:creationId xmlns:p14="http://schemas.microsoft.com/office/powerpoint/2010/main" val="225213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16632"/>
            <a:ext cx="8964488" cy="6741368"/>
          </a:xfrm>
        </p:spPr>
        <p:txBody>
          <a:bodyPr>
            <a:normAutofit fontScale="70000" lnSpcReduction="20000"/>
          </a:bodyPr>
          <a:lstStyle/>
          <a:p>
            <a:pPr marL="405765" indent="0" algn="just">
              <a:lnSpc>
                <a:spcPct val="115000"/>
              </a:lnSpc>
              <a:spcAft>
                <a:spcPts val="0"/>
              </a:spcAft>
              <a:buNone/>
              <a:tabLst>
                <a:tab pos="2076450" algn="l"/>
              </a:tabLst>
            </a:pPr>
            <a:r>
              <a:rPr lang="en-US" sz="2400" dirty="0">
                <a:latin typeface="Times New Roman"/>
                <a:ea typeface="Calibri"/>
                <a:cs typeface="Arial"/>
              </a:rPr>
              <a:t> </a:t>
            </a:r>
            <a:endParaRPr lang="en-US" sz="1800" dirty="0">
              <a:latin typeface="Calibri"/>
              <a:ea typeface="Calibri"/>
              <a:cs typeface="Arial"/>
            </a:endParaRPr>
          </a:p>
          <a:p>
            <a:pPr marL="0" lvl="0" indent="0" algn="just">
              <a:lnSpc>
                <a:spcPct val="115000"/>
              </a:lnSpc>
              <a:spcAft>
                <a:spcPts val="0"/>
              </a:spcAft>
              <a:buNone/>
              <a:tabLst>
                <a:tab pos="270510" algn="r"/>
                <a:tab pos="2076450" algn="l"/>
              </a:tabLst>
            </a:pPr>
            <a:r>
              <a:rPr lang="en-US" sz="2400" b="1" dirty="0" smtClean="0">
                <a:solidFill>
                  <a:srgbClr val="FF0000"/>
                </a:solidFill>
                <a:latin typeface="Times New Roman"/>
                <a:ea typeface="Calibri"/>
                <a:cs typeface="Arial"/>
              </a:rPr>
              <a:t>3</a:t>
            </a:r>
            <a:r>
              <a:rPr lang="en-US" sz="2400" b="1" u="sng" dirty="0" smtClean="0">
                <a:latin typeface="Times New Roman"/>
                <a:ea typeface="Calibri"/>
                <a:cs typeface="Arial"/>
              </a:rPr>
              <a:t>. </a:t>
            </a:r>
            <a:r>
              <a:rPr lang="en-US" sz="2400" b="1" u="sng" dirty="0" err="1" smtClean="0">
                <a:latin typeface="Times New Roman"/>
                <a:ea typeface="Calibri"/>
                <a:cs typeface="Arial"/>
              </a:rPr>
              <a:t>Hydroxyamine</a:t>
            </a:r>
            <a:r>
              <a:rPr lang="en-US" sz="2400" b="1" u="sng" dirty="0" smtClean="0">
                <a:latin typeface="Times New Roman"/>
                <a:ea typeface="Calibri"/>
                <a:cs typeface="Arial"/>
              </a:rPr>
              <a:t> </a:t>
            </a:r>
            <a:r>
              <a:rPr lang="en-US" sz="2400" b="1" u="sng" dirty="0">
                <a:latin typeface="Times New Roman"/>
                <a:ea typeface="Calibri"/>
                <a:cs typeface="Arial"/>
              </a:rPr>
              <a:t>NH</a:t>
            </a:r>
            <a:r>
              <a:rPr lang="en-US" sz="2400" b="1" u="sng" baseline="-25000" dirty="0">
                <a:latin typeface="Times New Roman"/>
                <a:ea typeface="Calibri"/>
                <a:cs typeface="Arial"/>
              </a:rPr>
              <a:t>2</a:t>
            </a:r>
            <a:r>
              <a:rPr lang="en-US" sz="2400" b="1" u="sng" dirty="0">
                <a:latin typeface="Times New Roman"/>
                <a:ea typeface="Calibri"/>
                <a:cs typeface="Arial"/>
              </a:rPr>
              <a:t>OH:-</a:t>
            </a:r>
            <a:endParaRPr lang="en-US" sz="1800" dirty="0">
              <a:latin typeface="Calibri"/>
              <a:ea typeface="Calibri"/>
              <a:cs typeface="Arial"/>
            </a:endParaRPr>
          </a:p>
          <a:p>
            <a:pPr marL="457200" indent="0" algn="just">
              <a:lnSpc>
                <a:spcPct val="150000"/>
              </a:lnSpc>
              <a:spcAft>
                <a:spcPts val="0"/>
              </a:spcAft>
              <a:buNone/>
              <a:tabLst>
                <a:tab pos="2076450" algn="l"/>
              </a:tabLst>
            </a:pPr>
            <a:r>
              <a:rPr lang="en-US" sz="2400" dirty="0">
                <a:latin typeface="Times New Roman"/>
                <a:ea typeface="Calibri"/>
                <a:cs typeface="Arial"/>
              </a:rPr>
              <a:t>Prepared from reducing of nitrates or nitrides by SO</a:t>
            </a:r>
            <a:r>
              <a:rPr lang="en-US" sz="2400" baseline="-25000" dirty="0">
                <a:latin typeface="Times New Roman"/>
                <a:ea typeface="Calibri"/>
                <a:cs typeface="Arial"/>
              </a:rPr>
              <a:t>2</a:t>
            </a:r>
            <a:r>
              <a:rPr lang="en-US" sz="2400" dirty="0">
                <a:latin typeface="Times New Roman"/>
                <a:ea typeface="Calibri"/>
                <a:cs typeface="Arial"/>
              </a:rPr>
              <a:t>. It is a solid , white substance, malting point 33 ˚c, unstable so that we find it as salts like (NH</a:t>
            </a:r>
            <a:r>
              <a:rPr lang="en-US" sz="2400" baseline="-25000" dirty="0">
                <a:latin typeface="Times New Roman"/>
                <a:ea typeface="Calibri"/>
                <a:cs typeface="Arial"/>
              </a:rPr>
              <a:t>3</a:t>
            </a:r>
            <a:r>
              <a:rPr lang="en-US" sz="2400" dirty="0">
                <a:latin typeface="Times New Roman"/>
                <a:ea typeface="Calibri"/>
                <a:cs typeface="Arial"/>
              </a:rPr>
              <a:t>OH)</a:t>
            </a:r>
            <a:r>
              <a:rPr lang="en-US" sz="2400" baseline="-25000" dirty="0">
                <a:latin typeface="Times New Roman"/>
                <a:ea typeface="Calibri"/>
                <a:cs typeface="Arial"/>
              </a:rPr>
              <a:t>2</a:t>
            </a:r>
            <a:r>
              <a:rPr lang="en-US" sz="2400" dirty="0">
                <a:latin typeface="Times New Roman"/>
                <a:ea typeface="Calibri"/>
                <a:cs typeface="Arial"/>
              </a:rPr>
              <a:t>SO4 and (NH</a:t>
            </a:r>
            <a:r>
              <a:rPr lang="en-US" sz="2400" baseline="-25000" dirty="0">
                <a:latin typeface="Times New Roman"/>
                <a:ea typeface="Calibri"/>
                <a:cs typeface="Arial"/>
              </a:rPr>
              <a:t>3</a:t>
            </a:r>
            <a:r>
              <a:rPr lang="en-US" sz="2400" dirty="0">
                <a:latin typeface="Times New Roman"/>
                <a:ea typeface="Calibri"/>
                <a:cs typeface="Arial"/>
              </a:rPr>
              <a:t>OH)Cl.</a:t>
            </a:r>
            <a:endParaRPr lang="en-US" sz="1800" dirty="0">
              <a:latin typeface="Calibri"/>
              <a:ea typeface="Calibri"/>
              <a:cs typeface="Arial"/>
            </a:endParaRPr>
          </a:p>
          <a:p>
            <a:pPr marL="457200" indent="0" algn="just">
              <a:lnSpc>
                <a:spcPct val="150000"/>
              </a:lnSpc>
              <a:spcAft>
                <a:spcPts val="0"/>
              </a:spcAft>
              <a:buNone/>
              <a:tabLst>
                <a:tab pos="2076450" algn="l"/>
              </a:tabLst>
            </a:pPr>
            <a:r>
              <a:rPr lang="en-US" sz="2400" dirty="0">
                <a:latin typeface="Times New Roman"/>
                <a:ea typeface="Calibri"/>
                <a:cs typeface="Arial"/>
              </a:rPr>
              <a:t>Hydroxylamine less basic than ammonia.</a:t>
            </a:r>
            <a:endParaRPr lang="en-US" sz="1800" dirty="0">
              <a:latin typeface="Calibri"/>
              <a:ea typeface="Calibri"/>
              <a:cs typeface="Arial"/>
            </a:endParaRPr>
          </a:p>
          <a:p>
            <a:pPr marL="457200" indent="0" algn="just">
              <a:lnSpc>
                <a:spcPct val="150000"/>
              </a:lnSpc>
              <a:spcAft>
                <a:spcPts val="0"/>
              </a:spcAft>
              <a:buNone/>
              <a:tabLst>
                <a:tab pos="2362200" algn="l"/>
              </a:tabLst>
            </a:pPr>
            <a:r>
              <a:rPr lang="en-US" sz="2400" dirty="0">
                <a:latin typeface="Times New Roman"/>
                <a:ea typeface="Calibri"/>
                <a:cs typeface="Arial"/>
              </a:rPr>
              <a:t>NH</a:t>
            </a:r>
            <a:r>
              <a:rPr lang="en-US" sz="2400" baseline="-25000" dirty="0">
                <a:latin typeface="Times New Roman"/>
                <a:ea typeface="Calibri"/>
                <a:cs typeface="Arial"/>
              </a:rPr>
              <a:t>2</a:t>
            </a:r>
            <a:r>
              <a:rPr lang="en-US" sz="2400" dirty="0">
                <a:latin typeface="Times New Roman"/>
                <a:ea typeface="Calibri"/>
                <a:cs typeface="Arial"/>
              </a:rPr>
              <a:t>OH + H</a:t>
            </a:r>
            <a:r>
              <a:rPr lang="en-US" sz="2400" baseline="-25000" dirty="0">
                <a:latin typeface="Times New Roman"/>
                <a:ea typeface="Calibri"/>
                <a:cs typeface="Arial"/>
              </a:rPr>
              <a:t>2</a:t>
            </a:r>
            <a:r>
              <a:rPr lang="en-US" sz="2400" dirty="0">
                <a:latin typeface="Times New Roman"/>
                <a:ea typeface="Calibri"/>
                <a:cs typeface="Arial"/>
              </a:rPr>
              <a:t>O </a:t>
            </a:r>
            <a:r>
              <a:rPr lang="en-US" sz="2400" dirty="0" smtClean="0">
                <a:latin typeface="Times New Roman"/>
                <a:ea typeface="Calibri"/>
                <a:cs typeface="Arial"/>
              </a:rPr>
              <a:t>            </a:t>
            </a:r>
            <a:r>
              <a:rPr lang="en-US" sz="2400" dirty="0">
                <a:latin typeface="Times New Roman"/>
                <a:ea typeface="Calibri"/>
                <a:cs typeface="Arial"/>
              </a:rPr>
              <a:t>	NH</a:t>
            </a:r>
            <a:r>
              <a:rPr lang="en-US" sz="2400" baseline="-25000" dirty="0">
                <a:latin typeface="Times New Roman"/>
                <a:ea typeface="Calibri"/>
                <a:cs typeface="Arial"/>
              </a:rPr>
              <a:t>3</a:t>
            </a:r>
            <a:r>
              <a:rPr lang="en-US" sz="2400" baseline="30000" dirty="0">
                <a:latin typeface="Times New Roman"/>
                <a:ea typeface="Calibri"/>
                <a:cs typeface="Arial"/>
              </a:rPr>
              <a:t>+</a:t>
            </a:r>
            <a:r>
              <a:rPr lang="en-US" sz="2400" dirty="0">
                <a:latin typeface="Times New Roman"/>
                <a:ea typeface="Calibri"/>
                <a:cs typeface="Arial"/>
              </a:rPr>
              <a:t>OH + OH</a:t>
            </a:r>
            <a:r>
              <a:rPr lang="en-US" sz="2400" baseline="30000" dirty="0">
                <a:latin typeface="Times New Roman"/>
                <a:ea typeface="Calibri"/>
                <a:cs typeface="Arial"/>
              </a:rPr>
              <a:t>-</a:t>
            </a:r>
            <a:r>
              <a:rPr lang="en-US" sz="2400" dirty="0">
                <a:latin typeface="Times New Roman"/>
                <a:ea typeface="Calibri"/>
                <a:cs typeface="Arial"/>
              </a:rPr>
              <a:t>   K25= 6.6×10-9</a:t>
            </a:r>
            <a:endParaRPr lang="en-US" sz="1800" dirty="0">
              <a:latin typeface="Calibri"/>
              <a:ea typeface="Calibri"/>
              <a:cs typeface="Arial"/>
            </a:endParaRPr>
          </a:p>
          <a:p>
            <a:pPr marL="457200" indent="0" algn="just">
              <a:lnSpc>
                <a:spcPct val="150000"/>
              </a:lnSpc>
              <a:spcAft>
                <a:spcPts val="0"/>
              </a:spcAft>
              <a:buNone/>
              <a:tabLst>
                <a:tab pos="2362200" algn="l"/>
              </a:tabLst>
            </a:pPr>
            <a:r>
              <a:rPr lang="en-US" sz="2400" dirty="0">
                <a:latin typeface="Times New Roman"/>
                <a:ea typeface="Calibri"/>
                <a:cs typeface="Arial"/>
              </a:rPr>
              <a:t>It behaves as oxidation  – reducing agent as hydrazine, but is used as a reducing agent. </a:t>
            </a:r>
            <a:endParaRPr lang="en-US" sz="1800" dirty="0">
              <a:latin typeface="Calibri"/>
              <a:ea typeface="Calibri"/>
              <a:cs typeface="Arial"/>
            </a:endParaRPr>
          </a:p>
          <a:p>
            <a:pPr marL="457200" indent="180340" algn="just">
              <a:lnSpc>
                <a:spcPct val="150000"/>
              </a:lnSpc>
              <a:spcAft>
                <a:spcPts val="0"/>
              </a:spcAft>
              <a:tabLst>
                <a:tab pos="2362200" algn="l"/>
              </a:tabLst>
            </a:pPr>
            <a:endParaRPr lang="en-US" sz="1800" dirty="0" smtClean="0">
              <a:latin typeface="Calibri"/>
              <a:ea typeface="Calibri"/>
              <a:cs typeface="Arial"/>
            </a:endParaRPr>
          </a:p>
          <a:p>
            <a:pPr marL="457200" indent="180340" algn="just">
              <a:lnSpc>
                <a:spcPct val="150000"/>
              </a:lnSpc>
              <a:spcAft>
                <a:spcPts val="0"/>
              </a:spcAft>
              <a:tabLst>
                <a:tab pos="2362200" algn="l"/>
              </a:tabLst>
            </a:pPr>
            <a:endParaRPr lang="en-US" sz="1800" dirty="0">
              <a:latin typeface="Calibri"/>
              <a:ea typeface="Calibri"/>
              <a:cs typeface="Arial"/>
            </a:endParaRPr>
          </a:p>
          <a:p>
            <a:pPr marL="0" lvl="0" indent="0" algn="just">
              <a:lnSpc>
                <a:spcPct val="115000"/>
              </a:lnSpc>
              <a:spcAft>
                <a:spcPts val="0"/>
              </a:spcAft>
              <a:buNone/>
              <a:tabLst>
                <a:tab pos="2362200" algn="l"/>
              </a:tabLst>
            </a:pPr>
            <a:r>
              <a:rPr lang="en-US" sz="2400" b="1" dirty="0" smtClean="0">
                <a:solidFill>
                  <a:srgbClr val="FF0000"/>
                </a:solidFill>
                <a:latin typeface="Times New Roman"/>
                <a:ea typeface="Calibri"/>
                <a:cs typeface="Arial"/>
              </a:rPr>
              <a:t>4</a:t>
            </a:r>
            <a:r>
              <a:rPr lang="en-US" sz="2400" b="1" u="sng" dirty="0" smtClean="0">
                <a:latin typeface="Times New Roman"/>
                <a:ea typeface="Calibri"/>
                <a:cs typeface="Arial"/>
              </a:rPr>
              <a:t>. </a:t>
            </a:r>
            <a:r>
              <a:rPr lang="en-US" sz="2400" b="1" u="sng" dirty="0" err="1" smtClean="0">
                <a:latin typeface="Times New Roman"/>
                <a:ea typeface="Calibri"/>
                <a:cs typeface="Arial"/>
              </a:rPr>
              <a:t>Hydrazoic</a:t>
            </a:r>
            <a:r>
              <a:rPr lang="en-US" sz="2400" b="1" u="sng" dirty="0" smtClean="0">
                <a:latin typeface="Times New Roman"/>
                <a:ea typeface="Calibri"/>
                <a:cs typeface="Arial"/>
              </a:rPr>
              <a:t> </a:t>
            </a:r>
            <a:r>
              <a:rPr lang="en-US" sz="2400" b="1" u="sng" dirty="0">
                <a:latin typeface="Times New Roman"/>
                <a:ea typeface="Calibri"/>
                <a:cs typeface="Arial"/>
              </a:rPr>
              <a:t>acid HN</a:t>
            </a:r>
            <a:r>
              <a:rPr lang="en-US" sz="2400" b="1" u="sng" baseline="-25000" dirty="0">
                <a:latin typeface="Times New Roman"/>
                <a:ea typeface="Calibri"/>
                <a:cs typeface="Arial"/>
              </a:rPr>
              <a:t>3</a:t>
            </a:r>
            <a:r>
              <a:rPr lang="en-US" sz="2400" b="1" u="sng" dirty="0">
                <a:latin typeface="Times New Roman"/>
                <a:ea typeface="Calibri"/>
                <a:cs typeface="Arial"/>
              </a:rPr>
              <a:t>:-</a:t>
            </a:r>
            <a:endParaRPr lang="en-US" sz="1800" dirty="0">
              <a:latin typeface="Calibri"/>
              <a:ea typeface="Calibri"/>
              <a:cs typeface="Arial"/>
            </a:endParaRPr>
          </a:p>
          <a:p>
            <a:pPr marL="0" indent="0" algn="just">
              <a:lnSpc>
                <a:spcPct val="150000"/>
              </a:lnSpc>
              <a:spcAft>
                <a:spcPts val="0"/>
              </a:spcAft>
              <a:buNone/>
              <a:tabLst>
                <a:tab pos="2362200" algn="l"/>
              </a:tabLst>
            </a:pPr>
            <a:r>
              <a:rPr lang="en-US" sz="2400" dirty="0" smtClean="0">
                <a:latin typeface="Times New Roman"/>
                <a:ea typeface="Calibri"/>
                <a:cs typeface="Arial"/>
              </a:rPr>
              <a:t> Prepared </a:t>
            </a:r>
            <a:r>
              <a:rPr lang="en-US" sz="2400" dirty="0">
                <a:latin typeface="Times New Roman"/>
                <a:ea typeface="Calibri"/>
                <a:cs typeface="Arial"/>
              </a:rPr>
              <a:t>by oxidation of hydrazine using a strong oxidizing agent like HNO</a:t>
            </a:r>
            <a:r>
              <a:rPr lang="en-US" sz="2400" baseline="-25000" dirty="0">
                <a:latin typeface="Times New Roman"/>
                <a:ea typeface="Calibri"/>
                <a:cs typeface="Arial"/>
              </a:rPr>
              <a:t>2</a:t>
            </a:r>
            <a:r>
              <a:rPr lang="en-US" sz="2400" dirty="0">
                <a:latin typeface="Times New Roman"/>
                <a:ea typeface="Calibri"/>
                <a:cs typeface="Arial"/>
              </a:rPr>
              <a:t> in an acidic medium </a:t>
            </a:r>
            <a:r>
              <a:rPr lang="en-US" sz="2400" dirty="0" smtClean="0">
                <a:latin typeface="Times New Roman"/>
                <a:ea typeface="Calibri"/>
                <a:cs typeface="Arial"/>
              </a:rPr>
              <a:t>:</a:t>
            </a:r>
            <a:endParaRPr lang="en-US" sz="1800" dirty="0">
              <a:latin typeface="Calibri"/>
              <a:ea typeface="Calibri"/>
              <a:cs typeface="Arial"/>
            </a:endParaRPr>
          </a:p>
          <a:p>
            <a:pPr marL="0" indent="0" algn="just">
              <a:lnSpc>
                <a:spcPct val="150000"/>
              </a:lnSpc>
              <a:spcAft>
                <a:spcPts val="0"/>
              </a:spcAft>
              <a:buNone/>
              <a:tabLst>
                <a:tab pos="2362200" algn="l"/>
              </a:tabLst>
            </a:pPr>
            <a:r>
              <a:rPr lang="en-US" sz="2400" dirty="0">
                <a:latin typeface="Times New Roman"/>
                <a:ea typeface="Calibri"/>
                <a:cs typeface="Arial"/>
              </a:rPr>
              <a:t> </a:t>
            </a:r>
            <a:r>
              <a:rPr lang="en-US" sz="2400" dirty="0" smtClean="0">
                <a:latin typeface="Times New Roman"/>
                <a:ea typeface="Calibri"/>
                <a:cs typeface="Arial"/>
              </a:rPr>
              <a:t> N</a:t>
            </a:r>
            <a:r>
              <a:rPr lang="en-US" sz="2400" baseline="-25000" dirty="0" smtClean="0">
                <a:latin typeface="Times New Roman"/>
                <a:ea typeface="Calibri"/>
                <a:cs typeface="Arial"/>
              </a:rPr>
              <a:t>2</a:t>
            </a:r>
            <a:r>
              <a:rPr lang="en-US" sz="2400" dirty="0" smtClean="0">
                <a:latin typeface="Times New Roman"/>
                <a:ea typeface="Calibri"/>
                <a:cs typeface="Arial"/>
              </a:rPr>
              <a:t>H</a:t>
            </a:r>
            <a:r>
              <a:rPr lang="en-US" sz="2400" baseline="-25000" dirty="0" smtClean="0">
                <a:latin typeface="Times New Roman"/>
                <a:ea typeface="Calibri"/>
                <a:cs typeface="Arial"/>
              </a:rPr>
              <a:t>5</a:t>
            </a:r>
            <a:r>
              <a:rPr lang="en-US" sz="2400" dirty="0">
                <a:latin typeface="Times New Roman"/>
                <a:ea typeface="Calibri"/>
                <a:cs typeface="Arial"/>
              </a:rPr>
              <a:t>+ + HNO</a:t>
            </a:r>
            <a:r>
              <a:rPr lang="en-US" sz="2400" baseline="-25000" dirty="0">
                <a:latin typeface="Times New Roman"/>
                <a:ea typeface="Calibri"/>
                <a:cs typeface="Arial"/>
              </a:rPr>
              <a:t>2</a:t>
            </a:r>
            <a:r>
              <a:rPr lang="en-US" sz="2400" dirty="0">
                <a:latin typeface="Times New Roman"/>
                <a:ea typeface="Calibri"/>
                <a:cs typeface="Arial"/>
              </a:rPr>
              <a:t>      </a:t>
            </a:r>
            <a:r>
              <a:rPr lang="en-US" sz="2400" dirty="0" smtClean="0">
                <a:latin typeface="Times New Roman"/>
                <a:ea typeface="Calibri"/>
                <a:cs typeface="Arial"/>
              </a:rPr>
              <a:t>               </a:t>
            </a:r>
            <a:r>
              <a:rPr lang="en-US" sz="2400" dirty="0">
                <a:latin typeface="Times New Roman"/>
                <a:ea typeface="Calibri"/>
                <a:cs typeface="Arial"/>
              </a:rPr>
              <a:t>HN</a:t>
            </a:r>
            <a:r>
              <a:rPr lang="en-US" sz="2400" baseline="-25000" dirty="0">
                <a:latin typeface="Times New Roman"/>
                <a:ea typeface="Calibri"/>
                <a:cs typeface="Arial"/>
              </a:rPr>
              <a:t>3</a:t>
            </a:r>
            <a:r>
              <a:rPr lang="en-US" sz="2400" dirty="0">
                <a:latin typeface="Times New Roman"/>
                <a:ea typeface="Calibri"/>
                <a:cs typeface="Arial"/>
              </a:rPr>
              <a:t> +H</a:t>
            </a:r>
            <a:r>
              <a:rPr lang="en-US" sz="2400" baseline="-25000" dirty="0">
                <a:latin typeface="Times New Roman"/>
                <a:ea typeface="Calibri"/>
                <a:cs typeface="Arial"/>
              </a:rPr>
              <a:t>3</a:t>
            </a:r>
            <a:r>
              <a:rPr lang="en-US" sz="2400" dirty="0">
                <a:latin typeface="Times New Roman"/>
                <a:ea typeface="Calibri"/>
                <a:cs typeface="Arial"/>
              </a:rPr>
              <a:t>O</a:t>
            </a:r>
            <a:r>
              <a:rPr lang="en-US" sz="2400" baseline="30000" dirty="0">
                <a:latin typeface="Times New Roman"/>
                <a:ea typeface="Calibri"/>
                <a:cs typeface="Arial"/>
              </a:rPr>
              <a:t>+</a:t>
            </a:r>
            <a:r>
              <a:rPr lang="en-US" sz="2400" dirty="0">
                <a:latin typeface="Times New Roman"/>
                <a:ea typeface="Calibri"/>
                <a:cs typeface="Arial"/>
              </a:rPr>
              <a:t> + H</a:t>
            </a:r>
            <a:r>
              <a:rPr lang="en-US" sz="2400" baseline="-25000" dirty="0">
                <a:latin typeface="Times New Roman"/>
                <a:ea typeface="Calibri"/>
                <a:cs typeface="Arial"/>
              </a:rPr>
              <a:t>2</a:t>
            </a:r>
            <a:r>
              <a:rPr lang="en-US" sz="2400" dirty="0">
                <a:latin typeface="Times New Roman"/>
                <a:ea typeface="Calibri"/>
                <a:cs typeface="Arial"/>
              </a:rPr>
              <a:t>O</a:t>
            </a:r>
            <a:endParaRPr lang="en-US" sz="1800" dirty="0">
              <a:latin typeface="Calibri"/>
              <a:ea typeface="Calibri"/>
              <a:cs typeface="Arial"/>
            </a:endParaRPr>
          </a:p>
          <a:p>
            <a:pPr marL="0" indent="0" algn="just">
              <a:lnSpc>
                <a:spcPct val="150000"/>
              </a:lnSpc>
              <a:spcAft>
                <a:spcPts val="0"/>
              </a:spcAft>
              <a:buNone/>
              <a:tabLst>
                <a:tab pos="2362200" algn="l"/>
              </a:tabLst>
            </a:pPr>
            <a:r>
              <a:rPr lang="en-US" sz="2400" dirty="0">
                <a:latin typeface="Times New Roman"/>
                <a:ea typeface="Calibri"/>
                <a:cs typeface="Arial"/>
              </a:rPr>
              <a:t> </a:t>
            </a:r>
            <a:r>
              <a:rPr lang="en-US" sz="2400" dirty="0" smtClean="0">
                <a:latin typeface="Times New Roman"/>
                <a:ea typeface="Calibri"/>
                <a:cs typeface="Arial"/>
              </a:rPr>
              <a:t> HN3 </a:t>
            </a:r>
            <a:r>
              <a:rPr lang="en-US" sz="2400" dirty="0">
                <a:latin typeface="Times New Roman"/>
                <a:ea typeface="Calibri"/>
                <a:cs typeface="Arial"/>
              </a:rPr>
              <a:t>is a colorless liquid, boils at 37˚c , high </a:t>
            </a:r>
            <a:r>
              <a:rPr lang="en-US" sz="2400" dirty="0" err="1">
                <a:latin typeface="Times New Roman"/>
                <a:ea typeface="Calibri"/>
                <a:cs typeface="Arial"/>
              </a:rPr>
              <a:t>explosed</a:t>
            </a:r>
            <a:r>
              <a:rPr lang="en-US" sz="2400" dirty="0">
                <a:latin typeface="Times New Roman"/>
                <a:ea typeface="Calibri"/>
                <a:cs typeface="Arial"/>
              </a:rPr>
              <a:t> .Weak salts are called </a:t>
            </a:r>
            <a:r>
              <a:rPr lang="en-US" sz="2400" dirty="0" err="1">
                <a:latin typeface="Times New Roman"/>
                <a:ea typeface="Calibri"/>
                <a:cs typeface="Arial"/>
              </a:rPr>
              <a:t>azides</a:t>
            </a:r>
            <a:r>
              <a:rPr lang="en-US" sz="2400" dirty="0">
                <a:latin typeface="Times New Roman"/>
                <a:ea typeface="Calibri"/>
                <a:cs typeface="Arial"/>
              </a:rPr>
              <a:t> (Explosives).</a:t>
            </a:r>
            <a:endParaRPr lang="en-US" sz="1800" dirty="0">
              <a:latin typeface="Calibri"/>
              <a:ea typeface="Calibri"/>
              <a:cs typeface="Arial"/>
            </a:endParaRPr>
          </a:p>
          <a:p>
            <a:pPr marL="0" indent="0" algn="just">
              <a:lnSpc>
                <a:spcPct val="150000"/>
              </a:lnSpc>
              <a:spcAft>
                <a:spcPts val="0"/>
              </a:spcAft>
              <a:buNone/>
              <a:tabLst>
                <a:tab pos="2362200" algn="l"/>
              </a:tabLst>
            </a:pPr>
            <a:r>
              <a:rPr lang="en-US" sz="2400" dirty="0" smtClean="0">
                <a:latin typeface="Times New Roman"/>
                <a:ea typeface="Calibri"/>
                <a:cs typeface="Arial"/>
              </a:rPr>
              <a:t>  3NaNH</a:t>
            </a:r>
            <a:r>
              <a:rPr lang="en-US" sz="2400" baseline="-25000" dirty="0" smtClean="0">
                <a:latin typeface="Times New Roman"/>
                <a:ea typeface="Calibri"/>
                <a:cs typeface="Arial"/>
              </a:rPr>
              <a:t>2</a:t>
            </a:r>
            <a:r>
              <a:rPr lang="en-US" sz="2400" dirty="0" smtClean="0">
                <a:latin typeface="Times New Roman"/>
                <a:ea typeface="Calibri"/>
                <a:cs typeface="Arial"/>
              </a:rPr>
              <a:t> </a:t>
            </a:r>
            <a:r>
              <a:rPr lang="en-US" sz="2400" dirty="0">
                <a:latin typeface="Times New Roman"/>
                <a:ea typeface="Calibri"/>
                <a:cs typeface="Arial"/>
              </a:rPr>
              <a:t>+ NaNO</a:t>
            </a:r>
            <a:r>
              <a:rPr lang="en-US" sz="2400" baseline="-25000" dirty="0">
                <a:latin typeface="Times New Roman"/>
                <a:ea typeface="Calibri"/>
                <a:cs typeface="Arial"/>
              </a:rPr>
              <a:t>3</a:t>
            </a:r>
            <a:r>
              <a:rPr lang="en-US" sz="2400" dirty="0">
                <a:latin typeface="Times New Roman"/>
                <a:ea typeface="Calibri"/>
                <a:cs typeface="Arial"/>
              </a:rPr>
              <a:t> </a:t>
            </a:r>
            <a:r>
              <a:rPr lang="en-US" sz="2400" dirty="0" smtClean="0">
                <a:latin typeface="Times New Roman"/>
                <a:ea typeface="Calibri"/>
                <a:cs typeface="Arial"/>
              </a:rPr>
              <a:t>                   NaN3 </a:t>
            </a:r>
            <a:r>
              <a:rPr lang="en-US" sz="2400" dirty="0">
                <a:latin typeface="Times New Roman"/>
                <a:ea typeface="Calibri"/>
                <a:cs typeface="Arial"/>
              </a:rPr>
              <a:t>+3NaOH + NH</a:t>
            </a:r>
            <a:r>
              <a:rPr lang="en-US" sz="2400" baseline="-25000" dirty="0">
                <a:latin typeface="Times New Roman"/>
                <a:ea typeface="Calibri"/>
                <a:cs typeface="Arial"/>
              </a:rPr>
              <a:t>3</a:t>
            </a:r>
            <a:r>
              <a:rPr lang="en-US" sz="2400" dirty="0">
                <a:latin typeface="Times New Roman"/>
                <a:ea typeface="Calibri"/>
                <a:cs typeface="Arial"/>
              </a:rPr>
              <a:t> </a:t>
            </a:r>
            <a:endParaRPr lang="en-US" sz="1800" dirty="0">
              <a:latin typeface="Calibri"/>
              <a:ea typeface="Calibri"/>
              <a:cs typeface="Arial"/>
            </a:endParaRPr>
          </a:p>
          <a:p>
            <a:pPr marL="0" indent="0" algn="just">
              <a:lnSpc>
                <a:spcPct val="150000"/>
              </a:lnSpc>
              <a:spcAft>
                <a:spcPts val="0"/>
              </a:spcAft>
              <a:buNone/>
              <a:tabLst>
                <a:tab pos="2362200" algn="l"/>
              </a:tabLst>
            </a:pPr>
            <a:r>
              <a:rPr lang="en-US" sz="2400" baseline="-25000" dirty="0" smtClean="0">
                <a:latin typeface="Times New Roman"/>
                <a:ea typeface="Calibri"/>
                <a:cs typeface="Arial"/>
              </a:rPr>
              <a:t>       </a:t>
            </a:r>
            <a:r>
              <a:rPr lang="en-US" sz="2400" baseline="-25000" dirty="0" err="1" smtClean="0">
                <a:latin typeface="Times New Roman"/>
                <a:ea typeface="Calibri"/>
                <a:cs typeface="Arial"/>
              </a:rPr>
              <a:t>Sod.amide</a:t>
            </a:r>
            <a:r>
              <a:rPr lang="en-US" sz="2400" baseline="-25000" dirty="0" smtClean="0">
                <a:latin typeface="Times New Roman"/>
                <a:ea typeface="Calibri"/>
                <a:cs typeface="Arial"/>
              </a:rPr>
              <a:t>              </a:t>
            </a:r>
            <a:r>
              <a:rPr lang="en-US" sz="2400" baseline="-25000" dirty="0" err="1" smtClean="0">
                <a:latin typeface="Times New Roman"/>
                <a:ea typeface="Calibri"/>
                <a:cs typeface="Arial"/>
              </a:rPr>
              <a:t>azide</a:t>
            </a:r>
            <a:endParaRPr lang="en-US" sz="1800" dirty="0">
              <a:latin typeface="Calibri"/>
              <a:ea typeface="Calibri"/>
              <a:cs typeface="Arial"/>
            </a:endParaRPr>
          </a:p>
        </p:txBody>
      </p:sp>
      <p:cxnSp>
        <p:nvCxnSpPr>
          <p:cNvPr id="5" name="رابط كسهم مستقيم 4"/>
          <p:cNvCxnSpPr/>
          <p:nvPr/>
        </p:nvCxnSpPr>
        <p:spPr>
          <a:xfrm>
            <a:off x="1979712" y="2060848"/>
            <a:ext cx="72008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رابط كسهم مستقيم 6"/>
          <p:cNvCxnSpPr/>
          <p:nvPr/>
        </p:nvCxnSpPr>
        <p:spPr>
          <a:xfrm>
            <a:off x="1691680" y="4077072"/>
            <a:ext cx="79208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رابط كسهم مستقيم 9"/>
          <p:cNvCxnSpPr/>
          <p:nvPr/>
        </p:nvCxnSpPr>
        <p:spPr>
          <a:xfrm>
            <a:off x="1907704" y="4869160"/>
            <a:ext cx="86409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317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25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2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25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25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25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arn(inVertic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25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arn(inVertical)">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25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barn(inVertical)">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25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barn(inVertical)">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25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barn(inVertical)">
                                      <p:cBhvr>
                                        <p:cTn id="6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467544" y="731520"/>
            <a:ext cx="8280920" cy="3474720"/>
          </a:xfrm>
        </p:spPr>
        <p:txBody>
          <a:bodyPr/>
          <a:lstStyle/>
          <a:p>
            <a:pPr marL="0" lvl="0" indent="0" algn="just">
              <a:lnSpc>
                <a:spcPct val="150000"/>
              </a:lnSpc>
              <a:spcAft>
                <a:spcPts val="0"/>
              </a:spcAft>
              <a:buClr>
                <a:srgbClr val="F14124">
                  <a:lumMod val="75000"/>
                </a:srgbClr>
              </a:buClr>
              <a:buNone/>
              <a:tabLst>
                <a:tab pos="2362200" algn="l"/>
              </a:tabLst>
            </a:pPr>
            <a:r>
              <a:rPr lang="en-US" sz="1800" dirty="0">
                <a:solidFill>
                  <a:prstClr val="black">
                    <a:lumMod val="75000"/>
                    <a:lumOff val="25000"/>
                  </a:prstClr>
                </a:solidFill>
                <a:latin typeface="Times New Roman"/>
                <a:ea typeface="Calibri"/>
                <a:cs typeface="Arial"/>
              </a:rPr>
              <a:t>Ionic </a:t>
            </a:r>
            <a:r>
              <a:rPr lang="en-US" sz="1800" dirty="0" err="1">
                <a:solidFill>
                  <a:prstClr val="black">
                    <a:lumMod val="75000"/>
                    <a:lumOff val="25000"/>
                  </a:prstClr>
                </a:solidFill>
                <a:latin typeface="Times New Roman"/>
                <a:ea typeface="Calibri"/>
                <a:cs typeface="Arial"/>
              </a:rPr>
              <a:t>azides</a:t>
            </a:r>
            <a:r>
              <a:rPr lang="en-US" sz="1800" dirty="0">
                <a:solidFill>
                  <a:prstClr val="black">
                    <a:lumMod val="75000"/>
                    <a:lumOff val="25000"/>
                  </a:prstClr>
                </a:solidFill>
                <a:latin typeface="Times New Roman"/>
                <a:ea typeface="Calibri"/>
                <a:cs typeface="Arial"/>
              </a:rPr>
              <a:t> are relatively stable because of the resonance energy of the </a:t>
            </a:r>
            <a:r>
              <a:rPr lang="en-US" sz="1800" dirty="0" err="1">
                <a:solidFill>
                  <a:prstClr val="black">
                    <a:lumMod val="75000"/>
                    <a:lumOff val="25000"/>
                  </a:prstClr>
                </a:solidFill>
                <a:latin typeface="Times New Roman"/>
                <a:ea typeface="Calibri"/>
                <a:cs typeface="Arial"/>
              </a:rPr>
              <a:t>azide</a:t>
            </a:r>
            <a:r>
              <a:rPr lang="en-US" sz="1800" dirty="0">
                <a:solidFill>
                  <a:prstClr val="black">
                    <a:lumMod val="75000"/>
                    <a:lumOff val="25000"/>
                  </a:prstClr>
                </a:solidFill>
                <a:latin typeface="Times New Roman"/>
                <a:ea typeface="Calibri"/>
                <a:cs typeface="Arial"/>
              </a:rPr>
              <a:t> ion .</a:t>
            </a:r>
            <a:endParaRPr lang="en-US" sz="1800" dirty="0">
              <a:solidFill>
                <a:prstClr val="black">
                  <a:lumMod val="75000"/>
                  <a:lumOff val="25000"/>
                </a:prstClr>
              </a:solidFill>
              <a:latin typeface="Calibri"/>
              <a:ea typeface="Calibri"/>
              <a:cs typeface="Arial"/>
            </a:endParaRPr>
          </a:p>
          <a:p>
            <a:pPr marL="45720" indent="0">
              <a:buNone/>
            </a:pPr>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25724"/>
            <a:ext cx="8352928" cy="2891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67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2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144000" cy="6858000"/>
          </a:xfrm>
        </p:spPr>
        <p:txBody>
          <a:bodyPr>
            <a:normAutofit fontScale="85000" lnSpcReduction="10000"/>
          </a:bodyPr>
          <a:lstStyle/>
          <a:p>
            <a:pPr marL="274320" indent="0" algn="just">
              <a:lnSpc>
                <a:spcPct val="115000"/>
              </a:lnSpc>
              <a:spcAft>
                <a:spcPts val="0"/>
              </a:spcAft>
              <a:buNone/>
              <a:tabLst>
                <a:tab pos="2362200" algn="l"/>
              </a:tabLst>
            </a:pPr>
            <a:r>
              <a:rPr lang="en-US" sz="3200" b="1" u="sng" dirty="0">
                <a:latin typeface="Times New Roman"/>
                <a:ea typeface="Calibri"/>
                <a:cs typeface="Arial"/>
              </a:rPr>
              <a:t>Nitrogen and Halogens Compounds:-</a:t>
            </a:r>
            <a:endParaRPr lang="en-US" sz="1800" dirty="0">
              <a:latin typeface="Calibri"/>
              <a:ea typeface="Calibri"/>
              <a:cs typeface="Arial"/>
            </a:endParaRPr>
          </a:p>
          <a:p>
            <a:pPr marL="274320" indent="0" algn="just">
              <a:lnSpc>
                <a:spcPct val="150000"/>
              </a:lnSpc>
              <a:spcAft>
                <a:spcPts val="0"/>
              </a:spcAft>
              <a:buNone/>
              <a:tabLst>
                <a:tab pos="2362200" algn="l"/>
              </a:tabLst>
            </a:pPr>
            <a:r>
              <a:rPr lang="en-US" sz="2400" dirty="0">
                <a:latin typeface="Times New Roman"/>
                <a:ea typeface="Calibri"/>
                <a:cs typeface="Arial"/>
              </a:rPr>
              <a:t>The most known pure compounds are :- NF</a:t>
            </a:r>
            <a:r>
              <a:rPr lang="en-US" sz="2400" baseline="-25000" dirty="0">
                <a:latin typeface="Times New Roman"/>
                <a:ea typeface="Calibri"/>
                <a:cs typeface="Arial"/>
              </a:rPr>
              <a:t>3</a:t>
            </a:r>
            <a:r>
              <a:rPr lang="en-US" sz="2400" dirty="0">
                <a:latin typeface="Times New Roman"/>
                <a:ea typeface="Calibri"/>
                <a:cs typeface="Arial"/>
              </a:rPr>
              <a:t> , N</a:t>
            </a:r>
            <a:r>
              <a:rPr lang="en-US" sz="2400" baseline="-25000" dirty="0">
                <a:latin typeface="Times New Roman"/>
                <a:ea typeface="Calibri"/>
                <a:cs typeface="Arial"/>
              </a:rPr>
              <a:t>2</a:t>
            </a:r>
            <a:r>
              <a:rPr lang="en-US" sz="2400" dirty="0">
                <a:latin typeface="Times New Roman"/>
                <a:ea typeface="Calibri"/>
                <a:cs typeface="Arial"/>
              </a:rPr>
              <a:t>F</a:t>
            </a:r>
            <a:r>
              <a:rPr lang="en-US" sz="2400" baseline="-25000" dirty="0">
                <a:latin typeface="Times New Roman"/>
                <a:ea typeface="Calibri"/>
                <a:cs typeface="Arial"/>
              </a:rPr>
              <a:t>2</a:t>
            </a:r>
            <a:r>
              <a:rPr lang="en-US" sz="2400" dirty="0">
                <a:latin typeface="Times New Roman"/>
                <a:ea typeface="Calibri"/>
                <a:cs typeface="Arial"/>
              </a:rPr>
              <a:t>, N</a:t>
            </a:r>
            <a:r>
              <a:rPr lang="en-US" sz="2400" baseline="-25000" dirty="0">
                <a:latin typeface="Times New Roman"/>
                <a:ea typeface="Calibri"/>
                <a:cs typeface="Arial"/>
              </a:rPr>
              <a:t>2</a:t>
            </a:r>
            <a:r>
              <a:rPr lang="en-US" sz="2400" dirty="0">
                <a:latin typeface="Times New Roman"/>
                <a:ea typeface="Calibri"/>
                <a:cs typeface="Arial"/>
              </a:rPr>
              <a:t>F</a:t>
            </a:r>
            <a:r>
              <a:rPr lang="en-US" sz="2400" baseline="-25000" dirty="0">
                <a:latin typeface="Times New Roman"/>
                <a:ea typeface="Calibri"/>
                <a:cs typeface="Arial"/>
              </a:rPr>
              <a:t>4</a:t>
            </a:r>
            <a:r>
              <a:rPr lang="en-US" sz="2400" dirty="0">
                <a:latin typeface="Times New Roman"/>
                <a:ea typeface="Calibri"/>
                <a:cs typeface="Arial"/>
              </a:rPr>
              <a:t> and NCl</a:t>
            </a:r>
            <a:r>
              <a:rPr lang="en-US" sz="2400" baseline="-25000" dirty="0">
                <a:latin typeface="Times New Roman"/>
                <a:ea typeface="Calibri"/>
                <a:cs typeface="Arial"/>
              </a:rPr>
              <a:t>3</a:t>
            </a:r>
            <a:r>
              <a:rPr lang="en-US" sz="2400" dirty="0">
                <a:latin typeface="Times New Roman"/>
                <a:ea typeface="Calibri"/>
                <a:cs typeface="Arial"/>
              </a:rPr>
              <a:t>. Compounds of Br</a:t>
            </a:r>
            <a:r>
              <a:rPr lang="en-US" sz="2400" baseline="-25000" dirty="0">
                <a:latin typeface="Times New Roman"/>
                <a:ea typeface="Calibri"/>
                <a:cs typeface="Arial"/>
              </a:rPr>
              <a:t>2</a:t>
            </a:r>
            <a:r>
              <a:rPr lang="en-US" sz="2400" dirty="0">
                <a:latin typeface="Times New Roman"/>
                <a:ea typeface="Calibri"/>
                <a:cs typeface="Arial"/>
              </a:rPr>
              <a:t> and I</a:t>
            </a:r>
            <a:r>
              <a:rPr lang="en-US" sz="2400" baseline="-25000" dirty="0">
                <a:latin typeface="Times New Roman"/>
                <a:ea typeface="Calibri"/>
                <a:cs typeface="Arial"/>
              </a:rPr>
              <a:t>2</a:t>
            </a:r>
            <a:r>
              <a:rPr lang="en-US" sz="2400" dirty="0">
                <a:latin typeface="Times New Roman"/>
                <a:ea typeface="Calibri"/>
                <a:cs typeface="Arial"/>
              </a:rPr>
              <a:t> with nitrogen are complexes , e.g. NBr</a:t>
            </a:r>
            <a:r>
              <a:rPr lang="en-US" sz="2400" baseline="-25000" dirty="0">
                <a:latin typeface="Times New Roman"/>
                <a:ea typeface="Calibri"/>
                <a:cs typeface="Arial"/>
              </a:rPr>
              <a:t>3</a:t>
            </a:r>
            <a:r>
              <a:rPr lang="en-US" sz="2400" dirty="0">
                <a:latin typeface="Times New Roman"/>
                <a:ea typeface="Calibri"/>
                <a:cs typeface="Arial"/>
              </a:rPr>
              <a:t>.6NH</a:t>
            </a:r>
            <a:r>
              <a:rPr lang="en-US" sz="2400" baseline="-25000" dirty="0">
                <a:latin typeface="Times New Roman"/>
                <a:ea typeface="Calibri"/>
                <a:cs typeface="Arial"/>
              </a:rPr>
              <a:t>3</a:t>
            </a:r>
            <a:r>
              <a:rPr lang="en-US" sz="2400" dirty="0">
                <a:latin typeface="Times New Roman"/>
                <a:ea typeface="Calibri"/>
                <a:cs typeface="Arial"/>
              </a:rPr>
              <a:t>, NI</a:t>
            </a:r>
            <a:r>
              <a:rPr lang="en-US" sz="2400" baseline="-25000" dirty="0">
                <a:latin typeface="Times New Roman"/>
                <a:ea typeface="Calibri"/>
                <a:cs typeface="Arial"/>
              </a:rPr>
              <a:t>3</a:t>
            </a:r>
            <a:r>
              <a:rPr lang="en-US" sz="2400" dirty="0">
                <a:latin typeface="Times New Roman"/>
                <a:ea typeface="Calibri"/>
                <a:cs typeface="Arial"/>
              </a:rPr>
              <a:t>.6NH</a:t>
            </a:r>
            <a:r>
              <a:rPr lang="en-US" sz="2400" baseline="-25000" dirty="0">
                <a:latin typeface="Times New Roman"/>
                <a:ea typeface="Calibri"/>
                <a:cs typeface="Arial"/>
              </a:rPr>
              <a:t>3</a:t>
            </a:r>
            <a:r>
              <a:rPr lang="en-US" sz="2400" dirty="0">
                <a:latin typeface="Times New Roman"/>
                <a:ea typeface="Calibri"/>
                <a:cs typeface="Arial"/>
              </a:rPr>
              <a:t>.</a:t>
            </a:r>
            <a:endParaRPr lang="en-US" sz="1800" dirty="0">
              <a:latin typeface="Calibri"/>
              <a:ea typeface="Calibri"/>
              <a:cs typeface="Arial"/>
            </a:endParaRPr>
          </a:p>
          <a:p>
            <a:pPr marL="274320" indent="0" algn="just">
              <a:lnSpc>
                <a:spcPct val="150000"/>
              </a:lnSpc>
              <a:spcAft>
                <a:spcPts val="0"/>
              </a:spcAft>
              <a:buNone/>
              <a:tabLst>
                <a:tab pos="2362200" algn="l"/>
              </a:tabLst>
            </a:pPr>
            <a:r>
              <a:rPr lang="en-US" sz="2400" b="1" u="sng" dirty="0">
                <a:latin typeface="Times New Roman"/>
                <a:ea typeface="Calibri"/>
                <a:cs typeface="Arial"/>
              </a:rPr>
              <a:t>NF</a:t>
            </a:r>
            <a:r>
              <a:rPr lang="en-US" sz="2400" b="1" u="sng" baseline="-25000" dirty="0">
                <a:latin typeface="Times New Roman"/>
                <a:ea typeface="Calibri"/>
                <a:cs typeface="Arial"/>
              </a:rPr>
              <a:t>3</a:t>
            </a:r>
            <a:r>
              <a:rPr lang="en-US" sz="2400" dirty="0">
                <a:latin typeface="Times New Roman"/>
                <a:ea typeface="Calibri"/>
                <a:cs typeface="Arial"/>
              </a:rPr>
              <a:t>:- Prepared from F</a:t>
            </a:r>
            <a:r>
              <a:rPr lang="en-US" sz="2400" baseline="-25000" dirty="0">
                <a:latin typeface="Times New Roman"/>
                <a:ea typeface="Calibri"/>
                <a:cs typeface="Arial"/>
              </a:rPr>
              <a:t>2</a:t>
            </a:r>
            <a:r>
              <a:rPr lang="en-US" sz="2400" dirty="0">
                <a:latin typeface="Times New Roman"/>
                <a:ea typeface="Calibri"/>
                <a:cs typeface="Arial"/>
              </a:rPr>
              <a:t> with NH</a:t>
            </a:r>
            <a:r>
              <a:rPr lang="en-US" sz="2400" baseline="-25000" dirty="0">
                <a:latin typeface="Times New Roman"/>
                <a:ea typeface="Calibri"/>
                <a:cs typeface="Arial"/>
              </a:rPr>
              <a:t>3</a:t>
            </a:r>
            <a:r>
              <a:rPr lang="en-US" sz="2400" dirty="0">
                <a:latin typeface="Times New Roman"/>
                <a:ea typeface="Calibri"/>
                <a:cs typeface="Arial"/>
              </a:rPr>
              <a:t>:-</a:t>
            </a:r>
            <a:endParaRPr lang="en-US" sz="1800" dirty="0">
              <a:latin typeface="Calibri"/>
              <a:ea typeface="Calibri"/>
              <a:cs typeface="Arial"/>
            </a:endParaRPr>
          </a:p>
          <a:p>
            <a:pPr marL="274320" indent="0" algn="just">
              <a:lnSpc>
                <a:spcPct val="150000"/>
              </a:lnSpc>
              <a:spcAft>
                <a:spcPts val="0"/>
              </a:spcAft>
              <a:buNone/>
              <a:tabLst>
                <a:tab pos="2362200" algn="l"/>
              </a:tabLst>
            </a:pPr>
            <a:r>
              <a:rPr lang="en-US" sz="2400" dirty="0">
                <a:latin typeface="Times New Roman"/>
                <a:ea typeface="Calibri"/>
                <a:cs typeface="Arial"/>
              </a:rPr>
              <a:t>4NH</a:t>
            </a:r>
            <a:r>
              <a:rPr lang="en-US" sz="2400" baseline="-25000" dirty="0">
                <a:latin typeface="Times New Roman"/>
                <a:ea typeface="Calibri"/>
                <a:cs typeface="Arial"/>
              </a:rPr>
              <a:t>3</a:t>
            </a:r>
            <a:r>
              <a:rPr lang="en-US" sz="2400" dirty="0">
                <a:latin typeface="Times New Roman"/>
                <a:ea typeface="Calibri"/>
                <a:cs typeface="Arial"/>
              </a:rPr>
              <a:t> + </a:t>
            </a:r>
            <a:r>
              <a:rPr lang="en-US" sz="2400" dirty="0" smtClean="0">
                <a:latin typeface="Times New Roman"/>
                <a:ea typeface="Calibri"/>
                <a:cs typeface="Arial"/>
              </a:rPr>
              <a:t>3F</a:t>
            </a:r>
            <a:r>
              <a:rPr lang="en-US" sz="2400" baseline="-25000" dirty="0" smtClean="0">
                <a:latin typeface="Times New Roman"/>
                <a:ea typeface="Calibri"/>
                <a:cs typeface="Arial"/>
              </a:rPr>
              <a:t>3  </a:t>
            </a:r>
            <a:r>
              <a:rPr lang="en-US" sz="2400" dirty="0" smtClean="0">
                <a:latin typeface="Times New Roman"/>
                <a:ea typeface="Calibri"/>
                <a:cs typeface="Arial"/>
              </a:rPr>
              <a:t>             </a:t>
            </a:r>
            <a:r>
              <a:rPr lang="en-US" sz="2400" dirty="0">
                <a:latin typeface="Times New Roman"/>
                <a:ea typeface="Calibri"/>
                <a:cs typeface="Arial"/>
              </a:rPr>
              <a:t>NF</a:t>
            </a:r>
            <a:r>
              <a:rPr lang="en-US" sz="2400" baseline="-25000" dirty="0">
                <a:latin typeface="Times New Roman"/>
                <a:ea typeface="Calibri"/>
                <a:cs typeface="Arial"/>
              </a:rPr>
              <a:t>3</a:t>
            </a:r>
            <a:r>
              <a:rPr lang="en-US" sz="2400" dirty="0">
                <a:latin typeface="Times New Roman"/>
                <a:ea typeface="Calibri"/>
                <a:cs typeface="Arial"/>
              </a:rPr>
              <a:t> + 3NH</a:t>
            </a:r>
            <a:r>
              <a:rPr lang="en-US" sz="2400" baseline="-25000" dirty="0">
                <a:latin typeface="Times New Roman"/>
                <a:ea typeface="Calibri"/>
                <a:cs typeface="Arial"/>
              </a:rPr>
              <a:t>4</a:t>
            </a:r>
            <a:r>
              <a:rPr lang="en-US" sz="2400" dirty="0">
                <a:latin typeface="Times New Roman"/>
                <a:ea typeface="Calibri"/>
                <a:cs typeface="Arial"/>
              </a:rPr>
              <a:t>F </a:t>
            </a:r>
            <a:endParaRPr lang="en-US" sz="1800" dirty="0">
              <a:latin typeface="Calibri"/>
              <a:ea typeface="Calibri"/>
              <a:cs typeface="Arial"/>
            </a:endParaRPr>
          </a:p>
          <a:p>
            <a:pPr marL="274320" indent="0" algn="just">
              <a:lnSpc>
                <a:spcPct val="150000"/>
              </a:lnSpc>
              <a:spcAft>
                <a:spcPts val="0"/>
              </a:spcAft>
              <a:buNone/>
              <a:tabLst>
                <a:tab pos="2362200" algn="l"/>
              </a:tabLst>
            </a:pPr>
            <a:r>
              <a:rPr lang="en-US" sz="2400" dirty="0">
                <a:latin typeface="Times New Roman"/>
                <a:ea typeface="Calibri"/>
                <a:cs typeface="Arial"/>
              </a:rPr>
              <a:t>It’s a stable gas, colorless, odorless , m.p.-207˚c , b. p. -129˚c .It has the same structure as NH</a:t>
            </a:r>
            <a:r>
              <a:rPr lang="en-US" sz="2400" baseline="-25000" dirty="0">
                <a:latin typeface="Times New Roman"/>
                <a:ea typeface="Calibri"/>
                <a:cs typeface="Arial"/>
              </a:rPr>
              <a:t>3</a:t>
            </a:r>
            <a:r>
              <a:rPr lang="en-US" sz="2400" dirty="0">
                <a:latin typeface="Times New Roman"/>
                <a:ea typeface="Calibri"/>
                <a:cs typeface="Arial"/>
              </a:rPr>
              <a:t> , pyramid, but differs in many properties, it behave as Lewis base, having a </a:t>
            </a:r>
            <a:r>
              <a:rPr lang="en-US" sz="2400" dirty="0" err="1">
                <a:latin typeface="Times New Roman"/>
                <a:ea typeface="Calibri"/>
                <a:cs typeface="Arial"/>
              </a:rPr>
              <a:t>dipol</a:t>
            </a:r>
            <a:r>
              <a:rPr lang="en-US" sz="2400" dirty="0">
                <a:latin typeface="Times New Roman"/>
                <a:ea typeface="Calibri"/>
                <a:cs typeface="Arial"/>
              </a:rPr>
              <a:t> moment (D= 0.23) lower than that of NH</a:t>
            </a:r>
            <a:r>
              <a:rPr lang="en-US" sz="2400" baseline="-25000" dirty="0">
                <a:latin typeface="Times New Roman"/>
                <a:ea typeface="Calibri"/>
                <a:cs typeface="Arial"/>
              </a:rPr>
              <a:t>3</a:t>
            </a:r>
            <a:r>
              <a:rPr lang="en-US" sz="2400" dirty="0">
                <a:latin typeface="Times New Roman"/>
                <a:ea typeface="Calibri"/>
                <a:cs typeface="Arial"/>
              </a:rPr>
              <a:t> (D= 1.47) ,this is because of the direction of the dipoles of the three bonds in ammonia and NF</a:t>
            </a:r>
            <a:r>
              <a:rPr lang="en-US" sz="2400" baseline="-25000" dirty="0">
                <a:latin typeface="Times New Roman"/>
                <a:ea typeface="Calibri"/>
                <a:cs typeface="Arial"/>
              </a:rPr>
              <a:t>3</a:t>
            </a:r>
            <a:r>
              <a:rPr lang="en-US" sz="2400" dirty="0">
                <a:latin typeface="Times New Roman"/>
                <a:ea typeface="Calibri"/>
                <a:cs typeface="Arial"/>
              </a:rPr>
              <a:t> :-</a:t>
            </a:r>
            <a:endParaRPr lang="en-US" sz="1800" dirty="0">
              <a:latin typeface="Calibri"/>
              <a:ea typeface="Calibri"/>
              <a:cs typeface="Arial"/>
            </a:endParaRPr>
          </a:p>
          <a:p>
            <a:pPr marL="274320" indent="0" algn="just">
              <a:lnSpc>
                <a:spcPct val="115000"/>
              </a:lnSpc>
              <a:spcAft>
                <a:spcPts val="0"/>
              </a:spcAft>
              <a:buNone/>
              <a:tabLst>
                <a:tab pos="2362200" algn="l"/>
              </a:tabLst>
            </a:pPr>
            <a:r>
              <a:rPr lang="en-US" sz="2400" dirty="0" smtClean="0">
                <a:latin typeface="Times New Roman"/>
                <a:ea typeface="Calibri"/>
                <a:cs typeface="Arial"/>
              </a:rPr>
              <a:t>                                   </a:t>
            </a:r>
          </a:p>
          <a:p>
            <a:pPr marL="274320" indent="0" algn="just">
              <a:lnSpc>
                <a:spcPct val="115000"/>
              </a:lnSpc>
              <a:spcAft>
                <a:spcPts val="0"/>
              </a:spcAft>
              <a:buNone/>
              <a:tabLst>
                <a:tab pos="2362200" algn="l"/>
              </a:tabLst>
            </a:pPr>
            <a:r>
              <a:rPr lang="en-US" sz="2400" dirty="0" smtClean="0">
                <a:latin typeface="Times New Roman"/>
                <a:ea typeface="Calibri"/>
                <a:cs typeface="Arial"/>
              </a:rPr>
              <a:t>           </a:t>
            </a:r>
          </a:p>
          <a:p>
            <a:pPr marL="274320" indent="0" algn="just">
              <a:lnSpc>
                <a:spcPct val="115000"/>
              </a:lnSpc>
              <a:spcAft>
                <a:spcPts val="0"/>
              </a:spcAft>
              <a:buNone/>
              <a:tabLst>
                <a:tab pos="2362200" algn="l"/>
              </a:tabLst>
            </a:pPr>
            <a:endParaRPr lang="en-US" sz="2400" dirty="0" smtClean="0">
              <a:latin typeface="Times New Roman"/>
              <a:ea typeface="Calibri"/>
              <a:cs typeface="Arial"/>
            </a:endParaRPr>
          </a:p>
          <a:p>
            <a:pPr marL="274320" indent="0" algn="just">
              <a:lnSpc>
                <a:spcPct val="115000"/>
              </a:lnSpc>
              <a:spcAft>
                <a:spcPts val="0"/>
              </a:spcAft>
              <a:buNone/>
              <a:tabLst>
                <a:tab pos="2362200" algn="l"/>
              </a:tabLst>
            </a:pPr>
            <a:endParaRPr lang="en-US" sz="1800" dirty="0">
              <a:latin typeface="Calibri"/>
              <a:ea typeface="Calibri"/>
              <a:cs typeface="Arial"/>
            </a:endParaRPr>
          </a:p>
          <a:p>
            <a:pPr marL="274320" indent="0" algn="just">
              <a:lnSpc>
                <a:spcPct val="115000"/>
              </a:lnSpc>
              <a:spcAft>
                <a:spcPts val="1000"/>
              </a:spcAft>
              <a:buNone/>
              <a:tabLst>
                <a:tab pos="2362200" algn="l"/>
              </a:tabLst>
            </a:pPr>
            <a:r>
              <a:rPr lang="en-US" sz="2400" dirty="0">
                <a:latin typeface="Times New Roman"/>
                <a:ea typeface="Calibri"/>
                <a:cs typeface="Arial"/>
              </a:rPr>
              <a:t>D in the same direction                                     D is in the opposite direction </a:t>
            </a:r>
            <a:endParaRPr lang="en-US" sz="1800" dirty="0">
              <a:latin typeface="Calibri"/>
              <a:ea typeface="Calibri"/>
              <a:cs typeface="Arial"/>
            </a:endParaRPr>
          </a:p>
          <a:p>
            <a:pPr marL="45720" indent="0" algn="just">
              <a:lnSpc>
                <a:spcPct val="115000"/>
              </a:lnSpc>
              <a:spcAft>
                <a:spcPts val="1000"/>
              </a:spcAft>
              <a:buNone/>
              <a:tabLst>
                <a:tab pos="2076450" algn="l"/>
              </a:tabLst>
            </a:pPr>
            <a:endParaRPr lang="en-US" sz="1800" dirty="0">
              <a:latin typeface="Calibri"/>
              <a:ea typeface="Calibri"/>
              <a:cs typeface="Arial"/>
            </a:endParaRPr>
          </a:p>
          <a:p>
            <a:pPr marL="45720" indent="0">
              <a:buNone/>
            </a:pPr>
            <a:endParaRPr lang="en-US" dirty="0"/>
          </a:p>
        </p:txBody>
      </p:sp>
      <p:pic>
        <p:nvPicPr>
          <p:cNvPr id="5" name="Picture 15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077072"/>
            <a:ext cx="2232248" cy="1584176"/>
          </a:xfrm>
          <a:prstGeom prst="rect">
            <a:avLst/>
          </a:prstGeom>
          <a:noFill/>
          <a:ln>
            <a:noFill/>
          </a:ln>
        </p:spPr>
      </p:pic>
      <p:pic>
        <p:nvPicPr>
          <p:cNvPr id="6" name="Picture 15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4077072"/>
            <a:ext cx="2160240" cy="1582897"/>
          </a:xfrm>
          <a:prstGeom prst="rect">
            <a:avLst/>
          </a:prstGeom>
          <a:noFill/>
          <a:ln>
            <a:noFill/>
          </a:ln>
        </p:spPr>
      </p:pic>
      <p:cxnSp>
        <p:nvCxnSpPr>
          <p:cNvPr id="7" name="رابط كسهم مستقيم 6"/>
          <p:cNvCxnSpPr/>
          <p:nvPr/>
        </p:nvCxnSpPr>
        <p:spPr>
          <a:xfrm>
            <a:off x="1691680" y="2204864"/>
            <a:ext cx="64807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5061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25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25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25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25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25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25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25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260648"/>
            <a:ext cx="8424936" cy="6336704"/>
          </a:xfrm>
        </p:spPr>
        <p:txBody>
          <a:bodyPr>
            <a:normAutofit lnSpcReduction="10000"/>
          </a:bodyPr>
          <a:lstStyle/>
          <a:p>
            <a:pPr marL="45720" indent="0" algn="just">
              <a:lnSpc>
                <a:spcPct val="115000"/>
              </a:lnSpc>
              <a:spcAft>
                <a:spcPts val="1000"/>
              </a:spcAft>
              <a:buNone/>
              <a:tabLst>
                <a:tab pos="2076450" algn="l"/>
              </a:tabLst>
            </a:pPr>
            <a:r>
              <a:rPr lang="en-US" sz="2400" b="1" u="sng" dirty="0">
                <a:latin typeface="Times New Roman"/>
                <a:ea typeface="Calibri"/>
                <a:cs typeface="Arial"/>
              </a:rPr>
              <a:t>NCl</a:t>
            </a:r>
            <a:r>
              <a:rPr lang="en-US" sz="2400" b="1" u="sng" baseline="-25000" dirty="0">
                <a:latin typeface="Times New Roman"/>
                <a:ea typeface="Calibri"/>
                <a:cs typeface="Arial"/>
              </a:rPr>
              <a:t>3</a:t>
            </a:r>
            <a:endParaRPr lang="en-US" sz="1800" dirty="0">
              <a:latin typeface="Calibri"/>
              <a:ea typeface="Calibri"/>
              <a:cs typeface="Arial"/>
            </a:endParaRPr>
          </a:p>
          <a:p>
            <a:pPr marL="45720" indent="0" algn="just">
              <a:lnSpc>
                <a:spcPct val="115000"/>
              </a:lnSpc>
              <a:spcAft>
                <a:spcPts val="1000"/>
              </a:spcAft>
              <a:buNone/>
              <a:tabLst>
                <a:tab pos="2362200" algn="l"/>
              </a:tabLst>
            </a:pPr>
            <a:r>
              <a:rPr lang="en-US" sz="2400" dirty="0">
                <a:latin typeface="Times New Roman"/>
                <a:ea typeface="Calibri"/>
                <a:cs typeface="Arial"/>
              </a:rPr>
              <a:t>N</a:t>
            </a:r>
            <a:r>
              <a:rPr lang="en-US" sz="2400" baseline="-25000" dirty="0">
                <a:latin typeface="Times New Roman"/>
                <a:ea typeface="Calibri"/>
                <a:cs typeface="Arial"/>
              </a:rPr>
              <a:t>2</a:t>
            </a:r>
            <a:r>
              <a:rPr lang="en-US" sz="2400" dirty="0">
                <a:latin typeface="Times New Roman"/>
                <a:ea typeface="Calibri"/>
                <a:cs typeface="Arial"/>
              </a:rPr>
              <a:t> + 3Cl</a:t>
            </a:r>
            <a:r>
              <a:rPr lang="en-US" sz="2400" baseline="-25000" dirty="0">
                <a:latin typeface="Times New Roman"/>
                <a:ea typeface="Calibri"/>
                <a:cs typeface="Arial"/>
              </a:rPr>
              <a:t>2</a:t>
            </a:r>
            <a:r>
              <a:rPr lang="en-US" sz="2400" dirty="0">
                <a:latin typeface="Times New Roman"/>
                <a:ea typeface="Calibri"/>
                <a:cs typeface="Arial"/>
              </a:rPr>
              <a:t>               2NCl</a:t>
            </a:r>
            <a:r>
              <a:rPr lang="en-US" sz="2400" baseline="-25000" dirty="0">
                <a:latin typeface="Times New Roman"/>
                <a:ea typeface="Calibri"/>
                <a:cs typeface="Arial"/>
              </a:rPr>
              <a:t>3</a:t>
            </a:r>
            <a:r>
              <a:rPr lang="en-US" sz="2400" dirty="0">
                <a:latin typeface="Times New Roman"/>
                <a:ea typeface="Calibri"/>
                <a:cs typeface="Arial"/>
              </a:rPr>
              <a:t> </a:t>
            </a:r>
            <a:endParaRPr lang="en-US" sz="1800" dirty="0">
              <a:latin typeface="Calibri"/>
              <a:ea typeface="Calibri"/>
              <a:cs typeface="Arial"/>
            </a:endParaRPr>
          </a:p>
          <a:p>
            <a:pPr marL="45720" indent="0" algn="just">
              <a:lnSpc>
                <a:spcPct val="115000"/>
              </a:lnSpc>
              <a:spcAft>
                <a:spcPts val="1000"/>
              </a:spcAft>
              <a:buNone/>
              <a:tabLst>
                <a:tab pos="2362200" algn="l"/>
              </a:tabLst>
            </a:pPr>
            <a:r>
              <a:rPr lang="en-US" sz="2400" dirty="0">
                <a:latin typeface="Times New Roman"/>
                <a:ea typeface="Calibri"/>
                <a:cs typeface="Arial"/>
              </a:rPr>
              <a:t>It is a deep yellow oil (b. p. 71˚c), decomposes with explosion when contacts impurities O</a:t>
            </a:r>
            <a:r>
              <a:rPr lang="en-US" sz="2400" baseline="-25000" dirty="0">
                <a:latin typeface="Times New Roman"/>
                <a:ea typeface="Calibri"/>
                <a:cs typeface="Arial"/>
              </a:rPr>
              <a:t>2</a:t>
            </a:r>
            <a:r>
              <a:rPr lang="en-US" sz="2400" dirty="0">
                <a:latin typeface="Times New Roman"/>
                <a:ea typeface="Calibri"/>
                <a:cs typeface="Arial"/>
              </a:rPr>
              <a:t> by stirring or </a:t>
            </a:r>
            <a:r>
              <a:rPr lang="en-US" sz="2400" dirty="0" err="1">
                <a:latin typeface="Times New Roman"/>
                <a:ea typeface="Calibri"/>
                <a:cs typeface="Arial"/>
              </a:rPr>
              <a:t>exposuring</a:t>
            </a:r>
            <a:r>
              <a:rPr lang="en-US" sz="2400" dirty="0">
                <a:latin typeface="Times New Roman"/>
                <a:ea typeface="Calibri"/>
                <a:cs typeface="Arial"/>
              </a:rPr>
              <a:t> to UV light</a:t>
            </a:r>
            <a:r>
              <a:rPr lang="en-US" sz="2400" dirty="0" smtClean="0">
                <a:latin typeface="Times New Roman"/>
                <a:ea typeface="Calibri"/>
                <a:cs typeface="Arial"/>
              </a:rPr>
              <a:t>.</a:t>
            </a:r>
          </a:p>
          <a:p>
            <a:pPr marL="45720" indent="0" algn="just">
              <a:lnSpc>
                <a:spcPct val="115000"/>
              </a:lnSpc>
              <a:spcAft>
                <a:spcPts val="1000"/>
              </a:spcAft>
              <a:buNone/>
              <a:tabLst>
                <a:tab pos="2362200" algn="l"/>
              </a:tabLst>
            </a:pPr>
            <a:r>
              <a:rPr lang="en-US" sz="1600" dirty="0" smtClean="0">
                <a:latin typeface="Times New Roman"/>
                <a:ea typeface="Calibri"/>
                <a:cs typeface="Arial"/>
              </a:rPr>
              <a:t> </a:t>
            </a:r>
            <a:endParaRPr lang="en-US" sz="1600" dirty="0">
              <a:latin typeface="Calibri"/>
              <a:ea typeface="Calibri"/>
              <a:cs typeface="Arial"/>
            </a:endParaRPr>
          </a:p>
          <a:p>
            <a:pPr marL="45720" indent="0" algn="just">
              <a:lnSpc>
                <a:spcPct val="115000"/>
              </a:lnSpc>
              <a:spcAft>
                <a:spcPts val="1000"/>
              </a:spcAft>
              <a:buNone/>
              <a:tabLst>
                <a:tab pos="2362200" algn="l"/>
              </a:tabLst>
            </a:pPr>
            <a:r>
              <a:rPr lang="en-US" sz="2400" dirty="0">
                <a:latin typeface="Times New Roman"/>
                <a:ea typeface="Calibri"/>
                <a:cs typeface="Arial"/>
              </a:rPr>
              <a:t>2NCl</a:t>
            </a:r>
            <a:r>
              <a:rPr lang="en-US" sz="2400" baseline="-25000" dirty="0">
                <a:latin typeface="Times New Roman"/>
                <a:ea typeface="Calibri"/>
                <a:cs typeface="Arial"/>
              </a:rPr>
              <a:t>3</a:t>
            </a:r>
            <a:r>
              <a:rPr lang="en-US" sz="2400" dirty="0">
                <a:latin typeface="Times New Roman"/>
                <a:ea typeface="Calibri"/>
                <a:cs typeface="Arial"/>
              </a:rPr>
              <a:t>                    N</a:t>
            </a:r>
            <a:r>
              <a:rPr lang="en-US" sz="2400" baseline="-25000" dirty="0">
                <a:latin typeface="Times New Roman"/>
                <a:ea typeface="Calibri"/>
                <a:cs typeface="Arial"/>
              </a:rPr>
              <a:t>2</a:t>
            </a:r>
            <a:r>
              <a:rPr lang="en-US" sz="2400" dirty="0">
                <a:latin typeface="Times New Roman"/>
                <a:ea typeface="Calibri"/>
                <a:cs typeface="Arial"/>
              </a:rPr>
              <a:t> + 3Cl</a:t>
            </a:r>
            <a:r>
              <a:rPr lang="en-US" sz="2400" baseline="-25000" dirty="0">
                <a:latin typeface="Times New Roman"/>
                <a:ea typeface="Calibri"/>
                <a:cs typeface="Arial"/>
              </a:rPr>
              <a:t>2</a:t>
            </a:r>
            <a:r>
              <a:rPr lang="en-US" sz="2400" dirty="0">
                <a:latin typeface="Times New Roman"/>
                <a:ea typeface="Calibri"/>
                <a:cs typeface="Arial"/>
              </a:rPr>
              <a:t>           ∆H = - 55 Kcal/</a:t>
            </a:r>
            <a:r>
              <a:rPr lang="en-US" sz="2400" dirty="0" err="1">
                <a:latin typeface="Times New Roman"/>
                <a:ea typeface="Calibri"/>
                <a:cs typeface="Arial"/>
              </a:rPr>
              <a:t>mol</a:t>
            </a:r>
            <a:r>
              <a:rPr lang="en-US" sz="2400" dirty="0">
                <a:latin typeface="Times New Roman"/>
                <a:ea typeface="Calibri"/>
                <a:cs typeface="Arial"/>
              </a:rPr>
              <a:t> </a:t>
            </a:r>
            <a:endParaRPr lang="en-US" sz="2400" dirty="0" smtClean="0">
              <a:latin typeface="Times New Roman"/>
              <a:ea typeface="Calibri"/>
              <a:cs typeface="Arial"/>
            </a:endParaRPr>
          </a:p>
          <a:p>
            <a:pPr marL="45720" indent="0" algn="just">
              <a:lnSpc>
                <a:spcPct val="115000"/>
              </a:lnSpc>
              <a:spcAft>
                <a:spcPts val="1000"/>
              </a:spcAft>
              <a:buNone/>
              <a:tabLst>
                <a:tab pos="2362200" algn="l"/>
              </a:tabLst>
            </a:pPr>
            <a:endParaRPr lang="en-US" sz="1000" dirty="0">
              <a:latin typeface="Calibri"/>
              <a:ea typeface="Calibri"/>
              <a:cs typeface="Arial"/>
            </a:endParaRPr>
          </a:p>
          <a:p>
            <a:pPr marL="45720" indent="0" algn="just">
              <a:lnSpc>
                <a:spcPct val="115000"/>
              </a:lnSpc>
              <a:spcAft>
                <a:spcPts val="1000"/>
              </a:spcAft>
              <a:buNone/>
              <a:tabLst>
                <a:tab pos="2362200" algn="l"/>
              </a:tabLst>
            </a:pPr>
            <a:r>
              <a:rPr lang="en-US" sz="2400" dirty="0">
                <a:latin typeface="Times New Roman"/>
                <a:ea typeface="Calibri"/>
                <a:cs typeface="Arial"/>
              </a:rPr>
              <a:t>Dissolve in the polar solvents, hydrolysis by water as </a:t>
            </a:r>
            <a:r>
              <a:rPr lang="en-US" sz="2400" dirty="0" smtClean="0">
                <a:latin typeface="Times New Roman"/>
                <a:ea typeface="Calibri"/>
                <a:cs typeface="Arial"/>
              </a:rPr>
              <a:t>:-</a:t>
            </a:r>
          </a:p>
          <a:p>
            <a:pPr marL="45720" indent="0" algn="just">
              <a:lnSpc>
                <a:spcPct val="115000"/>
              </a:lnSpc>
              <a:spcAft>
                <a:spcPts val="1000"/>
              </a:spcAft>
              <a:buNone/>
              <a:tabLst>
                <a:tab pos="2362200" algn="l"/>
              </a:tabLst>
            </a:pPr>
            <a:endParaRPr lang="en-US" sz="1800" dirty="0">
              <a:latin typeface="Calibri"/>
              <a:ea typeface="Calibri"/>
              <a:cs typeface="Arial"/>
            </a:endParaRPr>
          </a:p>
          <a:p>
            <a:pPr marL="45720" indent="0" algn="just">
              <a:lnSpc>
                <a:spcPct val="115000"/>
              </a:lnSpc>
              <a:spcAft>
                <a:spcPts val="1000"/>
              </a:spcAft>
              <a:buNone/>
              <a:tabLst>
                <a:tab pos="2362200" algn="l"/>
              </a:tabLst>
            </a:pPr>
            <a:r>
              <a:rPr lang="en-US" sz="2400" dirty="0">
                <a:latin typeface="Times New Roman"/>
                <a:ea typeface="Calibri"/>
                <a:cs typeface="Arial"/>
              </a:rPr>
              <a:t>NCl</a:t>
            </a:r>
            <a:r>
              <a:rPr lang="en-US" sz="2400" baseline="-25000" dirty="0">
                <a:latin typeface="Times New Roman"/>
                <a:ea typeface="Calibri"/>
                <a:cs typeface="Arial"/>
              </a:rPr>
              <a:t>3</a:t>
            </a:r>
            <a:r>
              <a:rPr lang="en-US" sz="2400" dirty="0">
                <a:latin typeface="Times New Roman"/>
                <a:ea typeface="Calibri"/>
                <a:cs typeface="Arial"/>
              </a:rPr>
              <a:t>+ 3H</a:t>
            </a:r>
            <a:r>
              <a:rPr lang="en-US" sz="2400" baseline="-25000" dirty="0">
                <a:latin typeface="Times New Roman"/>
                <a:ea typeface="Calibri"/>
                <a:cs typeface="Arial"/>
              </a:rPr>
              <a:t>2</a:t>
            </a:r>
            <a:r>
              <a:rPr lang="en-US" sz="2400" dirty="0">
                <a:latin typeface="Times New Roman"/>
                <a:ea typeface="Calibri"/>
                <a:cs typeface="Arial"/>
              </a:rPr>
              <a:t>O               NH</a:t>
            </a:r>
            <a:r>
              <a:rPr lang="en-US" sz="2400" baseline="-25000" dirty="0">
                <a:latin typeface="Times New Roman"/>
                <a:ea typeface="Calibri"/>
                <a:cs typeface="Arial"/>
              </a:rPr>
              <a:t>3</a:t>
            </a:r>
            <a:r>
              <a:rPr lang="en-US" sz="2400" dirty="0">
                <a:latin typeface="Times New Roman"/>
                <a:ea typeface="Calibri"/>
                <a:cs typeface="Arial"/>
              </a:rPr>
              <a:t> + 3HOCl </a:t>
            </a:r>
            <a:endParaRPr lang="en-US" sz="1800" dirty="0">
              <a:latin typeface="Calibri"/>
              <a:ea typeface="Calibri"/>
              <a:cs typeface="Arial"/>
            </a:endParaRPr>
          </a:p>
          <a:p>
            <a:pPr marL="45720" indent="0" algn="just">
              <a:lnSpc>
                <a:spcPct val="115000"/>
              </a:lnSpc>
              <a:spcAft>
                <a:spcPts val="1000"/>
              </a:spcAft>
              <a:buNone/>
              <a:tabLst>
                <a:tab pos="2362200" algn="l"/>
              </a:tabLst>
            </a:pPr>
            <a:r>
              <a:rPr lang="en-US" sz="2400" dirty="0">
                <a:latin typeface="Times New Roman"/>
                <a:ea typeface="Calibri"/>
                <a:cs typeface="Arial"/>
              </a:rPr>
              <a:t>Bromine and iodine complexes (with N</a:t>
            </a:r>
            <a:r>
              <a:rPr lang="en-US" sz="2400" baseline="-25000" dirty="0">
                <a:latin typeface="Times New Roman"/>
                <a:ea typeface="Calibri"/>
                <a:cs typeface="Arial"/>
              </a:rPr>
              <a:t>2</a:t>
            </a:r>
            <a:r>
              <a:rPr lang="en-US" sz="2400" dirty="0">
                <a:latin typeface="Times New Roman"/>
                <a:ea typeface="Calibri"/>
                <a:cs typeface="Arial"/>
              </a:rPr>
              <a:t>) are unstable highly explosive materials.</a:t>
            </a:r>
            <a:endParaRPr lang="en-US" sz="1800" dirty="0">
              <a:latin typeface="Calibri"/>
              <a:ea typeface="Calibri"/>
              <a:cs typeface="Arial"/>
            </a:endParaRPr>
          </a:p>
          <a:p>
            <a:pPr marL="45720" indent="0">
              <a:buNone/>
            </a:pPr>
            <a:endParaRPr lang="en-US" dirty="0"/>
          </a:p>
        </p:txBody>
      </p:sp>
      <p:cxnSp>
        <p:nvCxnSpPr>
          <p:cNvPr id="5" name="رابط كسهم مستقيم 4"/>
          <p:cNvCxnSpPr/>
          <p:nvPr/>
        </p:nvCxnSpPr>
        <p:spPr>
          <a:xfrm>
            <a:off x="1691680" y="1052736"/>
            <a:ext cx="93610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رابط كسهم مستقيم 6"/>
          <p:cNvCxnSpPr/>
          <p:nvPr/>
        </p:nvCxnSpPr>
        <p:spPr>
          <a:xfrm>
            <a:off x="1331640" y="3068960"/>
            <a:ext cx="115212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رابط كسهم مستقيم 8"/>
          <p:cNvCxnSpPr/>
          <p:nvPr/>
        </p:nvCxnSpPr>
        <p:spPr>
          <a:xfrm>
            <a:off x="2051720" y="5013176"/>
            <a:ext cx="86409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9729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755576" y="731520"/>
                <a:ext cx="7632848" cy="5865832"/>
              </a:xfrm>
            </p:spPr>
            <p:txBody>
              <a:bodyPr>
                <a:normAutofit fontScale="92500" lnSpcReduction="10000"/>
              </a:bodyPr>
              <a:lstStyle/>
              <a:p>
                <a:pPr marL="45720" indent="0" algn="just">
                  <a:lnSpc>
                    <a:spcPct val="115000"/>
                  </a:lnSpc>
                  <a:spcAft>
                    <a:spcPts val="1000"/>
                  </a:spcAft>
                  <a:buNone/>
                  <a:tabLst>
                    <a:tab pos="2362200" algn="l"/>
                  </a:tabLst>
                </a:pPr>
                <a:r>
                  <a:rPr lang="en-US" sz="3200" b="1" u="sng" dirty="0" smtClean="0">
                    <a:latin typeface="Times New Roman"/>
                    <a:ea typeface="Calibri"/>
                    <a:cs typeface="Arial"/>
                  </a:rPr>
                  <a:t>Nitrogen Oxides:-</a:t>
                </a:r>
                <a:endParaRPr lang="en-US" sz="1800" dirty="0">
                  <a:effectLst/>
                  <a:latin typeface="Calibri"/>
                  <a:ea typeface="Calibri"/>
                  <a:cs typeface="Arial"/>
                </a:endParaRPr>
              </a:p>
              <a:p>
                <a:pPr marL="342900" lvl="0" indent="-342900" algn="just">
                  <a:lnSpc>
                    <a:spcPct val="115000"/>
                  </a:lnSpc>
                  <a:spcAft>
                    <a:spcPts val="0"/>
                  </a:spcAft>
                  <a:buFont typeface="+mj-lt"/>
                  <a:buAutoNum type="alphaLcPeriod"/>
                  <a:tabLst>
                    <a:tab pos="2362200" algn="l"/>
                  </a:tabLst>
                </a:pPr>
                <a:r>
                  <a:rPr lang="en-US" sz="2400" b="1" dirty="0">
                    <a:effectLst/>
                    <a:latin typeface="Times New Roman"/>
                    <a:ea typeface="Calibri"/>
                    <a:cs typeface="Arial"/>
                  </a:rPr>
                  <a:t>Nitrous Oxide N</a:t>
                </a:r>
                <a:r>
                  <a:rPr lang="en-US" sz="2400" b="1" baseline="-25000" dirty="0">
                    <a:effectLst/>
                    <a:latin typeface="Times New Roman"/>
                    <a:ea typeface="Calibri"/>
                    <a:cs typeface="Arial"/>
                  </a:rPr>
                  <a:t>2</a:t>
                </a:r>
                <a:r>
                  <a:rPr lang="en-US" sz="2400" b="1" dirty="0">
                    <a:effectLst/>
                    <a:latin typeface="Times New Roman"/>
                    <a:ea typeface="Calibri"/>
                    <a:cs typeface="Arial"/>
                  </a:rPr>
                  <a:t>O </a:t>
                </a:r>
                <a:endParaRPr lang="en-US" sz="1800" dirty="0">
                  <a:effectLst/>
                  <a:latin typeface="Calibri"/>
                  <a:ea typeface="Calibri"/>
                  <a:cs typeface="Arial"/>
                </a:endParaRPr>
              </a:p>
              <a:p>
                <a:pPr marL="274320" indent="0" algn="just">
                  <a:lnSpc>
                    <a:spcPct val="115000"/>
                  </a:lnSpc>
                  <a:spcAft>
                    <a:spcPts val="0"/>
                  </a:spcAft>
                  <a:buNone/>
                  <a:tabLst>
                    <a:tab pos="2362200" algn="l"/>
                  </a:tabLst>
                </a:pPr>
                <a:r>
                  <a:rPr lang="en-US" sz="2400" dirty="0">
                    <a:effectLst/>
                    <a:latin typeface="Times New Roman"/>
                    <a:ea typeface="Calibri"/>
                    <a:cs typeface="Arial"/>
                  </a:rPr>
                  <a:t>Prepared by thermal decomposition of NH</a:t>
                </a:r>
                <a:r>
                  <a:rPr lang="en-US" sz="2400" baseline="-25000" dirty="0">
                    <a:effectLst/>
                    <a:latin typeface="Times New Roman"/>
                    <a:ea typeface="Calibri"/>
                    <a:cs typeface="Arial"/>
                  </a:rPr>
                  <a:t>4</a:t>
                </a:r>
                <a:r>
                  <a:rPr lang="en-US" sz="2400" dirty="0">
                    <a:effectLst/>
                    <a:latin typeface="Times New Roman"/>
                    <a:ea typeface="Calibri"/>
                    <a:cs typeface="Arial"/>
                  </a:rPr>
                  <a:t>NO</a:t>
                </a:r>
                <a:r>
                  <a:rPr lang="en-US" sz="2400" baseline="-25000" dirty="0">
                    <a:effectLst/>
                    <a:latin typeface="Times New Roman"/>
                    <a:ea typeface="Calibri"/>
                    <a:cs typeface="Arial"/>
                  </a:rPr>
                  <a:t>3</a:t>
                </a:r>
                <a:r>
                  <a:rPr lang="en-US" sz="2400" dirty="0">
                    <a:effectLst/>
                    <a:latin typeface="Times New Roman"/>
                    <a:ea typeface="Calibri"/>
                    <a:cs typeface="Arial"/>
                  </a:rPr>
                  <a:t> at 250-260˚c, N and O atoms are on the straight line </a:t>
                </a:r>
                <a:endParaRPr lang="en-US" sz="1800" dirty="0">
                  <a:effectLst/>
                  <a:latin typeface="Calibri"/>
                  <a:ea typeface="Calibri"/>
                  <a:cs typeface="Arial"/>
                </a:endParaRPr>
              </a:p>
              <a:p>
                <a:pPr marL="274320" indent="0" algn="just">
                  <a:lnSpc>
                    <a:spcPct val="115000"/>
                  </a:lnSpc>
                  <a:spcAft>
                    <a:spcPts val="0"/>
                  </a:spcAft>
                  <a:buNone/>
                  <a:tabLst>
                    <a:tab pos="2362200" algn="l"/>
                  </a:tabLst>
                </a:pPr>
                <a:r>
                  <a:rPr lang="en-US" sz="2400" dirty="0">
                    <a:effectLst/>
                    <a:latin typeface="Times New Roman"/>
                    <a:ea typeface="Calibri"/>
                    <a:cs typeface="Arial"/>
                  </a:rPr>
                  <a:t>NH</a:t>
                </a:r>
                <a:r>
                  <a:rPr lang="en-US" sz="2400" baseline="-25000" dirty="0">
                    <a:effectLst/>
                    <a:latin typeface="Times New Roman"/>
                    <a:ea typeface="Calibri"/>
                    <a:cs typeface="Arial"/>
                  </a:rPr>
                  <a:t>4</a:t>
                </a:r>
                <a:r>
                  <a:rPr lang="en-US" sz="2400" dirty="0">
                    <a:effectLst/>
                    <a:latin typeface="Times New Roman"/>
                    <a:ea typeface="Calibri"/>
                    <a:cs typeface="Arial"/>
                  </a:rPr>
                  <a:t>NO</a:t>
                </a:r>
                <a:r>
                  <a:rPr lang="en-US" sz="2400" baseline="-25000" dirty="0">
                    <a:effectLst/>
                    <a:latin typeface="Times New Roman"/>
                    <a:ea typeface="Calibri"/>
                    <a:cs typeface="Arial"/>
                  </a:rPr>
                  <a:t>3 </a:t>
                </a:r>
                <a14:m>
                  <m:oMath xmlns:m="http://schemas.openxmlformats.org/officeDocument/2006/math">
                    <m:groupChr>
                      <m:groupChrPr>
                        <m:chr m:val="→"/>
                        <m:vertJc m:val="bot"/>
                        <m:ctrlPr>
                          <a:rPr lang="en-US" sz="2400" i="1" baseline="-25000" smtClean="0">
                            <a:effectLst/>
                            <a:latin typeface="Cambria Math"/>
                            <a:cs typeface="Arial"/>
                          </a:rPr>
                        </m:ctrlPr>
                      </m:groupChrPr>
                      <m:e>
                        <m:r>
                          <m:rPr>
                            <m:brk m:alnAt="2"/>
                          </m:rPr>
                          <a:rPr lang="en-US" sz="2400" b="0" i="1" baseline="-25000" smtClean="0">
                            <a:effectLst/>
                            <a:latin typeface="Cambria Math"/>
                            <a:cs typeface="Arial"/>
                          </a:rPr>
                          <m:t> </m:t>
                        </m:r>
                        <m:r>
                          <a:rPr lang="en-US" sz="2400" b="0" i="1" baseline="-25000" smtClean="0">
                            <a:effectLst/>
                            <a:latin typeface="Cambria Math"/>
                            <a:cs typeface="Arial"/>
                          </a:rPr>
                          <m:t>        ∆              </m:t>
                        </m:r>
                      </m:e>
                    </m:groupChr>
                  </m:oMath>
                </a14:m>
                <a:r>
                  <a:rPr lang="en-US" sz="2400" dirty="0" smtClean="0">
                    <a:effectLst/>
                    <a:latin typeface="Times New Roman"/>
                    <a:ea typeface="Calibri"/>
                    <a:cs typeface="Arial"/>
                  </a:rPr>
                  <a:t>N</a:t>
                </a:r>
                <a:r>
                  <a:rPr lang="en-US" sz="2400" baseline="-25000" dirty="0" smtClean="0">
                    <a:effectLst/>
                    <a:latin typeface="Times New Roman"/>
                    <a:ea typeface="Calibri"/>
                    <a:cs typeface="Arial"/>
                  </a:rPr>
                  <a:t>2</a:t>
                </a:r>
                <a:r>
                  <a:rPr lang="en-US" sz="2400" dirty="0" smtClean="0">
                    <a:effectLst/>
                    <a:latin typeface="Times New Roman"/>
                    <a:ea typeface="Calibri"/>
                    <a:cs typeface="Arial"/>
                  </a:rPr>
                  <a:t>O </a:t>
                </a:r>
                <a:r>
                  <a:rPr lang="en-US" sz="2400" dirty="0">
                    <a:effectLst/>
                    <a:latin typeface="Times New Roman"/>
                    <a:ea typeface="Calibri"/>
                    <a:cs typeface="Arial"/>
                  </a:rPr>
                  <a:t>+ </a:t>
                </a:r>
                <a:r>
                  <a:rPr lang="en-US" sz="2400" dirty="0" smtClean="0">
                    <a:effectLst/>
                    <a:latin typeface="Times New Roman"/>
                    <a:ea typeface="Calibri"/>
                    <a:cs typeface="Arial"/>
                  </a:rPr>
                  <a:t>2H</a:t>
                </a:r>
                <a:r>
                  <a:rPr lang="en-US" sz="2400" baseline="-25000" dirty="0" smtClean="0">
                    <a:effectLst/>
                    <a:latin typeface="Times New Roman"/>
                    <a:ea typeface="Calibri"/>
                    <a:cs typeface="Arial"/>
                  </a:rPr>
                  <a:t>2</a:t>
                </a:r>
                <a:r>
                  <a:rPr lang="en-US" sz="2400" dirty="0" smtClean="0">
                    <a:effectLst/>
                    <a:latin typeface="Times New Roman"/>
                    <a:ea typeface="Calibri"/>
                    <a:cs typeface="Arial"/>
                  </a:rPr>
                  <a:t>O</a:t>
                </a:r>
              </a:p>
              <a:p>
                <a:pPr marL="274320" indent="0" algn="just">
                  <a:lnSpc>
                    <a:spcPct val="115000"/>
                  </a:lnSpc>
                  <a:spcAft>
                    <a:spcPts val="0"/>
                  </a:spcAft>
                  <a:buNone/>
                  <a:tabLst>
                    <a:tab pos="2362200" algn="l"/>
                  </a:tabLst>
                </a:pPr>
                <a:endParaRPr lang="en-US" sz="2400" dirty="0">
                  <a:latin typeface="Times New Roman"/>
                  <a:ea typeface="Calibri"/>
                  <a:cs typeface="Arial"/>
                </a:endParaRPr>
              </a:p>
              <a:p>
                <a:pPr marL="274320" indent="0" algn="just">
                  <a:lnSpc>
                    <a:spcPct val="115000"/>
                  </a:lnSpc>
                  <a:spcAft>
                    <a:spcPts val="0"/>
                  </a:spcAft>
                  <a:buNone/>
                  <a:tabLst>
                    <a:tab pos="2362200" algn="l"/>
                  </a:tabLst>
                </a:pPr>
                <a:endParaRPr lang="en-US" sz="2400" dirty="0" smtClean="0">
                  <a:effectLst/>
                  <a:latin typeface="Times New Roman"/>
                  <a:ea typeface="Calibri"/>
                  <a:cs typeface="Arial"/>
                </a:endParaRPr>
              </a:p>
              <a:p>
                <a:pPr marL="274320" indent="0" algn="just">
                  <a:lnSpc>
                    <a:spcPct val="115000"/>
                  </a:lnSpc>
                  <a:spcAft>
                    <a:spcPts val="0"/>
                  </a:spcAft>
                  <a:buNone/>
                  <a:tabLst>
                    <a:tab pos="2362200" algn="l"/>
                  </a:tabLst>
                </a:pPr>
                <a:endParaRPr lang="en-US" sz="1800" dirty="0" smtClean="0">
                  <a:effectLst/>
                  <a:latin typeface="Calibri"/>
                  <a:ea typeface="Calibri"/>
                  <a:cs typeface="Arial"/>
                </a:endParaRPr>
              </a:p>
              <a:p>
                <a:pPr marL="274320" indent="0" algn="just">
                  <a:lnSpc>
                    <a:spcPct val="115000"/>
                  </a:lnSpc>
                  <a:spcAft>
                    <a:spcPts val="0"/>
                  </a:spcAft>
                  <a:buNone/>
                  <a:tabLst>
                    <a:tab pos="2362200" algn="l"/>
                  </a:tabLst>
                </a:pPr>
                <a:endParaRPr lang="en-US" sz="1800" dirty="0">
                  <a:latin typeface="Calibri"/>
                  <a:ea typeface="Calibri"/>
                  <a:cs typeface="Arial"/>
                </a:endParaRPr>
              </a:p>
              <a:p>
                <a:pPr marL="274320" indent="0" algn="just">
                  <a:lnSpc>
                    <a:spcPct val="115000"/>
                  </a:lnSpc>
                  <a:spcAft>
                    <a:spcPts val="0"/>
                  </a:spcAft>
                  <a:buNone/>
                  <a:tabLst>
                    <a:tab pos="2362200" algn="l"/>
                  </a:tabLst>
                </a:pPr>
                <a:endParaRPr lang="en-US" sz="1800" dirty="0" smtClean="0">
                  <a:effectLst/>
                  <a:latin typeface="Calibri"/>
                  <a:ea typeface="Calibri"/>
                  <a:cs typeface="Arial"/>
                </a:endParaRPr>
              </a:p>
              <a:p>
                <a:pPr marL="274320" indent="0" algn="just">
                  <a:lnSpc>
                    <a:spcPct val="115000"/>
                  </a:lnSpc>
                  <a:spcAft>
                    <a:spcPts val="0"/>
                  </a:spcAft>
                  <a:buNone/>
                  <a:tabLst>
                    <a:tab pos="2362200" algn="l"/>
                  </a:tabLst>
                </a:pPr>
                <a:endParaRPr lang="en-US" sz="1800" dirty="0">
                  <a:effectLst/>
                  <a:latin typeface="Calibri"/>
                  <a:ea typeface="Calibri"/>
                  <a:cs typeface="Arial"/>
                </a:endParaRPr>
              </a:p>
              <a:p>
                <a:pPr marL="274320" indent="0" algn="just">
                  <a:lnSpc>
                    <a:spcPct val="115000"/>
                  </a:lnSpc>
                  <a:spcAft>
                    <a:spcPts val="0"/>
                  </a:spcAft>
                  <a:buNone/>
                  <a:tabLst>
                    <a:tab pos="2362200" algn="l"/>
                  </a:tabLst>
                </a:pPr>
                <a:r>
                  <a:rPr lang="en-US" sz="2400" dirty="0">
                    <a:effectLst/>
                    <a:latin typeface="Times New Roman"/>
                    <a:ea typeface="Calibri"/>
                    <a:cs typeface="Arial"/>
                  </a:rPr>
                  <a:t>N</a:t>
                </a:r>
                <a:r>
                  <a:rPr lang="en-US" sz="2400" baseline="-25000" dirty="0">
                    <a:effectLst/>
                    <a:latin typeface="Times New Roman"/>
                    <a:ea typeface="Calibri"/>
                    <a:cs typeface="Arial"/>
                  </a:rPr>
                  <a:t>2</a:t>
                </a:r>
                <a:r>
                  <a:rPr lang="en-US" sz="2400" dirty="0">
                    <a:effectLst/>
                    <a:latin typeface="Times New Roman"/>
                    <a:ea typeface="Calibri"/>
                    <a:cs typeface="Arial"/>
                  </a:rPr>
                  <a:t>O is relatively inactive at room temperature.</a:t>
                </a:r>
                <a:endParaRPr lang="en-US" sz="1800" dirty="0">
                  <a:effectLst/>
                  <a:latin typeface="Calibri"/>
                  <a:ea typeface="Calibri"/>
                  <a:cs typeface="Arial"/>
                </a:endParaRPr>
              </a:p>
              <a:p>
                <a:pPr marL="274320" indent="0" algn="just">
                  <a:lnSpc>
                    <a:spcPct val="115000"/>
                  </a:lnSpc>
                  <a:spcAft>
                    <a:spcPts val="1000"/>
                  </a:spcAft>
                  <a:buNone/>
                  <a:tabLst>
                    <a:tab pos="2362200" algn="l"/>
                  </a:tabLst>
                </a:pPr>
                <a:r>
                  <a:rPr lang="en-US" sz="2400" dirty="0">
                    <a:effectLst/>
                    <a:latin typeface="Times New Roman"/>
                    <a:ea typeface="Calibri"/>
                    <a:cs typeface="Arial"/>
                  </a:rPr>
                  <a:t> </a:t>
                </a:r>
                <a:endParaRPr lang="en-US" sz="1800" dirty="0">
                  <a:effectLst/>
                  <a:latin typeface="Calibri"/>
                  <a:ea typeface="Calibri"/>
                  <a:cs typeface="Aria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755576" y="731520"/>
                <a:ext cx="7632848" cy="5865832"/>
              </a:xfrm>
              <a:blipFill rotWithShape="1">
                <a:blip r:embed="rId2"/>
                <a:stretch>
                  <a:fillRect l="-1518" t="-1455" r="-1038"/>
                </a:stretch>
              </a:blipFill>
            </p:spPr>
            <p:txBody>
              <a:bodyPr/>
              <a:lstStyle/>
              <a:p>
                <a:r>
                  <a:rPr lang="ar-SA">
                    <a:noFill/>
                  </a:rPr>
                  <a:t> </a:t>
                </a:r>
              </a:p>
            </p:txBody>
          </p:sp>
        </mc:Fallback>
      </mc:AlternateContent>
      <p:pic>
        <p:nvPicPr>
          <p:cNvPr id="5" name="Picture 16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386" y="3429000"/>
            <a:ext cx="6771006" cy="1368152"/>
          </a:xfrm>
          <a:prstGeom prst="rect">
            <a:avLst/>
          </a:prstGeom>
          <a:noFill/>
          <a:ln>
            <a:noFill/>
          </a:ln>
        </p:spPr>
      </p:pic>
    </p:spTree>
    <p:extLst>
      <p:ext uri="{BB962C8B-B14F-4D97-AF65-F5344CB8AC3E}">
        <p14:creationId xmlns:p14="http://schemas.microsoft.com/office/powerpoint/2010/main" val="152332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25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25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wipe(down)">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25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wipe(down)">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504" y="116632"/>
            <a:ext cx="8640960" cy="6624736"/>
          </a:xfrm>
        </p:spPr>
        <p:txBody>
          <a:bodyPr>
            <a:normAutofit fontScale="70000" lnSpcReduction="20000"/>
          </a:bodyPr>
          <a:lstStyle/>
          <a:p>
            <a:pPr marL="457200" algn="just">
              <a:lnSpc>
                <a:spcPct val="115000"/>
              </a:lnSpc>
              <a:spcAft>
                <a:spcPts val="0"/>
              </a:spcAft>
              <a:tabLst>
                <a:tab pos="2362200" algn="l"/>
              </a:tabLst>
            </a:pPr>
            <a:endParaRPr lang="en-US" sz="1800" dirty="0">
              <a:latin typeface="Calibri"/>
              <a:ea typeface="Calibri"/>
              <a:cs typeface="Arial"/>
            </a:endParaRPr>
          </a:p>
          <a:p>
            <a:pPr marL="0" lvl="0" indent="0" algn="just">
              <a:lnSpc>
                <a:spcPct val="115000"/>
              </a:lnSpc>
              <a:spcAft>
                <a:spcPts val="0"/>
              </a:spcAft>
              <a:buNone/>
              <a:tabLst>
                <a:tab pos="2362200" algn="l"/>
              </a:tabLst>
            </a:pPr>
            <a:r>
              <a:rPr lang="en-US" sz="2400" b="1" dirty="0" smtClean="0">
                <a:solidFill>
                  <a:srgbClr val="FF0000"/>
                </a:solidFill>
                <a:latin typeface="Times New Roman"/>
                <a:ea typeface="Calibri"/>
                <a:cs typeface="Arial"/>
              </a:rPr>
              <a:t>b.</a:t>
            </a:r>
            <a:r>
              <a:rPr lang="en-US" sz="2400" b="1" dirty="0" smtClean="0">
                <a:latin typeface="Times New Roman"/>
                <a:ea typeface="Calibri"/>
                <a:cs typeface="Arial"/>
              </a:rPr>
              <a:t> Nitric </a:t>
            </a:r>
            <a:r>
              <a:rPr lang="en-US" sz="2400" b="1" dirty="0">
                <a:latin typeface="Times New Roman"/>
                <a:ea typeface="Calibri"/>
                <a:cs typeface="Arial"/>
              </a:rPr>
              <a:t>Oxide NO</a:t>
            </a:r>
            <a:endParaRPr lang="en-US" sz="1800" dirty="0">
              <a:latin typeface="Calibri"/>
              <a:ea typeface="Calibri"/>
              <a:cs typeface="Arial"/>
            </a:endParaRPr>
          </a:p>
          <a:p>
            <a:pPr marL="274320" indent="0" algn="just">
              <a:lnSpc>
                <a:spcPct val="150000"/>
              </a:lnSpc>
              <a:spcAft>
                <a:spcPts val="0"/>
              </a:spcAft>
              <a:buNone/>
              <a:tabLst>
                <a:tab pos="2362200" algn="l"/>
              </a:tabLst>
            </a:pPr>
            <a:r>
              <a:rPr lang="en-US" sz="2400" dirty="0">
                <a:latin typeface="Times New Roman"/>
                <a:ea typeface="Calibri"/>
                <a:cs typeface="Arial"/>
              </a:rPr>
              <a:t>Prepared by many methods, one of them by reduction of HNO</a:t>
            </a:r>
            <a:r>
              <a:rPr lang="en-US" sz="2400" baseline="-25000" dirty="0">
                <a:latin typeface="Times New Roman"/>
                <a:ea typeface="Calibri"/>
                <a:cs typeface="Arial"/>
              </a:rPr>
              <a:t>3</a:t>
            </a:r>
            <a:r>
              <a:rPr lang="en-US" sz="2400" dirty="0">
                <a:latin typeface="Times New Roman"/>
                <a:ea typeface="Calibri"/>
                <a:cs typeface="Arial"/>
              </a:rPr>
              <a:t> by Cu or </a:t>
            </a:r>
            <a:endParaRPr lang="en-US" sz="1800" dirty="0">
              <a:latin typeface="Calibri"/>
              <a:ea typeface="Calibri"/>
              <a:cs typeface="Arial"/>
            </a:endParaRPr>
          </a:p>
          <a:p>
            <a:pPr marL="274320" indent="0" algn="just">
              <a:lnSpc>
                <a:spcPct val="150000"/>
              </a:lnSpc>
              <a:spcAft>
                <a:spcPts val="0"/>
              </a:spcAft>
              <a:buNone/>
              <a:tabLst>
                <a:tab pos="2362200" algn="l"/>
              </a:tabLst>
            </a:pPr>
            <a:r>
              <a:rPr lang="en-US" sz="2400" dirty="0">
                <a:latin typeface="Times New Roman"/>
                <a:ea typeface="Calibri"/>
                <a:cs typeface="Arial"/>
              </a:rPr>
              <a:t>reduction of nitrates by I</a:t>
            </a:r>
            <a:r>
              <a:rPr lang="en-US" sz="2400" baseline="-25000" dirty="0">
                <a:latin typeface="Times New Roman"/>
                <a:ea typeface="Calibri"/>
                <a:cs typeface="Arial"/>
              </a:rPr>
              <a:t>2</a:t>
            </a:r>
            <a:r>
              <a:rPr lang="en-US" sz="2400" dirty="0">
                <a:latin typeface="Times New Roman"/>
                <a:ea typeface="Calibri"/>
                <a:cs typeface="Arial"/>
              </a:rPr>
              <a:t>:</a:t>
            </a:r>
            <a:endParaRPr lang="en-US" sz="1800" dirty="0">
              <a:latin typeface="Calibri"/>
              <a:ea typeface="Calibri"/>
              <a:cs typeface="Arial"/>
            </a:endParaRPr>
          </a:p>
          <a:p>
            <a:pPr marL="274320" indent="0" algn="just">
              <a:lnSpc>
                <a:spcPct val="150000"/>
              </a:lnSpc>
              <a:spcAft>
                <a:spcPts val="0"/>
              </a:spcAft>
              <a:buNone/>
              <a:tabLst>
                <a:tab pos="2362200" algn="l"/>
              </a:tabLst>
            </a:pPr>
            <a:r>
              <a:rPr lang="en-US" sz="2400" dirty="0">
                <a:latin typeface="Times New Roman"/>
                <a:ea typeface="Calibri"/>
                <a:cs typeface="Arial"/>
              </a:rPr>
              <a:t>8HNO3 + 3Cu           </a:t>
            </a:r>
            <a:r>
              <a:rPr lang="en-US" sz="2400" dirty="0" smtClean="0">
                <a:latin typeface="Times New Roman"/>
                <a:ea typeface="Calibri"/>
                <a:cs typeface="Arial"/>
              </a:rPr>
              <a:t>             </a:t>
            </a:r>
            <a:r>
              <a:rPr lang="en-US" sz="2400" dirty="0">
                <a:latin typeface="Times New Roman"/>
                <a:ea typeface="Calibri"/>
                <a:cs typeface="Arial"/>
              </a:rPr>
              <a:t>3Cu(NO</a:t>
            </a:r>
            <a:r>
              <a:rPr lang="en-US" sz="2400" baseline="-25000" dirty="0">
                <a:latin typeface="Times New Roman"/>
                <a:ea typeface="Calibri"/>
                <a:cs typeface="Arial"/>
              </a:rPr>
              <a:t>3</a:t>
            </a:r>
            <a:r>
              <a:rPr lang="en-US" sz="2400" dirty="0">
                <a:latin typeface="Times New Roman"/>
                <a:ea typeface="Calibri"/>
                <a:cs typeface="Arial"/>
              </a:rPr>
              <a:t>)</a:t>
            </a:r>
            <a:r>
              <a:rPr lang="en-US" sz="2400" baseline="-25000" dirty="0">
                <a:latin typeface="Times New Roman"/>
                <a:ea typeface="Calibri"/>
                <a:cs typeface="Arial"/>
              </a:rPr>
              <a:t>2</a:t>
            </a:r>
            <a:r>
              <a:rPr lang="en-US" sz="2400" dirty="0">
                <a:latin typeface="Times New Roman"/>
                <a:ea typeface="Calibri"/>
                <a:cs typeface="Arial"/>
              </a:rPr>
              <a:t> +4H</a:t>
            </a:r>
            <a:r>
              <a:rPr lang="en-US" sz="2400" baseline="-25000" dirty="0">
                <a:latin typeface="Times New Roman"/>
                <a:ea typeface="Calibri"/>
                <a:cs typeface="Arial"/>
              </a:rPr>
              <a:t>2</a:t>
            </a:r>
            <a:r>
              <a:rPr lang="en-US" sz="2400" dirty="0">
                <a:latin typeface="Times New Roman"/>
                <a:ea typeface="Calibri"/>
                <a:cs typeface="Arial"/>
              </a:rPr>
              <a:t>O +2NO</a:t>
            </a:r>
            <a:endParaRPr lang="en-US" sz="1800" dirty="0">
              <a:latin typeface="Calibri"/>
              <a:ea typeface="Calibri"/>
              <a:cs typeface="Arial"/>
            </a:endParaRPr>
          </a:p>
          <a:p>
            <a:pPr marL="274320" indent="0" algn="just">
              <a:lnSpc>
                <a:spcPct val="150000"/>
              </a:lnSpc>
              <a:spcAft>
                <a:spcPts val="0"/>
              </a:spcAft>
              <a:buNone/>
              <a:tabLst>
                <a:tab pos="2362200" algn="l"/>
              </a:tabLst>
            </a:pPr>
            <a:r>
              <a:rPr lang="en-US" sz="2400" dirty="0">
                <a:latin typeface="Times New Roman"/>
                <a:ea typeface="Calibri"/>
                <a:cs typeface="Arial"/>
              </a:rPr>
              <a:t>2NaNO</a:t>
            </a:r>
            <a:r>
              <a:rPr lang="en-US" sz="2400" baseline="-25000" dirty="0">
                <a:latin typeface="Times New Roman"/>
                <a:ea typeface="Calibri"/>
                <a:cs typeface="Arial"/>
              </a:rPr>
              <a:t>3</a:t>
            </a:r>
            <a:r>
              <a:rPr lang="en-US" sz="2400" dirty="0">
                <a:latin typeface="Times New Roman"/>
                <a:ea typeface="Calibri"/>
                <a:cs typeface="Arial"/>
              </a:rPr>
              <a:t> +2NaI +4H</a:t>
            </a:r>
            <a:r>
              <a:rPr lang="en-US" sz="2400" baseline="-25000" dirty="0">
                <a:latin typeface="Times New Roman"/>
                <a:ea typeface="Calibri"/>
                <a:cs typeface="Arial"/>
              </a:rPr>
              <a:t>2</a:t>
            </a:r>
            <a:r>
              <a:rPr lang="en-US" sz="2400" dirty="0">
                <a:latin typeface="Times New Roman"/>
                <a:ea typeface="Calibri"/>
                <a:cs typeface="Arial"/>
              </a:rPr>
              <a:t>SO</a:t>
            </a:r>
            <a:r>
              <a:rPr lang="en-US" sz="2400" baseline="-25000" dirty="0">
                <a:latin typeface="Times New Roman"/>
                <a:ea typeface="Calibri"/>
                <a:cs typeface="Arial"/>
              </a:rPr>
              <a:t>4</a:t>
            </a:r>
            <a:r>
              <a:rPr lang="en-US" sz="2400" dirty="0">
                <a:latin typeface="Times New Roman"/>
                <a:ea typeface="Calibri"/>
                <a:cs typeface="Arial"/>
              </a:rPr>
              <a:t>    </a:t>
            </a:r>
            <a:r>
              <a:rPr lang="en-US" sz="2400" dirty="0" smtClean="0">
                <a:latin typeface="Times New Roman"/>
                <a:ea typeface="Calibri"/>
                <a:cs typeface="Arial"/>
              </a:rPr>
              <a:t>             </a:t>
            </a:r>
            <a:r>
              <a:rPr lang="en-US" sz="2400" dirty="0">
                <a:latin typeface="Times New Roman"/>
                <a:ea typeface="Calibri"/>
                <a:cs typeface="Arial"/>
              </a:rPr>
              <a:t>2NO +4NaHSO</a:t>
            </a:r>
            <a:r>
              <a:rPr lang="en-US" sz="2400" baseline="-25000" dirty="0">
                <a:latin typeface="Times New Roman"/>
                <a:ea typeface="Calibri"/>
                <a:cs typeface="Arial"/>
              </a:rPr>
              <a:t>4</a:t>
            </a:r>
            <a:r>
              <a:rPr lang="en-US" sz="2400" dirty="0">
                <a:latin typeface="Times New Roman"/>
                <a:ea typeface="Calibri"/>
                <a:cs typeface="Arial"/>
              </a:rPr>
              <a:t> +I</a:t>
            </a:r>
            <a:r>
              <a:rPr lang="en-US" sz="2400" baseline="-25000" dirty="0">
                <a:latin typeface="Times New Roman"/>
                <a:ea typeface="Calibri"/>
                <a:cs typeface="Arial"/>
              </a:rPr>
              <a:t>2</a:t>
            </a:r>
            <a:r>
              <a:rPr lang="en-US" sz="2400" dirty="0">
                <a:latin typeface="Times New Roman"/>
                <a:ea typeface="Calibri"/>
                <a:cs typeface="Arial"/>
              </a:rPr>
              <a:t> + 2H</a:t>
            </a:r>
            <a:r>
              <a:rPr lang="en-US" sz="2400" baseline="-25000" dirty="0">
                <a:latin typeface="Times New Roman"/>
                <a:ea typeface="Calibri"/>
                <a:cs typeface="Arial"/>
              </a:rPr>
              <a:t>2</a:t>
            </a:r>
            <a:r>
              <a:rPr lang="en-US" sz="2400" dirty="0">
                <a:latin typeface="Times New Roman"/>
                <a:ea typeface="Calibri"/>
                <a:cs typeface="Arial"/>
              </a:rPr>
              <a:t>O </a:t>
            </a:r>
            <a:endParaRPr lang="en-US" sz="1800" dirty="0">
              <a:latin typeface="Calibri"/>
              <a:ea typeface="Calibri"/>
              <a:cs typeface="Arial"/>
            </a:endParaRPr>
          </a:p>
          <a:p>
            <a:pPr marL="274320" indent="0" algn="just">
              <a:lnSpc>
                <a:spcPct val="150000"/>
              </a:lnSpc>
              <a:spcAft>
                <a:spcPts val="0"/>
              </a:spcAft>
              <a:buNone/>
              <a:tabLst>
                <a:tab pos="2362200" algn="l"/>
              </a:tabLst>
            </a:pPr>
            <a:r>
              <a:rPr lang="en-US" sz="2400" dirty="0">
                <a:latin typeface="Times New Roman"/>
                <a:ea typeface="Calibri"/>
                <a:cs typeface="Arial"/>
              </a:rPr>
              <a:t>1.NO simultaneously oxidized by O</a:t>
            </a:r>
            <a:r>
              <a:rPr lang="en-US" sz="2400" baseline="-25000" dirty="0">
                <a:latin typeface="Times New Roman"/>
                <a:ea typeface="Calibri"/>
                <a:cs typeface="Arial"/>
              </a:rPr>
              <a:t>2 </a:t>
            </a:r>
            <a:r>
              <a:rPr lang="en-US" sz="2400" dirty="0">
                <a:latin typeface="Times New Roman"/>
                <a:ea typeface="Calibri"/>
                <a:cs typeface="Arial"/>
              </a:rPr>
              <a:t>to NO</a:t>
            </a:r>
            <a:r>
              <a:rPr lang="en-US" sz="2400" baseline="-25000" dirty="0">
                <a:latin typeface="Times New Roman"/>
                <a:ea typeface="Calibri"/>
                <a:cs typeface="Arial"/>
              </a:rPr>
              <a:t>2</a:t>
            </a:r>
            <a:r>
              <a:rPr lang="en-US" sz="2400" dirty="0">
                <a:latin typeface="Times New Roman"/>
                <a:ea typeface="Calibri"/>
                <a:cs typeface="Arial"/>
              </a:rPr>
              <a:t>,also by strong oxidizing</a:t>
            </a:r>
            <a:endParaRPr lang="en-US" sz="1800" dirty="0">
              <a:latin typeface="Calibri"/>
              <a:ea typeface="Calibri"/>
              <a:cs typeface="Arial"/>
            </a:endParaRPr>
          </a:p>
          <a:p>
            <a:pPr marL="274320" indent="0" algn="just">
              <a:lnSpc>
                <a:spcPct val="150000"/>
              </a:lnSpc>
              <a:spcAft>
                <a:spcPts val="0"/>
              </a:spcAft>
              <a:buNone/>
              <a:tabLst>
                <a:tab pos="2362200" algn="l"/>
              </a:tabLst>
            </a:pPr>
            <a:r>
              <a:rPr lang="en-US" sz="2400" dirty="0">
                <a:latin typeface="Times New Roman"/>
                <a:ea typeface="Calibri"/>
                <a:cs typeface="Arial"/>
              </a:rPr>
              <a:t>agents like KMO</a:t>
            </a:r>
            <a:r>
              <a:rPr lang="en-US" sz="2400" baseline="-25000" dirty="0">
                <a:latin typeface="Times New Roman"/>
                <a:ea typeface="Calibri"/>
                <a:cs typeface="Arial"/>
              </a:rPr>
              <a:t>4</a:t>
            </a:r>
            <a:r>
              <a:rPr lang="en-US" sz="2400" dirty="0">
                <a:latin typeface="Times New Roman"/>
                <a:ea typeface="Calibri"/>
                <a:cs typeface="Arial"/>
              </a:rPr>
              <a:t> forming  HNO</a:t>
            </a:r>
            <a:r>
              <a:rPr lang="en-US" sz="2400" baseline="-25000" dirty="0">
                <a:latin typeface="Times New Roman"/>
                <a:ea typeface="Calibri"/>
                <a:cs typeface="Arial"/>
              </a:rPr>
              <a:t>3</a:t>
            </a:r>
            <a:r>
              <a:rPr lang="en-US" sz="2400" dirty="0">
                <a:latin typeface="Times New Roman"/>
                <a:ea typeface="Calibri"/>
                <a:cs typeface="Arial"/>
              </a:rPr>
              <a:t>,</a:t>
            </a:r>
            <a:endParaRPr lang="en-US" sz="1800" dirty="0">
              <a:latin typeface="Calibri"/>
              <a:ea typeface="Calibri"/>
              <a:cs typeface="Arial"/>
            </a:endParaRPr>
          </a:p>
          <a:p>
            <a:pPr marL="274320" indent="0" algn="just">
              <a:lnSpc>
                <a:spcPct val="150000"/>
              </a:lnSpc>
              <a:spcAft>
                <a:spcPts val="0"/>
              </a:spcAft>
              <a:buNone/>
              <a:tabLst>
                <a:tab pos="2362200" algn="l"/>
              </a:tabLst>
            </a:pPr>
            <a:r>
              <a:rPr lang="en-US" sz="2400" dirty="0">
                <a:latin typeface="Times New Roman"/>
                <a:ea typeface="Calibri"/>
                <a:cs typeface="Arial"/>
              </a:rPr>
              <a:t>2.reduced in acidic medium to N</a:t>
            </a:r>
            <a:r>
              <a:rPr lang="en-US" sz="2400" baseline="-25000" dirty="0">
                <a:latin typeface="Times New Roman"/>
                <a:ea typeface="Calibri"/>
                <a:cs typeface="Arial"/>
              </a:rPr>
              <a:t>2</a:t>
            </a:r>
            <a:r>
              <a:rPr lang="en-US" sz="2400" dirty="0">
                <a:latin typeface="Times New Roman"/>
                <a:ea typeface="Calibri"/>
                <a:cs typeface="Arial"/>
              </a:rPr>
              <a:t>O (SO</a:t>
            </a:r>
            <a:r>
              <a:rPr lang="en-US" sz="2400" baseline="-25000" dirty="0">
                <a:latin typeface="Times New Roman"/>
                <a:ea typeface="Calibri"/>
                <a:cs typeface="Arial"/>
              </a:rPr>
              <a:t>2</a:t>
            </a:r>
            <a:r>
              <a:rPr lang="en-US" sz="2400" dirty="0">
                <a:latin typeface="Times New Roman"/>
                <a:ea typeface="Calibri"/>
                <a:cs typeface="Arial"/>
              </a:rPr>
              <a:t> as a reducing agent) and gives</a:t>
            </a:r>
            <a:endParaRPr lang="en-US" sz="1800" dirty="0">
              <a:latin typeface="Calibri"/>
              <a:ea typeface="Calibri"/>
              <a:cs typeface="Arial"/>
            </a:endParaRPr>
          </a:p>
          <a:p>
            <a:pPr marL="274320" indent="0" algn="just">
              <a:lnSpc>
                <a:spcPct val="150000"/>
              </a:lnSpc>
              <a:spcAft>
                <a:spcPts val="0"/>
              </a:spcAft>
              <a:buNone/>
              <a:tabLst>
                <a:tab pos="2362200" algn="l"/>
              </a:tabLst>
            </a:pPr>
            <a:r>
              <a:rPr lang="en-US" sz="2400" dirty="0">
                <a:latin typeface="Times New Roman"/>
                <a:ea typeface="Calibri"/>
                <a:cs typeface="Arial"/>
              </a:rPr>
              <a:t>NH</a:t>
            </a:r>
            <a:r>
              <a:rPr lang="en-US" sz="2400" baseline="-25000" dirty="0">
                <a:latin typeface="Times New Roman"/>
                <a:ea typeface="Calibri"/>
                <a:cs typeface="Arial"/>
              </a:rPr>
              <a:t>2</a:t>
            </a:r>
            <a:r>
              <a:rPr lang="en-US" sz="2400" dirty="0">
                <a:latin typeface="Times New Roman"/>
                <a:ea typeface="Calibri"/>
                <a:cs typeface="Arial"/>
              </a:rPr>
              <a:t>OH if Cr</a:t>
            </a:r>
            <a:r>
              <a:rPr lang="en-US" sz="2400" baseline="30000" dirty="0">
                <a:latin typeface="Times New Roman"/>
                <a:ea typeface="Calibri"/>
                <a:cs typeface="Arial"/>
              </a:rPr>
              <a:t>2+</a:t>
            </a:r>
            <a:r>
              <a:rPr lang="en-US" sz="2400" dirty="0">
                <a:latin typeface="Times New Roman"/>
                <a:ea typeface="Calibri"/>
                <a:cs typeface="Arial"/>
              </a:rPr>
              <a:t> is used as a reducing agent </a:t>
            </a:r>
            <a:endParaRPr lang="en-US" sz="1800" dirty="0">
              <a:latin typeface="Calibri"/>
              <a:ea typeface="Calibri"/>
              <a:cs typeface="Arial"/>
            </a:endParaRPr>
          </a:p>
          <a:p>
            <a:pPr marL="274320" indent="0" algn="just">
              <a:lnSpc>
                <a:spcPct val="150000"/>
              </a:lnSpc>
              <a:spcAft>
                <a:spcPts val="0"/>
              </a:spcAft>
              <a:buNone/>
              <a:tabLst>
                <a:tab pos="2362200" algn="l"/>
              </a:tabLst>
            </a:pPr>
            <a:r>
              <a:rPr lang="en-US" sz="800" dirty="0">
                <a:latin typeface="Times New Roman"/>
                <a:ea typeface="Calibri"/>
                <a:cs typeface="Arial"/>
              </a:rPr>
              <a:t> </a:t>
            </a:r>
            <a:endParaRPr lang="en-US" sz="1800" dirty="0">
              <a:latin typeface="Calibri"/>
              <a:ea typeface="Calibri"/>
              <a:cs typeface="Arial"/>
            </a:endParaRPr>
          </a:p>
          <a:p>
            <a:pPr marL="267335" indent="0" algn="just">
              <a:lnSpc>
                <a:spcPct val="150000"/>
              </a:lnSpc>
              <a:spcAft>
                <a:spcPts val="0"/>
              </a:spcAft>
              <a:buNone/>
              <a:tabLst>
                <a:tab pos="2362200" algn="l"/>
              </a:tabLst>
            </a:pPr>
            <a:r>
              <a:rPr lang="en-US" sz="2400" dirty="0">
                <a:latin typeface="Times New Roman"/>
                <a:ea typeface="Calibri"/>
                <a:cs typeface="Arial"/>
              </a:rPr>
              <a:t>The paramagnet properties of NO can be explained according to (MOT)</a:t>
            </a:r>
            <a:endParaRPr lang="en-US" sz="1800" dirty="0">
              <a:latin typeface="Calibri"/>
              <a:ea typeface="Calibri"/>
              <a:cs typeface="Arial"/>
            </a:endParaRPr>
          </a:p>
          <a:p>
            <a:pPr marL="450215" indent="0" algn="just">
              <a:lnSpc>
                <a:spcPct val="150000"/>
              </a:lnSpc>
              <a:spcAft>
                <a:spcPts val="0"/>
              </a:spcAft>
              <a:buNone/>
              <a:tabLst>
                <a:tab pos="2362200" algn="l"/>
              </a:tabLst>
            </a:pPr>
            <a:r>
              <a:rPr lang="en-US" sz="2400" dirty="0">
                <a:latin typeface="Times New Roman"/>
                <a:ea typeface="Calibri"/>
                <a:cs typeface="Arial"/>
              </a:rPr>
              <a:t>because of the un-paired electron in the π</a:t>
            </a:r>
            <a:r>
              <a:rPr lang="en-US" sz="2400" baseline="30000" dirty="0">
                <a:latin typeface="Times New Roman"/>
                <a:ea typeface="Calibri"/>
                <a:cs typeface="Arial"/>
              </a:rPr>
              <a:t>*</a:t>
            </a:r>
            <a:r>
              <a:rPr lang="en-US" sz="2400" dirty="0">
                <a:latin typeface="Times New Roman"/>
                <a:ea typeface="Calibri"/>
                <a:cs typeface="Arial"/>
              </a:rPr>
              <a:t> orbital against the </a:t>
            </a:r>
            <a:r>
              <a:rPr lang="en-US" sz="2400" dirty="0" err="1">
                <a:latin typeface="Times New Roman"/>
                <a:ea typeface="Calibri"/>
                <a:cs typeface="Arial"/>
              </a:rPr>
              <a:t>antibonding</a:t>
            </a:r>
            <a:r>
              <a:rPr lang="en-US" sz="2400" dirty="0">
                <a:latin typeface="Times New Roman"/>
                <a:ea typeface="Calibri"/>
                <a:cs typeface="Arial"/>
              </a:rPr>
              <a:t> electron .The outer 11 electron are distributed as the following :-</a:t>
            </a:r>
            <a:endParaRPr lang="en-US" sz="1800" dirty="0">
              <a:latin typeface="Calibri"/>
              <a:ea typeface="Calibri"/>
              <a:cs typeface="Arial"/>
            </a:endParaRPr>
          </a:p>
          <a:p>
            <a:pPr marL="457200" indent="0" algn="just">
              <a:lnSpc>
                <a:spcPct val="150000"/>
              </a:lnSpc>
              <a:spcAft>
                <a:spcPts val="0"/>
              </a:spcAft>
              <a:buNone/>
              <a:tabLst>
                <a:tab pos="2362200" algn="l"/>
              </a:tabLst>
            </a:pPr>
            <a:r>
              <a:rPr lang="en-US" sz="2600" dirty="0">
                <a:solidFill>
                  <a:srgbClr val="FF0000"/>
                </a:solidFill>
                <a:latin typeface="Times New Roman"/>
                <a:ea typeface="Calibri"/>
                <a:cs typeface="Arial"/>
              </a:rPr>
              <a:t>σ2S</a:t>
            </a:r>
            <a:r>
              <a:rPr lang="en-US" sz="2600" baseline="30000" dirty="0">
                <a:solidFill>
                  <a:srgbClr val="FF0000"/>
                </a:solidFill>
                <a:latin typeface="Times New Roman"/>
                <a:ea typeface="Calibri"/>
                <a:cs typeface="Arial"/>
              </a:rPr>
              <a:t>2</a:t>
            </a:r>
            <a:r>
              <a:rPr lang="en-US" sz="2600" dirty="0">
                <a:solidFill>
                  <a:srgbClr val="FF0000"/>
                </a:solidFill>
                <a:latin typeface="Times New Roman"/>
                <a:ea typeface="Calibri"/>
                <a:cs typeface="Arial"/>
              </a:rPr>
              <a:t>, σ*2S</a:t>
            </a:r>
            <a:r>
              <a:rPr lang="en-US" sz="2600" baseline="30000" dirty="0">
                <a:solidFill>
                  <a:srgbClr val="FF0000"/>
                </a:solidFill>
                <a:latin typeface="Times New Roman"/>
                <a:ea typeface="Calibri"/>
                <a:cs typeface="Arial"/>
              </a:rPr>
              <a:t>2</a:t>
            </a:r>
            <a:r>
              <a:rPr lang="en-US" sz="2600" dirty="0">
                <a:solidFill>
                  <a:srgbClr val="FF0000"/>
                </a:solidFill>
                <a:latin typeface="Times New Roman"/>
                <a:ea typeface="Calibri"/>
                <a:cs typeface="Arial"/>
              </a:rPr>
              <a:t>,</a:t>
            </a:r>
            <a:r>
              <a:rPr lang="en-US" sz="2600" dirty="0">
                <a:solidFill>
                  <a:srgbClr val="FF0000"/>
                </a:solidFill>
                <a:latin typeface="Calibri"/>
                <a:ea typeface="Calibri"/>
                <a:cs typeface="Arial"/>
              </a:rPr>
              <a:t> </a:t>
            </a:r>
            <a:r>
              <a:rPr lang="en-US" sz="2600" dirty="0">
                <a:solidFill>
                  <a:srgbClr val="FF0000"/>
                </a:solidFill>
                <a:latin typeface="Times New Roman"/>
                <a:ea typeface="Calibri"/>
                <a:cs typeface="Arial"/>
              </a:rPr>
              <a:t>σ2S</a:t>
            </a:r>
            <a:r>
              <a:rPr lang="en-US" sz="2600" baseline="30000" dirty="0">
                <a:solidFill>
                  <a:srgbClr val="FF0000"/>
                </a:solidFill>
                <a:latin typeface="Times New Roman"/>
                <a:ea typeface="Calibri"/>
                <a:cs typeface="Arial"/>
              </a:rPr>
              <a:t>2</a:t>
            </a:r>
            <a:r>
              <a:rPr lang="en-US" sz="2600" dirty="0">
                <a:solidFill>
                  <a:srgbClr val="FF0000"/>
                </a:solidFill>
                <a:latin typeface="Times New Roman"/>
                <a:ea typeface="Calibri"/>
                <a:cs typeface="Arial"/>
              </a:rPr>
              <a:t>,</a:t>
            </a:r>
            <a:r>
              <a:rPr lang="en-US" sz="2600" dirty="0">
                <a:solidFill>
                  <a:srgbClr val="FF0000"/>
                </a:solidFill>
                <a:latin typeface="Calibri"/>
                <a:ea typeface="Calibri"/>
                <a:cs typeface="Arial"/>
              </a:rPr>
              <a:t> </a:t>
            </a:r>
            <a:r>
              <a:rPr lang="en-US" sz="2600" dirty="0">
                <a:solidFill>
                  <a:srgbClr val="FF0000"/>
                </a:solidFill>
                <a:latin typeface="Times New Roman"/>
                <a:ea typeface="Calibri"/>
                <a:cs typeface="Arial"/>
              </a:rPr>
              <a:t>π2P</a:t>
            </a:r>
            <a:r>
              <a:rPr lang="en-US" sz="2600" baseline="30000" dirty="0">
                <a:solidFill>
                  <a:srgbClr val="FF0000"/>
                </a:solidFill>
                <a:latin typeface="Times New Roman"/>
                <a:ea typeface="Calibri"/>
                <a:cs typeface="Arial"/>
              </a:rPr>
              <a:t>4</a:t>
            </a:r>
            <a:r>
              <a:rPr lang="en-US" sz="2600" dirty="0">
                <a:solidFill>
                  <a:srgbClr val="FF0000"/>
                </a:solidFill>
                <a:latin typeface="Times New Roman"/>
                <a:ea typeface="Calibri"/>
                <a:cs typeface="Arial"/>
              </a:rPr>
              <a:t>,</a:t>
            </a:r>
            <a:r>
              <a:rPr lang="en-US" sz="2600" dirty="0">
                <a:solidFill>
                  <a:srgbClr val="FF0000"/>
                </a:solidFill>
                <a:latin typeface="Calibri"/>
                <a:ea typeface="Calibri"/>
                <a:cs typeface="Arial"/>
              </a:rPr>
              <a:t> </a:t>
            </a:r>
            <a:r>
              <a:rPr lang="en-US" sz="2600" dirty="0">
                <a:solidFill>
                  <a:srgbClr val="FF0000"/>
                </a:solidFill>
                <a:latin typeface="Times New Roman"/>
                <a:ea typeface="Calibri"/>
                <a:cs typeface="Arial"/>
              </a:rPr>
              <a:t>π*2P</a:t>
            </a:r>
            <a:r>
              <a:rPr lang="en-US" sz="2600" baseline="30000" dirty="0">
                <a:solidFill>
                  <a:srgbClr val="FF0000"/>
                </a:solidFill>
                <a:latin typeface="Times New Roman"/>
                <a:ea typeface="Calibri"/>
                <a:cs typeface="Arial"/>
              </a:rPr>
              <a:t>1</a:t>
            </a:r>
            <a:endParaRPr lang="en-US" sz="2600" dirty="0">
              <a:solidFill>
                <a:srgbClr val="FF0000"/>
              </a:solidFill>
              <a:latin typeface="Calibri"/>
              <a:ea typeface="Calibri"/>
              <a:cs typeface="Arial"/>
            </a:endParaRPr>
          </a:p>
          <a:p>
            <a:pPr marL="317500" indent="0" algn="just">
              <a:lnSpc>
                <a:spcPct val="150000"/>
              </a:lnSpc>
              <a:spcAft>
                <a:spcPts val="0"/>
              </a:spcAft>
              <a:buNone/>
              <a:tabLst>
                <a:tab pos="2362200" algn="l"/>
              </a:tabLst>
            </a:pPr>
            <a:r>
              <a:rPr lang="en-US" sz="2400" dirty="0">
                <a:latin typeface="Times New Roman"/>
                <a:ea typeface="Calibri"/>
                <a:cs typeface="Arial"/>
              </a:rPr>
              <a:t>NO lose the π* electron easily forming NO</a:t>
            </a:r>
            <a:r>
              <a:rPr lang="en-US" sz="2400" baseline="30000" dirty="0">
                <a:latin typeface="Times New Roman"/>
                <a:ea typeface="Calibri"/>
                <a:cs typeface="Arial"/>
              </a:rPr>
              <a:t>+</a:t>
            </a:r>
            <a:r>
              <a:rPr lang="en-US" sz="2400" dirty="0">
                <a:latin typeface="Times New Roman"/>
                <a:ea typeface="Calibri"/>
                <a:cs typeface="Arial"/>
              </a:rPr>
              <a:t> ion which forms some salts e.g. NO</a:t>
            </a:r>
            <a:r>
              <a:rPr lang="en-US" sz="2400" baseline="30000" dirty="0">
                <a:latin typeface="Times New Roman"/>
                <a:ea typeface="Calibri"/>
                <a:cs typeface="Arial"/>
              </a:rPr>
              <a:t>+</a:t>
            </a:r>
            <a:r>
              <a:rPr lang="en-US" sz="2400" dirty="0">
                <a:latin typeface="Times New Roman"/>
                <a:ea typeface="Calibri"/>
                <a:cs typeface="Arial"/>
              </a:rPr>
              <a:t>[BF</a:t>
            </a:r>
            <a:r>
              <a:rPr lang="en-US" sz="2400" baseline="-25000" dirty="0">
                <a:latin typeface="Times New Roman"/>
                <a:ea typeface="Calibri"/>
                <a:cs typeface="Arial"/>
              </a:rPr>
              <a:t>4</a:t>
            </a:r>
            <a:r>
              <a:rPr lang="en-US" sz="2400" dirty="0">
                <a:latin typeface="Times New Roman"/>
                <a:ea typeface="Calibri"/>
                <a:cs typeface="Arial"/>
              </a:rPr>
              <a:t>]</a:t>
            </a:r>
            <a:r>
              <a:rPr lang="en-US" sz="2400" baseline="30000" dirty="0">
                <a:latin typeface="Times New Roman"/>
                <a:ea typeface="Calibri"/>
                <a:cs typeface="Arial"/>
              </a:rPr>
              <a:t>-</a:t>
            </a:r>
            <a:r>
              <a:rPr lang="en-US" sz="2400" dirty="0">
                <a:latin typeface="Times New Roman"/>
                <a:ea typeface="Calibri"/>
                <a:cs typeface="Arial"/>
              </a:rPr>
              <a:t>and NO[ClO</a:t>
            </a:r>
            <a:r>
              <a:rPr lang="en-US" sz="2400" baseline="-25000" dirty="0">
                <a:latin typeface="Times New Roman"/>
                <a:ea typeface="Calibri"/>
                <a:cs typeface="Arial"/>
              </a:rPr>
              <a:t>4</a:t>
            </a:r>
            <a:r>
              <a:rPr lang="en-US" sz="2400" dirty="0">
                <a:latin typeface="Times New Roman"/>
                <a:ea typeface="Calibri"/>
                <a:cs typeface="Arial"/>
              </a:rPr>
              <a:t>] .</a:t>
            </a:r>
            <a:endParaRPr lang="en-US" sz="1800" dirty="0">
              <a:latin typeface="Calibri"/>
              <a:ea typeface="Calibri"/>
              <a:cs typeface="Arial"/>
            </a:endParaRPr>
          </a:p>
          <a:p>
            <a:endParaRPr lang="en-US" dirty="0"/>
          </a:p>
        </p:txBody>
      </p:sp>
      <p:cxnSp>
        <p:nvCxnSpPr>
          <p:cNvPr id="12" name="رابط كسهم مستقيم 11"/>
          <p:cNvCxnSpPr/>
          <p:nvPr/>
        </p:nvCxnSpPr>
        <p:spPr>
          <a:xfrm>
            <a:off x="1907704" y="1700808"/>
            <a:ext cx="100811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رابط كسهم مستقيم 13"/>
          <p:cNvCxnSpPr/>
          <p:nvPr/>
        </p:nvCxnSpPr>
        <p:spPr>
          <a:xfrm>
            <a:off x="2807804" y="2060848"/>
            <a:ext cx="64807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5738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5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25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25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25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25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25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25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25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25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25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1000"/>
                                        <p:tgtEl>
                                          <p:spTgt spid="3">
                                            <p:txEl>
                                              <p:pRg st="11" end="11"/>
                                            </p:txEl>
                                          </p:spTgt>
                                        </p:tgtEl>
                                      </p:cBhvr>
                                    </p:animEffect>
                                    <p:anim calcmode="lin" valueType="num">
                                      <p:cBhvr>
                                        <p:cTn id="7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250"/>
                                  </p:stCondLst>
                                  <p:childTnLst>
                                    <p:set>
                                      <p:cBhvr>
                                        <p:cTn id="83" dur="1" fill="hold">
                                          <p:stCondLst>
                                            <p:cond delay="0"/>
                                          </p:stCondLst>
                                        </p:cTn>
                                        <p:tgtEl>
                                          <p:spTgt spid="3">
                                            <p:txEl>
                                              <p:pRg st="12" end="12"/>
                                            </p:txEl>
                                          </p:spTgt>
                                        </p:tgtEl>
                                        <p:attrNameLst>
                                          <p:attrName>style.visibility</p:attrName>
                                        </p:attrNameLst>
                                      </p:cBhvr>
                                      <p:to>
                                        <p:strVal val="visible"/>
                                      </p:to>
                                    </p:set>
                                    <p:animEffect transition="in" filter="fade">
                                      <p:cBhvr>
                                        <p:cTn id="84" dur="1000"/>
                                        <p:tgtEl>
                                          <p:spTgt spid="3">
                                            <p:txEl>
                                              <p:pRg st="12" end="12"/>
                                            </p:txEl>
                                          </p:spTgt>
                                        </p:tgtEl>
                                      </p:cBhvr>
                                    </p:animEffect>
                                    <p:anim calcmode="lin" valueType="num">
                                      <p:cBhvr>
                                        <p:cTn id="8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250"/>
                                  </p:stCondLst>
                                  <p:childTnLst>
                                    <p:set>
                                      <p:cBhvr>
                                        <p:cTn id="90" dur="1" fill="hold">
                                          <p:stCondLst>
                                            <p:cond delay="0"/>
                                          </p:stCondLst>
                                        </p:cTn>
                                        <p:tgtEl>
                                          <p:spTgt spid="3">
                                            <p:txEl>
                                              <p:pRg st="13" end="13"/>
                                            </p:txEl>
                                          </p:spTgt>
                                        </p:tgtEl>
                                        <p:attrNameLst>
                                          <p:attrName>style.visibility</p:attrName>
                                        </p:attrNameLst>
                                      </p:cBhvr>
                                      <p:to>
                                        <p:strVal val="visible"/>
                                      </p:to>
                                    </p:set>
                                    <p:animEffect transition="in" filter="fade">
                                      <p:cBhvr>
                                        <p:cTn id="91" dur="1000"/>
                                        <p:tgtEl>
                                          <p:spTgt spid="3">
                                            <p:txEl>
                                              <p:pRg st="13" end="13"/>
                                            </p:txEl>
                                          </p:spTgt>
                                        </p:tgtEl>
                                      </p:cBhvr>
                                    </p:animEffect>
                                    <p:anim calcmode="lin" valueType="num">
                                      <p:cBhvr>
                                        <p:cTn id="9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250"/>
                                  </p:stCondLst>
                                  <p:childTnLst>
                                    <p:set>
                                      <p:cBhvr>
                                        <p:cTn id="97" dur="1" fill="hold">
                                          <p:stCondLst>
                                            <p:cond delay="0"/>
                                          </p:stCondLst>
                                        </p:cTn>
                                        <p:tgtEl>
                                          <p:spTgt spid="3">
                                            <p:txEl>
                                              <p:pRg st="14" end="14"/>
                                            </p:txEl>
                                          </p:spTgt>
                                        </p:tgtEl>
                                        <p:attrNameLst>
                                          <p:attrName>style.visibility</p:attrName>
                                        </p:attrNameLst>
                                      </p:cBhvr>
                                      <p:to>
                                        <p:strVal val="visible"/>
                                      </p:to>
                                    </p:set>
                                    <p:animEffect transition="in" filter="fade">
                                      <p:cBhvr>
                                        <p:cTn id="98" dur="1000"/>
                                        <p:tgtEl>
                                          <p:spTgt spid="3">
                                            <p:txEl>
                                              <p:pRg st="14" end="14"/>
                                            </p:txEl>
                                          </p:spTgt>
                                        </p:tgtEl>
                                      </p:cBhvr>
                                    </p:animEffect>
                                    <p:anim calcmode="lin" valueType="num">
                                      <p:cBhvr>
                                        <p:cTn id="99"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260648"/>
            <a:ext cx="8568952" cy="6408712"/>
          </a:xfrm>
        </p:spPr>
        <p:txBody>
          <a:bodyPr>
            <a:normAutofit/>
          </a:bodyPr>
          <a:lstStyle/>
          <a:p>
            <a:pPr marL="499110" algn="just">
              <a:lnSpc>
                <a:spcPct val="150000"/>
              </a:lnSpc>
              <a:spcAft>
                <a:spcPts val="1000"/>
              </a:spcAft>
              <a:tabLst>
                <a:tab pos="2362200" algn="l"/>
              </a:tabLst>
            </a:pPr>
            <a:r>
              <a:rPr lang="en-US" sz="2400" dirty="0">
                <a:latin typeface="Times New Roman"/>
                <a:ea typeface="Calibri"/>
                <a:cs typeface="Arial"/>
              </a:rPr>
              <a:t>NO molecules bonded together in the liquid and solid state by weak bonds forming dimers</a:t>
            </a:r>
            <a:r>
              <a:rPr lang="en-US" sz="2400" dirty="0" smtClean="0">
                <a:latin typeface="Times New Roman"/>
                <a:ea typeface="Calibri"/>
                <a:cs typeface="Arial"/>
              </a:rPr>
              <a:t>.</a:t>
            </a:r>
          </a:p>
          <a:p>
            <a:pPr marL="499110" algn="just">
              <a:lnSpc>
                <a:spcPct val="150000"/>
              </a:lnSpc>
              <a:spcAft>
                <a:spcPts val="1000"/>
              </a:spcAft>
              <a:tabLst>
                <a:tab pos="2362200" algn="l"/>
              </a:tabLst>
            </a:pPr>
            <a:endParaRPr lang="en-US" sz="2400" dirty="0">
              <a:latin typeface="Times New Roman"/>
              <a:ea typeface="Calibri"/>
              <a:cs typeface="Arial"/>
            </a:endParaRPr>
          </a:p>
          <a:p>
            <a:pPr marL="499110" algn="just">
              <a:lnSpc>
                <a:spcPct val="150000"/>
              </a:lnSpc>
              <a:spcAft>
                <a:spcPts val="1000"/>
              </a:spcAft>
              <a:tabLst>
                <a:tab pos="2362200" algn="l"/>
              </a:tabLst>
            </a:pPr>
            <a:endParaRPr lang="en-US" sz="2400" dirty="0" smtClean="0">
              <a:latin typeface="Times New Roman"/>
              <a:ea typeface="Calibri"/>
              <a:cs typeface="Arial"/>
            </a:endParaRPr>
          </a:p>
          <a:p>
            <a:pPr marL="316230" indent="0" algn="just">
              <a:lnSpc>
                <a:spcPct val="150000"/>
              </a:lnSpc>
              <a:spcAft>
                <a:spcPts val="1000"/>
              </a:spcAft>
              <a:buNone/>
              <a:tabLst>
                <a:tab pos="2362200" algn="l"/>
              </a:tabLst>
            </a:pPr>
            <a:endParaRPr lang="en-US" sz="1800" dirty="0">
              <a:latin typeface="Calibri"/>
              <a:ea typeface="Calibri"/>
              <a:cs typeface="Arial"/>
            </a:endParaRPr>
          </a:p>
          <a:p>
            <a:pPr marL="0" lvl="0" indent="0" algn="just">
              <a:lnSpc>
                <a:spcPct val="115000"/>
              </a:lnSpc>
              <a:spcAft>
                <a:spcPts val="0"/>
              </a:spcAft>
              <a:buNone/>
              <a:tabLst>
                <a:tab pos="2362200" algn="l"/>
              </a:tabLst>
            </a:pPr>
            <a:r>
              <a:rPr lang="en-US" sz="2400" b="1" dirty="0" smtClean="0">
                <a:solidFill>
                  <a:srgbClr val="FF0000"/>
                </a:solidFill>
                <a:latin typeface="Times New Roman"/>
                <a:ea typeface="Calibri"/>
                <a:cs typeface="Arial"/>
              </a:rPr>
              <a:t>c. </a:t>
            </a:r>
            <a:r>
              <a:rPr lang="en-US" sz="2400" b="1" dirty="0" smtClean="0">
                <a:latin typeface="Times New Roman"/>
                <a:ea typeface="Calibri"/>
                <a:cs typeface="Arial"/>
              </a:rPr>
              <a:t>Nitrogen </a:t>
            </a:r>
            <a:r>
              <a:rPr lang="en-US" sz="2400" b="1" dirty="0">
                <a:latin typeface="Times New Roman"/>
                <a:ea typeface="Calibri"/>
                <a:cs typeface="Arial"/>
              </a:rPr>
              <a:t>Trioxide N</a:t>
            </a:r>
            <a:r>
              <a:rPr lang="en-US" sz="2400" b="1" baseline="-25000" dirty="0">
                <a:latin typeface="Times New Roman"/>
                <a:ea typeface="Calibri"/>
                <a:cs typeface="Arial"/>
              </a:rPr>
              <a:t>2</a:t>
            </a:r>
            <a:r>
              <a:rPr lang="en-US" sz="2400" b="1" dirty="0">
                <a:latin typeface="Times New Roman"/>
                <a:ea typeface="Calibri"/>
                <a:cs typeface="Arial"/>
              </a:rPr>
              <a:t>O</a:t>
            </a:r>
            <a:r>
              <a:rPr lang="en-US" sz="2400" b="1" baseline="-25000" dirty="0">
                <a:latin typeface="Times New Roman"/>
                <a:ea typeface="Calibri"/>
                <a:cs typeface="Arial"/>
              </a:rPr>
              <a:t>3</a:t>
            </a:r>
            <a:endParaRPr lang="en-US" sz="1800" dirty="0">
              <a:latin typeface="Calibri"/>
              <a:ea typeface="Calibri"/>
              <a:cs typeface="Arial"/>
            </a:endParaRPr>
          </a:p>
          <a:p>
            <a:pPr marL="457200" indent="0" algn="just">
              <a:lnSpc>
                <a:spcPct val="150000"/>
              </a:lnSpc>
              <a:spcAft>
                <a:spcPts val="0"/>
              </a:spcAft>
              <a:buNone/>
              <a:tabLst>
                <a:tab pos="2362200" algn="l"/>
              </a:tabLst>
            </a:pPr>
            <a:r>
              <a:rPr lang="en-US" sz="2400" dirty="0">
                <a:latin typeface="Times New Roman"/>
                <a:ea typeface="Calibri"/>
                <a:cs typeface="Arial"/>
              </a:rPr>
              <a:t>It presents only in the solid state, decomposes at its melting point (-110˚c) to NO and NO</a:t>
            </a:r>
            <a:r>
              <a:rPr lang="en-US" sz="2400" baseline="-25000" dirty="0">
                <a:latin typeface="Times New Roman"/>
                <a:ea typeface="Calibri"/>
                <a:cs typeface="Arial"/>
              </a:rPr>
              <a:t>2</a:t>
            </a:r>
            <a:r>
              <a:rPr lang="en-US" sz="2400" dirty="0">
                <a:latin typeface="Times New Roman"/>
                <a:ea typeface="Calibri"/>
                <a:cs typeface="Arial"/>
              </a:rPr>
              <a:t>.</a:t>
            </a:r>
            <a:endParaRPr lang="en-US" sz="1800" dirty="0">
              <a:latin typeface="Calibri"/>
              <a:ea typeface="Calibri"/>
              <a:cs typeface="Arial"/>
            </a:endParaRPr>
          </a:p>
          <a:p>
            <a:pPr marL="457200" indent="0" algn="just">
              <a:lnSpc>
                <a:spcPct val="150000"/>
              </a:lnSpc>
              <a:spcAft>
                <a:spcPts val="1000"/>
              </a:spcAft>
              <a:buNone/>
              <a:tabLst>
                <a:tab pos="2362200" algn="l"/>
              </a:tabLst>
            </a:pPr>
            <a:endParaRPr lang="en-US" sz="1800" dirty="0">
              <a:latin typeface="Calibri"/>
              <a:ea typeface="Calibri"/>
              <a:cs typeface="Arial"/>
            </a:endParaRPr>
          </a:p>
          <a:p>
            <a:endParaRPr lang="en-US" dirty="0"/>
          </a:p>
        </p:txBody>
      </p:sp>
      <p:pic>
        <p:nvPicPr>
          <p:cNvPr id="5" name="Picture 3"/>
          <p:cNvPicPr/>
          <p:nvPr/>
        </p:nvPicPr>
        <p:blipFill rotWithShape="1">
          <a:blip r:embed="rId2" cstate="print">
            <a:extLst>
              <a:ext uri="{28A0092B-C50C-407E-A947-70E740481C1C}">
                <a14:useLocalDpi xmlns:a14="http://schemas.microsoft.com/office/drawing/2010/main" val="0"/>
              </a:ext>
            </a:extLst>
          </a:blip>
          <a:srcRect l="7109" t="9933"/>
          <a:stretch/>
        </p:blipFill>
        <p:spPr bwMode="auto">
          <a:xfrm>
            <a:off x="2915816" y="1772816"/>
            <a:ext cx="3528392" cy="1800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69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25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25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60648"/>
            <a:ext cx="8964488" cy="6597352"/>
          </a:xfrm>
        </p:spPr>
        <p:txBody>
          <a:bodyPr>
            <a:normAutofit fontScale="62500" lnSpcReduction="20000"/>
          </a:bodyPr>
          <a:lstStyle/>
          <a:p>
            <a:pPr marL="457200" indent="173355" algn="just">
              <a:lnSpc>
                <a:spcPct val="150000"/>
              </a:lnSpc>
              <a:spcAft>
                <a:spcPts val="0"/>
              </a:spcAft>
              <a:tabLst>
                <a:tab pos="2362200" algn="l"/>
              </a:tabLst>
            </a:pPr>
            <a:endParaRPr lang="en-US" sz="1800" dirty="0">
              <a:latin typeface="Calibri"/>
              <a:ea typeface="Calibri"/>
              <a:cs typeface="Arial"/>
            </a:endParaRPr>
          </a:p>
          <a:p>
            <a:pPr marL="0" lvl="0" indent="0" algn="just">
              <a:lnSpc>
                <a:spcPct val="150000"/>
              </a:lnSpc>
              <a:spcAft>
                <a:spcPts val="0"/>
              </a:spcAft>
              <a:buNone/>
              <a:tabLst>
                <a:tab pos="2362200" algn="l"/>
              </a:tabLst>
            </a:pPr>
            <a:r>
              <a:rPr lang="en-US" sz="2400" b="1" dirty="0" smtClean="0">
                <a:solidFill>
                  <a:srgbClr val="FF0000"/>
                </a:solidFill>
                <a:latin typeface="Times New Roman"/>
                <a:ea typeface="Calibri"/>
                <a:cs typeface="Arial"/>
              </a:rPr>
              <a:t>d. </a:t>
            </a:r>
            <a:r>
              <a:rPr lang="en-US" sz="2400" b="1" dirty="0" smtClean="0">
                <a:latin typeface="Times New Roman"/>
                <a:ea typeface="Calibri"/>
                <a:cs typeface="Arial"/>
              </a:rPr>
              <a:t>NO</a:t>
            </a:r>
            <a:r>
              <a:rPr lang="en-US" sz="2400" b="1" baseline="-25000" dirty="0" smtClean="0">
                <a:latin typeface="Times New Roman"/>
                <a:ea typeface="Calibri"/>
                <a:cs typeface="Arial"/>
              </a:rPr>
              <a:t>2</a:t>
            </a:r>
            <a:r>
              <a:rPr lang="en-US" sz="2400" b="1" dirty="0" smtClean="0">
                <a:latin typeface="Times New Roman"/>
                <a:ea typeface="Calibri"/>
                <a:cs typeface="Arial"/>
              </a:rPr>
              <a:t> </a:t>
            </a:r>
            <a:r>
              <a:rPr lang="en-US" sz="2400" b="1" dirty="0">
                <a:latin typeface="Times New Roman"/>
                <a:ea typeface="Calibri"/>
                <a:cs typeface="Arial"/>
              </a:rPr>
              <a:t>and N</a:t>
            </a:r>
            <a:r>
              <a:rPr lang="en-US" sz="2400" b="1" baseline="-25000" dirty="0">
                <a:latin typeface="Times New Roman"/>
                <a:ea typeface="Calibri"/>
                <a:cs typeface="Arial"/>
              </a:rPr>
              <a:t>2</a:t>
            </a:r>
            <a:r>
              <a:rPr lang="en-US" sz="2400" b="1" dirty="0">
                <a:latin typeface="Times New Roman"/>
                <a:ea typeface="Calibri"/>
                <a:cs typeface="Arial"/>
              </a:rPr>
              <a:t>O</a:t>
            </a:r>
            <a:r>
              <a:rPr lang="en-US" sz="2400" b="1" baseline="-25000" dirty="0">
                <a:latin typeface="Times New Roman"/>
                <a:ea typeface="Calibri"/>
                <a:cs typeface="Arial"/>
              </a:rPr>
              <a:t>4</a:t>
            </a:r>
            <a:r>
              <a:rPr lang="en-US" sz="2400" b="1" dirty="0">
                <a:latin typeface="Times New Roman"/>
                <a:ea typeface="Calibri"/>
                <a:cs typeface="Arial"/>
              </a:rPr>
              <a:t> Oxide </a:t>
            </a:r>
            <a:endParaRPr lang="en-US" sz="1800" dirty="0">
              <a:latin typeface="Calibri"/>
              <a:ea typeface="Calibri"/>
              <a:cs typeface="Arial"/>
            </a:endParaRPr>
          </a:p>
          <a:p>
            <a:pPr marL="457200" indent="0" algn="just">
              <a:lnSpc>
                <a:spcPct val="150000"/>
              </a:lnSpc>
              <a:spcAft>
                <a:spcPts val="0"/>
              </a:spcAft>
              <a:buNone/>
              <a:tabLst>
                <a:tab pos="2362200" algn="l"/>
              </a:tabLst>
            </a:pPr>
            <a:r>
              <a:rPr lang="en-US" sz="2400" dirty="0">
                <a:latin typeface="Times New Roman"/>
                <a:ea typeface="Calibri"/>
                <a:cs typeface="Arial"/>
              </a:rPr>
              <a:t>NO</a:t>
            </a:r>
            <a:r>
              <a:rPr lang="en-US" sz="2400" baseline="-25000" dirty="0">
                <a:latin typeface="Times New Roman"/>
                <a:ea typeface="Calibri"/>
                <a:cs typeface="Arial"/>
              </a:rPr>
              <a:t>2</a:t>
            </a:r>
            <a:r>
              <a:rPr lang="en-US" sz="2400" dirty="0">
                <a:latin typeface="Times New Roman"/>
                <a:ea typeface="Calibri"/>
                <a:cs typeface="Arial"/>
              </a:rPr>
              <a:t> is brown in color with paramagnetic properties, always in equilibrium with N</a:t>
            </a:r>
            <a:r>
              <a:rPr lang="en-US" sz="2400" baseline="-25000" dirty="0">
                <a:latin typeface="Times New Roman"/>
                <a:ea typeface="Calibri"/>
                <a:cs typeface="Arial"/>
              </a:rPr>
              <a:t>2</a:t>
            </a:r>
            <a:r>
              <a:rPr lang="en-US" sz="2400" dirty="0">
                <a:latin typeface="Times New Roman"/>
                <a:ea typeface="Calibri"/>
                <a:cs typeface="Arial"/>
              </a:rPr>
              <a:t>O</a:t>
            </a:r>
            <a:r>
              <a:rPr lang="en-US" sz="2400" baseline="-25000" dirty="0">
                <a:latin typeface="Times New Roman"/>
                <a:ea typeface="Calibri"/>
                <a:cs typeface="Arial"/>
              </a:rPr>
              <a:t>4</a:t>
            </a:r>
            <a:r>
              <a:rPr lang="en-US" sz="2400" dirty="0">
                <a:latin typeface="Times New Roman"/>
                <a:ea typeface="Calibri"/>
                <a:cs typeface="Arial"/>
              </a:rPr>
              <a:t> (colorless with diamagnetic properties), this equilibrium effected by heat:-</a:t>
            </a:r>
            <a:endParaRPr lang="en-US" sz="1800" dirty="0">
              <a:latin typeface="Calibri"/>
              <a:ea typeface="Calibri"/>
              <a:cs typeface="Arial"/>
            </a:endParaRPr>
          </a:p>
          <a:p>
            <a:pPr marL="274320" indent="0" algn="ctr">
              <a:lnSpc>
                <a:spcPct val="150000"/>
              </a:lnSpc>
              <a:spcAft>
                <a:spcPts val="0"/>
              </a:spcAft>
              <a:buNone/>
              <a:tabLst>
                <a:tab pos="2362200" algn="l"/>
              </a:tabLst>
            </a:pPr>
            <a:r>
              <a:rPr lang="en-US" sz="2400" dirty="0">
                <a:latin typeface="Times New Roman"/>
                <a:ea typeface="Calibri"/>
                <a:cs typeface="Arial"/>
              </a:rPr>
              <a:t>2NO</a:t>
            </a:r>
            <a:r>
              <a:rPr lang="en-US" sz="2400" baseline="-25000" dirty="0">
                <a:latin typeface="Times New Roman"/>
                <a:ea typeface="Calibri"/>
                <a:cs typeface="Arial"/>
              </a:rPr>
              <a:t>2     </a:t>
            </a:r>
            <a:r>
              <a:rPr lang="en-US" sz="2400" dirty="0">
                <a:latin typeface="Times New Roman"/>
                <a:ea typeface="Calibri"/>
                <a:cs typeface="Arial"/>
              </a:rPr>
              <a:t>    </a:t>
            </a:r>
            <a:r>
              <a:rPr lang="en-US" sz="2400" dirty="0" smtClean="0">
                <a:latin typeface="Times New Roman"/>
                <a:ea typeface="Calibri"/>
                <a:cs typeface="Arial"/>
              </a:rPr>
              <a:t>                </a:t>
            </a:r>
            <a:r>
              <a:rPr lang="en-US" sz="2400" dirty="0">
                <a:latin typeface="Times New Roman"/>
                <a:ea typeface="Calibri"/>
                <a:cs typeface="Arial"/>
              </a:rPr>
              <a:t>N</a:t>
            </a:r>
            <a:r>
              <a:rPr lang="en-US" sz="2400" baseline="-25000" dirty="0">
                <a:latin typeface="Times New Roman"/>
                <a:ea typeface="Calibri"/>
                <a:cs typeface="Arial"/>
              </a:rPr>
              <a:t>2</a:t>
            </a:r>
            <a:r>
              <a:rPr lang="en-US" sz="2400" dirty="0">
                <a:latin typeface="Times New Roman"/>
                <a:ea typeface="Calibri"/>
                <a:cs typeface="Arial"/>
              </a:rPr>
              <a:t>O</a:t>
            </a:r>
            <a:r>
              <a:rPr lang="en-US" sz="2400" baseline="-25000" dirty="0">
                <a:latin typeface="Times New Roman"/>
                <a:ea typeface="Calibri"/>
                <a:cs typeface="Arial"/>
              </a:rPr>
              <a:t>4</a:t>
            </a:r>
            <a:endParaRPr lang="en-US" sz="1800" dirty="0">
              <a:latin typeface="Calibri"/>
              <a:ea typeface="Calibri"/>
              <a:cs typeface="Arial"/>
            </a:endParaRPr>
          </a:p>
          <a:p>
            <a:pPr marL="457200" indent="0" algn="just">
              <a:lnSpc>
                <a:spcPct val="150000"/>
              </a:lnSpc>
              <a:spcAft>
                <a:spcPts val="0"/>
              </a:spcAft>
              <a:buNone/>
              <a:tabLst>
                <a:tab pos="2362200" algn="l"/>
              </a:tabLst>
            </a:pPr>
            <a:r>
              <a:rPr lang="en-US" sz="2400" dirty="0">
                <a:latin typeface="Times New Roman"/>
                <a:ea typeface="Calibri"/>
                <a:cs typeface="Arial"/>
              </a:rPr>
              <a:t>The equilibrium can be shifted to the right hand side in the solid state, while shifted to the left hand side in the liquid and gas state.NO</a:t>
            </a:r>
            <a:r>
              <a:rPr lang="en-US" sz="2400" baseline="-25000" dirty="0">
                <a:latin typeface="Times New Roman"/>
                <a:ea typeface="Calibri"/>
                <a:cs typeface="Arial"/>
              </a:rPr>
              <a:t>2</a:t>
            </a:r>
            <a:r>
              <a:rPr lang="en-US" sz="2400" dirty="0">
                <a:latin typeface="Times New Roman"/>
                <a:ea typeface="Calibri"/>
                <a:cs typeface="Arial"/>
              </a:rPr>
              <a:t> increased in the mixture with increasing temperature exceeding 90% at 100˚c.</a:t>
            </a:r>
            <a:endParaRPr lang="en-US" sz="1800" dirty="0">
              <a:latin typeface="Calibri"/>
              <a:ea typeface="Calibri"/>
              <a:cs typeface="Arial"/>
            </a:endParaRPr>
          </a:p>
          <a:p>
            <a:pPr marL="457200" indent="0" algn="just">
              <a:lnSpc>
                <a:spcPct val="150000"/>
              </a:lnSpc>
              <a:spcAft>
                <a:spcPts val="0"/>
              </a:spcAft>
              <a:buNone/>
              <a:tabLst>
                <a:tab pos="2362200" algn="l"/>
              </a:tabLst>
            </a:pPr>
            <a:r>
              <a:rPr lang="en-US" sz="2400" dirty="0">
                <a:latin typeface="Times New Roman"/>
                <a:ea typeface="Calibri"/>
                <a:cs typeface="Arial"/>
              </a:rPr>
              <a:t>N2O4 has 3 isomers (structures) which are similar, the most stable one that contains the N-N bond:- </a:t>
            </a:r>
            <a:endParaRPr lang="en-US" sz="2400" dirty="0" smtClean="0">
              <a:latin typeface="Times New Roman"/>
              <a:ea typeface="Calibri"/>
              <a:cs typeface="Arial"/>
            </a:endParaRPr>
          </a:p>
          <a:p>
            <a:pPr marL="457200" indent="0" algn="just">
              <a:lnSpc>
                <a:spcPct val="150000"/>
              </a:lnSpc>
              <a:spcAft>
                <a:spcPts val="0"/>
              </a:spcAft>
              <a:buNone/>
              <a:tabLst>
                <a:tab pos="2362200" algn="l"/>
              </a:tabLst>
            </a:pPr>
            <a:endParaRPr lang="en-US" sz="2400" dirty="0">
              <a:latin typeface="Times New Roman"/>
              <a:ea typeface="Calibri"/>
              <a:cs typeface="Arial"/>
            </a:endParaRPr>
          </a:p>
          <a:p>
            <a:pPr marL="457200" indent="0" algn="just">
              <a:lnSpc>
                <a:spcPct val="150000"/>
              </a:lnSpc>
              <a:spcAft>
                <a:spcPts val="0"/>
              </a:spcAft>
              <a:buNone/>
              <a:tabLst>
                <a:tab pos="2362200" algn="l"/>
              </a:tabLst>
            </a:pPr>
            <a:endParaRPr lang="en-US" sz="2400" dirty="0" smtClean="0">
              <a:latin typeface="Times New Roman"/>
              <a:ea typeface="Calibri"/>
              <a:cs typeface="Arial"/>
            </a:endParaRPr>
          </a:p>
          <a:p>
            <a:pPr marL="457200" indent="0" algn="just">
              <a:lnSpc>
                <a:spcPct val="150000"/>
              </a:lnSpc>
              <a:spcAft>
                <a:spcPts val="0"/>
              </a:spcAft>
              <a:buNone/>
              <a:tabLst>
                <a:tab pos="2362200" algn="l"/>
              </a:tabLst>
            </a:pPr>
            <a:endParaRPr lang="en-US" sz="2400" dirty="0">
              <a:latin typeface="Times New Roman"/>
              <a:ea typeface="Calibri"/>
              <a:cs typeface="Arial"/>
            </a:endParaRPr>
          </a:p>
          <a:p>
            <a:pPr marL="457200" indent="0" algn="just">
              <a:lnSpc>
                <a:spcPct val="150000"/>
              </a:lnSpc>
              <a:spcAft>
                <a:spcPts val="0"/>
              </a:spcAft>
              <a:buNone/>
              <a:tabLst>
                <a:tab pos="2362200" algn="l"/>
              </a:tabLst>
            </a:pPr>
            <a:endParaRPr lang="en-US" sz="2400" dirty="0" smtClean="0">
              <a:latin typeface="Times New Roman"/>
              <a:ea typeface="Calibri"/>
              <a:cs typeface="Arial"/>
            </a:endParaRPr>
          </a:p>
          <a:p>
            <a:pPr marL="457200" indent="0" algn="just">
              <a:lnSpc>
                <a:spcPct val="150000"/>
              </a:lnSpc>
              <a:spcAft>
                <a:spcPts val="0"/>
              </a:spcAft>
              <a:buNone/>
              <a:tabLst>
                <a:tab pos="2362200" algn="l"/>
              </a:tabLst>
            </a:pPr>
            <a:endParaRPr lang="en-US" sz="1800" dirty="0">
              <a:latin typeface="Calibri"/>
              <a:ea typeface="Calibri"/>
              <a:cs typeface="Arial"/>
            </a:endParaRPr>
          </a:p>
          <a:p>
            <a:pPr marL="457200" indent="0" algn="just">
              <a:lnSpc>
                <a:spcPct val="150000"/>
              </a:lnSpc>
              <a:spcAft>
                <a:spcPts val="0"/>
              </a:spcAft>
              <a:buNone/>
              <a:tabLst>
                <a:tab pos="2362200" algn="l"/>
              </a:tabLst>
            </a:pPr>
            <a:r>
              <a:rPr lang="en-US" sz="2400" dirty="0">
                <a:latin typeface="Times New Roman"/>
                <a:ea typeface="Calibri"/>
                <a:cs typeface="Arial"/>
              </a:rPr>
              <a:t>The structure of NO</a:t>
            </a:r>
            <a:r>
              <a:rPr lang="en-US" sz="2400" baseline="-25000" dirty="0">
                <a:latin typeface="Times New Roman"/>
                <a:ea typeface="Calibri"/>
                <a:cs typeface="Arial"/>
              </a:rPr>
              <a:t>2</a:t>
            </a:r>
            <a:r>
              <a:rPr lang="en-US" sz="2400" dirty="0">
                <a:latin typeface="Times New Roman"/>
                <a:ea typeface="Calibri"/>
                <a:cs typeface="Arial"/>
              </a:rPr>
              <a:t> is bent , The angle is 134˚ bigger than that of O</a:t>
            </a:r>
            <a:r>
              <a:rPr lang="en-US" sz="2400" baseline="-25000" dirty="0">
                <a:latin typeface="Times New Roman"/>
                <a:ea typeface="Calibri"/>
                <a:cs typeface="Arial"/>
              </a:rPr>
              <a:t>3</a:t>
            </a:r>
            <a:r>
              <a:rPr lang="en-US" sz="2400" dirty="0">
                <a:latin typeface="Times New Roman"/>
                <a:ea typeface="Calibri"/>
                <a:cs typeface="Arial"/>
              </a:rPr>
              <a:t> (117˚) of NO</a:t>
            </a:r>
            <a:r>
              <a:rPr lang="en-US" sz="2400" baseline="30000" dirty="0">
                <a:latin typeface="Times New Roman"/>
                <a:ea typeface="Calibri"/>
                <a:cs typeface="Arial"/>
              </a:rPr>
              <a:t>-</a:t>
            </a:r>
            <a:r>
              <a:rPr lang="en-US" sz="2400" baseline="-25000" dirty="0">
                <a:latin typeface="Times New Roman"/>
                <a:ea typeface="Calibri"/>
                <a:cs typeface="Arial"/>
              </a:rPr>
              <a:t>2</a:t>
            </a:r>
            <a:r>
              <a:rPr lang="en-US" sz="2400" dirty="0">
                <a:latin typeface="Times New Roman"/>
                <a:ea typeface="Calibri"/>
                <a:cs typeface="Arial"/>
              </a:rPr>
              <a:t>(116</a:t>
            </a:r>
            <a:r>
              <a:rPr lang="ar-SA" sz="2400" dirty="0">
                <a:latin typeface="Times New Roman"/>
                <a:ea typeface="Calibri"/>
                <a:cs typeface="Arial"/>
              </a:rPr>
              <a:t>˚</a:t>
            </a:r>
            <a:r>
              <a:rPr lang="en-US" sz="2400" dirty="0">
                <a:latin typeface="Times New Roman"/>
                <a:ea typeface="Calibri"/>
                <a:cs typeface="Arial"/>
              </a:rPr>
              <a:t>), the reason for that is the presence of an electron in SP</a:t>
            </a:r>
            <a:r>
              <a:rPr lang="en-US" sz="2400" baseline="30000" dirty="0">
                <a:latin typeface="Times New Roman"/>
                <a:ea typeface="Calibri"/>
                <a:cs typeface="Arial"/>
              </a:rPr>
              <a:t>2</a:t>
            </a:r>
            <a:r>
              <a:rPr lang="en-US" sz="2400" dirty="0">
                <a:latin typeface="Times New Roman"/>
                <a:ea typeface="Calibri"/>
                <a:cs typeface="Arial"/>
              </a:rPr>
              <a:t> orbital (atomic nonbonding) of nitrogen, while such orbital contains 2e in O</a:t>
            </a:r>
            <a:r>
              <a:rPr lang="en-US" sz="2400" baseline="-25000" dirty="0">
                <a:latin typeface="Times New Roman"/>
                <a:ea typeface="Calibri"/>
                <a:cs typeface="Arial"/>
              </a:rPr>
              <a:t>3</a:t>
            </a:r>
            <a:r>
              <a:rPr lang="en-US" sz="2400" dirty="0">
                <a:latin typeface="Times New Roman"/>
                <a:ea typeface="Calibri"/>
                <a:cs typeface="Arial"/>
              </a:rPr>
              <a:t> and NO</a:t>
            </a:r>
            <a:r>
              <a:rPr lang="en-US" sz="2400" baseline="30000" dirty="0">
                <a:latin typeface="Times New Roman"/>
                <a:ea typeface="Calibri"/>
                <a:cs typeface="Arial"/>
              </a:rPr>
              <a:t>-</a:t>
            </a:r>
            <a:r>
              <a:rPr lang="en-US" sz="2400" baseline="-25000" dirty="0">
                <a:latin typeface="Times New Roman"/>
                <a:ea typeface="Calibri"/>
                <a:cs typeface="Arial"/>
              </a:rPr>
              <a:t>2</a:t>
            </a:r>
            <a:r>
              <a:rPr lang="en-US" sz="2400" dirty="0">
                <a:latin typeface="Times New Roman"/>
                <a:ea typeface="Calibri"/>
                <a:cs typeface="Arial"/>
              </a:rPr>
              <a:t> cases.</a:t>
            </a:r>
            <a:endParaRPr lang="en-US" sz="1800" dirty="0">
              <a:latin typeface="Calibri"/>
              <a:ea typeface="Calibri"/>
              <a:cs typeface="Arial"/>
            </a:endParaRPr>
          </a:p>
          <a:p>
            <a:pPr marL="457200" indent="0" algn="just">
              <a:lnSpc>
                <a:spcPct val="150000"/>
              </a:lnSpc>
              <a:spcAft>
                <a:spcPts val="0"/>
              </a:spcAft>
              <a:buNone/>
              <a:tabLst>
                <a:tab pos="2362200" algn="l"/>
              </a:tabLst>
            </a:pPr>
            <a:r>
              <a:rPr lang="en-US" sz="2400" dirty="0">
                <a:latin typeface="Times New Roman"/>
                <a:ea typeface="Calibri"/>
                <a:cs typeface="Arial"/>
              </a:rPr>
              <a:t>It is well known that one electron occupies less space than that occupied by two electrons.</a:t>
            </a:r>
            <a:endParaRPr lang="en-US" sz="1800" dirty="0">
              <a:latin typeface="Calibri"/>
              <a:ea typeface="Calibri"/>
              <a:cs typeface="Arial"/>
            </a:endParaRPr>
          </a:p>
          <a:p>
            <a:pPr marL="457200" indent="0" algn="just">
              <a:lnSpc>
                <a:spcPct val="150000"/>
              </a:lnSpc>
              <a:spcAft>
                <a:spcPts val="1000"/>
              </a:spcAft>
              <a:buNone/>
              <a:tabLst>
                <a:tab pos="2362200" algn="l"/>
              </a:tabLst>
            </a:pPr>
            <a:r>
              <a:rPr lang="en-US" sz="2400" dirty="0">
                <a:latin typeface="Times New Roman"/>
                <a:ea typeface="Calibri"/>
                <a:cs typeface="Arial"/>
              </a:rPr>
              <a:t>NO</a:t>
            </a:r>
            <a:r>
              <a:rPr lang="en-US" sz="2400" baseline="-25000" dirty="0">
                <a:latin typeface="Times New Roman"/>
                <a:ea typeface="Calibri"/>
                <a:cs typeface="Arial"/>
              </a:rPr>
              <a:t>2</a:t>
            </a:r>
            <a:r>
              <a:rPr lang="en-US" sz="2400" dirty="0">
                <a:latin typeface="Times New Roman"/>
                <a:ea typeface="Calibri"/>
                <a:cs typeface="Arial"/>
              </a:rPr>
              <a:t> and N</a:t>
            </a:r>
            <a:r>
              <a:rPr lang="en-US" sz="2400" baseline="-25000" dirty="0">
                <a:latin typeface="Times New Roman"/>
                <a:ea typeface="Calibri"/>
                <a:cs typeface="Arial"/>
              </a:rPr>
              <a:t>2</a:t>
            </a:r>
            <a:r>
              <a:rPr lang="en-US" sz="2400" dirty="0">
                <a:latin typeface="Times New Roman"/>
                <a:ea typeface="Calibri"/>
                <a:cs typeface="Arial"/>
              </a:rPr>
              <a:t>O</a:t>
            </a:r>
            <a:r>
              <a:rPr lang="en-US" sz="2400" baseline="-25000" dirty="0">
                <a:latin typeface="Times New Roman"/>
                <a:ea typeface="Calibri"/>
                <a:cs typeface="Arial"/>
              </a:rPr>
              <a:t>4</a:t>
            </a:r>
            <a:r>
              <a:rPr lang="en-US" sz="2400" dirty="0">
                <a:latin typeface="Times New Roman"/>
                <a:ea typeface="Calibri"/>
                <a:cs typeface="Arial"/>
              </a:rPr>
              <a:t> formed by the thermal 1.decompostion of the metal nitrates O</a:t>
            </a:r>
            <a:r>
              <a:rPr lang="en-US" sz="2400" baseline="-25000" dirty="0">
                <a:latin typeface="Times New Roman"/>
                <a:ea typeface="Calibri"/>
                <a:cs typeface="Arial"/>
              </a:rPr>
              <a:t>2</a:t>
            </a:r>
            <a:r>
              <a:rPr lang="en-US" sz="2400" dirty="0">
                <a:latin typeface="Times New Roman"/>
                <a:ea typeface="Calibri"/>
                <a:cs typeface="Arial"/>
              </a:rPr>
              <a:t> by 2.oxidizing NO and also by </a:t>
            </a:r>
            <a:r>
              <a:rPr lang="en-US" sz="2400" dirty="0" smtClean="0">
                <a:latin typeface="Times New Roman"/>
                <a:ea typeface="Calibri"/>
                <a:cs typeface="Arial"/>
              </a:rPr>
              <a:t>3 </a:t>
            </a:r>
            <a:r>
              <a:rPr lang="en-US" sz="2400" dirty="0">
                <a:latin typeface="Times New Roman"/>
                <a:ea typeface="Calibri"/>
                <a:cs typeface="Arial"/>
              </a:rPr>
              <a:t>Reducing of HNO</a:t>
            </a:r>
            <a:r>
              <a:rPr lang="en-US" sz="2400" baseline="-25000" dirty="0">
                <a:latin typeface="Times New Roman"/>
                <a:ea typeface="Calibri"/>
                <a:cs typeface="Arial"/>
              </a:rPr>
              <a:t>3</a:t>
            </a:r>
            <a:r>
              <a:rPr lang="en-US" sz="2400" dirty="0">
                <a:latin typeface="Times New Roman"/>
                <a:ea typeface="Calibri"/>
                <a:cs typeface="Arial"/>
              </a:rPr>
              <a:t>. They are toxic gases, react with water to give HNO</a:t>
            </a:r>
            <a:r>
              <a:rPr lang="en-US" sz="2400" baseline="-25000" dirty="0">
                <a:latin typeface="Times New Roman"/>
                <a:ea typeface="Calibri"/>
                <a:cs typeface="Arial"/>
              </a:rPr>
              <a:t>3</a:t>
            </a:r>
            <a:r>
              <a:rPr lang="en-US" sz="2400" dirty="0">
                <a:latin typeface="Times New Roman"/>
                <a:ea typeface="Calibri"/>
                <a:cs typeface="Arial"/>
              </a:rPr>
              <a:t> and HNO</a:t>
            </a:r>
            <a:r>
              <a:rPr lang="en-US" sz="2400" baseline="-25000" dirty="0">
                <a:latin typeface="Times New Roman"/>
                <a:ea typeface="Calibri"/>
                <a:cs typeface="Arial"/>
              </a:rPr>
              <a:t>2</a:t>
            </a:r>
            <a:r>
              <a:rPr lang="en-US" sz="2400" dirty="0">
                <a:latin typeface="Times New Roman"/>
                <a:ea typeface="Calibri"/>
                <a:cs typeface="Arial"/>
              </a:rPr>
              <a:t>.</a:t>
            </a:r>
            <a:endParaRPr lang="en-US" sz="1800" dirty="0">
              <a:latin typeface="Calibri"/>
              <a:ea typeface="Calibri"/>
              <a:cs typeface="Arial"/>
            </a:endParaRPr>
          </a:p>
          <a:p>
            <a:endParaRPr lang="en-US" dirty="0"/>
          </a:p>
        </p:txBody>
      </p:sp>
      <p:cxnSp>
        <p:nvCxnSpPr>
          <p:cNvPr id="5" name="رابط كسهم مستقيم 4"/>
          <p:cNvCxnSpPr/>
          <p:nvPr/>
        </p:nvCxnSpPr>
        <p:spPr>
          <a:xfrm>
            <a:off x="4426857" y="1700808"/>
            <a:ext cx="57606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7" name="Picture 16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2780928"/>
            <a:ext cx="2592287" cy="1048122"/>
          </a:xfrm>
          <a:prstGeom prst="rect">
            <a:avLst/>
          </a:prstGeom>
          <a:noFill/>
          <a:ln>
            <a:noFill/>
          </a:ln>
        </p:spPr>
      </p:pic>
    </p:spTree>
    <p:extLst>
      <p:ext uri="{BB962C8B-B14F-4D97-AF65-F5344CB8AC3E}">
        <p14:creationId xmlns:p14="http://schemas.microsoft.com/office/powerpoint/2010/main" val="386331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circle(in)">
                                      <p:cBhvr>
                                        <p:cTn id="32" dur="20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circle(in)">
                                      <p:cBhvr>
                                        <p:cTn id="37" dur="20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circle(in)">
                                      <p:cBhvr>
                                        <p:cTn id="42"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395536" y="260648"/>
            <a:ext cx="8352928" cy="6480720"/>
          </a:xfrm>
        </p:spPr>
        <p:txBody>
          <a:bodyPr>
            <a:normAutofit/>
          </a:bodyPr>
          <a:lstStyle/>
          <a:p>
            <a:pPr marL="0" lvl="0" indent="0">
              <a:lnSpc>
                <a:spcPct val="150000"/>
              </a:lnSpc>
              <a:spcAft>
                <a:spcPts val="0"/>
              </a:spcAft>
              <a:buNone/>
              <a:tabLst>
                <a:tab pos="2362200" algn="l"/>
              </a:tabLst>
            </a:pPr>
            <a:r>
              <a:rPr lang="en-US" sz="2400" dirty="0" smtClean="0">
                <a:solidFill>
                  <a:srgbClr val="FF0000"/>
                </a:solidFill>
                <a:latin typeface="Times New Roman" pitchFamily="18" charset="0"/>
                <a:ea typeface="Calibri"/>
                <a:cs typeface="Times New Roman" pitchFamily="18" charset="0"/>
              </a:rPr>
              <a:t>e. </a:t>
            </a:r>
            <a:r>
              <a:rPr lang="en-US" sz="2400" dirty="0" smtClean="0">
                <a:latin typeface="Times New Roman"/>
                <a:ea typeface="Calibri"/>
                <a:cs typeface="Arial"/>
              </a:rPr>
              <a:t>N</a:t>
            </a:r>
            <a:r>
              <a:rPr lang="en-US" sz="2400" baseline="-25000" dirty="0" smtClean="0">
                <a:latin typeface="Times New Roman"/>
                <a:ea typeface="Calibri"/>
                <a:cs typeface="Arial"/>
              </a:rPr>
              <a:t>2</a:t>
            </a:r>
            <a:r>
              <a:rPr lang="en-US" sz="2400" dirty="0" smtClean="0">
                <a:latin typeface="Times New Roman"/>
                <a:ea typeface="Calibri"/>
                <a:cs typeface="Arial"/>
              </a:rPr>
              <a:t>O</a:t>
            </a:r>
            <a:r>
              <a:rPr lang="en-US" sz="2400" baseline="-25000" dirty="0" smtClean="0">
                <a:latin typeface="Times New Roman"/>
                <a:ea typeface="Calibri"/>
                <a:cs typeface="Arial"/>
              </a:rPr>
              <a:t>5</a:t>
            </a:r>
            <a:r>
              <a:rPr lang="en-US" sz="2400" dirty="0" smtClean="0">
                <a:latin typeface="Times New Roman"/>
                <a:ea typeface="Calibri"/>
                <a:cs typeface="Arial"/>
              </a:rPr>
              <a:t> </a:t>
            </a:r>
            <a:r>
              <a:rPr lang="en-US" sz="2400" dirty="0">
                <a:latin typeface="Times New Roman"/>
                <a:ea typeface="Calibri"/>
                <a:cs typeface="Arial"/>
              </a:rPr>
              <a:t>Oxide </a:t>
            </a:r>
            <a:endParaRPr lang="en-US" sz="1800" dirty="0">
              <a:latin typeface="Calibri"/>
              <a:ea typeface="Calibri"/>
              <a:cs typeface="Arial"/>
            </a:endParaRPr>
          </a:p>
          <a:p>
            <a:pPr marL="457200" indent="0" algn="just">
              <a:lnSpc>
                <a:spcPct val="150000"/>
              </a:lnSpc>
              <a:spcAft>
                <a:spcPts val="0"/>
              </a:spcAft>
              <a:buNone/>
              <a:tabLst>
                <a:tab pos="2362200" algn="l"/>
              </a:tabLst>
            </a:pPr>
            <a:r>
              <a:rPr lang="en-US" sz="2400" dirty="0">
                <a:latin typeface="Times New Roman"/>
                <a:ea typeface="Calibri"/>
                <a:cs typeface="Arial"/>
              </a:rPr>
              <a:t>This one considered as a nitric acid anhydride, prepared by dehydration of HNO</a:t>
            </a:r>
            <a:r>
              <a:rPr lang="en-US" sz="2400" baseline="-25000" dirty="0">
                <a:latin typeface="Times New Roman"/>
                <a:ea typeface="Calibri"/>
                <a:cs typeface="Arial"/>
              </a:rPr>
              <a:t>3</a:t>
            </a:r>
            <a:r>
              <a:rPr lang="en-US" sz="2400" dirty="0">
                <a:latin typeface="Times New Roman"/>
                <a:ea typeface="Calibri"/>
                <a:cs typeface="Arial"/>
              </a:rPr>
              <a:t> by P</a:t>
            </a:r>
            <a:r>
              <a:rPr lang="en-US" sz="2400" baseline="-25000" dirty="0">
                <a:latin typeface="Times New Roman"/>
                <a:ea typeface="Calibri"/>
                <a:cs typeface="Arial"/>
              </a:rPr>
              <a:t>4</a:t>
            </a:r>
            <a:r>
              <a:rPr lang="en-US" sz="2400" dirty="0">
                <a:latin typeface="Times New Roman"/>
                <a:ea typeface="Calibri"/>
                <a:cs typeface="Arial"/>
              </a:rPr>
              <a:t>O</a:t>
            </a:r>
            <a:r>
              <a:rPr lang="en-US" sz="2400" baseline="-25000" dirty="0">
                <a:latin typeface="Times New Roman"/>
                <a:ea typeface="Calibri"/>
                <a:cs typeface="Arial"/>
              </a:rPr>
              <a:t>10</a:t>
            </a:r>
            <a:r>
              <a:rPr lang="en-US" sz="2400" dirty="0">
                <a:latin typeface="Times New Roman"/>
                <a:ea typeface="Calibri"/>
                <a:cs typeface="Arial"/>
              </a:rPr>
              <a:t> </a:t>
            </a:r>
            <a:endParaRPr lang="en-US" sz="1800" dirty="0">
              <a:latin typeface="Calibri"/>
              <a:ea typeface="Calibri"/>
              <a:cs typeface="Arial"/>
            </a:endParaRPr>
          </a:p>
          <a:p>
            <a:pPr marL="274320" indent="0" algn="just">
              <a:lnSpc>
                <a:spcPct val="150000"/>
              </a:lnSpc>
              <a:spcAft>
                <a:spcPts val="0"/>
              </a:spcAft>
              <a:buNone/>
              <a:tabLst>
                <a:tab pos="2362200" algn="l"/>
              </a:tabLst>
            </a:pPr>
            <a:r>
              <a:rPr lang="en-US" sz="2400" dirty="0">
                <a:latin typeface="Times New Roman"/>
                <a:ea typeface="Calibri"/>
                <a:cs typeface="Arial"/>
              </a:rPr>
              <a:t>4HNO</a:t>
            </a:r>
            <a:r>
              <a:rPr lang="en-US" sz="2400" baseline="-25000" dirty="0">
                <a:latin typeface="Times New Roman"/>
                <a:ea typeface="Calibri"/>
                <a:cs typeface="Arial"/>
              </a:rPr>
              <a:t>3</a:t>
            </a:r>
            <a:r>
              <a:rPr lang="en-US" sz="2400" dirty="0">
                <a:latin typeface="Times New Roman"/>
                <a:ea typeface="Calibri"/>
                <a:cs typeface="Arial"/>
              </a:rPr>
              <a:t> + P</a:t>
            </a:r>
            <a:r>
              <a:rPr lang="en-US" sz="2400" baseline="-25000" dirty="0">
                <a:latin typeface="Times New Roman"/>
                <a:ea typeface="Calibri"/>
                <a:cs typeface="Arial"/>
              </a:rPr>
              <a:t>4</a:t>
            </a:r>
            <a:r>
              <a:rPr lang="en-US" sz="2400" dirty="0">
                <a:latin typeface="Times New Roman"/>
                <a:ea typeface="Calibri"/>
                <a:cs typeface="Arial"/>
              </a:rPr>
              <a:t>O</a:t>
            </a:r>
            <a:r>
              <a:rPr lang="en-US" sz="2400" baseline="-25000" dirty="0">
                <a:latin typeface="Times New Roman"/>
                <a:ea typeface="Calibri"/>
                <a:cs typeface="Arial"/>
              </a:rPr>
              <a:t>10</a:t>
            </a:r>
            <a:r>
              <a:rPr lang="en-US" sz="2400" dirty="0">
                <a:latin typeface="Times New Roman"/>
                <a:ea typeface="Calibri"/>
                <a:cs typeface="Arial"/>
              </a:rPr>
              <a:t>             4HPO</a:t>
            </a:r>
            <a:r>
              <a:rPr lang="en-US" sz="2400" baseline="-25000" dirty="0">
                <a:latin typeface="Times New Roman"/>
                <a:ea typeface="Calibri"/>
                <a:cs typeface="Arial"/>
              </a:rPr>
              <a:t>3</a:t>
            </a:r>
            <a:r>
              <a:rPr lang="en-US" sz="2400" dirty="0">
                <a:latin typeface="Times New Roman"/>
                <a:ea typeface="Calibri"/>
                <a:cs typeface="Arial"/>
              </a:rPr>
              <a:t> +2N</a:t>
            </a:r>
            <a:r>
              <a:rPr lang="en-US" sz="2400" baseline="-25000" dirty="0">
                <a:latin typeface="Times New Roman"/>
                <a:ea typeface="Calibri"/>
                <a:cs typeface="Arial"/>
              </a:rPr>
              <a:t>2</a:t>
            </a:r>
            <a:r>
              <a:rPr lang="en-US" sz="2400" dirty="0">
                <a:latin typeface="Times New Roman"/>
                <a:ea typeface="Calibri"/>
                <a:cs typeface="Arial"/>
              </a:rPr>
              <a:t>O</a:t>
            </a:r>
            <a:r>
              <a:rPr lang="en-US" sz="2400" baseline="-25000" dirty="0">
                <a:latin typeface="Times New Roman"/>
                <a:ea typeface="Calibri"/>
                <a:cs typeface="Arial"/>
              </a:rPr>
              <a:t>5</a:t>
            </a:r>
            <a:r>
              <a:rPr lang="en-US" sz="2400" dirty="0">
                <a:latin typeface="Times New Roman"/>
                <a:ea typeface="Calibri"/>
                <a:cs typeface="Arial"/>
              </a:rPr>
              <a:t> </a:t>
            </a:r>
            <a:endParaRPr lang="en-US" sz="1800" dirty="0" smtClean="0">
              <a:latin typeface="Calibri"/>
              <a:ea typeface="Calibri"/>
              <a:cs typeface="Arial"/>
            </a:endParaRPr>
          </a:p>
          <a:p>
            <a:pPr marL="274320" indent="0" algn="just">
              <a:lnSpc>
                <a:spcPct val="150000"/>
              </a:lnSpc>
              <a:spcAft>
                <a:spcPts val="0"/>
              </a:spcAft>
              <a:buNone/>
              <a:tabLst>
                <a:tab pos="2362200" algn="l"/>
              </a:tabLst>
            </a:pPr>
            <a:r>
              <a:rPr lang="en-US" sz="2400" b="1" dirty="0" smtClean="0">
                <a:latin typeface="Times New Roman"/>
                <a:ea typeface="Calibri"/>
                <a:cs typeface="Arial"/>
              </a:rPr>
              <a:t> </a:t>
            </a:r>
            <a:r>
              <a:rPr lang="en-US" sz="2400" b="1" dirty="0">
                <a:latin typeface="Times New Roman"/>
                <a:ea typeface="Calibri"/>
                <a:cs typeface="Arial"/>
              </a:rPr>
              <a:t>Phosphorous </a:t>
            </a:r>
            <a:r>
              <a:rPr lang="en-US" sz="2400" b="1" dirty="0" err="1">
                <a:latin typeface="Times New Roman"/>
                <a:ea typeface="Calibri"/>
                <a:cs typeface="Arial"/>
              </a:rPr>
              <a:t>pentaoxide</a:t>
            </a:r>
            <a:endParaRPr lang="en-US" sz="1800" dirty="0">
              <a:latin typeface="Calibri"/>
              <a:ea typeface="Calibri"/>
              <a:cs typeface="Arial"/>
            </a:endParaRPr>
          </a:p>
          <a:p>
            <a:pPr marL="457200" indent="0" algn="just">
              <a:lnSpc>
                <a:spcPct val="115000"/>
              </a:lnSpc>
              <a:spcAft>
                <a:spcPts val="1000"/>
              </a:spcAft>
              <a:buNone/>
              <a:tabLst>
                <a:tab pos="2362200" algn="l"/>
              </a:tabLst>
            </a:pPr>
            <a:r>
              <a:rPr lang="en-US" sz="2400" dirty="0">
                <a:latin typeface="Times New Roman"/>
                <a:ea typeface="Calibri"/>
                <a:cs typeface="Arial"/>
              </a:rPr>
              <a:t>It is crystals (colorless, relatively unstable), hydrolyses in the solid </a:t>
            </a:r>
            <a:r>
              <a:rPr lang="en-US" sz="2400" dirty="0" smtClean="0">
                <a:latin typeface="Times New Roman"/>
                <a:ea typeface="Calibri"/>
                <a:cs typeface="Arial"/>
              </a:rPr>
              <a:t>state </a:t>
            </a:r>
            <a:r>
              <a:rPr lang="en-US" sz="2400" dirty="0">
                <a:latin typeface="Times New Roman"/>
                <a:ea typeface="Calibri"/>
                <a:cs typeface="Arial"/>
              </a:rPr>
              <a:t>to NO</a:t>
            </a:r>
            <a:r>
              <a:rPr lang="en-US" sz="2400" baseline="-25000" dirty="0">
                <a:latin typeface="Times New Roman"/>
                <a:ea typeface="Calibri"/>
                <a:cs typeface="Arial"/>
              </a:rPr>
              <a:t>2</a:t>
            </a:r>
            <a:r>
              <a:rPr lang="en-US" sz="2400" baseline="30000" dirty="0">
                <a:latin typeface="Times New Roman"/>
                <a:ea typeface="Calibri"/>
                <a:cs typeface="Arial"/>
              </a:rPr>
              <a:t>+</a:t>
            </a:r>
            <a:r>
              <a:rPr lang="en-US" sz="2400" dirty="0">
                <a:latin typeface="Times New Roman"/>
                <a:ea typeface="Calibri"/>
                <a:cs typeface="Arial"/>
              </a:rPr>
              <a:t>NO</a:t>
            </a:r>
            <a:r>
              <a:rPr lang="en-US" sz="2400" baseline="-25000" dirty="0">
                <a:latin typeface="Times New Roman"/>
                <a:ea typeface="Calibri"/>
                <a:cs typeface="Arial"/>
              </a:rPr>
              <a:t>3</a:t>
            </a:r>
            <a:r>
              <a:rPr lang="en-US" sz="2400" baseline="30000" dirty="0">
                <a:latin typeface="Times New Roman"/>
                <a:ea typeface="Calibri"/>
                <a:cs typeface="Arial"/>
              </a:rPr>
              <a:t>=</a:t>
            </a:r>
            <a:r>
              <a:rPr lang="en-US" sz="2400" dirty="0">
                <a:latin typeface="Times New Roman"/>
                <a:ea typeface="Calibri"/>
                <a:cs typeface="Arial"/>
              </a:rPr>
              <a:t>, while in the gas state it has a planar structure:-</a:t>
            </a:r>
            <a:endParaRPr lang="en-US" sz="1800" dirty="0">
              <a:latin typeface="Calibri"/>
              <a:ea typeface="Calibri"/>
              <a:cs typeface="Arial"/>
            </a:endParaRPr>
          </a:p>
          <a:p>
            <a:endParaRPr lang="ar-SA" dirty="0"/>
          </a:p>
        </p:txBody>
      </p:sp>
      <p:pic>
        <p:nvPicPr>
          <p:cNvPr id="4" name="Picture 16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2762" y="4800178"/>
            <a:ext cx="3607470" cy="1869182"/>
          </a:xfrm>
          <a:prstGeom prst="rect">
            <a:avLst/>
          </a:prstGeom>
          <a:noFill/>
          <a:ln>
            <a:noFill/>
          </a:ln>
        </p:spPr>
      </p:pic>
      <p:cxnSp>
        <p:nvCxnSpPr>
          <p:cNvPr id="8" name="رابط كسهم مستقيم 7"/>
          <p:cNvCxnSpPr/>
          <p:nvPr/>
        </p:nvCxnSpPr>
        <p:spPr>
          <a:xfrm>
            <a:off x="2843808" y="2924944"/>
            <a:ext cx="72008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92202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0"/>
            <a:ext cx="7772400" cy="648072"/>
          </a:xfrm>
        </p:spPr>
        <p:txBody>
          <a:bodyPr>
            <a:normAutofit fontScale="90000"/>
          </a:bodyPr>
          <a:lstStyle/>
          <a:p>
            <a:pPr rtl="1"/>
            <a:r>
              <a:rPr lang="en-US"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Nitrogen &amp; The (</a:t>
            </a:r>
            <a:r>
              <a:rPr lang="en-US"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VB) </a:t>
            </a:r>
            <a:r>
              <a:rPr lang="ar-SA"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Group </a:t>
            </a:r>
            <a:r>
              <a:rPr lang="en-US"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Element</a:t>
            </a:r>
            <a:r>
              <a:rPr lang="en-US"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11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sz="11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31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a:t>
            </a:r>
            <a:r>
              <a:rPr lang="en-US" sz="31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electronic structure &amp; the oxidation state </a:t>
            </a:r>
            <a:r>
              <a:rPr lang="en-US" sz="31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sz="31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en-US" sz="31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4" name="جدول 3"/>
          <p:cNvGraphicFramePr>
            <a:graphicFrameLocks noGrp="1"/>
          </p:cNvGraphicFramePr>
          <p:nvPr>
            <p:extLst>
              <p:ext uri="{D42A27DB-BD31-4B8C-83A1-F6EECF244321}">
                <p14:modId xmlns:p14="http://schemas.microsoft.com/office/powerpoint/2010/main" val="192473936"/>
              </p:ext>
            </p:extLst>
          </p:nvPr>
        </p:nvGraphicFramePr>
        <p:xfrm>
          <a:off x="1979712" y="2780926"/>
          <a:ext cx="5832648" cy="3312372"/>
        </p:xfrm>
        <a:graphic>
          <a:graphicData uri="http://schemas.openxmlformats.org/drawingml/2006/table">
            <a:tbl>
              <a:tblPr rtl="1" firstRow="1" firstCol="1" bandRow="1"/>
              <a:tblGrid>
                <a:gridCol w="2489288"/>
                <a:gridCol w="2270292"/>
                <a:gridCol w="1073068"/>
              </a:tblGrid>
              <a:tr h="552062">
                <a:tc>
                  <a:txBody>
                    <a:bodyPr/>
                    <a:lstStyle/>
                    <a:p>
                      <a:pPr algn="ctr" rtl="0">
                        <a:lnSpc>
                          <a:spcPct val="115000"/>
                        </a:lnSpc>
                        <a:spcAft>
                          <a:spcPts val="0"/>
                        </a:spcAft>
                      </a:pPr>
                      <a:r>
                        <a:rPr lang="en-US" sz="1800" dirty="0">
                          <a:effectLst/>
                          <a:latin typeface="Times New Roman"/>
                          <a:ea typeface="Calibri"/>
                          <a:cs typeface="Arial"/>
                        </a:rPr>
                        <a:t>Oxidation state</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
                          <a:ea typeface="Calibri"/>
                          <a:cs typeface="Arial"/>
                        </a:rPr>
                        <a:t>Electronic state</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a:effectLst/>
                          <a:latin typeface="Times New Roman"/>
                          <a:ea typeface="Calibri"/>
                          <a:cs typeface="Arial"/>
                        </a:rPr>
                        <a:t>Element</a:t>
                      </a:r>
                      <a:endParaRPr lang="en-US"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2">
                <a:tc>
                  <a:txBody>
                    <a:bodyPr/>
                    <a:lstStyle/>
                    <a:p>
                      <a:pPr algn="ctr" rtl="0">
                        <a:lnSpc>
                          <a:spcPct val="115000"/>
                        </a:lnSpc>
                        <a:spcAft>
                          <a:spcPts val="0"/>
                        </a:spcAft>
                      </a:pPr>
                      <a:r>
                        <a:rPr lang="en-US" sz="1800" dirty="0">
                          <a:effectLst/>
                          <a:latin typeface="Times New Roman"/>
                          <a:ea typeface="Calibri"/>
                          <a:cs typeface="Arial"/>
                        </a:rPr>
                        <a:t>-III,-II,-I,0,I,II,III,IV,V</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
                          <a:ea typeface="Calibri"/>
                          <a:cs typeface="Arial"/>
                        </a:rPr>
                        <a:t>[He]2S</a:t>
                      </a:r>
                      <a:r>
                        <a:rPr lang="en-US" sz="1800" baseline="30000" dirty="0">
                          <a:effectLst/>
                          <a:latin typeface="Times New Roman"/>
                          <a:ea typeface="Calibri"/>
                          <a:cs typeface="Arial"/>
                        </a:rPr>
                        <a:t>2</a:t>
                      </a:r>
                      <a:r>
                        <a:rPr lang="en-US" sz="1800" dirty="0">
                          <a:effectLst/>
                          <a:latin typeface="Times New Roman"/>
                          <a:ea typeface="Calibri"/>
                          <a:cs typeface="Arial"/>
                        </a:rPr>
                        <a:t>2P</a:t>
                      </a:r>
                      <a:r>
                        <a:rPr lang="en-US" sz="1800" baseline="30000" dirty="0">
                          <a:effectLst/>
                          <a:latin typeface="Times New Roman"/>
                          <a:ea typeface="Calibri"/>
                          <a:cs typeface="Arial"/>
                        </a:rPr>
                        <a:t>3</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a:effectLst/>
                          <a:latin typeface="Times New Roman"/>
                          <a:ea typeface="Calibri"/>
                          <a:cs typeface="Arial"/>
                        </a:rPr>
                        <a:t>N</a:t>
                      </a:r>
                      <a:endParaRPr lang="en-US"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2">
                <a:tc>
                  <a:txBody>
                    <a:bodyPr/>
                    <a:lstStyle/>
                    <a:p>
                      <a:pPr algn="ctr" rtl="0">
                        <a:lnSpc>
                          <a:spcPct val="115000"/>
                        </a:lnSpc>
                        <a:spcAft>
                          <a:spcPts val="0"/>
                        </a:spcAft>
                      </a:pPr>
                      <a:r>
                        <a:rPr lang="en-US" sz="1800" dirty="0">
                          <a:effectLst/>
                          <a:latin typeface="Times New Roman"/>
                          <a:ea typeface="Calibri"/>
                          <a:cs typeface="Arial"/>
                        </a:rPr>
                        <a:t>The most III , V</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a:effectLst/>
                          <a:latin typeface="Times New Roman"/>
                          <a:ea typeface="Calibri"/>
                          <a:cs typeface="Arial"/>
                        </a:rPr>
                        <a:t>[Ne]3S</a:t>
                      </a:r>
                      <a:r>
                        <a:rPr lang="en-US" sz="1800" baseline="30000">
                          <a:effectLst/>
                          <a:latin typeface="Times New Roman"/>
                          <a:ea typeface="Calibri"/>
                          <a:cs typeface="Arial"/>
                        </a:rPr>
                        <a:t>2</a:t>
                      </a:r>
                      <a:r>
                        <a:rPr lang="en-US" sz="1800">
                          <a:effectLst/>
                          <a:latin typeface="Times New Roman"/>
                          <a:ea typeface="Calibri"/>
                          <a:cs typeface="Arial"/>
                        </a:rPr>
                        <a:t>3P</a:t>
                      </a:r>
                      <a:r>
                        <a:rPr lang="en-US" sz="1800" baseline="30000">
                          <a:effectLst/>
                          <a:latin typeface="Times New Roman"/>
                          <a:ea typeface="Calibri"/>
                          <a:cs typeface="Arial"/>
                        </a:rPr>
                        <a:t>3</a:t>
                      </a:r>
                      <a:endParaRPr lang="en-US"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
                          <a:ea typeface="Calibri"/>
                          <a:cs typeface="Arial"/>
                        </a:rPr>
                        <a:t>P</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2">
                <a:tc>
                  <a:txBody>
                    <a:bodyPr/>
                    <a:lstStyle/>
                    <a:p>
                      <a:pPr algn="ctr" rtl="0">
                        <a:lnSpc>
                          <a:spcPct val="115000"/>
                        </a:lnSpc>
                        <a:spcAft>
                          <a:spcPts val="0"/>
                        </a:spcAft>
                      </a:pPr>
                      <a:r>
                        <a:rPr lang="en-US" sz="1800" dirty="0">
                          <a:effectLst/>
                          <a:latin typeface="Times New Roman"/>
                          <a:ea typeface="Calibri"/>
                          <a:cs typeface="Arial"/>
                        </a:rPr>
                        <a:t>Abundant III, V</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
                          <a:ea typeface="Calibri"/>
                          <a:cs typeface="Arial"/>
                        </a:rPr>
                        <a:t>[</a:t>
                      </a:r>
                      <a:r>
                        <a:rPr lang="en-US" sz="1800" dirty="0" err="1">
                          <a:effectLst/>
                          <a:latin typeface="Times New Roman"/>
                          <a:ea typeface="Calibri"/>
                          <a:cs typeface="Arial"/>
                        </a:rPr>
                        <a:t>Ar</a:t>
                      </a:r>
                      <a:r>
                        <a:rPr lang="en-US" sz="1800" dirty="0">
                          <a:effectLst/>
                          <a:latin typeface="Times New Roman"/>
                          <a:ea typeface="Calibri"/>
                          <a:cs typeface="Arial"/>
                        </a:rPr>
                        <a:t>]3d</a:t>
                      </a:r>
                      <a:r>
                        <a:rPr lang="en-US" sz="1800" baseline="30000" dirty="0">
                          <a:effectLst/>
                          <a:latin typeface="Times New Roman"/>
                          <a:ea typeface="Calibri"/>
                          <a:cs typeface="Arial"/>
                        </a:rPr>
                        <a:t>10</a:t>
                      </a:r>
                      <a:r>
                        <a:rPr lang="en-US" sz="1800" dirty="0">
                          <a:effectLst/>
                          <a:latin typeface="Times New Roman"/>
                          <a:ea typeface="Calibri"/>
                          <a:cs typeface="Arial"/>
                        </a:rPr>
                        <a:t>4S</a:t>
                      </a:r>
                      <a:r>
                        <a:rPr lang="en-US" sz="1800" baseline="30000" dirty="0">
                          <a:effectLst/>
                          <a:latin typeface="Times New Roman"/>
                          <a:ea typeface="Calibri"/>
                          <a:cs typeface="Arial"/>
                        </a:rPr>
                        <a:t>2</a:t>
                      </a:r>
                      <a:r>
                        <a:rPr lang="en-US" sz="1800" dirty="0">
                          <a:effectLst/>
                          <a:latin typeface="Times New Roman"/>
                          <a:ea typeface="Calibri"/>
                          <a:cs typeface="Arial"/>
                        </a:rPr>
                        <a:t>4P</a:t>
                      </a:r>
                      <a:r>
                        <a:rPr lang="en-US" sz="1800" baseline="30000" dirty="0">
                          <a:effectLst/>
                          <a:latin typeface="Times New Roman"/>
                          <a:ea typeface="Calibri"/>
                          <a:cs typeface="Arial"/>
                        </a:rPr>
                        <a:t>3</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a:effectLst/>
                          <a:latin typeface="Times New Roman"/>
                          <a:ea typeface="Calibri"/>
                          <a:cs typeface="Arial"/>
                        </a:rPr>
                        <a:t>As</a:t>
                      </a:r>
                      <a:endParaRPr lang="en-US"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2">
                <a:tc>
                  <a:txBody>
                    <a:bodyPr/>
                    <a:lstStyle/>
                    <a:p>
                      <a:pPr algn="ctr" rtl="0">
                        <a:lnSpc>
                          <a:spcPct val="115000"/>
                        </a:lnSpc>
                        <a:spcAft>
                          <a:spcPts val="0"/>
                        </a:spcAft>
                      </a:pPr>
                      <a:r>
                        <a:rPr lang="en-US" sz="1800" dirty="0">
                          <a:effectLst/>
                          <a:latin typeface="Times New Roman"/>
                          <a:ea typeface="Calibri"/>
                          <a:cs typeface="Arial"/>
                        </a:rPr>
                        <a:t>Stable III, V</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a:effectLst/>
                          <a:latin typeface="Times New Roman"/>
                          <a:ea typeface="Calibri"/>
                          <a:cs typeface="Arial"/>
                        </a:rPr>
                        <a:t>[Kr]4d</a:t>
                      </a:r>
                      <a:r>
                        <a:rPr lang="en-US" sz="1800" baseline="30000">
                          <a:effectLst/>
                          <a:latin typeface="Times New Roman"/>
                          <a:ea typeface="Calibri"/>
                          <a:cs typeface="Arial"/>
                        </a:rPr>
                        <a:t>10</a:t>
                      </a:r>
                      <a:r>
                        <a:rPr lang="en-US" sz="1800">
                          <a:effectLst/>
                          <a:latin typeface="Times New Roman"/>
                          <a:ea typeface="Calibri"/>
                          <a:cs typeface="Arial"/>
                        </a:rPr>
                        <a:t>5S</a:t>
                      </a:r>
                      <a:r>
                        <a:rPr lang="en-US" sz="1800" baseline="30000">
                          <a:effectLst/>
                          <a:latin typeface="Times New Roman"/>
                          <a:ea typeface="Calibri"/>
                          <a:cs typeface="Arial"/>
                        </a:rPr>
                        <a:t>2</a:t>
                      </a:r>
                      <a:r>
                        <a:rPr lang="en-US" sz="1800">
                          <a:effectLst/>
                          <a:latin typeface="Times New Roman"/>
                          <a:ea typeface="Calibri"/>
                          <a:cs typeface="Arial"/>
                        </a:rPr>
                        <a:t>5p</a:t>
                      </a:r>
                      <a:r>
                        <a:rPr lang="en-US" sz="1800" baseline="30000">
                          <a:effectLst/>
                          <a:latin typeface="Times New Roman"/>
                          <a:ea typeface="Calibri"/>
                          <a:cs typeface="Arial"/>
                        </a:rPr>
                        <a:t>3</a:t>
                      </a:r>
                      <a:endParaRPr lang="en-US"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a:effectLst/>
                          <a:latin typeface="Times New Roman"/>
                          <a:ea typeface="Calibri"/>
                          <a:cs typeface="Arial"/>
                        </a:rPr>
                        <a:t>Sb</a:t>
                      </a:r>
                      <a:endParaRPr lang="en-US"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2">
                <a:tc>
                  <a:txBody>
                    <a:bodyPr/>
                    <a:lstStyle/>
                    <a:p>
                      <a:pPr algn="ctr" rtl="0">
                        <a:lnSpc>
                          <a:spcPct val="115000"/>
                        </a:lnSpc>
                        <a:spcAft>
                          <a:spcPts val="0"/>
                        </a:spcAft>
                      </a:pPr>
                      <a:r>
                        <a:rPr lang="en-US" sz="1800" dirty="0">
                          <a:effectLst/>
                          <a:latin typeface="Times New Roman"/>
                          <a:ea typeface="Calibri"/>
                          <a:cs typeface="Arial"/>
                        </a:rPr>
                        <a:t>III, V</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
                          <a:ea typeface="Calibri"/>
                          <a:cs typeface="Arial"/>
                        </a:rPr>
                        <a:t>[</a:t>
                      </a:r>
                      <a:r>
                        <a:rPr lang="en-US" sz="1800" dirty="0" err="1">
                          <a:effectLst/>
                          <a:latin typeface="Times New Roman"/>
                          <a:ea typeface="Calibri"/>
                          <a:cs typeface="Arial"/>
                        </a:rPr>
                        <a:t>Xe</a:t>
                      </a:r>
                      <a:r>
                        <a:rPr lang="en-US" sz="1800" dirty="0">
                          <a:effectLst/>
                          <a:latin typeface="Times New Roman"/>
                          <a:ea typeface="Calibri"/>
                          <a:cs typeface="Arial"/>
                        </a:rPr>
                        <a:t>]4f</a:t>
                      </a:r>
                      <a:r>
                        <a:rPr lang="en-US" sz="1800" baseline="30000" dirty="0">
                          <a:effectLst/>
                          <a:latin typeface="Times New Roman"/>
                          <a:ea typeface="Calibri"/>
                          <a:cs typeface="Arial"/>
                        </a:rPr>
                        <a:t>14</a:t>
                      </a:r>
                      <a:r>
                        <a:rPr lang="en-US" sz="1800" dirty="0">
                          <a:effectLst/>
                          <a:latin typeface="Times New Roman"/>
                          <a:ea typeface="Calibri"/>
                          <a:cs typeface="Arial"/>
                        </a:rPr>
                        <a:t>5d</a:t>
                      </a:r>
                      <a:r>
                        <a:rPr lang="en-US" sz="1800" baseline="30000" dirty="0">
                          <a:effectLst/>
                          <a:latin typeface="Times New Roman"/>
                          <a:ea typeface="Calibri"/>
                          <a:cs typeface="Arial"/>
                        </a:rPr>
                        <a:t>10</a:t>
                      </a:r>
                      <a:r>
                        <a:rPr lang="en-US" sz="1800" dirty="0">
                          <a:effectLst/>
                          <a:latin typeface="Times New Roman"/>
                          <a:ea typeface="Calibri"/>
                          <a:cs typeface="Arial"/>
                        </a:rPr>
                        <a:t>6s</a:t>
                      </a:r>
                      <a:r>
                        <a:rPr lang="en-US" sz="1800" baseline="30000" dirty="0">
                          <a:effectLst/>
                          <a:latin typeface="Times New Roman"/>
                          <a:ea typeface="Calibri"/>
                          <a:cs typeface="Arial"/>
                        </a:rPr>
                        <a:t>2</a:t>
                      </a:r>
                      <a:r>
                        <a:rPr lang="en-US" sz="1800" dirty="0">
                          <a:effectLst/>
                          <a:latin typeface="Times New Roman"/>
                          <a:ea typeface="Calibri"/>
                          <a:cs typeface="Arial"/>
                        </a:rPr>
                        <a:t>6p</a:t>
                      </a:r>
                      <a:r>
                        <a:rPr lang="en-US" sz="1800" baseline="30000" dirty="0">
                          <a:effectLst/>
                          <a:latin typeface="Times New Roman"/>
                          <a:ea typeface="Calibri"/>
                          <a:cs typeface="Arial"/>
                        </a:rPr>
                        <a:t>3</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effectLst/>
                          <a:latin typeface="Times New Roman"/>
                          <a:ea typeface="Calibri"/>
                          <a:cs typeface="Arial"/>
                        </a:rPr>
                        <a:t>Bi</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2611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p:txBody>
          <a:bodyPr/>
          <a:lstStyle/>
          <a:p>
            <a:endParaRPr lang="ar-SA" dirty="0"/>
          </a:p>
        </p:txBody>
      </p:sp>
      <p:graphicFrame>
        <p:nvGraphicFramePr>
          <p:cNvPr id="4" name="كائن 3"/>
          <p:cNvGraphicFramePr>
            <a:graphicFrameLocks noChangeAspect="1"/>
          </p:cNvGraphicFramePr>
          <p:nvPr>
            <p:extLst>
              <p:ext uri="{D42A27DB-BD31-4B8C-83A1-F6EECF244321}">
                <p14:modId xmlns:p14="http://schemas.microsoft.com/office/powerpoint/2010/main" val="3952540926"/>
              </p:ext>
            </p:extLst>
          </p:nvPr>
        </p:nvGraphicFramePr>
        <p:xfrm>
          <a:off x="1447800" y="3086100"/>
          <a:ext cx="6249988" cy="685800"/>
        </p:xfrm>
        <a:graphic>
          <a:graphicData uri="http://schemas.openxmlformats.org/presentationml/2006/ole">
            <mc:AlternateContent xmlns:mc="http://schemas.openxmlformats.org/markup-compatibility/2006">
              <mc:Choice xmlns:v="urn:schemas-microsoft-com:vml" Requires="v">
                <p:oleObj spid="_x0000_s1056" name="Packager Shell Object" showAsIcon="1" r:id="rId3" imgW="6249600" imgH="685800" progId="Package">
                  <p:embed/>
                </p:oleObj>
              </mc:Choice>
              <mc:Fallback>
                <p:oleObj name="Packager Shell Object" showAsIcon="1" r:id="rId3" imgW="6249600" imgH="685800" progId="Package">
                  <p:embed/>
                  <p:pic>
                    <p:nvPicPr>
                      <p:cNvPr id="0" name=""/>
                      <p:cNvPicPr/>
                      <p:nvPr/>
                    </p:nvPicPr>
                    <p:blipFill>
                      <a:blip r:embed="rId4"/>
                      <a:stretch>
                        <a:fillRect/>
                      </a:stretch>
                    </p:blipFill>
                    <p:spPr>
                      <a:xfrm>
                        <a:off x="1447800" y="3086100"/>
                        <a:ext cx="6249988" cy="685800"/>
                      </a:xfrm>
                      <a:prstGeom prst="rect">
                        <a:avLst/>
                      </a:prstGeom>
                    </p:spPr>
                  </p:pic>
                </p:oleObj>
              </mc:Fallback>
            </mc:AlternateContent>
          </a:graphicData>
        </a:graphic>
      </p:graphicFrame>
    </p:spTree>
    <p:extLst>
      <p:ext uri="{BB962C8B-B14F-4D97-AF65-F5344CB8AC3E}">
        <p14:creationId xmlns:p14="http://schemas.microsoft.com/office/powerpoint/2010/main" val="902835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144000" cy="6741368"/>
          </a:xfrm>
        </p:spPr>
        <p:txBody>
          <a:bodyPr>
            <a:normAutofit fontScale="85000" lnSpcReduction="10000"/>
          </a:bodyPr>
          <a:lstStyle/>
          <a:p>
            <a:pPr marL="457200" indent="0" algn="ctr">
              <a:lnSpc>
                <a:spcPct val="115000"/>
              </a:lnSpc>
              <a:spcAft>
                <a:spcPts val="0"/>
              </a:spcAft>
              <a:buNone/>
              <a:tabLst>
                <a:tab pos="2362200" algn="l"/>
              </a:tabLst>
            </a:pPr>
            <a:r>
              <a:rPr lang="en-US" sz="2400" dirty="0">
                <a:latin typeface="Times New Roman"/>
                <a:ea typeface="Calibri"/>
                <a:cs typeface="Arial"/>
              </a:rPr>
              <a:t> </a:t>
            </a:r>
            <a:r>
              <a:rPr lang="en-US" sz="3200" b="1" u="sng" dirty="0" smtClean="0">
                <a:latin typeface="Times New Roman"/>
                <a:ea typeface="Calibri"/>
                <a:cs typeface="Arial"/>
              </a:rPr>
              <a:t>Oxo </a:t>
            </a:r>
            <a:r>
              <a:rPr lang="en-US" sz="3200" b="1" u="sng" dirty="0">
                <a:latin typeface="Times New Roman"/>
                <a:ea typeface="Calibri"/>
                <a:cs typeface="Arial"/>
              </a:rPr>
              <a:t>Acid of Nitrogen </a:t>
            </a:r>
            <a:endParaRPr lang="en-US" sz="1800" dirty="0">
              <a:latin typeface="Calibri"/>
              <a:ea typeface="Calibri"/>
              <a:cs typeface="Arial"/>
            </a:endParaRPr>
          </a:p>
          <a:p>
            <a:pPr marL="0" lvl="0" indent="0">
              <a:lnSpc>
                <a:spcPct val="115000"/>
              </a:lnSpc>
              <a:spcAft>
                <a:spcPts val="0"/>
              </a:spcAft>
              <a:buNone/>
              <a:tabLst>
                <a:tab pos="2362200" algn="l"/>
              </a:tabLst>
            </a:pPr>
            <a:r>
              <a:rPr lang="en-US" sz="2400" b="1" dirty="0" smtClean="0">
                <a:latin typeface="Times New Roman"/>
                <a:ea typeface="Calibri"/>
                <a:cs typeface="Arial"/>
              </a:rPr>
              <a:t>1. Hyponitrous </a:t>
            </a:r>
            <a:r>
              <a:rPr lang="en-US" sz="2400" b="1" dirty="0">
                <a:latin typeface="Times New Roman"/>
                <a:ea typeface="Calibri"/>
                <a:cs typeface="Arial"/>
              </a:rPr>
              <a:t>acid H</a:t>
            </a:r>
            <a:r>
              <a:rPr lang="en-US" sz="2400" b="1" baseline="-25000" dirty="0">
                <a:latin typeface="Times New Roman"/>
                <a:ea typeface="Calibri"/>
                <a:cs typeface="Arial"/>
              </a:rPr>
              <a:t>2</a:t>
            </a:r>
            <a:r>
              <a:rPr lang="en-US" sz="2400" b="1" dirty="0">
                <a:latin typeface="Times New Roman"/>
                <a:ea typeface="Calibri"/>
                <a:cs typeface="Arial"/>
              </a:rPr>
              <a:t>N</a:t>
            </a:r>
            <a:r>
              <a:rPr lang="en-US" sz="2400" b="1" baseline="-25000" dirty="0">
                <a:latin typeface="Times New Roman"/>
                <a:ea typeface="Calibri"/>
                <a:cs typeface="Arial"/>
              </a:rPr>
              <a:t>2</a:t>
            </a:r>
            <a:r>
              <a:rPr lang="en-US" sz="2400" b="1" dirty="0">
                <a:latin typeface="Times New Roman"/>
                <a:ea typeface="Calibri"/>
                <a:cs typeface="Arial"/>
              </a:rPr>
              <a:t>O</a:t>
            </a:r>
            <a:r>
              <a:rPr lang="en-US" sz="2400" b="1" baseline="-25000" dirty="0">
                <a:latin typeface="Times New Roman"/>
                <a:ea typeface="Calibri"/>
                <a:cs typeface="Arial"/>
              </a:rPr>
              <a:t>2</a:t>
            </a:r>
            <a:endParaRPr lang="en-US" sz="1800" dirty="0">
              <a:latin typeface="Calibri"/>
              <a:ea typeface="Calibri"/>
              <a:cs typeface="Arial"/>
            </a:endParaRPr>
          </a:p>
          <a:p>
            <a:pPr marL="499110" indent="0" algn="just">
              <a:lnSpc>
                <a:spcPct val="115000"/>
              </a:lnSpc>
              <a:spcAft>
                <a:spcPts val="0"/>
              </a:spcAft>
              <a:buNone/>
              <a:tabLst>
                <a:tab pos="2362200" algn="l"/>
              </a:tabLst>
            </a:pPr>
            <a:r>
              <a:rPr lang="en-US" sz="2400" dirty="0">
                <a:latin typeface="Times New Roman"/>
                <a:ea typeface="Calibri"/>
                <a:cs typeface="Arial"/>
              </a:rPr>
              <a:t>It is a weak acid (pH≈7), unstable white crystals, decomposed to NM2O and water. It's salts are prepared by reduction of nitrites by sodium amalgam, the free acid is prepared by acidifying the silver hyponirite (difficulty dissolve in water), which is a reducing agent, the hyponitrite ion has a trans structure:-</a:t>
            </a:r>
            <a:endParaRPr lang="en-US" sz="1800" dirty="0">
              <a:latin typeface="Calibri"/>
              <a:ea typeface="Calibri"/>
              <a:cs typeface="Arial"/>
            </a:endParaRPr>
          </a:p>
          <a:p>
            <a:pPr marL="0" lvl="0" indent="0">
              <a:lnSpc>
                <a:spcPct val="115000"/>
              </a:lnSpc>
              <a:spcAft>
                <a:spcPts val="0"/>
              </a:spcAft>
              <a:buNone/>
              <a:tabLst>
                <a:tab pos="2362200" algn="l"/>
              </a:tabLst>
            </a:pPr>
            <a:r>
              <a:rPr lang="en-US" sz="2400" b="1" dirty="0" smtClean="0">
                <a:latin typeface="Times New Roman"/>
                <a:ea typeface="Calibri"/>
                <a:cs typeface="Arial"/>
              </a:rPr>
              <a:t>2.  Nitrous </a:t>
            </a:r>
            <a:r>
              <a:rPr lang="en-US" sz="2400" b="1" dirty="0">
                <a:latin typeface="Times New Roman"/>
                <a:ea typeface="Calibri"/>
                <a:cs typeface="Arial"/>
              </a:rPr>
              <a:t>acid HNO</a:t>
            </a:r>
            <a:r>
              <a:rPr lang="en-US" sz="2400" b="1" baseline="-25000" dirty="0">
                <a:latin typeface="Times New Roman"/>
                <a:ea typeface="Calibri"/>
                <a:cs typeface="Arial"/>
              </a:rPr>
              <a:t>2</a:t>
            </a:r>
            <a:r>
              <a:rPr lang="en-US" sz="2400" b="1" dirty="0">
                <a:latin typeface="Times New Roman"/>
                <a:ea typeface="Calibri"/>
                <a:cs typeface="Arial"/>
              </a:rPr>
              <a:t>:-</a:t>
            </a:r>
            <a:endParaRPr lang="en-US" sz="1800" dirty="0">
              <a:latin typeface="Calibri"/>
              <a:ea typeface="Calibri"/>
              <a:cs typeface="Arial"/>
            </a:endParaRPr>
          </a:p>
          <a:p>
            <a:pPr marL="499110" indent="0" algn="just">
              <a:lnSpc>
                <a:spcPct val="115000"/>
              </a:lnSpc>
              <a:spcAft>
                <a:spcPts val="0"/>
              </a:spcAft>
              <a:buNone/>
              <a:tabLst>
                <a:tab pos="2362200" algn="l"/>
              </a:tabLst>
            </a:pPr>
            <a:r>
              <a:rPr lang="en-US" sz="2400" dirty="0">
                <a:latin typeface="Times New Roman"/>
                <a:ea typeface="Calibri"/>
                <a:cs typeface="Arial"/>
              </a:rPr>
              <a:t>It is not known in it's free form, it's solutions prepared by the action of acids on nitrites or by dissolving N</a:t>
            </a:r>
            <a:r>
              <a:rPr lang="en-US" sz="2400" baseline="-25000" dirty="0">
                <a:latin typeface="Times New Roman"/>
                <a:ea typeface="Calibri"/>
                <a:cs typeface="Arial"/>
              </a:rPr>
              <a:t>2</a:t>
            </a:r>
            <a:r>
              <a:rPr lang="en-US" sz="2400" dirty="0">
                <a:latin typeface="Times New Roman"/>
                <a:ea typeface="Calibri"/>
                <a:cs typeface="Arial"/>
              </a:rPr>
              <a:t>O</a:t>
            </a:r>
            <a:r>
              <a:rPr lang="en-US" sz="2400" baseline="-25000" dirty="0">
                <a:latin typeface="Times New Roman"/>
                <a:ea typeface="Calibri"/>
                <a:cs typeface="Arial"/>
              </a:rPr>
              <a:t>3</a:t>
            </a:r>
            <a:r>
              <a:rPr lang="en-US" sz="2400" dirty="0">
                <a:latin typeface="Times New Roman"/>
                <a:ea typeface="Calibri"/>
                <a:cs typeface="Arial"/>
              </a:rPr>
              <a:t> in water, it decomposes by heat in these solutions.</a:t>
            </a:r>
            <a:endParaRPr lang="en-US" sz="1800" dirty="0">
              <a:latin typeface="Calibri"/>
              <a:ea typeface="Calibri"/>
              <a:cs typeface="Arial"/>
            </a:endParaRPr>
          </a:p>
          <a:p>
            <a:pPr marL="499110" indent="220980">
              <a:lnSpc>
                <a:spcPct val="115000"/>
              </a:lnSpc>
              <a:spcAft>
                <a:spcPts val="0"/>
              </a:spcAft>
              <a:tabLst>
                <a:tab pos="2362200" algn="l"/>
              </a:tabLst>
            </a:pPr>
            <a:endParaRPr lang="en-US" sz="2400" dirty="0" smtClean="0">
              <a:latin typeface="Times New Roman"/>
              <a:ea typeface="Calibri"/>
              <a:cs typeface="Arial"/>
            </a:endParaRPr>
          </a:p>
          <a:p>
            <a:pPr marL="499110" indent="0">
              <a:lnSpc>
                <a:spcPct val="115000"/>
              </a:lnSpc>
              <a:spcAft>
                <a:spcPts val="0"/>
              </a:spcAft>
              <a:buNone/>
              <a:tabLst>
                <a:tab pos="2362200" algn="l"/>
              </a:tabLst>
            </a:pPr>
            <a:r>
              <a:rPr lang="en-US" sz="2400" dirty="0" smtClean="0">
                <a:latin typeface="Times New Roman"/>
                <a:ea typeface="Calibri"/>
                <a:cs typeface="Arial"/>
              </a:rPr>
              <a:t>3HNO</a:t>
            </a:r>
            <a:r>
              <a:rPr lang="en-US" sz="2400" baseline="-25000" dirty="0" smtClean="0">
                <a:latin typeface="Times New Roman"/>
                <a:ea typeface="Calibri"/>
                <a:cs typeface="Arial"/>
              </a:rPr>
              <a:t>2</a:t>
            </a:r>
            <a:r>
              <a:rPr lang="en-US" sz="2400" dirty="0" smtClean="0">
                <a:latin typeface="Times New Roman"/>
                <a:ea typeface="Calibri"/>
                <a:cs typeface="Arial"/>
              </a:rPr>
              <a:t>               HNO</a:t>
            </a:r>
            <a:r>
              <a:rPr lang="en-US" sz="2400" baseline="-25000" dirty="0" smtClean="0">
                <a:latin typeface="Times New Roman"/>
                <a:ea typeface="Calibri"/>
                <a:cs typeface="Arial"/>
              </a:rPr>
              <a:t>3</a:t>
            </a:r>
            <a:r>
              <a:rPr lang="en-US" sz="2400" dirty="0" smtClean="0">
                <a:latin typeface="Times New Roman"/>
                <a:ea typeface="Calibri"/>
                <a:cs typeface="Arial"/>
              </a:rPr>
              <a:t> </a:t>
            </a:r>
            <a:r>
              <a:rPr lang="en-US" sz="2400" dirty="0">
                <a:latin typeface="Times New Roman"/>
                <a:ea typeface="Calibri"/>
                <a:cs typeface="Arial"/>
              </a:rPr>
              <a:t>+ 2NO + </a:t>
            </a:r>
            <a:r>
              <a:rPr lang="en-US" sz="2400" dirty="0" smtClean="0">
                <a:latin typeface="Times New Roman"/>
                <a:ea typeface="Calibri"/>
                <a:cs typeface="Arial"/>
              </a:rPr>
              <a:t>H</a:t>
            </a:r>
            <a:r>
              <a:rPr lang="en-US" sz="2400" baseline="-25000" dirty="0" smtClean="0">
                <a:latin typeface="Times New Roman"/>
                <a:ea typeface="Calibri"/>
                <a:cs typeface="Arial"/>
              </a:rPr>
              <a:t>2</a:t>
            </a:r>
            <a:r>
              <a:rPr lang="en-US" sz="2400" dirty="0" smtClean="0">
                <a:latin typeface="Times New Roman"/>
                <a:ea typeface="Calibri"/>
                <a:cs typeface="Arial"/>
              </a:rPr>
              <a:t>O</a:t>
            </a:r>
          </a:p>
          <a:p>
            <a:pPr marL="499110" indent="0">
              <a:lnSpc>
                <a:spcPct val="115000"/>
              </a:lnSpc>
              <a:spcAft>
                <a:spcPts val="0"/>
              </a:spcAft>
              <a:buNone/>
              <a:tabLst>
                <a:tab pos="2362200" algn="l"/>
              </a:tabLst>
            </a:pPr>
            <a:endParaRPr lang="en-US" sz="1800" dirty="0">
              <a:latin typeface="Calibri"/>
              <a:ea typeface="Calibri"/>
              <a:cs typeface="Arial"/>
            </a:endParaRPr>
          </a:p>
          <a:p>
            <a:pPr marL="317500" indent="0">
              <a:lnSpc>
                <a:spcPct val="115000"/>
              </a:lnSpc>
              <a:spcAft>
                <a:spcPts val="0"/>
              </a:spcAft>
              <a:buNone/>
              <a:tabLst>
                <a:tab pos="2362200" algn="l"/>
              </a:tabLst>
            </a:pPr>
            <a:r>
              <a:rPr lang="en-US" sz="2400" dirty="0">
                <a:latin typeface="Times New Roman"/>
                <a:ea typeface="Calibri"/>
                <a:cs typeface="Arial"/>
              </a:rPr>
              <a:t>HNO</a:t>
            </a:r>
            <a:r>
              <a:rPr lang="en-US" sz="2400" baseline="-25000" dirty="0">
                <a:latin typeface="Times New Roman"/>
                <a:ea typeface="Calibri"/>
                <a:cs typeface="Arial"/>
              </a:rPr>
              <a:t>2</a:t>
            </a:r>
            <a:r>
              <a:rPr lang="en-US" sz="2400" dirty="0">
                <a:latin typeface="Times New Roman"/>
                <a:ea typeface="Calibri"/>
                <a:cs typeface="Arial"/>
              </a:rPr>
              <a:t> is an oxidizing agent versus reducing agent, e.g. I</a:t>
            </a:r>
            <a:r>
              <a:rPr lang="en-US" sz="2400" baseline="30000" dirty="0">
                <a:latin typeface="Times New Roman"/>
                <a:ea typeface="Calibri"/>
                <a:cs typeface="Arial"/>
              </a:rPr>
              <a:t>-</a:t>
            </a:r>
            <a:r>
              <a:rPr lang="en-US" sz="2400" dirty="0">
                <a:latin typeface="Times New Roman"/>
                <a:ea typeface="Calibri"/>
                <a:cs typeface="Arial"/>
              </a:rPr>
              <a:t>, Fe</a:t>
            </a:r>
            <a:r>
              <a:rPr lang="en-US" sz="2400" baseline="30000" dirty="0">
                <a:latin typeface="Times New Roman"/>
                <a:ea typeface="Calibri"/>
                <a:cs typeface="Arial"/>
              </a:rPr>
              <a:t>2+</a:t>
            </a:r>
            <a:r>
              <a:rPr lang="en-US" sz="2400" dirty="0">
                <a:latin typeface="Times New Roman"/>
                <a:ea typeface="Calibri"/>
                <a:cs typeface="Arial"/>
              </a:rPr>
              <a:t> and C</a:t>
            </a:r>
            <a:r>
              <a:rPr lang="en-US" sz="2400" baseline="-25000" dirty="0">
                <a:latin typeface="Times New Roman"/>
                <a:ea typeface="Calibri"/>
                <a:cs typeface="Arial"/>
              </a:rPr>
              <a:t>2</a:t>
            </a:r>
            <a:r>
              <a:rPr lang="en-US" sz="2400" dirty="0">
                <a:latin typeface="Times New Roman"/>
                <a:ea typeface="Calibri"/>
                <a:cs typeface="Arial"/>
              </a:rPr>
              <a:t>O</a:t>
            </a:r>
            <a:r>
              <a:rPr lang="en-US" sz="2400" baseline="-25000" dirty="0">
                <a:latin typeface="Times New Roman"/>
                <a:ea typeface="Calibri"/>
                <a:cs typeface="Arial"/>
              </a:rPr>
              <a:t>4</a:t>
            </a:r>
            <a:r>
              <a:rPr lang="en-US" sz="2400" dirty="0">
                <a:latin typeface="Times New Roman"/>
                <a:ea typeface="Calibri"/>
                <a:cs typeface="Arial"/>
              </a:rPr>
              <a:t> </a:t>
            </a:r>
            <a:r>
              <a:rPr lang="en-US" sz="2400" baseline="30000" dirty="0">
                <a:latin typeface="Times New Roman"/>
                <a:ea typeface="Calibri"/>
                <a:cs typeface="Arial"/>
              </a:rPr>
              <a:t>-2</a:t>
            </a:r>
            <a:r>
              <a:rPr lang="en-US" sz="2400" dirty="0">
                <a:latin typeface="Times New Roman"/>
                <a:ea typeface="Calibri"/>
                <a:cs typeface="Arial"/>
              </a:rPr>
              <a:t>.</a:t>
            </a:r>
            <a:endParaRPr lang="en-US" sz="1800" dirty="0">
              <a:latin typeface="Calibri"/>
              <a:ea typeface="Calibri"/>
              <a:cs typeface="Arial"/>
            </a:endParaRPr>
          </a:p>
          <a:p>
            <a:pPr marL="499110" indent="0">
              <a:lnSpc>
                <a:spcPct val="115000"/>
              </a:lnSpc>
              <a:spcAft>
                <a:spcPts val="0"/>
              </a:spcAft>
              <a:buNone/>
              <a:tabLst>
                <a:tab pos="2362200" algn="l"/>
              </a:tabLst>
            </a:pPr>
            <a:r>
              <a:rPr lang="en-US" sz="2400" dirty="0">
                <a:latin typeface="Times New Roman"/>
                <a:ea typeface="Calibri"/>
                <a:cs typeface="Arial"/>
              </a:rPr>
              <a:t>It is a reducing agent against some of the oxidizing agents</a:t>
            </a:r>
            <a:r>
              <a:rPr lang="en-US" sz="2400" dirty="0" smtClean="0">
                <a:latin typeface="Times New Roman"/>
                <a:ea typeface="Calibri"/>
                <a:cs typeface="Arial"/>
              </a:rPr>
              <a:t>.</a:t>
            </a:r>
          </a:p>
          <a:p>
            <a:pPr marL="499110" indent="0">
              <a:lnSpc>
                <a:spcPct val="115000"/>
              </a:lnSpc>
              <a:spcAft>
                <a:spcPts val="0"/>
              </a:spcAft>
              <a:buNone/>
              <a:tabLst>
                <a:tab pos="2362200" algn="l"/>
              </a:tabLst>
            </a:pPr>
            <a:endParaRPr lang="en-US" sz="1800" dirty="0">
              <a:latin typeface="Calibri"/>
              <a:ea typeface="Calibri"/>
              <a:cs typeface="Arial"/>
            </a:endParaRPr>
          </a:p>
          <a:p>
            <a:pPr marL="499110" indent="0">
              <a:lnSpc>
                <a:spcPct val="115000"/>
              </a:lnSpc>
              <a:spcAft>
                <a:spcPts val="0"/>
              </a:spcAft>
              <a:buNone/>
              <a:tabLst>
                <a:tab pos="2362200" algn="l"/>
              </a:tabLst>
            </a:pPr>
            <a:r>
              <a:rPr lang="en-US" sz="2400" dirty="0">
                <a:latin typeface="Times New Roman"/>
                <a:ea typeface="Calibri"/>
                <a:cs typeface="Arial"/>
              </a:rPr>
              <a:t>NO</a:t>
            </a:r>
            <a:r>
              <a:rPr lang="en-US" sz="2400" baseline="-25000" dirty="0">
                <a:latin typeface="Times New Roman"/>
                <a:ea typeface="Calibri"/>
                <a:cs typeface="Arial"/>
              </a:rPr>
              <a:t>3</a:t>
            </a:r>
            <a:r>
              <a:rPr lang="en-US" sz="2400" baseline="30000" dirty="0">
                <a:latin typeface="Times New Roman"/>
                <a:ea typeface="Calibri"/>
                <a:cs typeface="Arial"/>
              </a:rPr>
              <a:t>- </a:t>
            </a:r>
            <a:r>
              <a:rPr lang="en-US" sz="2400" dirty="0">
                <a:latin typeface="Times New Roman"/>
                <a:ea typeface="Calibri"/>
                <a:cs typeface="Arial"/>
              </a:rPr>
              <a:t>+ 3H+ +2e            HNO</a:t>
            </a:r>
            <a:r>
              <a:rPr lang="en-US" sz="2400" baseline="-25000" dirty="0">
                <a:latin typeface="Times New Roman"/>
                <a:ea typeface="Calibri"/>
                <a:cs typeface="Arial"/>
              </a:rPr>
              <a:t>2</a:t>
            </a:r>
            <a:r>
              <a:rPr lang="en-US" sz="2400" dirty="0">
                <a:latin typeface="Times New Roman"/>
                <a:ea typeface="Calibri"/>
                <a:cs typeface="Arial"/>
              </a:rPr>
              <a:t>+ H</a:t>
            </a:r>
            <a:r>
              <a:rPr lang="en-US" sz="2400" baseline="-25000" dirty="0">
                <a:latin typeface="Times New Roman"/>
                <a:ea typeface="Calibri"/>
                <a:cs typeface="Arial"/>
              </a:rPr>
              <a:t>2</a:t>
            </a:r>
            <a:r>
              <a:rPr lang="en-US" sz="2400" dirty="0">
                <a:latin typeface="Times New Roman"/>
                <a:ea typeface="Calibri"/>
                <a:cs typeface="Arial"/>
              </a:rPr>
              <a:t>O      E˚= 0.94V</a:t>
            </a:r>
            <a:r>
              <a:rPr lang="en-US" sz="2400" dirty="0" smtClean="0">
                <a:latin typeface="Times New Roman"/>
                <a:ea typeface="Calibri"/>
                <a:cs typeface="Arial"/>
              </a:rPr>
              <a:t>.</a:t>
            </a:r>
          </a:p>
          <a:p>
            <a:pPr marL="499110" indent="0">
              <a:lnSpc>
                <a:spcPct val="115000"/>
              </a:lnSpc>
              <a:spcAft>
                <a:spcPts val="0"/>
              </a:spcAft>
              <a:buNone/>
              <a:tabLst>
                <a:tab pos="2362200" algn="l"/>
              </a:tabLst>
            </a:pPr>
            <a:endParaRPr lang="en-US" sz="1800" dirty="0">
              <a:latin typeface="Calibri"/>
              <a:ea typeface="Calibri"/>
              <a:cs typeface="Arial"/>
            </a:endParaRPr>
          </a:p>
          <a:p>
            <a:pPr marL="499110" indent="0" algn="just">
              <a:lnSpc>
                <a:spcPct val="115000"/>
              </a:lnSpc>
              <a:spcAft>
                <a:spcPts val="1000"/>
              </a:spcAft>
              <a:buNone/>
              <a:tabLst>
                <a:tab pos="2362200" algn="l"/>
              </a:tabLst>
            </a:pPr>
            <a:r>
              <a:rPr lang="en-US" sz="2400" dirty="0" smtClean="0">
                <a:latin typeface="Times New Roman"/>
                <a:ea typeface="Calibri"/>
                <a:cs typeface="Arial"/>
              </a:rPr>
              <a:t>.</a:t>
            </a:r>
            <a:endParaRPr lang="en-US" sz="1800" dirty="0">
              <a:latin typeface="Calibri"/>
              <a:ea typeface="Calibri"/>
              <a:cs typeface="Arial"/>
            </a:endParaRPr>
          </a:p>
          <a:p>
            <a:pPr marL="45720" indent="0">
              <a:buNone/>
            </a:pPr>
            <a:endParaRPr lang="en-US" dirty="0"/>
          </a:p>
        </p:txBody>
      </p:sp>
      <p:cxnSp>
        <p:nvCxnSpPr>
          <p:cNvPr id="5" name="رابط كسهم مستقيم 4"/>
          <p:cNvCxnSpPr/>
          <p:nvPr/>
        </p:nvCxnSpPr>
        <p:spPr>
          <a:xfrm>
            <a:off x="1409981" y="3903712"/>
            <a:ext cx="72008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رابط كسهم مستقيم 6"/>
          <p:cNvCxnSpPr/>
          <p:nvPr/>
        </p:nvCxnSpPr>
        <p:spPr>
          <a:xfrm>
            <a:off x="2339752" y="5589240"/>
            <a:ext cx="50405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4965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25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2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25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25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ircle(in)">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25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circle(in)">
                                      <p:cBhvr>
                                        <p:cTn id="42" dur="2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25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circle(in)">
                                      <p:cBhvr>
                                        <p:cTn id="47" dur="20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25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circle(in)">
                                      <p:cBhvr>
                                        <p:cTn id="52"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332656"/>
            <a:ext cx="8712968" cy="6336704"/>
          </a:xfrm>
        </p:spPr>
        <p:txBody>
          <a:bodyPr/>
          <a:lstStyle/>
          <a:p>
            <a:r>
              <a:rPr lang="en-US" sz="2000" b="1" dirty="0">
                <a:solidFill>
                  <a:prstClr val="black">
                    <a:lumMod val="75000"/>
                    <a:lumOff val="25000"/>
                  </a:prstClr>
                </a:solidFill>
                <a:latin typeface="Times New Roman"/>
                <a:ea typeface="Calibri"/>
                <a:cs typeface="Arial"/>
              </a:rPr>
              <a:t>HNO</a:t>
            </a:r>
            <a:r>
              <a:rPr lang="en-US" sz="2000" b="1" baseline="-25000" dirty="0">
                <a:solidFill>
                  <a:prstClr val="black">
                    <a:lumMod val="75000"/>
                    <a:lumOff val="25000"/>
                  </a:prstClr>
                </a:solidFill>
                <a:latin typeface="Times New Roman"/>
                <a:ea typeface="Calibri"/>
                <a:cs typeface="Arial"/>
              </a:rPr>
              <a:t>2</a:t>
            </a:r>
            <a:r>
              <a:rPr lang="en-US" sz="2000" dirty="0">
                <a:solidFill>
                  <a:prstClr val="black">
                    <a:lumMod val="75000"/>
                    <a:lumOff val="25000"/>
                  </a:prstClr>
                </a:solidFill>
                <a:latin typeface="Times New Roman"/>
                <a:ea typeface="Calibri"/>
                <a:cs typeface="Arial"/>
              </a:rPr>
              <a:t> is used in organic chemistry to prepare </a:t>
            </a:r>
            <a:r>
              <a:rPr lang="en-US" sz="2000" dirty="0" err="1">
                <a:solidFill>
                  <a:prstClr val="black">
                    <a:lumMod val="75000"/>
                    <a:lumOff val="25000"/>
                  </a:prstClr>
                </a:solidFill>
                <a:latin typeface="Times New Roman"/>
                <a:ea typeface="Calibri"/>
                <a:cs typeface="Arial"/>
              </a:rPr>
              <a:t>diazonium</a:t>
            </a:r>
            <a:r>
              <a:rPr lang="en-US" sz="2000" dirty="0">
                <a:solidFill>
                  <a:prstClr val="black">
                    <a:lumMod val="75000"/>
                    <a:lumOff val="25000"/>
                  </a:prstClr>
                </a:solidFill>
                <a:latin typeface="Times New Roman"/>
                <a:ea typeface="Calibri"/>
                <a:cs typeface="Arial"/>
              </a:rPr>
              <a:t> salts and the nitrites derivatives are those in which NO</a:t>
            </a:r>
            <a:r>
              <a:rPr lang="en-US" sz="2000" baseline="-25000" dirty="0">
                <a:solidFill>
                  <a:prstClr val="black">
                    <a:lumMod val="75000"/>
                    <a:lumOff val="25000"/>
                  </a:prstClr>
                </a:solidFill>
                <a:latin typeface="Times New Roman"/>
                <a:ea typeface="Calibri"/>
                <a:cs typeface="Arial"/>
              </a:rPr>
              <a:t>2</a:t>
            </a:r>
            <a:r>
              <a:rPr lang="en-US" sz="2000" dirty="0">
                <a:solidFill>
                  <a:prstClr val="black">
                    <a:lumMod val="75000"/>
                    <a:lumOff val="25000"/>
                  </a:prstClr>
                </a:solidFill>
                <a:latin typeface="Times New Roman"/>
                <a:ea typeface="Calibri"/>
                <a:cs typeface="Arial"/>
              </a:rPr>
              <a:t> group is bonded through oxygen atom (RONO) white nitro derivatives are when NO</a:t>
            </a:r>
            <a:r>
              <a:rPr lang="en-US" sz="2000" baseline="-25000" dirty="0">
                <a:solidFill>
                  <a:prstClr val="black">
                    <a:lumMod val="75000"/>
                    <a:lumOff val="25000"/>
                  </a:prstClr>
                </a:solidFill>
                <a:latin typeface="Times New Roman"/>
                <a:ea typeface="Calibri"/>
                <a:cs typeface="Arial"/>
              </a:rPr>
              <a:t>2</a:t>
            </a:r>
            <a:r>
              <a:rPr lang="en-US" sz="2000" dirty="0">
                <a:solidFill>
                  <a:prstClr val="black">
                    <a:lumMod val="75000"/>
                    <a:lumOff val="25000"/>
                  </a:prstClr>
                </a:solidFill>
                <a:latin typeface="Times New Roman"/>
                <a:ea typeface="Calibri"/>
                <a:cs typeface="Arial"/>
              </a:rPr>
              <a:t> gr.is bonded through nitrogen </a:t>
            </a:r>
            <a:r>
              <a:rPr lang="en-US" sz="2000" dirty="0" smtClean="0">
                <a:solidFill>
                  <a:prstClr val="black">
                    <a:lumMod val="75000"/>
                    <a:lumOff val="25000"/>
                  </a:prstClr>
                </a:solidFill>
                <a:latin typeface="Times New Roman"/>
                <a:ea typeface="Calibri"/>
                <a:cs typeface="Arial"/>
              </a:rPr>
              <a:t>atom</a:t>
            </a:r>
          </a:p>
          <a:p>
            <a:pPr marL="499110" indent="220980" algn="just">
              <a:lnSpc>
                <a:spcPct val="115000"/>
              </a:lnSpc>
              <a:spcAft>
                <a:spcPts val="0"/>
              </a:spcAft>
              <a:tabLst>
                <a:tab pos="2362200" algn="l"/>
              </a:tabLst>
            </a:pPr>
            <a:r>
              <a:rPr lang="en-US" sz="2400" dirty="0">
                <a:latin typeface="Times New Roman"/>
                <a:ea typeface="Calibri"/>
                <a:cs typeface="Arial"/>
              </a:rPr>
              <a:t>Also NO</a:t>
            </a:r>
            <a:r>
              <a:rPr lang="en-US" sz="2400" baseline="-25000" dirty="0">
                <a:latin typeface="Times New Roman"/>
                <a:ea typeface="Calibri"/>
                <a:cs typeface="Arial"/>
              </a:rPr>
              <a:t>2</a:t>
            </a:r>
            <a:r>
              <a:rPr lang="en-US" sz="2400" dirty="0">
                <a:latin typeface="Times New Roman"/>
                <a:ea typeface="Calibri"/>
                <a:cs typeface="Arial"/>
              </a:rPr>
              <a:t> bonded in the inorganic complexes by one of the two method before when it reacts as a ligand. </a:t>
            </a:r>
            <a:endParaRPr lang="en-US" sz="1800" dirty="0">
              <a:latin typeface="Calibri"/>
              <a:ea typeface="Calibri"/>
              <a:cs typeface="Arial"/>
            </a:endParaRPr>
          </a:p>
          <a:p>
            <a:pPr marL="0" lvl="0" indent="0">
              <a:lnSpc>
                <a:spcPct val="115000"/>
              </a:lnSpc>
              <a:spcAft>
                <a:spcPts val="0"/>
              </a:spcAft>
              <a:buNone/>
              <a:tabLst>
                <a:tab pos="2362200" algn="l"/>
              </a:tabLst>
            </a:pPr>
            <a:r>
              <a:rPr lang="en-US" sz="2400" b="1" dirty="0" smtClean="0">
                <a:latin typeface="Times New Roman"/>
                <a:ea typeface="Calibri"/>
                <a:cs typeface="Arial"/>
              </a:rPr>
              <a:t>3. Nitric </a:t>
            </a:r>
            <a:r>
              <a:rPr lang="en-US" sz="2400" b="1" dirty="0">
                <a:latin typeface="Times New Roman"/>
                <a:ea typeface="Calibri"/>
                <a:cs typeface="Arial"/>
              </a:rPr>
              <a:t>acid HNO</a:t>
            </a:r>
            <a:r>
              <a:rPr lang="en-US" sz="2400" b="1" baseline="-25000" dirty="0">
                <a:latin typeface="Times New Roman"/>
                <a:ea typeface="Calibri"/>
                <a:cs typeface="Arial"/>
              </a:rPr>
              <a:t>3</a:t>
            </a:r>
            <a:endParaRPr lang="en-US" sz="1800" dirty="0">
              <a:latin typeface="Calibri"/>
              <a:ea typeface="Calibri"/>
              <a:cs typeface="Arial"/>
            </a:endParaRPr>
          </a:p>
          <a:p>
            <a:pPr marL="499110" indent="220980">
              <a:lnSpc>
                <a:spcPct val="115000"/>
              </a:lnSpc>
              <a:spcAft>
                <a:spcPts val="1000"/>
              </a:spcAft>
              <a:tabLst>
                <a:tab pos="2362200" algn="l"/>
              </a:tabLst>
            </a:pPr>
            <a:r>
              <a:rPr lang="en-US" sz="2400" dirty="0">
                <a:latin typeface="Times New Roman"/>
                <a:ea typeface="Calibri"/>
                <a:cs typeface="Arial"/>
              </a:rPr>
              <a:t>Liquid, colorless, m. p. -41.6˚c, b.p.83˚c.It is one of the most important acid, planar in structure</a:t>
            </a:r>
            <a:endParaRPr lang="en-US" sz="1800" dirty="0">
              <a:latin typeface="Calibri"/>
              <a:ea typeface="Calibri"/>
              <a:cs typeface="Arial"/>
            </a:endParaRPr>
          </a:p>
          <a:p>
            <a:endParaRPr lang="en-US" dirty="0"/>
          </a:p>
        </p:txBody>
      </p:sp>
      <p:pic>
        <p:nvPicPr>
          <p:cNvPr id="5" name="Picture 16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4077073"/>
            <a:ext cx="3384376" cy="2376264"/>
          </a:xfrm>
          <a:prstGeom prst="rect">
            <a:avLst/>
          </a:prstGeom>
          <a:noFill/>
          <a:ln>
            <a:noFill/>
          </a:ln>
        </p:spPr>
      </p:pic>
    </p:spTree>
    <p:extLst>
      <p:ext uri="{BB962C8B-B14F-4D97-AF65-F5344CB8AC3E}">
        <p14:creationId xmlns:p14="http://schemas.microsoft.com/office/powerpoint/2010/main" val="754748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144000" cy="6858000"/>
          </a:xfrm>
        </p:spPr>
        <p:txBody>
          <a:bodyPr>
            <a:normAutofit fontScale="85000" lnSpcReduction="20000"/>
          </a:bodyPr>
          <a:lstStyle/>
          <a:p>
            <a:pPr marL="500380" algn="just">
              <a:lnSpc>
                <a:spcPct val="115000"/>
              </a:lnSpc>
              <a:spcAft>
                <a:spcPts val="0"/>
              </a:spcAft>
              <a:tabLst>
                <a:tab pos="2362200" algn="l"/>
              </a:tabLst>
            </a:pPr>
            <a:r>
              <a:rPr lang="en-US" sz="2400" dirty="0">
                <a:latin typeface="Times New Roman"/>
                <a:ea typeface="Calibri"/>
                <a:cs typeface="Arial"/>
              </a:rPr>
              <a:t>HNO</a:t>
            </a:r>
            <a:r>
              <a:rPr lang="en-US" sz="2400" baseline="-25000" dirty="0">
                <a:latin typeface="Times New Roman"/>
                <a:ea typeface="Calibri"/>
                <a:cs typeface="Arial"/>
              </a:rPr>
              <a:t>3</a:t>
            </a:r>
            <a:r>
              <a:rPr lang="en-US" sz="2400" dirty="0">
                <a:latin typeface="Times New Roman"/>
                <a:ea typeface="Calibri"/>
                <a:cs typeface="Arial"/>
              </a:rPr>
              <a:t> is prepared in industry by ammonia oxidation with O</a:t>
            </a:r>
            <a:r>
              <a:rPr lang="en-US" sz="2400" baseline="-25000" dirty="0">
                <a:latin typeface="Times New Roman"/>
                <a:ea typeface="Calibri"/>
                <a:cs typeface="Arial"/>
              </a:rPr>
              <a:t>2</a:t>
            </a:r>
            <a:r>
              <a:rPr lang="en-US" sz="2400" dirty="0">
                <a:latin typeface="Times New Roman"/>
                <a:ea typeface="Calibri"/>
                <a:cs typeface="Arial"/>
              </a:rPr>
              <a:t>, using </a:t>
            </a:r>
            <a:r>
              <a:rPr lang="en-US" sz="2400" dirty="0" err="1">
                <a:latin typeface="Times New Roman"/>
                <a:ea typeface="Calibri"/>
                <a:cs typeface="Arial"/>
              </a:rPr>
              <a:t>Pt</a:t>
            </a:r>
            <a:r>
              <a:rPr lang="en-US" sz="2400" dirty="0">
                <a:latin typeface="Times New Roman"/>
                <a:ea typeface="Calibri"/>
                <a:cs typeface="Arial"/>
              </a:rPr>
              <a:t> as a catalyst. This reaction produces an intermediate compound. NO</a:t>
            </a:r>
            <a:r>
              <a:rPr lang="en-US" sz="2400" baseline="-25000" dirty="0">
                <a:latin typeface="Times New Roman"/>
                <a:ea typeface="Calibri"/>
                <a:cs typeface="Arial"/>
              </a:rPr>
              <a:t>2</a:t>
            </a:r>
            <a:r>
              <a:rPr lang="en-US" sz="2400" dirty="0">
                <a:latin typeface="Times New Roman"/>
                <a:ea typeface="Calibri"/>
                <a:cs typeface="Arial"/>
              </a:rPr>
              <a:t> or N</a:t>
            </a:r>
            <a:r>
              <a:rPr lang="en-US" sz="2400" baseline="-25000" dirty="0">
                <a:latin typeface="Times New Roman"/>
                <a:ea typeface="Calibri"/>
                <a:cs typeface="Arial"/>
              </a:rPr>
              <a:t>2</a:t>
            </a:r>
            <a:r>
              <a:rPr lang="en-US" sz="2400" dirty="0">
                <a:latin typeface="Times New Roman"/>
                <a:ea typeface="Calibri"/>
                <a:cs typeface="Arial"/>
              </a:rPr>
              <a:t>O</a:t>
            </a:r>
            <a:r>
              <a:rPr lang="en-US" sz="2400" baseline="-25000" dirty="0">
                <a:latin typeface="Times New Roman"/>
                <a:ea typeface="Calibri"/>
                <a:cs typeface="Arial"/>
              </a:rPr>
              <a:t>4</a:t>
            </a:r>
            <a:r>
              <a:rPr lang="en-US" sz="2400" dirty="0">
                <a:latin typeface="Times New Roman"/>
                <a:ea typeface="Calibri"/>
                <a:cs typeface="Arial"/>
              </a:rPr>
              <a:t> which gives a mixture of HNO</a:t>
            </a:r>
            <a:r>
              <a:rPr lang="en-US" sz="2400" baseline="-25000" dirty="0">
                <a:latin typeface="Times New Roman"/>
                <a:ea typeface="Calibri"/>
                <a:cs typeface="Arial"/>
              </a:rPr>
              <a:t>2</a:t>
            </a:r>
            <a:r>
              <a:rPr lang="en-US" sz="2400" dirty="0">
                <a:latin typeface="Times New Roman"/>
                <a:ea typeface="Calibri"/>
                <a:cs typeface="Arial"/>
              </a:rPr>
              <a:t> and HNO</a:t>
            </a:r>
            <a:r>
              <a:rPr lang="en-US" sz="2400" baseline="-25000" dirty="0">
                <a:latin typeface="Times New Roman"/>
                <a:ea typeface="Calibri"/>
                <a:cs typeface="Arial"/>
              </a:rPr>
              <a:t>3</a:t>
            </a:r>
            <a:r>
              <a:rPr lang="en-US" sz="2400" dirty="0">
                <a:latin typeface="Times New Roman"/>
                <a:ea typeface="Calibri"/>
                <a:cs typeface="Arial"/>
              </a:rPr>
              <a:t> by dissolving in H</a:t>
            </a:r>
            <a:r>
              <a:rPr lang="en-US" sz="2400" baseline="-25000" dirty="0">
                <a:latin typeface="Times New Roman"/>
                <a:ea typeface="Calibri"/>
                <a:cs typeface="Arial"/>
              </a:rPr>
              <a:t>2</a:t>
            </a:r>
            <a:r>
              <a:rPr lang="en-US" sz="2400" dirty="0">
                <a:latin typeface="Times New Roman"/>
                <a:ea typeface="Calibri"/>
                <a:cs typeface="Arial"/>
              </a:rPr>
              <a:t>O. </a:t>
            </a:r>
            <a:endParaRPr lang="en-US" sz="1800" dirty="0">
              <a:latin typeface="Calibri"/>
              <a:ea typeface="Calibri"/>
              <a:cs typeface="Arial"/>
            </a:endParaRPr>
          </a:p>
          <a:p>
            <a:pPr marL="499110" indent="220980">
              <a:lnSpc>
                <a:spcPct val="115000"/>
              </a:lnSpc>
              <a:spcAft>
                <a:spcPts val="0"/>
              </a:spcAft>
              <a:tabLst>
                <a:tab pos="2362200" algn="l"/>
              </a:tabLst>
            </a:pPr>
            <a:r>
              <a:rPr lang="en-US" sz="2400" dirty="0">
                <a:latin typeface="Times New Roman"/>
                <a:ea typeface="Calibri"/>
                <a:cs typeface="Arial"/>
              </a:rPr>
              <a:t>HNO</a:t>
            </a:r>
            <a:r>
              <a:rPr lang="en-US" sz="2400" baseline="-25000" dirty="0">
                <a:latin typeface="Times New Roman"/>
                <a:ea typeface="Calibri"/>
                <a:cs typeface="Arial"/>
              </a:rPr>
              <a:t>2</a:t>
            </a:r>
            <a:r>
              <a:rPr lang="en-US" sz="2400" dirty="0">
                <a:latin typeface="Times New Roman"/>
                <a:ea typeface="Calibri"/>
                <a:cs typeface="Arial"/>
              </a:rPr>
              <a:t> oxidizes by O</a:t>
            </a:r>
            <a:r>
              <a:rPr lang="en-US" sz="2400" baseline="-25000" dirty="0">
                <a:latin typeface="Times New Roman"/>
                <a:ea typeface="Calibri"/>
                <a:cs typeface="Arial"/>
              </a:rPr>
              <a:t>2</a:t>
            </a:r>
            <a:r>
              <a:rPr lang="en-US" sz="2400" dirty="0">
                <a:latin typeface="Times New Roman"/>
                <a:ea typeface="Calibri"/>
                <a:cs typeface="Arial"/>
              </a:rPr>
              <a:t> to HNO</a:t>
            </a:r>
            <a:r>
              <a:rPr lang="en-US" sz="2400" baseline="-25000" dirty="0">
                <a:latin typeface="Times New Roman"/>
                <a:ea typeface="Calibri"/>
                <a:cs typeface="Arial"/>
              </a:rPr>
              <a:t>3</a:t>
            </a:r>
            <a:r>
              <a:rPr lang="en-US" sz="2400" dirty="0">
                <a:latin typeface="Times New Roman"/>
                <a:ea typeface="Calibri"/>
                <a:cs typeface="Arial"/>
              </a:rPr>
              <a:t>.</a:t>
            </a:r>
            <a:endParaRPr lang="en-US" sz="1800" dirty="0">
              <a:latin typeface="Calibri"/>
              <a:ea typeface="Calibri"/>
              <a:cs typeface="Arial"/>
            </a:endParaRPr>
          </a:p>
          <a:p>
            <a:pPr marL="500380" algn="just">
              <a:lnSpc>
                <a:spcPct val="115000"/>
              </a:lnSpc>
              <a:spcAft>
                <a:spcPts val="0"/>
              </a:spcAft>
              <a:tabLst>
                <a:tab pos="2362200" algn="l"/>
              </a:tabLst>
            </a:pPr>
            <a:r>
              <a:rPr lang="en-US" sz="2400" dirty="0">
                <a:latin typeface="Times New Roman"/>
                <a:ea typeface="Calibri"/>
                <a:cs typeface="Arial"/>
              </a:rPr>
              <a:t>Pure nitric acid (without water) is prepared from the reaction of KNO</a:t>
            </a:r>
            <a:r>
              <a:rPr lang="en-US" sz="2400" baseline="-25000" dirty="0">
                <a:latin typeface="Times New Roman"/>
                <a:ea typeface="Calibri"/>
                <a:cs typeface="Arial"/>
              </a:rPr>
              <a:t>3</a:t>
            </a:r>
            <a:r>
              <a:rPr lang="en-US" sz="2400" dirty="0">
                <a:latin typeface="Times New Roman"/>
                <a:ea typeface="Calibri"/>
                <a:cs typeface="Arial"/>
              </a:rPr>
              <a:t> with concentration H</a:t>
            </a:r>
            <a:r>
              <a:rPr lang="en-US" sz="2400" baseline="-25000" dirty="0">
                <a:latin typeface="Times New Roman"/>
                <a:ea typeface="Calibri"/>
                <a:cs typeface="Arial"/>
              </a:rPr>
              <a:t>2</a:t>
            </a:r>
            <a:r>
              <a:rPr lang="en-US" sz="2400" dirty="0">
                <a:latin typeface="Times New Roman"/>
                <a:ea typeface="Calibri"/>
                <a:cs typeface="Arial"/>
              </a:rPr>
              <a:t>SO</a:t>
            </a:r>
            <a:r>
              <a:rPr lang="en-US" sz="2400" baseline="-25000" dirty="0">
                <a:latin typeface="Times New Roman"/>
                <a:ea typeface="Calibri"/>
                <a:cs typeface="Arial"/>
              </a:rPr>
              <a:t>4</a:t>
            </a:r>
            <a:r>
              <a:rPr lang="en-US" sz="2400" dirty="0">
                <a:latin typeface="Times New Roman"/>
                <a:ea typeface="Calibri"/>
                <a:cs typeface="Arial"/>
              </a:rPr>
              <a:t> (100%) at 0˚c.It separated by vacuum distribution, it has a high degree of self-ionization </a:t>
            </a:r>
            <a:endParaRPr lang="en-US" sz="1800" dirty="0">
              <a:latin typeface="Calibri"/>
              <a:ea typeface="Calibri"/>
              <a:cs typeface="Arial"/>
            </a:endParaRPr>
          </a:p>
          <a:p>
            <a:pPr marL="499110" indent="0">
              <a:lnSpc>
                <a:spcPct val="115000"/>
              </a:lnSpc>
              <a:spcAft>
                <a:spcPts val="0"/>
              </a:spcAft>
              <a:buNone/>
              <a:tabLst>
                <a:tab pos="2362200" algn="l"/>
              </a:tabLst>
            </a:pPr>
            <a:r>
              <a:rPr lang="en-US" sz="2400" dirty="0">
                <a:latin typeface="Times New Roman"/>
                <a:ea typeface="Calibri"/>
                <a:cs typeface="Arial"/>
              </a:rPr>
              <a:t>2HNO</a:t>
            </a:r>
            <a:r>
              <a:rPr lang="en-US" sz="2400" baseline="-25000" dirty="0">
                <a:latin typeface="Times New Roman"/>
                <a:ea typeface="Calibri"/>
                <a:cs typeface="Arial"/>
              </a:rPr>
              <a:t>3</a:t>
            </a:r>
            <a:r>
              <a:rPr lang="en-US" sz="2400" dirty="0">
                <a:latin typeface="Times New Roman"/>
                <a:ea typeface="Calibri"/>
                <a:cs typeface="Arial"/>
              </a:rPr>
              <a:t>              H</a:t>
            </a:r>
            <a:r>
              <a:rPr lang="en-US" sz="2400" baseline="-25000" dirty="0">
                <a:latin typeface="Times New Roman"/>
                <a:ea typeface="Calibri"/>
                <a:cs typeface="Arial"/>
              </a:rPr>
              <a:t>2</a:t>
            </a:r>
            <a:r>
              <a:rPr lang="en-US" sz="2400" dirty="0">
                <a:latin typeface="Times New Roman"/>
                <a:ea typeface="Calibri"/>
                <a:cs typeface="Arial"/>
              </a:rPr>
              <a:t>NO</a:t>
            </a:r>
            <a:r>
              <a:rPr lang="en-US" sz="2400" baseline="-25000" dirty="0">
                <a:latin typeface="Times New Roman"/>
                <a:ea typeface="Calibri"/>
                <a:cs typeface="Arial"/>
              </a:rPr>
              <a:t>3</a:t>
            </a:r>
            <a:r>
              <a:rPr lang="en-US" sz="2400" baseline="30000" dirty="0">
                <a:latin typeface="Times New Roman"/>
                <a:ea typeface="Calibri"/>
                <a:cs typeface="Arial"/>
              </a:rPr>
              <a:t>+</a:t>
            </a:r>
            <a:r>
              <a:rPr lang="en-US" sz="2400" dirty="0">
                <a:latin typeface="Times New Roman"/>
                <a:ea typeface="Calibri"/>
                <a:cs typeface="Arial"/>
              </a:rPr>
              <a:t> + NO</a:t>
            </a:r>
            <a:r>
              <a:rPr lang="en-US" sz="2400" baseline="-25000" dirty="0">
                <a:latin typeface="Times New Roman"/>
                <a:ea typeface="Calibri"/>
                <a:cs typeface="Arial"/>
              </a:rPr>
              <a:t>3</a:t>
            </a:r>
            <a:r>
              <a:rPr lang="en-US" sz="2400" baseline="30000" dirty="0">
                <a:latin typeface="Times New Roman"/>
                <a:ea typeface="Calibri"/>
                <a:cs typeface="Arial"/>
              </a:rPr>
              <a:t>-</a:t>
            </a:r>
            <a:r>
              <a:rPr lang="en-US" sz="2400" dirty="0">
                <a:latin typeface="Times New Roman"/>
                <a:ea typeface="Calibri"/>
                <a:cs typeface="Arial"/>
              </a:rPr>
              <a:t> </a:t>
            </a:r>
            <a:endParaRPr lang="en-US" sz="1800" dirty="0">
              <a:latin typeface="Calibri"/>
              <a:ea typeface="Calibri"/>
              <a:cs typeface="Arial"/>
            </a:endParaRPr>
          </a:p>
          <a:p>
            <a:pPr marL="499110" indent="0">
              <a:lnSpc>
                <a:spcPct val="115000"/>
              </a:lnSpc>
              <a:spcAft>
                <a:spcPts val="0"/>
              </a:spcAft>
              <a:buNone/>
              <a:tabLst>
                <a:tab pos="2362200" algn="l"/>
              </a:tabLst>
            </a:pPr>
            <a:r>
              <a:rPr lang="en-US" sz="2400" dirty="0">
                <a:latin typeface="Times New Roman"/>
                <a:ea typeface="Calibri"/>
                <a:cs typeface="Arial"/>
              </a:rPr>
              <a:t>H2NO</a:t>
            </a:r>
            <a:r>
              <a:rPr lang="en-US" sz="2400" baseline="-25000" dirty="0">
                <a:latin typeface="Times New Roman"/>
                <a:ea typeface="Calibri"/>
                <a:cs typeface="Arial"/>
              </a:rPr>
              <a:t>3</a:t>
            </a:r>
            <a:r>
              <a:rPr lang="en-US" sz="2400" baseline="30000" dirty="0">
                <a:latin typeface="Times New Roman"/>
                <a:ea typeface="Calibri"/>
                <a:cs typeface="Arial"/>
              </a:rPr>
              <a:t>+ </a:t>
            </a:r>
            <a:r>
              <a:rPr lang="en-US" sz="2400" dirty="0">
                <a:latin typeface="Times New Roman"/>
                <a:ea typeface="Calibri"/>
                <a:cs typeface="Arial"/>
              </a:rPr>
              <a:t>          H</a:t>
            </a:r>
            <a:r>
              <a:rPr lang="en-US" sz="2400" baseline="-25000" dirty="0">
                <a:latin typeface="Times New Roman"/>
                <a:ea typeface="Calibri"/>
                <a:cs typeface="Arial"/>
              </a:rPr>
              <a:t>2</a:t>
            </a:r>
            <a:r>
              <a:rPr lang="en-US" sz="2400" dirty="0">
                <a:latin typeface="Times New Roman"/>
                <a:ea typeface="Calibri"/>
                <a:cs typeface="Arial"/>
              </a:rPr>
              <a:t>O + NO</a:t>
            </a:r>
            <a:r>
              <a:rPr lang="en-US" sz="2400" baseline="-25000" dirty="0">
                <a:latin typeface="Times New Roman"/>
                <a:ea typeface="Calibri"/>
                <a:cs typeface="Arial"/>
              </a:rPr>
              <a:t>2</a:t>
            </a:r>
            <a:r>
              <a:rPr lang="en-US" sz="2400" baseline="30000" dirty="0">
                <a:latin typeface="Times New Roman"/>
                <a:ea typeface="Calibri"/>
                <a:cs typeface="Arial"/>
              </a:rPr>
              <a:t>+</a:t>
            </a:r>
            <a:endParaRPr lang="en-US" sz="1800" dirty="0">
              <a:latin typeface="Calibri"/>
              <a:ea typeface="Calibri"/>
              <a:cs typeface="Arial"/>
            </a:endParaRPr>
          </a:p>
          <a:p>
            <a:pPr marL="499110" indent="0">
              <a:lnSpc>
                <a:spcPct val="115000"/>
              </a:lnSpc>
              <a:spcAft>
                <a:spcPts val="0"/>
              </a:spcAft>
              <a:buNone/>
              <a:tabLst>
                <a:tab pos="2362200" algn="l"/>
              </a:tabLst>
            </a:pPr>
            <a:r>
              <a:rPr lang="en-US" sz="2400" dirty="0">
                <a:latin typeface="Times New Roman"/>
                <a:ea typeface="Calibri"/>
                <a:cs typeface="Arial"/>
              </a:rPr>
              <a:t>                                              </a:t>
            </a:r>
            <a:endParaRPr lang="en-US" sz="1800" dirty="0">
              <a:latin typeface="Calibri"/>
              <a:ea typeface="Calibri"/>
              <a:cs typeface="Arial"/>
            </a:endParaRPr>
          </a:p>
          <a:p>
            <a:pPr marL="499110" indent="0">
              <a:lnSpc>
                <a:spcPct val="115000"/>
              </a:lnSpc>
              <a:spcAft>
                <a:spcPts val="0"/>
              </a:spcAft>
              <a:buNone/>
              <a:tabLst>
                <a:tab pos="2362200" algn="l"/>
              </a:tabLst>
            </a:pPr>
            <a:r>
              <a:rPr lang="en-US" sz="2400" dirty="0">
                <a:latin typeface="Times New Roman"/>
                <a:ea typeface="Calibri"/>
                <a:cs typeface="Arial"/>
              </a:rPr>
              <a:t>2HNO</a:t>
            </a:r>
            <a:r>
              <a:rPr lang="en-US" sz="2400" baseline="-25000" dirty="0">
                <a:latin typeface="Times New Roman"/>
                <a:ea typeface="Calibri"/>
                <a:cs typeface="Arial"/>
              </a:rPr>
              <a:t>3</a:t>
            </a:r>
            <a:r>
              <a:rPr lang="en-US" sz="2400" dirty="0">
                <a:latin typeface="Times New Roman"/>
                <a:ea typeface="Calibri"/>
                <a:cs typeface="Arial"/>
              </a:rPr>
              <a:t>             NO</a:t>
            </a:r>
            <a:r>
              <a:rPr lang="en-US" sz="2400" baseline="-25000" dirty="0">
                <a:latin typeface="Times New Roman"/>
                <a:ea typeface="Calibri"/>
                <a:cs typeface="Arial"/>
              </a:rPr>
              <a:t>2</a:t>
            </a:r>
            <a:r>
              <a:rPr lang="en-US" sz="2400" baseline="30000" dirty="0">
                <a:latin typeface="Times New Roman"/>
                <a:ea typeface="Calibri"/>
                <a:cs typeface="Arial"/>
              </a:rPr>
              <a:t>+</a:t>
            </a:r>
            <a:r>
              <a:rPr lang="en-US" sz="2400" dirty="0">
                <a:latin typeface="Times New Roman"/>
                <a:ea typeface="Calibri"/>
                <a:cs typeface="Arial"/>
              </a:rPr>
              <a:t> + NO</a:t>
            </a:r>
            <a:r>
              <a:rPr lang="en-US" sz="2400" baseline="-25000" dirty="0">
                <a:latin typeface="Times New Roman"/>
                <a:ea typeface="Calibri"/>
                <a:cs typeface="Arial"/>
              </a:rPr>
              <a:t>3</a:t>
            </a:r>
            <a:r>
              <a:rPr lang="en-US" sz="2400" dirty="0">
                <a:latin typeface="Times New Roman"/>
                <a:ea typeface="Calibri"/>
                <a:cs typeface="Arial"/>
              </a:rPr>
              <a:t>+H</a:t>
            </a:r>
            <a:r>
              <a:rPr lang="en-US" sz="2400" baseline="-25000" dirty="0">
                <a:latin typeface="Times New Roman"/>
                <a:ea typeface="Calibri"/>
                <a:cs typeface="Arial"/>
              </a:rPr>
              <a:t>2</a:t>
            </a:r>
            <a:r>
              <a:rPr lang="en-US" sz="2400" dirty="0">
                <a:latin typeface="Times New Roman"/>
                <a:ea typeface="Calibri"/>
                <a:cs typeface="Arial"/>
              </a:rPr>
              <a:t>O</a:t>
            </a:r>
            <a:endParaRPr lang="en-US" sz="1800" dirty="0">
              <a:latin typeface="Calibri"/>
              <a:ea typeface="Calibri"/>
              <a:cs typeface="Arial"/>
            </a:endParaRPr>
          </a:p>
          <a:p>
            <a:pPr marL="499110" indent="41275">
              <a:lnSpc>
                <a:spcPct val="115000"/>
              </a:lnSpc>
              <a:spcAft>
                <a:spcPts val="0"/>
              </a:spcAft>
              <a:tabLst>
                <a:tab pos="2362200" algn="l"/>
              </a:tabLst>
            </a:pPr>
            <a:r>
              <a:rPr lang="en-US" sz="2400" dirty="0">
                <a:latin typeface="Times New Roman"/>
                <a:ea typeface="Calibri"/>
                <a:cs typeface="Arial"/>
              </a:rPr>
              <a:t>HNO3 is completely ionized in water into NO</a:t>
            </a:r>
            <a:r>
              <a:rPr lang="en-US" sz="2400" baseline="-25000" dirty="0">
                <a:latin typeface="Times New Roman"/>
                <a:ea typeface="Calibri"/>
                <a:cs typeface="Arial"/>
              </a:rPr>
              <a:t>3</a:t>
            </a:r>
            <a:r>
              <a:rPr lang="en-US" sz="2400" baseline="30000" dirty="0">
                <a:latin typeface="Times New Roman"/>
                <a:ea typeface="Calibri"/>
                <a:cs typeface="Arial"/>
              </a:rPr>
              <a:t>-</a:t>
            </a:r>
            <a:r>
              <a:rPr lang="en-US" sz="2400" dirty="0">
                <a:latin typeface="Times New Roman"/>
                <a:ea typeface="Calibri"/>
                <a:cs typeface="Arial"/>
              </a:rPr>
              <a:t> and N</a:t>
            </a:r>
            <a:r>
              <a:rPr lang="en-US" sz="2400" baseline="-25000" dirty="0">
                <a:latin typeface="Times New Roman"/>
                <a:ea typeface="Calibri"/>
                <a:cs typeface="Arial"/>
              </a:rPr>
              <a:t>3</a:t>
            </a:r>
            <a:r>
              <a:rPr lang="en-US" sz="2400" dirty="0">
                <a:latin typeface="Times New Roman"/>
                <a:ea typeface="Calibri"/>
                <a:cs typeface="Arial"/>
              </a:rPr>
              <a:t>O</a:t>
            </a:r>
            <a:r>
              <a:rPr lang="en-US" sz="2400" baseline="30000" dirty="0">
                <a:latin typeface="Times New Roman"/>
                <a:ea typeface="Calibri"/>
                <a:cs typeface="Arial"/>
              </a:rPr>
              <a:t>+</a:t>
            </a:r>
            <a:endParaRPr lang="en-US" sz="1800" dirty="0">
              <a:latin typeface="Calibri"/>
              <a:ea typeface="Calibri"/>
              <a:cs typeface="Arial"/>
            </a:endParaRPr>
          </a:p>
          <a:p>
            <a:pPr marL="499110" indent="0" algn="just">
              <a:lnSpc>
                <a:spcPct val="115000"/>
              </a:lnSpc>
              <a:spcAft>
                <a:spcPts val="0"/>
              </a:spcAft>
              <a:buNone/>
              <a:tabLst>
                <a:tab pos="2362200" algn="l"/>
              </a:tabLst>
            </a:pPr>
            <a:r>
              <a:rPr lang="en-US" sz="2400" dirty="0">
                <a:latin typeface="Times New Roman"/>
                <a:ea typeface="Calibri"/>
                <a:cs typeface="Arial"/>
              </a:rPr>
              <a:t>It is an oxidizing agent, it's power increased with increased temperature. Metals are oxidized (except </a:t>
            </a:r>
            <a:r>
              <a:rPr lang="en-US" sz="2400" dirty="0" err="1">
                <a:latin typeface="Times New Roman"/>
                <a:ea typeface="Calibri"/>
                <a:cs typeface="Arial"/>
              </a:rPr>
              <a:t>Ir</a:t>
            </a:r>
            <a:r>
              <a:rPr lang="en-US" sz="2400" dirty="0">
                <a:latin typeface="Times New Roman"/>
                <a:ea typeface="Calibri"/>
                <a:cs typeface="Arial"/>
              </a:rPr>
              <a:t>, Rh, </a:t>
            </a:r>
            <a:r>
              <a:rPr lang="en-US" sz="2400" dirty="0" err="1">
                <a:latin typeface="Times New Roman"/>
                <a:ea typeface="Calibri"/>
                <a:cs typeface="Arial"/>
              </a:rPr>
              <a:t>Pt</a:t>
            </a:r>
            <a:r>
              <a:rPr lang="en-US" sz="2400" dirty="0">
                <a:latin typeface="Times New Roman"/>
                <a:ea typeface="Calibri"/>
                <a:cs typeface="Arial"/>
              </a:rPr>
              <a:t> and Au) by acid giving nitrates and H</a:t>
            </a:r>
            <a:r>
              <a:rPr lang="en-US" sz="2400" baseline="-25000" dirty="0">
                <a:latin typeface="Times New Roman"/>
                <a:ea typeface="Calibri"/>
                <a:cs typeface="Arial"/>
              </a:rPr>
              <a:t>2</a:t>
            </a:r>
            <a:r>
              <a:rPr lang="en-US" sz="2400" dirty="0">
                <a:latin typeface="Times New Roman"/>
                <a:ea typeface="Calibri"/>
                <a:cs typeface="Arial"/>
              </a:rPr>
              <a:t> .</a:t>
            </a:r>
            <a:endParaRPr lang="en-US" sz="1800" dirty="0">
              <a:latin typeface="Calibri"/>
              <a:ea typeface="Calibri"/>
              <a:cs typeface="Arial"/>
            </a:endParaRPr>
          </a:p>
          <a:p>
            <a:pPr marL="499110" indent="0" algn="just">
              <a:lnSpc>
                <a:spcPct val="115000"/>
              </a:lnSpc>
              <a:spcAft>
                <a:spcPts val="0"/>
              </a:spcAft>
              <a:buNone/>
              <a:tabLst>
                <a:tab pos="2362200" algn="l"/>
              </a:tabLst>
            </a:pPr>
            <a:r>
              <a:rPr lang="en-US" sz="2400" dirty="0">
                <a:latin typeface="Times New Roman"/>
                <a:ea typeface="Calibri"/>
                <a:cs typeface="Arial"/>
              </a:rPr>
              <a:t>Al , Fe and Cu react with HNO</a:t>
            </a:r>
            <a:r>
              <a:rPr lang="en-US" sz="2400" baseline="-25000" dirty="0">
                <a:latin typeface="Times New Roman"/>
                <a:ea typeface="Calibri"/>
                <a:cs typeface="Arial"/>
              </a:rPr>
              <a:t>3</a:t>
            </a:r>
            <a:r>
              <a:rPr lang="en-US" sz="2400" dirty="0">
                <a:latin typeface="Times New Roman"/>
                <a:ea typeface="Calibri"/>
                <a:cs typeface="Arial"/>
              </a:rPr>
              <a:t> forming a layer of oxide which protect them from </a:t>
            </a:r>
            <a:r>
              <a:rPr lang="en-US" sz="2400" dirty="0" smtClean="0">
                <a:latin typeface="Times New Roman"/>
                <a:ea typeface="Calibri"/>
                <a:cs typeface="Arial"/>
              </a:rPr>
              <a:t>reaction.</a:t>
            </a:r>
            <a:r>
              <a:rPr lang="en-US" sz="1800" dirty="0" smtClean="0">
                <a:latin typeface="Calibri"/>
                <a:ea typeface="Calibri"/>
                <a:cs typeface="Arial"/>
              </a:rPr>
              <a:t> </a:t>
            </a:r>
            <a:r>
              <a:rPr lang="en-US" sz="2400" dirty="0" smtClean="0">
                <a:latin typeface="Times New Roman"/>
                <a:ea typeface="Calibri"/>
                <a:cs typeface="Arial"/>
              </a:rPr>
              <a:t>This </a:t>
            </a:r>
            <a:r>
              <a:rPr lang="en-US" sz="2400" dirty="0">
                <a:latin typeface="Times New Roman"/>
                <a:ea typeface="Calibri"/>
                <a:cs typeface="Arial"/>
              </a:rPr>
              <a:t>behavior is important to carry and transform HNO</a:t>
            </a:r>
            <a:r>
              <a:rPr lang="en-US" sz="2400" baseline="-25000" dirty="0">
                <a:latin typeface="Times New Roman"/>
                <a:ea typeface="Calibri"/>
                <a:cs typeface="Arial"/>
              </a:rPr>
              <a:t>3</a:t>
            </a:r>
            <a:r>
              <a:rPr lang="en-US" sz="2400" dirty="0">
                <a:latin typeface="Times New Roman"/>
                <a:ea typeface="Calibri"/>
                <a:cs typeface="Arial"/>
              </a:rPr>
              <a:t> acid in containers manufacture of these element.</a:t>
            </a:r>
            <a:endParaRPr lang="en-US" sz="1800" dirty="0">
              <a:latin typeface="Calibri"/>
              <a:ea typeface="Calibri"/>
              <a:cs typeface="Arial"/>
            </a:endParaRPr>
          </a:p>
          <a:p>
            <a:pPr marL="499110" indent="220980" algn="just">
              <a:lnSpc>
                <a:spcPct val="115000"/>
              </a:lnSpc>
              <a:spcAft>
                <a:spcPts val="0"/>
              </a:spcAft>
              <a:tabLst>
                <a:tab pos="2362200" algn="l"/>
              </a:tabLst>
            </a:pPr>
            <a:r>
              <a:rPr lang="en-US" sz="2400" dirty="0">
                <a:latin typeface="Times New Roman"/>
                <a:ea typeface="Calibri"/>
                <a:cs typeface="Arial"/>
              </a:rPr>
              <a:t>A mixture of HNO</a:t>
            </a:r>
            <a:r>
              <a:rPr lang="en-US" sz="2400" baseline="-25000" dirty="0">
                <a:latin typeface="Times New Roman"/>
                <a:ea typeface="Calibri"/>
                <a:cs typeface="Arial"/>
              </a:rPr>
              <a:t>3</a:t>
            </a:r>
            <a:r>
              <a:rPr lang="en-US" sz="2400" dirty="0">
                <a:latin typeface="Times New Roman"/>
                <a:ea typeface="Calibri"/>
                <a:cs typeface="Arial"/>
              </a:rPr>
              <a:t> and </a:t>
            </a:r>
            <a:r>
              <a:rPr lang="en-US" sz="2400" dirty="0" err="1">
                <a:latin typeface="Times New Roman"/>
                <a:ea typeface="Calibri"/>
                <a:cs typeface="Arial"/>
              </a:rPr>
              <a:t>HCl</a:t>
            </a:r>
            <a:r>
              <a:rPr lang="en-US" sz="2400" dirty="0">
                <a:latin typeface="Times New Roman"/>
                <a:ea typeface="Calibri"/>
                <a:cs typeface="Arial"/>
              </a:rPr>
              <a:t> by volume((3:1) can dissolve Au and </a:t>
            </a:r>
            <a:r>
              <a:rPr lang="en-US" sz="2400" dirty="0" err="1">
                <a:latin typeface="Times New Roman"/>
                <a:ea typeface="Calibri"/>
                <a:cs typeface="Arial"/>
              </a:rPr>
              <a:t>Pt</a:t>
            </a:r>
            <a:r>
              <a:rPr lang="en-US" sz="2400" dirty="0">
                <a:latin typeface="Times New Roman"/>
                <a:ea typeface="Calibri"/>
                <a:cs typeface="Arial"/>
              </a:rPr>
              <a:t> (this called </a:t>
            </a:r>
            <a:r>
              <a:rPr lang="en-US" sz="2400" dirty="0" err="1">
                <a:latin typeface="Times New Roman"/>
                <a:ea typeface="Calibri"/>
                <a:cs typeface="Arial"/>
              </a:rPr>
              <a:t>aquaregia</a:t>
            </a:r>
            <a:r>
              <a:rPr lang="en-US" sz="2400" dirty="0">
                <a:latin typeface="Times New Roman"/>
                <a:ea typeface="Calibri"/>
                <a:cs typeface="Arial"/>
              </a:rPr>
              <a:t>). The extra ability of oxidation of this mixture is belong to Cl2 and </a:t>
            </a:r>
            <a:r>
              <a:rPr lang="en-US" sz="2400" dirty="0" err="1">
                <a:latin typeface="Times New Roman"/>
                <a:ea typeface="Calibri"/>
                <a:cs typeface="Arial"/>
              </a:rPr>
              <a:t>NOCl</a:t>
            </a:r>
            <a:r>
              <a:rPr lang="en-US" sz="2400" dirty="0">
                <a:latin typeface="Times New Roman"/>
                <a:ea typeface="Calibri"/>
                <a:cs typeface="Arial"/>
              </a:rPr>
              <a:t> which form according to the equation:-</a:t>
            </a:r>
            <a:endParaRPr lang="en-US" sz="1800" dirty="0">
              <a:latin typeface="Calibri"/>
              <a:ea typeface="Calibri"/>
              <a:cs typeface="Arial"/>
            </a:endParaRPr>
          </a:p>
          <a:p>
            <a:pPr marL="499110" indent="220980">
              <a:lnSpc>
                <a:spcPct val="115000"/>
              </a:lnSpc>
              <a:spcAft>
                <a:spcPts val="0"/>
              </a:spcAft>
              <a:tabLst>
                <a:tab pos="2362200" algn="l"/>
              </a:tabLst>
            </a:pPr>
            <a:r>
              <a:rPr lang="en-US" sz="2400" dirty="0">
                <a:latin typeface="Times New Roman"/>
                <a:ea typeface="Calibri"/>
                <a:cs typeface="Arial"/>
              </a:rPr>
              <a:t>HNO</a:t>
            </a:r>
            <a:r>
              <a:rPr lang="en-US" sz="2400" baseline="-25000" dirty="0">
                <a:latin typeface="Times New Roman"/>
                <a:ea typeface="Calibri"/>
                <a:cs typeface="Arial"/>
              </a:rPr>
              <a:t>3</a:t>
            </a:r>
            <a:r>
              <a:rPr lang="en-US" sz="2400" dirty="0">
                <a:latin typeface="Times New Roman"/>
                <a:ea typeface="Calibri"/>
                <a:cs typeface="Arial"/>
              </a:rPr>
              <a:t> + 3HCl              </a:t>
            </a:r>
            <a:r>
              <a:rPr lang="en-US" sz="2400" dirty="0" err="1">
                <a:latin typeface="Times New Roman"/>
                <a:ea typeface="Calibri"/>
                <a:cs typeface="Arial"/>
              </a:rPr>
              <a:t>NOCl</a:t>
            </a:r>
            <a:r>
              <a:rPr lang="en-US" sz="2400" dirty="0">
                <a:latin typeface="Times New Roman"/>
                <a:ea typeface="Calibri"/>
                <a:cs typeface="Arial"/>
              </a:rPr>
              <a:t> + Cl</a:t>
            </a:r>
            <a:r>
              <a:rPr lang="en-US" sz="2400" baseline="-25000" dirty="0">
                <a:latin typeface="Times New Roman"/>
                <a:ea typeface="Calibri"/>
                <a:cs typeface="Arial"/>
              </a:rPr>
              <a:t>2</a:t>
            </a:r>
            <a:r>
              <a:rPr lang="en-US" sz="2400" dirty="0">
                <a:latin typeface="Times New Roman"/>
                <a:ea typeface="Calibri"/>
                <a:cs typeface="Arial"/>
              </a:rPr>
              <a:t> + 2H</a:t>
            </a:r>
            <a:r>
              <a:rPr lang="en-US" sz="2400" baseline="-25000" dirty="0">
                <a:latin typeface="Times New Roman"/>
                <a:ea typeface="Calibri"/>
                <a:cs typeface="Arial"/>
              </a:rPr>
              <a:t>2</a:t>
            </a:r>
            <a:r>
              <a:rPr lang="en-US" sz="2400" dirty="0">
                <a:latin typeface="Times New Roman"/>
                <a:ea typeface="Calibri"/>
                <a:cs typeface="Arial"/>
              </a:rPr>
              <a:t>O</a:t>
            </a:r>
            <a:endParaRPr lang="en-US" sz="1800" dirty="0">
              <a:latin typeface="Calibri"/>
              <a:ea typeface="Calibri"/>
              <a:cs typeface="Arial"/>
            </a:endParaRPr>
          </a:p>
          <a:p>
            <a:endParaRPr lang="en-US" dirty="0"/>
          </a:p>
        </p:txBody>
      </p:sp>
      <p:cxnSp>
        <p:nvCxnSpPr>
          <p:cNvPr id="5" name="رابط كسهم مستقيم 4"/>
          <p:cNvCxnSpPr/>
          <p:nvPr/>
        </p:nvCxnSpPr>
        <p:spPr>
          <a:xfrm>
            <a:off x="1475656" y="2420888"/>
            <a:ext cx="57606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رابط كسهم مستقيم 6"/>
          <p:cNvCxnSpPr/>
          <p:nvPr/>
        </p:nvCxnSpPr>
        <p:spPr>
          <a:xfrm>
            <a:off x="1475656" y="2780928"/>
            <a:ext cx="57606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رابط كسهم مستقيم 8"/>
          <p:cNvCxnSpPr/>
          <p:nvPr/>
        </p:nvCxnSpPr>
        <p:spPr>
          <a:xfrm>
            <a:off x="1475656" y="3501008"/>
            <a:ext cx="57606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44214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107504" y="188640"/>
            <a:ext cx="8712968" cy="6669360"/>
          </a:xfrm>
        </p:spPr>
        <p:txBody>
          <a:bodyPr>
            <a:normAutofit/>
          </a:bodyPr>
          <a:lstStyle/>
          <a:p>
            <a:pPr marL="499110" indent="220980" algn="just">
              <a:lnSpc>
                <a:spcPct val="115000"/>
              </a:lnSpc>
              <a:spcAft>
                <a:spcPts val="1000"/>
              </a:spcAft>
              <a:tabLst>
                <a:tab pos="2362200" algn="l"/>
              </a:tabLst>
            </a:pPr>
            <a:r>
              <a:rPr lang="en-US" sz="2400" dirty="0">
                <a:latin typeface="Times New Roman"/>
                <a:ea typeface="Calibri"/>
                <a:cs typeface="Arial"/>
              </a:rPr>
              <a:t>Nitrate ion has a planar structure, the ion (NO</a:t>
            </a:r>
            <a:r>
              <a:rPr lang="en-US" sz="2400" baseline="-25000" dirty="0">
                <a:latin typeface="Times New Roman"/>
                <a:ea typeface="Calibri"/>
                <a:cs typeface="Arial"/>
              </a:rPr>
              <a:t>3</a:t>
            </a:r>
            <a:r>
              <a:rPr lang="en-US" sz="2400" baseline="30000" dirty="0">
                <a:latin typeface="Times New Roman"/>
                <a:ea typeface="Calibri"/>
                <a:cs typeface="Arial"/>
              </a:rPr>
              <a:t>-</a:t>
            </a:r>
            <a:r>
              <a:rPr lang="en-US" sz="2400" dirty="0">
                <a:latin typeface="Times New Roman"/>
                <a:ea typeface="Calibri"/>
                <a:cs typeface="Arial"/>
              </a:rPr>
              <a:t>) is more stable than acid, because of the resonance energy:-</a:t>
            </a:r>
            <a:endParaRPr lang="en-US" sz="1800" dirty="0">
              <a:latin typeface="Calibri"/>
              <a:ea typeface="Calibri"/>
              <a:cs typeface="Arial"/>
            </a:endParaRPr>
          </a:p>
          <a:p>
            <a:endParaRPr lang="en-US" dirty="0" smtClean="0"/>
          </a:p>
          <a:p>
            <a:endParaRPr lang="en-US" dirty="0"/>
          </a:p>
          <a:p>
            <a:endParaRPr lang="en-US" dirty="0" smtClean="0"/>
          </a:p>
          <a:p>
            <a:pPr marL="45720" indent="0">
              <a:buNone/>
            </a:pPr>
            <a:endParaRPr lang="en-US" dirty="0"/>
          </a:p>
          <a:p>
            <a:pPr algn="just">
              <a:lnSpc>
                <a:spcPct val="115000"/>
              </a:lnSpc>
              <a:spcAft>
                <a:spcPts val="1000"/>
              </a:spcAft>
              <a:tabLst>
                <a:tab pos="2362200" algn="l"/>
              </a:tabLst>
            </a:pPr>
            <a:r>
              <a:rPr lang="en-US" sz="2400" dirty="0">
                <a:latin typeface="Times New Roman"/>
                <a:ea typeface="Calibri"/>
                <a:cs typeface="Arial"/>
              </a:rPr>
              <a:t>All metal nitrates dissolve in water, some of them can be produced (or prepared) without water of crystallization which sublimate by heating in vacuum, without decomposition , while at high temperature the alkaloid nitrates decompose into nitrite and O2, others form oxides and oxygen, e.g. </a:t>
            </a:r>
            <a:r>
              <a:rPr lang="en-US" sz="2400" dirty="0" smtClean="0">
                <a:latin typeface="Times New Roman"/>
                <a:ea typeface="Calibri"/>
                <a:cs typeface="Arial"/>
              </a:rPr>
              <a:t>:-</a:t>
            </a:r>
            <a:endParaRPr lang="en-US" sz="1800" dirty="0">
              <a:latin typeface="Calibri"/>
              <a:ea typeface="Calibri"/>
              <a:cs typeface="Arial"/>
            </a:endParaRPr>
          </a:p>
          <a:p>
            <a:pPr marL="45720" indent="0">
              <a:lnSpc>
                <a:spcPct val="115000"/>
              </a:lnSpc>
              <a:spcAft>
                <a:spcPts val="1000"/>
              </a:spcAft>
              <a:buNone/>
              <a:tabLst>
                <a:tab pos="2362200" algn="l"/>
              </a:tabLst>
            </a:pPr>
            <a:r>
              <a:rPr lang="en-US" sz="2400" dirty="0">
                <a:latin typeface="Times New Roman"/>
                <a:ea typeface="Calibri"/>
                <a:cs typeface="Arial"/>
              </a:rPr>
              <a:t>2NaNO</a:t>
            </a:r>
            <a:r>
              <a:rPr lang="en-US" sz="2400" baseline="-25000" dirty="0">
                <a:latin typeface="Times New Roman"/>
                <a:ea typeface="Calibri"/>
                <a:cs typeface="Arial"/>
              </a:rPr>
              <a:t>3</a:t>
            </a:r>
            <a:r>
              <a:rPr lang="en-US" sz="2400" dirty="0">
                <a:latin typeface="Times New Roman"/>
                <a:ea typeface="Calibri"/>
                <a:cs typeface="Arial"/>
              </a:rPr>
              <a:t>             2NaNO</a:t>
            </a:r>
            <a:r>
              <a:rPr lang="en-US" sz="2400" baseline="-25000" dirty="0">
                <a:latin typeface="Times New Roman"/>
                <a:ea typeface="Calibri"/>
                <a:cs typeface="Arial"/>
              </a:rPr>
              <a:t>2</a:t>
            </a:r>
            <a:r>
              <a:rPr lang="en-US" sz="2400" dirty="0">
                <a:latin typeface="Times New Roman"/>
                <a:ea typeface="Calibri"/>
                <a:cs typeface="Arial"/>
              </a:rPr>
              <a:t> + O</a:t>
            </a:r>
            <a:r>
              <a:rPr lang="en-US" sz="2400" baseline="-25000" dirty="0">
                <a:latin typeface="Times New Roman"/>
                <a:ea typeface="Calibri"/>
                <a:cs typeface="Arial"/>
              </a:rPr>
              <a:t>2</a:t>
            </a:r>
            <a:endParaRPr lang="en-US" sz="1800" dirty="0">
              <a:latin typeface="Calibri"/>
              <a:ea typeface="Calibri"/>
              <a:cs typeface="Arial"/>
            </a:endParaRPr>
          </a:p>
          <a:p>
            <a:pPr marL="45720" indent="0">
              <a:lnSpc>
                <a:spcPct val="115000"/>
              </a:lnSpc>
              <a:spcAft>
                <a:spcPts val="1000"/>
              </a:spcAft>
              <a:buNone/>
              <a:tabLst>
                <a:tab pos="2362200" algn="l"/>
              </a:tabLst>
            </a:pPr>
            <a:r>
              <a:rPr lang="en-US" sz="2400" dirty="0">
                <a:latin typeface="Times New Roman"/>
                <a:ea typeface="Calibri"/>
                <a:cs typeface="Arial"/>
              </a:rPr>
              <a:t>2Pb(NO</a:t>
            </a:r>
            <a:r>
              <a:rPr lang="en-US" sz="2400" baseline="-25000" dirty="0">
                <a:latin typeface="Times New Roman"/>
                <a:ea typeface="Calibri"/>
                <a:cs typeface="Arial"/>
              </a:rPr>
              <a:t>3</a:t>
            </a:r>
            <a:r>
              <a:rPr lang="en-US" sz="2400" dirty="0">
                <a:latin typeface="Times New Roman"/>
                <a:ea typeface="Calibri"/>
                <a:cs typeface="Arial"/>
              </a:rPr>
              <a:t>)</a:t>
            </a:r>
            <a:r>
              <a:rPr lang="en-US" sz="2400" baseline="-25000" dirty="0">
                <a:latin typeface="Times New Roman"/>
                <a:ea typeface="Calibri"/>
                <a:cs typeface="Arial"/>
              </a:rPr>
              <a:t>2   </a:t>
            </a:r>
            <a:r>
              <a:rPr lang="en-US" sz="2400" dirty="0">
                <a:latin typeface="Times New Roman"/>
                <a:ea typeface="Calibri"/>
                <a:cs typeface="Arial"/>
              </a:rPr>
              <a:t>          2PbO + 4NO</a:t>
            </a:r>
            <a:r>
              <a:rPr lang="en-US" sz="2400" baseline="-25000" dirty="0">
                <a:latin typeface="Times New Roman"/>
                <a:ea typeface="Calibri"/>
                <a:cs typeface="Arial"/>
              </a:rPr>
              <a:t>2</a:t>
            </a:r>
            <a:r>
              <a:rPr lang="en-US" sz="2400" dirty="0">
                <a:latin typeface="Times New Roman"/>
                <a:ea typeface="Calibri"/>
                <a:cs typeface="Arial"/>
              </a:rPr>
              <a:t> +O</a:t>
            </a:r>
            <a:r>
              <a:rPr lang="en-US" sz="2400" baseline="-25000" dirty="0">
                <a:latin typeface="Times New Roman"/>
                <a:ea typeface="Calibri"/>
                <a:cs typeface="Arial"/>
              </a:rPr>
              <a:t>2</a:t>
            </a:r>
            <a:endParaRPr lang="en-US" sz="1800" dirty="0">
              <a:latin typeface="Calibri"/>
              <a:ea typeface="Calibri"/>
              <a:cs typeface="Arial"/>
            </a:endParaRPr>
          </a:p>
          <a:p>
            <a:endParaRPr lang="ar-SA" dirty="0"/>
          </a:p>
        </p:txBody>
      </p:sp>
      <p:pic>
        <p:nvPicPr>
          <p:cNvPr id="6" name="Picture 16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196752"/>
            <a:ext cx="6768752" cy="1800200"/>
          </a:xfrm>
          <a:prstGeom prst="rect">
            <a:avLst/>
          </a:prstGeom>
          <a:noFill/>
          <a:ln>
            <a:noFill/>
          </a:ln>
        </p:spPr>
      </p:pic>
      <p:cxnSp>
        <p:nvCxnSpPr>
          <p:cNvPr id="17" name="رابط كسهم مستقيم 16"/>
          <p:cNvCxnSpPr/>
          <p:nvPr/>
        </p:nvCxnSpPr>
        <p:spPr>
          <a:xfrm>
            <a:off x="1403648" y="5589240"/>
            <a:ext cx="72008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رابط كسهم مستقيم 18"/>
          <p:cNvCxnSpPr/>
          <p:nvPr/>
        </p:nvCxnSpPr>
        <p:spPr>
          <a:xfrm>
            <a:off x="1763688" y="6165304"/>
            <a:ext cx="64807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213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504" y="188640"/>
            <a:ext cx="8928992" cy="6480720"/>
          </a:xfrm>
        </p:spPr>
        <p:txBody>
          <a:bodyPr>
            <a:normAutofit/>
          </a:bodyPr>
          <a:lstStyle/>
          <a:p>
            <a:pPr>
              <a:lnSpc>
                <a:spcPct val="115000"/>
              </a:lnSpc>
              <a:spcAft>
                <a:spcPts val="1000"/>
              </a:spcAft>
              <a:tabLst>
                <a:tab pos="2362200" algn="l"/>
              </a:tabLst>
            </a:pPr>
            <a:r>
              <a:rPr lang="en-US" sz="3200" b="1" u="sng" dirty="0">
                <a:latin typeface="Times New Roman"/>
                <a:ea typeface="Calibri"/>
                <a:cs typeface="Arial"/>
              </a:rPr>
              <a:t>Nitrogen and Sulfur Compounds:-</a:t>
            </a:r>
            <a:endParaRPr lang="en-US" sz="1800" dirty="0">
              <a:latin typeface="Calibri"/>
              <a:ea typeface="Calibri"/>
              <a:cs typeface="Arial"/>
            </a:endParaRPr>
          </a:p>
          <a:p>
            <a:pPr>
              <a:lnSpc>
                <a:spcPct val="115000"/>
              </a:lnSpc>
              <a:spcAft>
                <a:spcPts val="1000"/>
              </a:spcAft>
              <a:tabLst>
                <a:tab pos="2362200" algn="l"/>
                <a:tab pos="5671185" algn="r"/>
              </a:tabLst>
            </a:pPr>
            <a:r>
              <a:rPr lang="en-US" sz="2400" dirty="0">
                <a:latin typeface="Times New Roman"/>
                <a:ea typeface="Calibri"/>
                <a:cs typeface="Arial"/>
              </a:rPr>
              <a:t>Nitrogen forms with sulfur a lot of nitrides, one of the most important (known) is S</a:t>
            </a:r>
            <a:r>
              <a:rPr lang="en-US" sz="2400" baseline="-25000" dirty="0">
                <a:latin typeface="Times New Roman"/>
                <a:ea typeface="Calibri"/>
                <a:cs typeface="Arial"/>
              </a:rPr>
              <a:t>4</a:t>
            </a:r>
            <a:r>
              <a:rPr lang="en-US" sz="2400" dirty="0">
                <a:latin typeface="Times New Roman"/>
                <a:ea typeface="Calibri"/>
                <a:cs typeface="Arial"/>
              </a:rPr>
              <a:t>N</a:t>
            </a:r>
            <a:r>
              <a:rPr lang="en-US" sz="2400" baseline="-25000" dirty="0">
                <a:latin typeface="Times New Roman"/>
                <a:ea typeface="Calibri"/>
                <a:cs typeface="Arial"/>
              </a:rPr>
              <a:t>4</a:t>
            </a:r>
            <a:r>
              <a:rPr lang="en-US" sz="2400" dirty="0">
                <a:latin typeface="Times New Roman"/>
                <a:ea typeface="Calibri"/>
                <a:cs typeface="Arial"/>
              </a:rPr>
              <a:t> which can be prepared by the reaction of SCl</a:t>
            </a:r>
            <a:r>
              <a:rPr lang="en-US" sz="2400" baseline="-25000" dirty="0">
                <a:latin typeface="Times New Roman"/>
                <a:ea typeface="Calibri"/>
                <a:cs typeface="Arial"/>
              </a:rPr>
              <a:t>2</a:t>
            </a:r>
            <a:r>
              <a:rPr lang="en-US" sz="2400" dirty="0">
                <a:latin typeface="Times New Roman"/>
                <a:ea typeface="Calibri"/>
                <a:cs typeface="Arial"/>
              </a:rPr>
              <a:t> or S</a:t>
            </a:r>
            <a:r>
              <a:rPr lang="en-US" sz="2400" baseline="-25000" dirty="0">
                <a:latin typeface="Times New Roman"/>
                <a:ea typeface="Calibri"/>
                <a:cs typeface="Arial"/>
              </a:rPr>
              <a:t>2</a:t>
            </a:r>
            <a:r>
              <a:rPr lang="en-US" sz="2400" dirty="0">
                <a:latin typeface="Times New Roman"/>
                <a:ea typeface="Calibri"/>
                <a:cs typeface="Arial"/>
              </a:rPr>
              <a:t>Cl</a:t>
            </a:r>
            <a:r>
              <a:rPr lang="en-US" sz="2400" baseline="-25000" dirty="0">
                <a:latin typeface="Times New Roman"/>
                <a:ea typeface="Calibri"/>
                <a:cs typeface="Arial"/>
              </a:rPr>
              <a:t>2</a:t>
            </a:r>
            <a:r>
              <a:rPr lang="en-US" sz="2400" dirty="0">
                <a:latin typeface="Times New Roman"/>
                <a:ea typeface="Calibri"/>
                <a:cs typeface="Arial"/>
              </a:rPr>
              <a:t> with NH</a:t>
            </a:r>
            <a:r>
              <a:rPr lang="en-US" sz="2400" baseline="-25000" dirty="0">
                <a:latin typeface="Times New Roman"/>
                <a:ea typeface="Calibri"/>
                <a:cs typeface="Arial"/>
              </a:rPr>
              <a:t>3</a:t>
            </a:r>
            <a:r>
              <a:rPr lang="en-US" sz="2400" dirty="0">
                <a:latin typeface="Times New Roman"/>
                <a:ea typeface="Calibri"/>
                <a:cs typeface="Arial"/>
              </a:rPr>
              <a:t>.S</a:t>
            </a:r>
            <a:r>
              <a:rPr lang="en-US" sz="2400" baseline="-25000" dirty="0">
                <a:latin typeface="Times New Roman"/>
                <a:ea typeface="Calibri"/>
                <a:cs typeface="Arial"/>
              </a:rPr>
              <a:t>4</a:t>
            </a:r>
            <a:r>
              <a:rPr lang="en-US" sz="2400" dirty="0">
                <a:latin typeface="Times New Roman"/>
                <a:ea typeface="Calibri"/>
                <a:cs typeface="Arial"/>
              </a:rPr>
              <a:t>N</a:t>
            </a:r>
            <a:r>
              <a:rPr lang="en-US" sz="2400" baseline="-25000" dirty="0">
                <a:latin typeface="Times New Roman"/>
                <a:ea typeface="Calibri"/>
                <a:cs typeface="Arial"/>
              </a:rPr>
              <a:t>4</a:t>
            </a:r>
            <a:r>
              <a:rPr lang="en-US" sz="2400" dirty="0">
                <a:latin typeface="Times New Roman"/>
                <a:ea typeface="Calibri"/>
                <a:cs typeface="Arial"/>
              </a:rPr>
              <a:t> is orang crystal, melts at 187˚c, </a:t>
            </a:r>
            <a:r>
              <a:rPr lang="en-US" sz="2400" dirty="0" err="1">
                <a:latin typeface="Times New Roman"/>
                <a:ea typeface="Calibri"/>
                <a:cs typeface="Arial"/>
              </a:rPr>
              <a:t>exploses</a:t>
            </a:r>
            <a:r>
              <a:rPr lang="en-US" sz="2400" dirty="0">
                <a:latin typeface="Times New Roman"/>
                <a:ea typeface="Calibri"/>
                <a:cs typeface="Arial"/>
              </a:rPr>
              <a:t> by knocking. Its structure is like a cage</a:t>
            </a:r>
            <a:r>
              <a:rPr lang="en-US" sz="2400" dirty="0" smtClean="0">
                <a:latin typeface="Times New Roman"/>
                <a:ea typeface="Calibri"/>
                <a:cs typeface="Arial"/>
              </a:rPr>
              <a:t>:-</a:t>
            </a:r>
          </a:p>
          <a:p>
            <a:pPr>
              <a:lnSpc>
                <a:spcPct val="115000"/>
              </a:lnSpc>
              <a:spcAft>
                <a:spcPts val="1000"/>
              </a:spcAft>
              <a:tabLst>
                <a:tab pos="2362200" algn="l"/>
                <a:tab pos="5671185" algn="r"/>
              </a:tabLst>
            </a:pPr>
            <a:endParaRPr lang="en-US" sz="2400" dirty="0">
              <a:latin typeface="Times New Roman"/>
              <a:ea typeface="Calibri"/>
              <a:cs typeface="Arial"/>
            </a:endParaRPr>
          </a:p>
          <a:p>
            <a:pPr>
              <a:lnSpc>
                <a:spcPct val="115000"/>
              </a:lnSpc>
              <a:spcAft>
                <a:spcPts val="1000"/>
              </a:spcAft>
              <a:tabLst>
                <a:tab pos="2362200" algn="l"/>
                <a:tab pos="5671185" algn="r"/>
              </a:tabLst>
            </a:pPr>
            <a:endParaRPr lang="en-US" sz="2400" dirty="0" smtClean="0">
              <a:latin typeface="Times New Roman"/>
              <a:ea typeface="Calibri"/>
              <a:cs typeface="Arial"/>
            </a:endParaRPr>
          </a:p>
          <a:p>
            <a:pPr>
              <a:lnSpc>
                <a:spcPct val="115000"/>
              </a:lnSpc>
              <a:spcAft>
                <a:spcPts val="1000"/>
              </a:spcAft>
              <a:tabLst>
                <a:tab pos="2362200" algn="l"/>
                <a:tab pos="5671185" algn="r"/>
              </a:tabLst>
            </a:pPr>
            <a:endParaRPr lang="en-US" sz="1800" dirty="0" smtClean="0">
              <a:latin typeface="Calibri"/>
              <a:ea typeface="Calibri"/>
              <a:cs typeface="Arial"/>
            </a:endParaRPr>
          </a:p>
          <a:p>
            <a:pPr>
              <a:lnSpc>
                <a:spcPct val="115000"/>
              </a:lnSpc>
              <a:spcAft>
                <a:spcPts val="1000"/>
              </a:spcAft>
              <a:tabLst>
                <a:tab pos="2362200" algn="l"/>
                <a:tab pos="5671185" algn="r"/>
              </a:tabLst>
            </a:pPr>
            <a:endParaRPr lang="en-US" sz="1800" dirty="0">
              <a:latin typeface="Calibri"/>
              <a:ea typeface="Calibri"/>
              <a:cs typeface="Arial"/>
            </a:endParaRPr>
          </a:p>
          <a:p>
            <a:r>
              <a:rPr lang="en-US" sz="2400" dirty="0">
                <a:latin typeface="Times New Roman"/>
                <a:ea typeface="Calibri"/>
              </a:rPr>
              <a:t>The nonbonding electrons on N</a:t>
            </a:r>
            <a:r>
              <a:rPr lang="en-US" sz="2400" baseline="-25000" dirty="0">
                <a:latin typeface="Times New Roman"/>
                <a:ea typeface="Calibri"/>
              </a:rPr>
              <a:t>2</a:t>
            </a:r>
            <a:r>
              <a:rPr lang="en-US" sz="2400" dirty="0">
                <a:latin typeface="Times New Roman"/>
                <a:ea typeface="Calibri"/>
              </a:rPr>
              <a:t> form Pπ-dπ bonds with d orbitals of sulfur atoms (the vacant orbitals).</a:t>
            </a:r>
            <a:endParaRPr lang="en-US" dirty="0"/>
          </a:p>
        </p:txBody>
      </p:sp>
      <p:pic>
        <p:nvPicPr>
          <p:cNvPr id="5" name="Picture 16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7" y="2681858"/>
            <a:ext cx="2664296" cy="2187302"/>
          </a:xfrm>
          <a:prstGeom prst="rect">
            <a:avLst/>
          </a:prstGeom>
          <a:noFill/>
          <a:ln>
            <a:noFill/>
          </a:ln>
        </p:spPr>
      </p:pic>
    </p:spTree>
    <p:extLst>
      <p:ext uri="{BB962C8B-B14F-4D97-AF65-F5344CB8AC3E}">
        <p14:creationId xmlns:p14="http://schemas.microsoft.com/office/powerpoint/2010/main" val="1506538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0"/>
            <a:ext cx="8892480" cy="6858000"/>
          </a:xfrm>
        </p:spPr>
        <p:txBody>
          <a:bodyPr>
            <a:normAutofit fontScale="85000" lnSpcReduction="20000"/>
          </a:bodyPr>
          <a:lstStyle/>
          <a:p>
            <a:pPr>
              <a:lnSpc>
                <a:spcPct val="115000"/>
              </a:lnSpc>
              <a:spcAft>
                <a:spcPts val="1000"/>
              </a:spcAft>
              <a:tabLst>
                <a:tab pos="2362200" algn="l"/>
                <a:tab pos="5671185" algn="r"/>
              </a:tabLst>
            </a:pPr>
            <a:endParaRPr lang="en-US" sz="1800" dirty="0">
              <a:latin typeface="Calibri"/>
              <a:ea typeface="Calibri"/>
              <a:cs typeface="Arial"/>
            </a:endParaRPr>
          </a:p>
          <a:p>
            <a:pPr marL="45720" indent="0">
              <a:lnSpc>
                <a:spcPct val="115000"/>
              </a:lnSpc>
              <a:spcAft>
                <a:spcPts val="1000"/>
              </a:spcAft>
              <a:buNone/>
              <a:tabLst>
                <a:tab pos="2362200" algn="l"/>
                <a:tab pos="5671185" algn="r"/>
              </a:tabLst>
            </a:pPr>
            <a:r>
              <a:rPr lang="en-US" sz="3200" b="1" u="sng" dirty="0">
                <a:latin typeface="Times New Roman"/>
                <a:ea typeface="Calibri"/>
                <a:cs typeface="Arial"/>
              </a:rPr>
              <a:t>P, As, </a:t>
            </a:r>
            <a:r>
              <a:rPr lang="en-US" sz="3200" b="1" u="sng" dirty="0" err="1">
                <a:latin typeface="Times New Roman"/>
                <a:ea typeface="Calibri"/>
                <a:cs typeface="Arial"/>
              </a:rPr>
              <a:t>Sb</a:t>
            </a:r>
            <a:r>
              <a:rPr lang="en-US" sz="3200" b="1" u="sng" dirty="0">
                <a:latin typeface="Times New Roman"/>
                <a:ea typeface="Calibri"/>
                <a:cs typeface="Arial"/>
              </a:rPr>
              <a:t> and Bi:-</a:t>
            </a:r>
            <a:endParaRPr lang="en-US" sz="1800" dirty="0">
              <a:latin typeface="Calibri"/>
              <a:ea typeface="Calibri"/>
              <a:cs typeface="Arial"/>
            </a:endParaRPr>
          </a:p>
          <a:p>
            <a:pPr marL="45720" indent="0">
              <a:lnSpc>
                <a:spcPct val="115000"/>
              </a:lnSpc>
              <a:spcAft>
                <a:spcPts val="1000"/>
              </a:spcAft>
              <a:buNone/>
              <a:tabLst>
                <a:tab pos="2362200" algn="l"/>
                <a:tab pos="5671185" algn="r"/>
              </a:tabLst>
            </a:pPr>
            <a:r>
              <a:rPr lang="en-US" sz="2400" b="1" u="sng" dirty="0">
                <a:latin typeface="Times New Roman"/>
                <a:ea typeface="Calibri"/>
                <a:cs typeface="Arial"/>
              </a:rPr>
              <a:t>Properties:-</a:t>
            </a:r>
            <a:endParaRPr lang="en-US" sz="1800" dirty="0">
              <a:latin typeface="Calibri"/>
              <a:ea typeface="Calibri"/>
              <a:cs typeface="Arial"/>
            </a:endParaRPr>
          </a:p>
          <a:p>
            <a:pPr marL="45720" indent="0" algn="just">
              <a:lnSpc>
                <a:spcPct val="115000"/>
              </a:lnSpc>
              <a:spcAft>
                <a:spcPts val="1000"/>
              </a:spcAft>
              <a:buNone/>
              <a:tabLst>
                <a:tab pos="2362200" algn="l"/>
                <a:tab pos="5671185" algn="r"/>
              </a:tabLst>
            </a:pPr>
            <a:r>
              <a:rPr lang="en-US" sz="2400" dirty="0">
                <a:latin typeface="Times New Roman"/>
                <a:ea typeface="Calibri"/>
                <a:cs typeface="Arial"/>
              </a:rPr>
              <a:t>There are big differences between the chemistry of nitrogen and these elements in spite of the same electronic configuration of the outer shell they have .The reason of that is ,the 1.nitrogen atom does not have d orbitals while the above elements have d orbitals, also 2. the max. coordination no. of nitrogen is (4) while others can use vacant d orbitals to form bonds which increase the number of electrons in their valance shells. Nitrogen can form double and triple bonds type (p-p).</a:t>
            </a:r>
            <a:endParaRPr lang="en-US" sz="1800" dirty="0">
              <a:latin typeface="Calibri"/>
              <a:ea typeface="Calibri"/>
              <a:cs typeface="Arial"/>
            </a:endParaRPr>
          </a:p>
          <a:p>
            <a:pPr marL="45720" indent="0" algn="just">
              <a:lnSpc>
                <a:spcPct val="115000"/>
              </a:lnSpc>
              <a:spcAft>
                <a:spcPts val="1000"/>
              </a:spcAft>
              <a:buNone/>
              <a:tabLst>
                <a:tab pos="2362200" algn="l"/>
                <a:tab pos="5671185" algn="r"/>
              </a:tabLst>
            </a:pPr>
            <a:r>
              <a:rPr lang="en-US" sz="2400" dirty="0">
                <a:latin typeface="Times New Roman"/>
                <a:ea typeface="Calibri"/>
                <a:cs typeface="Arial"/>
              </a:rPr>
              <a:t>Table giving the properties of the VB group elements which change systematically from P to Bi, some properties change in a disorder system like the tendency of some </a:t>
            </a:r>
            <a:r>
              <a:rPr lang="en-US" sz="2400" dirty="0" err="1">
                <a:latin typeface="Times New Roman"/>
                <a:ea typeface="Calibri"/>
                <a:cs typeface="Arial"/>
              </a:rPr>
              <a:t>penta</a:t>
            </a:r>
            <a:r>
              <a:rPr lang="en-US" sz="2400" dirty="0">
                <a:latin typeface="Times New Roman"/>
                <a:ea typeface="Calibri"/>
                <a:cs typeface="Arial"/>
              </a:rPr>
              <a:t> oxides to react as oxidizing agents</a:t>
            </a:r>
            <a:r>
              <a:rPr lang="en-US" sz="2400" dirty="0" smtClean="0">
                <a:latin typeface="Times New Roman"/>
                <a:ea typeface="Calibri"/>
                <a:cs typeface="Arial"/>
              </a:rPr>
              <a:t>.</a:t>
            </a:r>
          </a:p>
          <a:p>
            <a:pPr marL="45720" indent="0" algn="just">
              <a:lnSpc>
                <a:spcPct val="115000"/>
              </a:lnSpc>
              <a:spcAft>
                <a:spcPts val="1000"/>
              </a:spcAft>
              <a:buNone/>
              <a:tabLst>
                <a:tab pos="2362200" algn="l"/>
                <a:tab pos="5671185" algn="r"/>
              </a:tabLst>
            </a:pPr>
            <a:endParaRPr lang="en-US" sz="2400" dirty="0">
              <a:latin typeface="Times New Roman"/>
              <a:ea typeface="Calibri"/>
              <a:cs typeface="Arial"/>
            </a:endParaRPr>
          </a:p>
          <a:p>
            <a:pPr marL="45720" indent="0" algn="just">
              <a:lnSpc>
                <a:spcPct val="115000"/>
              </a:lnSpc>
              <a:spcAft>
                <a:spcPts val="1000"/>
              </a:spcAft>
              <a:buNone/>
              <a:tabLst>
                <a:tab pos="2362200" algn="l"/>
                <a:tab pos="5671185" algn="r"/>
              </a:tabLst>
            </a:pPr>
            <a:endParaRPr lang="en-US" sz="2400" dirty="0" smtClean="0">
              <a:latin typeface="Times New Roman"/>
              <a:ea typeface="Calibri"/>
              <a:cs typeface="Arial"/>
            </a:endParaRPr>
          </a:p>
          <a:p>
            <a:pPr marL="45720" indent="0" algn="just">
              <a:lnSpc>
                <a:spcPct val="115000"/>
              </a:lnSpc>
              <a:spcAft>
                <a:spcPts val="1000"/>
              </a:spcAft>
              <a:buNone/>
              <a:tabLst>
                <a:tab pos="2362200" algn="l"/>
                <a:tab pos="5671185" algn="r"/>
              </a:tabLst>
            </a:pPr>
            <a:endParaRPr lang="en-US" sz="2400" dirty="0">
              <a:latin typeface="Times New Roman"/>
              <a:ea typeface="Calibri"/>
              <a:cs typeface="Arial"/>
            </a:endParaRPr>
          </a:p>
          <a:p>
            <a:pPr marL="45720" indent="0" algn="just">
              <a:lnSpc>
                <a:spcPct val="115000"/>
              </a:lnSpc>
              <a:spcAft>
                <a:spcPts val="1000"/>
              </a:spcAft>
              <a:buNone/>
              <a:tabLst>
                <a:tab pos="2362200" algn="l"/>
                <a:tab pos="5671185" algn="r"/>
              </a:tabLst>
            </a:pPr>
            <a:endParaRPr lang="en-US" sz="1800" dirty="0">
              <a:latin typeface="Calibri"/>
              <a:ea typeface="Calibri"/>
              <a:cs typeface="Arial"/>
            </a:endParaRPr>
          </a:p>
          <a:p>
            <a:pPr marL="45720" indent="0">
              <a:lnSpc>
                <a:spcPct val="115000"/>
              </a:lnSpc>
              <a:spcAft>
                <a:spcPts val="1000"/>
              </a:spcAft>
              <a:buNone/>
              <a:tabLst>
                <a:tab pos="2362200" algn="l"/>
                <a:tab pos="5671185" algn="r"/>
              </a:tabLst>
            </a:pPr>
            <a:r>
              <a:rPr lang="ar-SA" sz="2400" dirty="0">
                <a:latin typeface="Calibri"/>
                <a:ea typeface="Calibri"/>
                <a:cs typeface="Times New Roman"/>
              </a:rPr>
              <a:t> </a:t>
            </a:r>
            <a:endParaRPr lang="en-US" sz="1800" dirty="0">
              <a:latin typeface="Calibri"/>
              <a:ea typeface="Calibri"/>
              <a:cs typeface="Arial"/>
            </a:endParaRPr>
          </a:p>
          <a:p>
            <a:endParaRPr lang="en-US" dirty="0"/>
          </a:p>
        </p:txBody>
      </p:sp>
      <p:graphicFrame>
        <p:nvGraphicFramePr>
          <p:cNvPr id="4" name="جدول 3"/>
          <p:cNvGraphicFramePr>
            <a:graphicFrameLocks noGrp="1"/>
          </p:cNvGraphicFramePr>
          <p:nvPr>
            <p:extLst>
              <p:ext uri="{D42A27DB-BD31-4B8C-83A1-F6EECF244321}">
                <p14:modId xmlns:p14="http://schemas.microsoft.com/office/powerpoint/2010/main" val="1013626313"/>
              </p:ext>
            </p:extLst>
          </p:nvPr>
        </p:nvGraphicFramePr>
        <p:xfrm>
          <a:off x="1043608" y="4509120"/>
          <a:ext cx="7128791" cy="2348879"/>
        </p:xfrm>
        <a:graphic>
          <a:graphicData uri="http://schemas.openxmlformats.org/drawingml/2006/table">
            <a:tbl>
              <a:tblPr firstRow="1" firstCol="1" bandRow="1"/>
              <a:tblGrid>
                <a:gridCol w="898423"/>
                <a:gridCol w="1128454"/>
                <a:gridCol w="1435162"/>
                <a:gridCol w="1127731"/>
                <a:gridCol w="1435885"/>
                <a:gridCol w="512868"/>
                <a:gridCol w="590268"/>
              </a:tblGrid>
              <a:tr h="343739">
                <a:tc>
                  <a:txBody>
                    <a:bodyPr/>
                    <a:lstStyle/>
                    <a:p>
                      <a:pPr>
                        <a:lnSpc>
                          <a:spcPct val="115000"/>
                        </a:lnSpc>
                        <a:spcAft>
                          <a:spcPts val="0"/>
                        </a:spcAft>
                        <a:tabLst>
                          <a:tab pos="2362200" algn="l"/>
                          <a:tab pos="5671185" algn="r"/>
                        </a:tabLst>
                      </a:pPr>
                      <a:r>
                        <a:rPr lang="en-US" sz="1200">
                          <a:effectLst/>
                          <a:latin typeface="Times New Roman"/>
                          <a:ea typeface="Calibri"/>
                          <a:cs typeface="Arial"/>
                        </a:rPr>
                        <a:t>Element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62200" algn="l"/>
                          <a:tab pos="5671185" algn="r"/>
                        </a:tabLst>
                      </a:pPr>
                      <a:r>
                        <a:rPr lang="en-US" sz="1200">
                          <a:effectLst/>
                          <a:latin typeface="Times New Roman"/>
                          <a:ea typeface="Calibri"/>
                          <a:cs typeface="Arial"/>
                        </a:rPr>
                        <a:t>Atomic No.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62200" algn="l"/>
                          <a:tab pos="5671185" algn="r"/>
                        </a:tabLst>
                      </a:pPr>
                      <a:r>
                        <a:rPr lang="en-US" sz="1200">
                          <a:effectLst/>
                          <a:latin typeface="Times New Roman"/>
                          <a:ea typeface="Calibri"/>
                          <a:cs typeface="Arial"/>
                        </a:rPr>
                        <a:t>Atomic Wight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62200" algn="l"/>
                          <a:tab pos="5671185" algn="r"/>
                        </a:tabLst>
                      </a:pPr>
                      <a:r>
                        <a:rPr lang="en-US" sz="1200">
                          <a:effectLst/>
                          <a:latin typeface="Times New Roman"/>
                          <a:ea typeface="Calibri"/>
                          <a:cs typeface="Arial"/>
                        </a:rPr>
                        <a:t>Boiling point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62200" algn="l"/>
                          <a:tab pos="5671185" algn="r"/>
                        </a:tabLst>
                      </a:pPr>
                      <a:r>
                        <a:rPr lang="en-US" sz="1200">
                          <a:effectLst/>
                          <a:latin typeface="Times New Roman"/>
                          <a:ea typeface="Calibri"/>
                          <a:cs typeface="Arial"/>
                        </a:rPr>
                        <a:t>Atomic radii (pm)</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62200" algn="l"/>
                          <a:tab pos="5671185" algn="r"/>
                        </a:tabLst>
                      </a:pPr>
                      <a:r>
                        <a:rPr lang="en-US" sz="1200">
                          <a:effectLst/>
                          <a:latin typeface="Times New Roman"/>
                          <a:ea typeface="Calibri"/>
                          <a:cs typeface="Arial"/>
                        </a:rPr>
                        <a:t>EV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362200" algn="l"/>
                          <a:tab pos="5671185" algn="r"/>
                        </a:tabLst>
                      </a:pPr>
                      <a:r>
                        <a:rPr lang="en-US" sz="1200">
                          <a:effectLst/>
                          <a:latin typeface="Times New Roman"/>
                          <a:ea typeface="Calibri"/>
                          <a:cs typeface="Arial"/>
                        </a:rPr>
                        <a:t>EN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028">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N</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7</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14</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-195.8</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74</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14.5</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3.0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028">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P</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15</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31</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280.5</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110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11.0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2.1</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028">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As</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33</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75</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610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121</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10.0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2.0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028">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Sb</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51</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121.75</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1380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141</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8.64</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1.8</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028">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Bi</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83</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209</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1450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152</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a:effectLst/>
                          <a:latin typeface="Times New Roman"/>
                          <a:ea typeface="Calibri"/>
                          <a:cs typeface="Arial"/>
                        </a:rPr>
                        <a:t>8</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62200" algn="l"/>
                          <a:tab pos="5671185" algn="r"/>
                        </a:tabLst>
                      </a:pPr>
                      <a:r>
                        <a:rPr lang="en-US" sz="1400" dirty="0">
                          <a:effectLst/>
                          <a:latin typeface="Times New Roman"/>
                          <a:ea typeface="Calibri"/>
                          <a:cs typeface="Arial"/>
                        </a:rPr>
                        <a:t>--</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095196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88640"/>
            <a:ext cx="8892480" cy="6480720"/>
          </a:xfrm>
        </p:spPr>
        <p:txBody>
          <a:bodyPr>
            <a:normAutofit/>
          </a:bodyPr>
          <a:lstStyle/>
          <a:p>
            <a:pPr algn="just">
              <a:lnSpc>
                <a:spcPct val="115000"/>
              </a:lnSpc>
              <a:spcAft>
                <a:spcPts val="1000"/>
              </a:spcAft>
              <a:tabLst>
                <a:tab pos="2362200" algn="l"/>
                <a:tab pos="5671185" algn="r"/>
              </a:tabLst>
            </a:pPr>
            <a:r>
              <a:rPr lang="en-US" sz="2400" dirty="0">
                <a:latin typeface="Times New Roman"/>
                <a:ea typeface="Calibri"/>
                <a:cs typeface="Arial"/>
              </a:rPr>
              <a:t>Phosphorous likes nitrogen (to be covalent character) in its compounds, while others like to form ionic compounds (increasing) from As to Bi, e.g. BiF3 is ionic. </a:t>
            </a:r>
            <a:endParaRPr lang="en-US" sz="1800" dirty="0">
              <a:latin typeface="Calibri"/>
              <a:ea typeface="Calibri"/>
              <a:cs typeface="Arial"/>
            </a:endParaRPr>
          </a:p>
          <a:p>
            <a:pPr algn="just">
              <a:lnSpc>
                <a:spcPct val="115000"/>
              </a:lnSpc>
              <a:spcAft>
                <a:spcPts val="1000"/>
              </a:spcAft>
              <a:tabLst>
                <a:tab pos="2362200" algn="l"/>
                <a:tab pos="5671185" algn="r"/>
              </a:tabLst>
            </a:pPr>
            <a:r>
              <a:rPr lang="en-US" sz="2400" dirty="0">
                <a:latin typeface="Times New Roman"/>
                <a:ea typeface="Calibri"/>
                <a:cs typeface="Arial"/>
              </a:rPr>
              <a:t>Acidic and basic properties change for the group V. elements (specially oxides ) from acidic for P to basic for Bi. Oxidation state of these elements are trivalent or </a:t>
            </a:r>
            <a:r>
              <a:rPr lang="en-US" sz="2400" dirty="0" err="1">
                <a:latin typeface="Times New Roman"/>
                <a:ea typeface="Calibri"/>
                <a:cs typeface="Arial"/>
              </a:rPr>
              <a:t>pentavalent</a:t>
            </a:r>
            <a:r>
              <a:rPr lang="en-US" sz="2400" dirty="0">
                <a:latin typeface="Times New Roman"/>
                <a:ea typeface="Calibri"/>
                <a:cs typeface="Arial"/>
              </a:rPr>
              <a:t>, the stability of the trivalent oxidation state increases from P to As, Bi (III) is stable, but Bi</a:t>
            </a:r>
            <a:r>
              <a:rPr lang="en-US" sz="2400" baseline="-25000" dirty="0">
                <a:latin typeface="Times New Roman"/>
                <a:ea typeface="Calibri"/>
                <a:cs typeface="Arial"/>
              </a:rPr>
              <a:t>2</a:t>
            </a:r>
            <a:r>
              <a:rPr lang="en-US" sz="2400" dirty="0">
                <a:latin typeface="Times New Roman"/>
                <a:ea typeface="Calibri"/>
                <a:cs typeface="Arial"/>
              </a:rPr>
              <a:t>O</a:t>
            </a:r>
            <a:r>
              <a:rPr lang="en-US" sz="2400" baseline="-25000" dirty="0">
                <a:latin typeface="Times New Roman"/>
                <a:ea typeface="Calibri"/>
                <a:cs typeface="Arial"/>
              </a:rPr>
              <a:t>5</a:t>
            </a:r>
            <a:r>
              <a:rPr lang="en-US" sz="2400" dirty="0">
                <a:latin typeface="Times New Roman"/>
                <a:ea typeface="Calibri"/>
                <a:cs typeface="Arial"/>
              </a:rPr>
              <a:t> (Bi V) is difficult to prepare and is the least stable oxide in this group.</a:t>
            </a:r>
            <a:endParaRPr lang="en-US" sz="1800" dirty="0">
              <a:latin typeface="Calibri"/>
              <a:ea typeface="Calibri"/>
              <a:cs typeface="Arial"/>
            </a:endParaRPr>
          </a:p>
          <a:p>
            <a:pPr>
              <a:lnSpc>
                <a:spcPct val="115000"/>
              </a:lnSpc>
              <a:spcAft>
                <a:spcPts val="1000"/>
              </a:spcAft>
              <a:tabLst>
                <a:tab pos="2362200" algn="l"/>
                <a:tab pos="5671185" algn="r"/>
              </a:tabLst>
            </a:pPr>
            <a:r>
              <a:rPr lang="en-US" sz="2800" b="1" u="sng" dirty="0" err="1">
                <a:latin typeface="Times New Roman"/>
                <a:ea typeface="Calibri"/>
                <a:cs typeface="Arial"/>
              </a:rPr>
              <a:t>Occurance</a:t>
            </a:r>
            <a:r>
              <a:rPr lang="en-US" sz="2800" b="1" u="sng" dirty="0">
                <a:latin typeface="Times New Roman"/>
                <a:ea typeface="Calibri"/>
                <a:cs typeface="Arial"/>
              </a:rPr>
              <a:t> in Nature:-</a:t>
            </a:r>
            <a:endParaRPr lang="en-US" sz="1800" dirty="0">
              <a:latin typeface="Calibri"/>
              <a:ea typeface="Calibri"/>
              <a:cs typeface="Arial"/>
            </a:endParaRPr>
          </a:p>
          <a:p>
            <a:pPr marL="45720" indent="0">
              <a:lnSpc>
                <a:spcPct val="115000"/>
              </a:lnSpc>
              <a:spcAft>
                <a:spcPts val="1000"/>
              </a:spcAft>
              <a:buNone/>
              <a:tabLst>
                <a:tab pos="2362200" algn="l"/>
                <a:tab pos="5671185" algn="r"/>
              </a:tabLst>
            </a:pPr>
            <a:r>
              <a:rPr lang="en-US" sz="2400" dirty="0">
                <a:latin typeface="Times New Roman"/>
                <a:ea typeface="Calibri"/>
                <a:cs typeface="Arial"/>
              </a:rPr>
              <a:t>P is present as phosphate in many minerals like Apatite Ca</a:t>
            </a:r>
            <a:r>
              <a:rPr lang="en-US" sz="2400" baseline="-25000" dirty="0">
                <a:latin typeface="Times New Roman"/>
                <a:ea typeface="Calibri"/>
                <a:cs typeface="Arial"/>
              </a:rPr>
              <a:t>5</a:t>
            </a:r>
            <a:r>
              <a:rPr lang="en-US" sz="2400" dirty="0">
                <a:latin typeface="Times New Roman"/>
                <a:ea typeface="Calibri"/>
                <a:cs typeface="Arial"/>
              </a:rPr>
              <a:t>(PO</a:t>
            </a:r>
            <a:r>
              <a:rPr lang="en-US" sz="2400" baseline="-25000" dirty="0">
                <a:latin typeface="Times New Roman"/>
                <a:ea typeface="Calibri"/>
                <a:cs typeface="Arial"/>
              </a:rPr>
              <a:t>4</a:t>
            </a:r>
            <a:r>
              <a:rPr lang="en-US" sz="2400" dirty="0">
                <a:latin typeface="Times New Roman"/>
                <a:ea typeface="Calibri"/>
                <a:cs typeface="Arial"/>
              </a:rPr>
              <a:t>) (</a:t>
            </a:r>
            <a:r>
              <a:rPr lang="en-US" sz="2400" dirty="0" err="1">
                <a:latin typeface="Times New Roman"/>
                <a:ea typeface="Calibri"/>
                <a:cs typeface="Arial"/>
              </a:rPr>
              <a:t>Cl</a:t>
            </a:r>
            <a:r>
              <a:rPr lang="en-US" sz="2400" dirty="0">
                <a:latin typeface="Times New Roman"/>
                <a:ea typeface="Calibri"/>
                <a:cs typeface="Arial"/>
              </a:rPr>
              <a:t>, OH, F), As, </a:t>
            </a:r>
            <a:r>
              <a:rPr lang="en-US" sz="2400" dirty="0" err="1">
                <a:latin typeface="Times New Roman"/>
                <a:ea typeface="Calibri"/>
                <a:cs typeface="Arial"/>
              </a:rPr>
              <a:t>Sb</a:t>
            </a:r>
            <a:r>
              <a:rPr lang="en-US" sz="2400" dirty="0">
                <a:latin typeface="Times New Roman"/>
                <a:ea typeface="Calibri"/>
                <a:cs typeface="Arial"/>
              </a:rPr>
              <a:t> and Bi are rarely present in their elemental from mostly they present </a:t>
            </a:r>
            <a:r>
              <a:rPr lang="en-US" sz="2400" dirty="0" smtClean="0">
                <a:latin typeface="Times New Roman"/>
                <a:ea typeface="Calibri"/>
                <a:cs typeface="Arial"/>
              </a:rPr>
              <a:t>as sulfides.</a:t>
            </a:r>
            <a:endParaRPr lang="en-US" sz="1800" dirty="0" smtClean="0">
              <a:latin typeface="Calibri"/>
              <a:ea typeface="Calibri"/>
              <a:cs typeface="Arial"/>
            </a:endParaRPr>
          </a:p>
          <a:p>
            <a:pPr marL="342900" lvl="0" indent="-342900">
              <a:lnSpc>
                <a:spcPct val="115000"/>
              </a:lnSpc>
              <a:spcAft>
                <a:spcPts val="1000"/>
              </a:spcAft>
              <a:buFont typeface="+mj-lt"/>
              <a:buAutoNum type="alphaLcPeriod"/>
              <a:tabLst>
                <a:tab pos="2362200" algn="l"/>
                <a:tab pos="5671185" algn="r"/>
              </a:tabLst>
            </a:pPr>
            <a:endParaRPr lang="en-US" sz="1800" dirty="0">
              <a:latin typeface="Calibri"/>
              <a:ea typeface="Calibri"/>
              <a:cs typeface="Arial"/>
            </a:endParaRPr>
          </a:p>
          <a:p>
            <a:endParaRPr lang="en-US" dirty="0"/>
          </a:p>
        </p:txBody>
      </p:sp>
    </p:spTree>
    <p:extLst>
      <p:ext uri="{BB962C8B-B14F-4D97-AF65-F5344CB8AC3E}">
        <p14:creationId xmlns:p14="http://schemas.microsoft.com/office/powerpoint/2010/main" val="2708040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116632"/>
            <a:ext cx="8496944" cy="6741368"/>
          </a:xfrm>
        </p:spPr>
        <p:txBody>
          <a:bodyPr>
            <a:normAutofit fontScale="70000" lnSpcReduction="20000"/>
          </a:bodyPr>
          <a:lstStyle/>
          <a:p>
            <a:pPr marL="0" lvl="0" indent="0">
              <a:lnSpc>
                <a:spcPct val="115000"/>
              </a:lnSpc>
              <a:spcAft>
                <a:spcPts val="0"/>
              </a:spcAft>
              <a:buNone/>
              <a:tabLst>
                <a:tab pos="2362200" algn="l"/>
                <a:tab pos="5671185" algn="r"/>
              </a:tabLst>
            </a:pPr>
            <a:r>
              <a:rPr lang="en-US" sz="2900" dirty="0" smtClean="0">
                <a:solidFill>
                  <a:srgbClr val="FF0000"/>
                </a:solidFill>
                <a:latin typeface="Calibri"/>
                <a:ea typeface="Calibri"/>
                <a:cs typeface="Arial"/>
              </a:rPr>
              <a:t>a</a:t>
            </a:r>
            <a:r>
              <a:rPr lang="en-US" sz="1800" dirty="0" smtClean="0">
                <a:latin typeface="Calibri"/>
                <a:ea typeface="Calibri"/>
                <a:cs typeface="Arial"/>
              </a:rPr>
              <a:t>. </a:t>
            </a:r>
            <a:r>
              <a:rPr lang="en-US" sz="2400" b="1" u="sng" dirty="0" smtClean="0">
                <a:latin typeface="Times New Roman"/>
                <a:ea typeface="Calibri"/>
                <a:cs typeface="Arial"/>
              </a:rPr>
              <a:t>Phosphorous</a:t>
            </a:r>
            <a:r>
              <a:rPr lang="en-US" sz="2400" b="1" u="sng" dirty="0">
                <a:latin typeface="Times New Roman"/>
                <a:ea typeface="Calibri"/>
                <a:cs typeface="Arial"/>
              </a:rPr>
              <a:t>:-</a:t>
            </a:r>
            <a:endParaRPr lang="en-US" sz="1800" dirty="0">
              <a:latin typeface="Calibri"/>
              <a:ea typeface="Calibri"/>
              <a:cs typeface="Arial"/>
            </a:endParaRPr>
          </a:p>
          <a:p>
            <a:pPr marL="588645" indent="221615" algn="just">
              <a:lnSpc>
                <a:spcPct val="115000"/>
              </a:lnSpc>
              <a:spcAft>
                <a:spcPts val="0"/>
              </a:spcAft>
              <a:tabLst>
                <a:tab pos="2362200" algn="l"/>
                <a:tab pos="5671185" algn="r"/>
              </a:tabLst>
            </a:pPr>
            <a:r>
              <a:rPr lang="en-US" sz="2400" dirty="0">
                <a:latin typeface="Times New Roman"/>
                <a:ea typeface="Calibri"/>
                <a:cs typeface="Arial"/>
              </a:rPr>
              <a:t>Prepared by reduction of phosphate rocks by coke and silica in an electrical furnaces, it evaporate as P</a:t>
            </a:r>
            <a:r>
              <a:rPr lang="en-US" sz="2400" baseline="-25000" dirty="0">
                <a:latin typeface="Times New Roman"/>
                <a:ea typeface="Calibri"/>
                <a:cs typeface="Arial"/>
              </a:rPr>
              <a:t>4</a:t>
            </a:r>
            <a:r>
              <a:rPr lang="en-US" sz="2400" dirty="0">
                <a:latin typeface="Times New Roman"/>
                <a:ea typeface="Calibri"/>
                <a:cs typeface="Arial"/>
              </a:rPr>
              <a:t> molecules, condensed under water forming white phosphorous:</a:t>
            </a:r>
            <a:endParaRPr lang="en-US" sz="1800" dirty="0">
              <a:latin typeface="Calibri"/>
              <a:ea typeface="Calibri"/>
              <a:cs typeface="Arial"/>
            </a:endParaRPr>
          </a:p>
          <a:p>
            <a:pPr marL="405765" indent="0" algn="ctr">
              <a:lnSpc>
                <a:spcPct val="115000"/>
              </a:lnSpc>
              <a:spcAft>
                <a:spcPts val="0"/>
              </a:spcAft>
              <a:buNone/>
              <a:tabLst>
                <a:tab pos="2362200" algn="l"/>
                <a:tab pos="5671185" algn="r"/>
              </a:tabLst>
            </a:pPr>
            <a:endParaRPr lang="en-US" sz="2400" dirty="0" smtClean="0">
              <a:latin typeface="Times New Roman"/>
              <a:ea typeface="Calibri"/>
              <a:cs typeface="Arial"/>
            </a:endParaRPr>
          </a:p>
          <a:p>
            <a:pPr marL="405765" indent="0" algn="ctr">
              <a:lnSpc>
                <a:spcPct val="115000"/>
              </a:lnSpc>
              <a:spcAft>
                <a:spcPts val="0"/>
              </a:spcAft>
              <a:buNone/>
              <a:tabLst>
                <a:tab pos="2362200" algn="l"/>
                <a:tab pos="5671185" algn="r"/>
              </a:tabLst>
            </a:pPr>
            <a:r>
              <a:rPr lang="en-US" sz="2400" dirty="0" smtClean="0">
                <a:latin typeface="Times New Roman"/>
                <a:ea typeface="Calibri"/>
                <a:cs typeface="Arial"/>
              </a:rPr>
              <a:t> </a:t>
            </a:r>
            <a:r>
              <a:rPr lang="en-US" sz="2400" dirty="0">
                <a:latin typeface="Times New Roman"/>
                <a:ea typeface="Calibri"/>
                <a:cs typeface="Arial"/>
              </a:rPr>
              <a:t>(P4 molecule)</a:t>
            </a:r>
            <a:endParaRPr lang="en-US" sz="1800" dirty="0">
              <a:latin typeface="Calibri"/>
              <a:ea typeface="Calibri"/>
              <a:cs typeface="Arial"/>
            </a:endParaRPr>
          </a:p>
          <a:p>
            <a:pPr marL="405765" indent="0">
              <a:lnSpc>
                <a:spcPct val="115000"/>
              </a:lnSpc>
              <a:spcAft>
                <a:spcPts val="0"/>
              </a:spcAft>
              <a:buNone/>
              <a:tabLst>
                <a:tab pos="2362200" algn="l"/>
                <a:tab pos="5671185" algn="r"/>
              </a:tabLst>
            </a:pPr>
            <a:r>
              <a:rPr lang="en-US" sz="2400" dirty="0">
                <a:latin typeface="Times New Roman"/>
                <a:ea typeface="Calibri"/>
                <a:cs typeface="Arial"/>
              </a:rPr>
              <a:t>2Ca</a:t>
            </a:r>
            <a:r>
              <a:rPr lang="en-US" sz="2400" baseline="-25000" dirty="0">
                <a:latin typeface="Times New Roman"/>
                <a:ea typeface="Calibri"/>
                <a:cs typeface="Arial"/>
              </a:rPr>
              <a:t>3</a:t>
            </a:r>
            <a:r>
              <a:rPr lang="en-US" sz="2400" dirty="0">
                <a:latin typeface="Times New Roman"/>
                <a:ea typeface="Calibri"/>
                <a:cs typeface="Arial"/>
              </a:rPr>
              <a:t>(PO</a:t>
            </a:r>
            <a:r>
              <a:rPr lang="en-US" sz="2400" baseline="-25000" dirty="0">
                <a:latin typeface="Times New Roman"/>
                <a:ea typeface="Calibri"/>
                <a:cs typeface="Arial"/>
              </a:rPr>
              <a:t>4</a:t>
            </a:r>
            <a:r>
              <a:rPr lang="en-US" sz="2400" dirty="0">
                <a:latin typeface="Times New Roman"/>
                <a:ea typeface="Calibri"/>
                <a:cs typeface="Arial"/>
              </a:rPr>
              <a:t>)</a:t>
            </a:r>
            <a:r>
              <a:rPr lang="en-US" sz="2400" baseline="-25000" dirty="0">
                <a:latin typeface="Times New Roman"/>
                <a:ea typeface="Calibri"/>
                <a:cs typeface="Arial"/>
              </a:rPr>
              <a:t>2</a:t>
            </a:r>
            <a:r>
              <a:rPr lang="en-US" sz="2400" dirty="0">
                <a:latin typeface="Times New Roman"/>
                <a:ea typeface="Calibri"/>
                <a:cs typeface="Arial"/>
              </a:rPr>
              <a:t> + 6SiO</a:t>
            </a:r>
            <a:r>
              <a:rPr lang="en-US" sz="2400" baseline="-25000" dirty="0">
                <a:latin typeface="Times New Roman"/>
                <a:ea typeface="Calibri"/>
                <a:cs typeface="Arial"/>
              </a:rPr>
              <a:t>2</a:t>
            </a:r>
            <a:r>
              <a:rPr lang="en-US" sz="2400" dirty="0">
                <a:latin typeface="Times New Roman"/>
                <a:ea typeface="Calibri"/>
                <a:cs typeface="Arial"/>
              </a:rPr>
              <a:t> + </a:t>
            </a:r>
            <a:r>
              <a:rPr lang="en-US" sz="2400" dirty="0" smtClean="0">
                <a:latin typeface="Times New Roman"/>
                <a:ea typeface="Calibri"/>
                <a:cs typeface="Arial"/>
              </a:rPr>
              <a:t>10C              </a:t>
            </a:r>
            <a:r>
              <a:rPr lang="en-US" sz="2400" dirty="0">
                <a:latin typeface="Times New Roman"/>
                <a:ea typeface="Calibri"/>
                <a:cs typeface="Arial"/>
              </a:rPr>
              <a:t>P</a:t>
            </a:r>
            <a:r>
              <a:rPr lang="en-US" sz="2400" baseline="-25000" dirty="0">
                <a:latin typeface="Times New Roman"/>
                <a:ea typeface="Calibri"/>
                <a:cs typeface="Arial"/>
              </a:rPr>
              <a:t>4</a:t>
            </a:r>
            <a:r>
              <a:rPr lang="en-US" sz="2400" dirty="0">
                <a:latin typeface="Times New Roman"/>
                <a:ea typeface="Calibri"/>
                <a:cs typeface="Arial"/>
              </a:rPr>
              <a:t> + 6CaSiO</a:t>
            </a:r>
            <a:r>
              <a:rPr lang="en-US" sz="2400" baseline="-25000" dirty="0">
                <a:latin typeface="Times New Roman"/>
                <a:ea typeface="Calibri"/>
                <a:cs typeface="Arial"/>
              </a:rPr>
              <a:t>3</a:t>
            </a:r>
            <a:r>
              <a:rPr lang="en-US" sz="2400" dirty="0">
                <a:latin typeface="Times New Roman"/>
                <a:ea typeface="Calibri"/>
                <a:cs typeface="Arial"/>
              </a:rPr>
              <a:t> + 10CO</a:t>
            </a:r>
            <a:endParaRPr lang="en-US" sz="1800" dirty="0">
              <a:latin typeface="Calibri"/>
              <a:ea typeface="Calibri"/>
              <a:cs typeface="Arial"/>
            </a:endParaRPr>
          </a:p>
          <a:p>
            <a:pPr marL="405765" indent="0">
              <a:lnSpc>
                <a:spcPct val="115000"/>
              </a:lnSpc>
              <a:spcAft>
                <a:spcPts val="0"/>
              </a:spcAft>
              <a:buNone/>
              <a:tabLst>
                <a:tab pos="2362200" algn="l"/>
                <a:tab pos="5671185" algn="r"/>
              </a:tabLst>
            </a:pPr>
            <a:r>
              <a:rPr lang="en-US" sz="1400" dirty="0">
                <a:latin typeface="Times New Roman"/>
                <a:ea typeface="Calibri"/>
                <a:cs typeface="Arial"/>
              </a:rPr>
              <a:t> </a:t>
            </a:r>
            <a:endParaRPr lang="en-US" sz="1800" dirty="0">
              <a:latin typeface="Calibri"/>
              <a:ea typeface="Calibri"/>
              <a:cs typeface="Arial"/>
            </a:endParaRPr>
          </a:p>
          <a:p>
            <a:pPr marL="270510" indent="0" algn="just">
              <a:lnSpc>
                <a:spcPct val="115000"/>
              </a:lnSpc>
              <a:spcAft>
                <a:spcPts val="0"/>
              </a:spcAft>
              <a:buNone/>
              <a:tabLst>
                <a:tab pos="2362200" algn="l"/>
                <a:tab pos="5671185" algn="r"/>
              </a:tabLst>
            </a:pPr>
            <a:r>
              <a:rPr lang="en-US" sz="2600" dirty="0">
                <a:latin typeface="Times New Roman"/>
                <a:ea typeface="Calibri"/>
                <a:cs typeface="Arial"/>
              </a:rPr>
              <a:t>Phosphorous has three</a:t>
            </a:r>
            <a:r>
              <a:rPr lang="en-US" sz="2600" baseline="-25000" dirty="0">
                <a:latin typeface="Times New Roman"/>
                <a:ea typeface="Calibri"/>
                <a:cs typeface="Arial"/>
              </a:rPr>
              <a:t> </a:t>
            </a:r>
            <a:r>
              <a:rPr lang="en-US" sz="2600" dirty="0">
                <a:latin typeface="Times New Roman"/>
                <a:ea typeface="Calibri"/>
                <a:cs typeface="Arial"/>
              </a:rPr>
              <a:t> allotropic forms ,white ,red and black, each form has many shapes (at least 11 shapes). White phosphorous presents in the liquid and solid states (P</a:t>
            </a:r>
            <a:r>
              <a:rPr lang="en-US" sz="2600" baseline="-25000" dirty="0">
                <a:latin typeface="Times New Roman"/>
                <a:ea typeface="Calibri"/>
                <a:cs typeface="Arial"/>
              </a:rPr>
              <a:t>4</a:t>
            </a:r>
            <a:r>
              <a:rPr lang="en-US" sz="2600" dirty="0">
                <a:latin typeface="Times New Roman"/>
                <a:ea typeface="Calibri"/>
                <a:cs typeface="Arial"/>
              </a:rPr>
              <a:t>), it's structure is tetrahedral, the distance P-P is equal to 221 pm and the P-P-P angle is 60˚.</a:t>
            </a:r>
            <a:endParaRPr lang="en-US" sz="2600" dirty="0">
              <a:latin typeface="Calibri"/>
              <a:ea typeface="Calibri"/>
              <a:cs typeface="Arial"/>
            </a:endParaRPr>
          </a:p>
          <a:p>
            <a:pPr marL="270510" indent="0" algn="just">
              <a:lnSpc>
                <a:spcPct val="115000"/>
              </a:lnSpc>
              <a:spcAft>
                <a:spcPts val="0"/>
              </a:spcAft>
              <a:buNone/>
              <a:tabLst>
                <a:tab pos="2362200" algn="l"/>
                <a:tab pos="5671185" algn="r"/>
              </a:tabLst>
            </a:pPr>
            <a:r>
              <a:rPr lang="en-US" sz="2600" dirty="0">
                <a:latin typeface="Times New Roman"/>
                <a:ea typeface="Calibri"/>
                <a:cs typeface="Arial"/>
              </a:rPr>
              <a:t>The total energy of the P</a:t>
            </a:r>
            <a:r>
              <a:rPr lang="en-US" sz="2600" baseline="-25000" dirty="0">
                <a:latin typeface="Times New Roman"/>
                <a:ea typeface="Calibri"/>
                <a:cs typeface="Arial"/>
              </a:rPr>
              <a:t>4</a:t>
            </a:r>
            <a:r>
              <a:rPr lang="en-US" sz="2600" dirty="0">
                <a:latin typeface="Times New Roman"/>
                <a:ea typeface="Calibri"/>
                <a:cs typeface="Arial"/>
              </a:rPr>
              <a:t> bonds (6 bonds) is less than the total energy of six (P-P) bonds have the same length of the bond (P-P) in P</a:t>
            </a:r>
            <a:r>
              <a:rPr lang="en-US" sz="2600" baseline="-25000" dirty="0">
                <a:latin typeface="Times New Roman"/>
                <a:ea typeface="Calibri"/>
                <a:cs typeface="Arial"/>
              </a:rPr>
              <a:t>4</a:t>
            </a:r>
            <a:r>
              <a:rPr lang="en-US" sz="2600" dirty="0">
                <a:latin typeface="Times New Roman"/>
                <a:ea typeface="Calibri"/>
                <a:cs typeface="Arial"/>
              </a:rPr>
              <a:t>, so that the bonds of P</a:t>
            </a:r>
            <a:r>
              <a:rPr lang="en-US" sz="2600" baseline="-25000" dirty="0">
                <a:latin typeface="Times New Roman"/>
                <a:ea typeface="Calibri"/>
                <a:cs typeface="Arial"/>
              </a:rPr>
              <a:t>4</a:t>
            </a:r>
            <a:r>
              <a:rPr lang="en-US" sz="2600" dirty="0">
                <a:latin typeface="Times New Roman"/>
                <a:ea typeface="Calibri"/>
                <a:cs typeface="Arial"/>
              </a:rPr>
              <a:t> molecule are weak and easy to break, which explain the activity of white phosphorus.</a:t>
            </a:r>
            <a:endParaRPr lang="en-US" sz="2600" dirty="0">
              <a:latin typeface="Calibri"/>
              <a:ea typeface="Calibri"/>
              <a:cs typeface="Arial"/>
            </a:endParaRPr>
          </a:p>
          <a:p>
            <a:pPr marL="270510" indent="0" algn="just">
              <a:lnSpc>
                <a:spcPct val="115000"/>
              </a:lnSpc>
              <a:spcAft>
                <a:spcPts val="0"/>
              </a:spcAft>
              <a:buNone/>
              <a:tabLst>
                <a:tab pos="2362200" algn="l"/>
                <a:tab pos="5671185" algn="r"/>
              </a:tabLst>
            </a:pPr>
            <a:r>
              <a:rPr lang="en-US" sz="2600" dirty="0">
                <a:latin typeface="Times New Roman"/>
                <a:ea typeface="Calibri"/>
                <a:cs typeface="Arial"/>
              </a:rPr>
              <a:t>Black phosphorous has double layers (coupled) in which each P atom bonded to other three atoms. It can be prepared in its crystalline form by heating the white phosphorous under high pressure at 220-370 ˚c, in presence of Hg as catalyst.</a:t>
            </a:r>
            <a:endParaRPr lang="en-US" sz="2600" dirty="0">
              <a:latin typeface="Calibri"/>
              <a:ea typeface="Calibri"/>
              <a:cs typeface="Arial"/>
            </a:endParaRPr>
          </a:p>
          <a:p>
            <a:pPr marL="270510" indent="0" algn="just">
              <a:lnSpc>
                <a:spcPct val="115000"/>
              </a:lnSpc>
              <a:spcAft>
                <a:spcPts val="0"/>
              </a:spcAft>
              <a:buNone/>
              <a:tabLst>
                <a:tab pos="2362200" algn="l"/>
                <a:tab pos="5671185" algn="r"/>
              </a:tabLst>
            </a:pPr>
            <a:r>
              <a:rPr lang="en-US" sz="2600" dirty="0">
                <a:latin typeface="Times New Roman"/>
                <a:ea typeface="Calibri"/>
                <a:cs typeface="Arial"/>
              </a:rPr>
              <a:t>Red phosphorous produced from heating the white type for many hours at 400˚c. The activity of phosphorous depends on its form, the white is more active it burns when exposes to air so it must kept under water, white the black and red phosphorous are stable in air, the black one is the less stable</a:t>
            </a:r>
            <a:r>
              <a:rPr lang="en-US" sz="2600" dirty="0" smtClean="0">
                <a:latin typeface="Times New Roman"/>
                <a:ea typeface="Calibri"/>
                <a:cs typeface="Arial"/>
              </a:rPr>
              <a:t>.</a:t>
            </a:r>
            <a:endParaRPr lang="en-US" sz="2600" dirty="0">
              <a:latin typeface="Calibri"/>
              <a:ea typeface="Calibri"/>
              <a:cs typeface="Arial"/>
            </a:endParaRPr>
          </a:p>
          <a:p>
            <a:endParaRPr lang="en-US" sz="2600" dirty="0"/>
          </a:p>
        </p:txBody>
      </p:sp>
      <p:cxnSp>
        <p:nvCxnSpPr>
          <p:cNvPr id="5" name="رابط كسهم مستقيم 4"/>
          <p:cNvCxnSpPr/>
          <p:nvPr/>
        </p:nvCxnSpPr>
        <p:spPr>
          <a:xfrm>
            <a:off x="3104851" y="1772816"/>
            <a:ext cx="50405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0828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332656"/>
            <a:ext cx="8352928" cy="6120680"/>
          </a:xfrm>
        </p:spPr>
        <p:txBody>
          <a:bodyPr>
            <a:normAutofit/>
          </a:bodyPr>
          <a:lstStyle/>
          <a:p>
            <a:pPr marL="270510" indent="0">
              <a:lnSpc>
                <a:spcPct val="115000"/>
              </a:lnSpc>
              <a:spcAft>
                <a:spcPts val="0"/>
              </a:spcAft>
              <a:buNone/>
              <a:tabLst>
                <a:tab pos="2362200" algn="l"/>
                <a:tab pos="5671185" algn="r"/>
              </a:tabLst>
            </a:pPr>
            <a:r>
              <a:rPr lang="en-US" sz="2400" dirty="0">
                <a:latin typeface="Times New Roman"/>
                <a:ea typeface="Calibri"/>
                <a:cs typeface="Arial"/>
              </a:rPr>
              <a:t> </a:t>
            </a:r>
            <a:r>
              <a:rPr lang="en-US" sz="2400" b="1" dirty="0" smtClean="0">
                <a:latin typeface="Times New Roman"/>
                <a:ea typeface="Calibri"/>
                <a:cs typeface="Arial"/>
              </a:rPr>
              <a:t>b. </a:t>
            </a:r>
            <a:r>
              <a:rPr lang="en-US" sz="2400" b="1" u="sng" dirty="0" smtClean="0">
                <a:latin typeface="Times New Roman"/>
                <a:ea typeface="Calibri"/>
                <a:cs typeface="Arial"/>
              </a:rPr>
              <a:t>As</a:t>
            </a:r>
            <a:r>
              <a:rPr lang="en-US" sz="2400" b="1" u="sng" dirty="0">
                <a:latin typeface="Times New Roman"/>
                <a:ea typeface="Calibri"/>
                <a:cs typeface="Arial"/>
              </a:rPr>
              <a:t>, </a:t>
            </a:r>
            <a:r>
              <a:rPr lang="en-US" sz="2400" b="1" u="sng" dirty="0" err="1">
                <a:latin typeface="Times New Roman"/>
                <a:ea typeface="Calibri"/>
                <a:cs typeface="Arial"/>
              </a:rPr>
              <a:t>Sb</a:t>
            </a:r>
            <a:r>
              <a:rPr lang="en-US" sz="2400" b="1" u="sng" dirty="0">
                <a:latin typeface="Times New Roman"/>
                <a:ea typeface="Calibri"/>
                <a:cs typeface="Arial"/>
              </a:rPr>
              <a:t> and Bi:-</a:t>
            </a:r>
            <a:endParaRPr lang="en-US" sz="1800" dirty="0">
              <a:latin typeface="Calibri"/>
              <a:ea typeface="Calibri"/>
              <a:cs typeface="Arial"/>
            </a:endParaRPr>
          </a:p>
          <a:p>
            <a:pPr marL="457200" indent="173355" algn="just">
              <a:lnSpc>
                <a:spcPct val="115000"/>
              </a:lnSpc>
              <a:spcAft>
                <a:spcPts val="1000"/>
              </a:spcAft>
              <a:tabLst>
                <a:tab pos="2362200" algn="l"/>
                <a:tab pos="5671185" algn="r"/>
              </a:tabLst>
            </a:pPr>
            <a:r>
              <a:rPr lang="en-US" sz="2400" dirty="0">
                <a:latin typeface="Times New Roman"/>
                <a:ea typeface="Calibri"/>
                <a:cs typeface="Arial"/>
              </a:rPr>
              <a:t>We can prepare them by reduction of their oxides using carbon or hydrogen , a yellow form for As and </a:t>
            </a:r>
            <a:r>
              <a:rPr lang="en-US" sz="2400" dirty="0" err="1">
                <a:latin typeface="Times New Roman"/>
                <a:ea typeface="Calibri"/>
                <a:cs typeface="Arial"/>
              </a:rPr>
              <a:t>Sb</a:t>
            </a:r>
            <a:r>
              <a:rPr lang="en-US" sz="2400" dirty="0">
                <a:latin typeface="Times New Roman"/>
                <a:ea typeface="Calibri"/>
                <a:cs typeface="Arial"/>
              </a:rPr>
              <a:t> can be produced as As</a:t>
            </a:r>
            <a:r>
              <a:rPr lang="en-US" sz="2400" baseline="-25000" dirty="0">
                <a:latin typeface="Times New Roman"/>
                <a:ea typeface="Calibri"/>
                <a:cs typeface="Arial"/>
              </a:rPr>
              <a:t>4</a:t>
            </a:r>
            <a:r>
              <a:rPr lang="en-US" sz="2400" dirty="0">
                <a:latin typeface="Times New Roman"/>
                <a:ea typeface="Calibri"/>
                <a:cs typeface="Arial"/>
              </a:rPr>
              <a:t> and Sb</a:t>
            </a:r>
            <a:r>
              <a:rPr lang="en-US" sz="2400" baseline="-25000" dirty="0">
                <a:latin typeface="Times New Roman"/>
                <a:ea typeface="Calibri"/>
                <a:cs typeface="Arial"/>
              </a:rPr>
              <a:t>4</a:t>
            </a:r>
            <a:r>
              <a:rPr lang="en-US" sz="2400" dirty="0">
                <a:latin typeface="Times New Roman"/>
                <a:ea typeface="Calibri"/>
                <a:cs typeface="Arial"/>
              </a:rPr>
              <a:t> by fast condensation of the vapors, the yellow form can be converted to the stable state, for </a:t>
            </a:r>
            <a:r>
              <a:rPr lang="en-US" sz="2400" dirty="0" err="1">
                <a:latin typeface="Times New Roman"/>
                <a:ea typeface="Calibri"/>
                <a:cs typeface="Arial"/>
              </a:rPr>
              <a:t>Sb</a:t>
            </a:r>
            <a:r>
              <a:rPr lang="en-US" sz="2400" dirty="0">
                <a:latin typeface="Times New Roman"/>
                <a:ea typeface="Calibri"/>
                <a:cs typeface="Arial"/>
              </a:rPr>
              <a:t> at -90˚c, which is bright and gaseous appearance. </a:t>
            </a:r>
            <a:endParaRPr lang="en-US" sz="2400" dirty="0" smtClean="0">
              <a:latin typeface="Times New Roman"/>
              <a:ea typeface="Calibri"/>
              <a:cs typeface="Arial"/>
            </a:endParaRPr>
          </a:p>
          <a:p>
            <a:pPr marL="457200" indent="173355" algn="just">
              <a:lnSpc>
                <a:spcPct val="115000"/>
              </a:lnSpc>
              <a:spcAft>
                <a:spcPts val="1000"/>
              </a:spcAft>
              <a:tabLst>
                <a:tab pos="2362200" algn="l"/>
                <a:tab pos="5671185" algn="r"/>
              </a:tabLst>
            </a:pPr>
            <a:endParaRPr lang="en-US" sz="1800" dirty="0">
              <a:latin typeface="Calibri"/>
              <a:ea typeface="Calibri"/>
              <a:cs typeface="Arial"/>
            </a:endParaRPr>
          </a:p>
          <a:p>
            <a:r>
              <a:rPr lang="en-US" sz="2400" dirty="0">
                <a:latin typeface="Times New Roman"/>
                <a:ea typeface="Calibri"/>
              </a:rPr>
              <a:t>As, </a:t>
            </a:r>
            <a:r>
              <a:rPr lang="en-US" sz="2400" dirty="0" err="1">
                <a:latin typeface="Times New Roman"/>
                <a:ea typeface="Calibri"/>
              </a:rPr>
              <a:t>Sb</a:t>
            </a:r>
            <a:r>
              <a:rPr lang="en-US" sz="2400" dirty="0">
                <a:latin typeface="Times New Roman"/>
                <a:ea typeface="Calibri"/>
              </a:rPr>
              <a:t> and Bi are used with many metals to manufacture alloys, e.g. </a:t>
            </a:r>
            <a:r>
              <a:rPr lang="en-US" sz="2400" dirty="0" err="1">
                <a:latin typeface="Times New Roman"/>
                <a:ea typeface="Calibri"/>
              </a:rPr>
              <a:t>Sb</a:t>
            </a:r>
            <a:r>
              <a:rPr lang="en-US" sz="2400" dirty="0">
                <a:latin typeface="Times New Roman"/>
                <a:ea typeface="Calibri"/>
              </a:rPr>
              <a:t>(20%) with </a:t>
            </a:r>
            <a:r>
              <a:rPr lang="en-US" sz="2400" dirty="0" err="1">
                <a:latin typeface="Times New Roman"/>
                <a:ea typeface="Calibri"/>
              </a:rPr>
              <a:t>Pb</a:t>
            </a:r>
            <a:r>
              <a:rPr lang="en-US" sz="2400" dirty="0">
                <a:latin typeface="Times New Roman"/>
                <a:ea typeface="Calibri"/>
              </a:rPr>
              <a:t> form the alloy of typing letters, Bi with </a:t>
            </a:r>
            <a:r>
              <a:rPr lang="en-US" sz="2400" dirty="0" err="1">
                <a:latin typeface="Times New Roman"/>
                <a:ea typeface="Calibri"/>
              </a:rPr>
              <a:t>Pb</a:t>
            </a:r>
            <a:r>
              <a:rPr lang="en-US" sz="2400" dirty="0">
                <a:latin typeface="Times New Roman"/>
                <a:ea typeface="Calibri"/>
              </a:rPr>
              <a:t> and </a:t>
            </a:r>
            <a:r>
              <a:rPr lang="en-US" sz="2400" dirty="0" err="1">
                <a:latin typeface="Times New Roman"/>
                <a:ea typeface="Calibri"/>
              </a:rPr>
              <a:t>Sn</a:t>
            </a:r>
            <a:r>
              <a:rPr lang="en-US" sz="2400" dirty="0">
                <a:latin typeface="Times New Roman"/>
                <a:ea typeface="Calibri"/>
              </a:rPr>
              <a:t> form low melting point alloys</a:t>
            </a:r>
            <a:endParaRPr lang="en-US" dirty="0"/>
          </a:p>
        </p:txBody>
      </p:sp>
    </p:spTree>
    <p:extLst>
      <p:ext uri="{BB962C8B-B14F-4D97-AF65-F5344CB8AC3E}">
        <p14:creationId xmlns:p14="http://schemas.microsoft.com/office/powerpoint/2010/main" val="675389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692696"/>
            <a:ext cx="8229600" cy="5433467"/>
          </a:xfrm>
        </p:spPr>
        <p:txBody>
          <a:bodyPr>
            <a:normAutofit/>
          </a:bodyPr>
          <a:lstStyle/>
          <a:p>
            <a:pPr marL="45720" indent="0">
              <a:buNone/>
            </a:pPr>
            <a:r>
              <a:rPr lang="en-US" dirty="0"/>
              <a:t>Nitrogen can fill the outer shell to be 8es by:</a:t>
            </a:r>
          </a:p>
          <a:p>
            <a:pPr marL="45720" indent="0">
              <a:buNone/>
            </a:pPr>
            <a:r>
              <a:rPr lang="en-US" dirty="0"/>
              <a:t>1.Gains 3es forming N</a:t>
            </a:r>
            <a:r>
              <a:rPr lang="en-US" baseline="30000" dirty="0"/>
              <a:t>3-</a:t>
            </a:r>
            <a:r>
              <a:rPr lang="en-US" dirty="0"/>
              <a:t> (Nitrides of  alkaloids elements) </a:t>
            </a:r>
          </a:p>
          <a:p>
            <a:pPr marL="45720" indent="0">
              <a:buNone/>
            </a:pPr>
            <a:r>
              <a:rPr lang="en-US" dirty="0"/>
              <a:t>2.Forming single covalent. Bonds (e.g.NH</a:t>
            </a:r>
            <a:r>
              <a:rPr lang="en-US" baseline="-25000" dirty="0"/>
              <a:t>3</a:t>
            </a:r>
            <a:r>
              <a:rPr lang="en-US" dirty="0"/>
              <a:t>) or multiple (e.g. N≡N).</a:t>
            </a:r>
          </a:p>
          <a:p>
            <a:pPr marL="45720" indent="0">
              <a:buNone/>
            </a:pPr>
            <a:r>
              <a:rPr lang="en-US" dirty="0"/>
              <a:t>3.Forming covalent. bonds with loosing e, e.g. [NH</a:t>
            </a:r>
            <a:r>
              <a:rPr lang="en-US" baseline="-25000" dirty="0"/>
              <a:t>4</a:t>
            </a:r>
            <a:r>
              <a:rPr lang="en-US" dirty="0"/>
              <a:t>]</a:t>
            </a:r>
            <a:r>
              <a:rPr lang="en-US" baseline="30000" dirty="0"/>
              <a:t>+</a:t>
            </a:r>
            <a:r>
              <a:rPr lang="en-US" dirty="0"/>
              <a:t>.</a:t>
            </a:r>
          </a:p>
          <a:p>
            <a:pPr marL="45720" indent="0">
              <a:buNone/>
            </a:pPr>
            <a:r>
              <a:rPr lang="en-US" dirty="0"/>
              <a:t>4.Forming covalent. bonds with gaining e, e.g. NH</a:t>
            </a:r>
            <a:r>
              <a:rPr lang="en-US" baseline="-25000" dirty="0"/>
              <a:t>2</a:t>
            </a:r>
            <a:r>
              <a:rPr lang="en-US" baseline="30000" dirty="0"/>
              <a:t>-</a:t>
            </a:r>
            <a:r>
              <a:rPr lang="en-US" dirty="0"/>
              <a:t> amide.</a:t>
            </a:r>
          </a:p>
          <a:p>
            <a:pPr marL="45720" indent="0">
              <a:buNone/>
            </a:pPr>
            <a:r>
              <a:rPr lang="en-US" dirty="0"/>
              <a:t>There will be stable nitrogen compounds, the outer shell of nitrogen is incomplete (e.g.NO or NO</a:t>
            </a:r>
            <a:r>
              <a:rPr lang="en-US" baseline="-25000" dirty="0"/>
              <a:t>2</a:t>
            </a:r>
            <a:r>
              <a:rPr lang="en-US" dirty="0"/>
              <a:t>) each N contains one unpaired e. They have paramagnetic properties.</a:t>
            </a:r>
          </a:p>
          <a:p>
            <a:pPr marL="45720" indent="0">
              <a:buNone/>
            </a:pPr>
            <a:r>
              <a:rPr lang="en-US" dirty="0"/>
              <a:t>Nitrogen forms multiple bonds differing from the other gr. elements, so it likes C &amp; O. The bond (N-N) is weaker than that in (C-C) because of the repulsion of the non –bonding electrons on the Nitrogen atoms.</a:t>
            </a:r>
          </a:p>
          <a:p>
            <a:endParaRPr lang="en-US" dirty="0"/>
          </a:p>
        </p:txBody>
      </p:sp>
    </p:spTree>
    <p:extLst>
      <p:ext uri="{BB962C8B-B14F-4D97-AF65-F5344CB8AC3E}">
        <p14:creationId xmlns:p14="http://schemas.microsoft.com/office/powerpoint/2010/main" val="60186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25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25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25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25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25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25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504" y="116632"/>
            <a:ext cx="9036496" cy="6741368"/>
          </a:xfrm>
        </p:spPr>
        <p:txBody>
          <a:bodyPr>
            <a:normAutofit fontScale="70000" lnSpcReduction="20000"/>
          </a:bodyPr>
          <a:lstStyle/>
          <a:p>
            <a:pPr marL="274320" indent="0">
              <a:lnSpc>
                <a:spcPct val="115000"/>
              </a:lnSpc>
              <a:spcAft>
                <a:spcPts val="0"/>
              </a:spcAft>
              <a:buNone/>
              <a:tabLst>
                <a:tab pos="2362200" algn="l"/>
                <a:tab pos="5671185" algn="r"/>
              </a:tabLst>
            </a:pPr>
            <a:r>
              <a:rPr lang="en-US" sz="2800" b="1" u="sng" dirty="0" smtClean="0">
                <a:latin typeface="Times New Roman"/>
                <a:ea typeface="Calibri"/>
                <a:cs typeface="Arial"/>
              </a:rPr>
              <a:t>Compounds</a:t>
            </a:r>
            <a:r>
              <a:rPr lang="en-US" sz="2800" b="1" u="sng" dirty="0">
                <a:latin typeface="Times New Roman"/>
                <a:ea typeface="Calibri"/>
                <a:cs typeface="Arial"/>
              </a:rPr>
              <a:t>:-</a:t>
            </a:r>
            <a:endParaRPr lang="en-US" sz="1800" dirty="0">
              <a:latin typeface="Calibri"/>
              <a:ea typeface="Calibri"/>
              <a:cs typeface="Arial"/>
            </a:endParaRPr>
          </a:p>
          <a:p>
            <a:pPr marL="342900" lvl="0" indent="-342900">
              <a:lnSpc>
                <a:spcPct val="115000"/>
              </a:lnSpc>
              <a:spcAft>
                <a:spcPts val="0"/>
              </a:spcAft>
              <a:buFont typeface="+mj-lt"/>
              <a:buAutoNum type="arabicPeriod"/>
              <a:tabLst>
                <a:tab pos="2362200" algn="l"/>
                <a:tab pos="5671185" algn="r"/>
              </a:tabLst>
            </a:pPr>
            <a:r>
              <a:rPr lang="en-US" sz="2400" b="1" u="sng" dirty="0">
                <a:latin typeface="Times New Roman"/>
                <a:ea typeface="Calibri"/>
                <a:cs typeface="Arial"/>
              </a:rPr>
              <a:t>Hydrides:-</a:t>
            </a:r>
            <a:endParaRPr lang="en-US" sz="1800" dirty="0">
              <a:latin typeface="Calibri"/>
              <a:ea typeface="Calibri"/>
              <a:cs typeface="Arial"/>
            </a:endParaRPr>
          </a:p>
          <a:p>
            <a:pPr marL="499110" indent="0" algn="just">
              <a:lnSpc>
                <a:spcPct val="115000"/>
              </a:lnSpc>
              <a:spcAft>
                <a:spcPts val="0"/>
              </a:spcAft>
              <a:buNone/>
              <a:tabLst>
                <a:tab pos="2362200" algn="l"/>
                <a:tab pos="5671185" algn="r"/>
              </a:tabLst>
            </a:pPr>
            <a:r>
              <a:rPr lang="en-US" sz="1900" dirty="0">
                <a:latin typeface="Times New Roman"/>
                <a:ea typeface="Calibri"/>
                <a:cs typeface="Arial"/>
              </a:rPr>
              <a:t>All the group V elements form hydrides (MH</a:t>
            </a:r>
            <a:r>
              <a:rPr lang="en-US" sz="1900" baseline="-25000" dirty="0">
                <a:latin typeface="Times New Roman"/>
                <a:ea typeface="Calibri"/>
                <a:cs typeface="Arial"/>
              </a:rPr>
              <a:t>3</a:t>
            </a:r>
            <a:r>
              <a:rPr lang="en-US" sz="1900" dirty="0">
                <a:latin typeface="Times New Roman"/>
                <a:ea typeface="Calibri"/>
                <a:cs typeface="Arial"/>
              </a:rPr>
              <a:t>), each one prepared from the reaction of MCl</a:t>
            </a:r>
            <a:r>
              <a:rPr lang="en-US" sz="1900" baseline="-25000" dirty="0">
                <a:latin typeface="Times New Roman"/>
                <a:ea typeface="Calibri"/>
                <a:cs typeface="Arial"/>
              </a:rPr>
              <a:t>3</a:t>
            </a:r>
            <a:r>
              <a:rPr lang="en-US" sz="1900" dirty="0">
                <a:latin typeface="Times New Roman"/>
                <a:ea typeface="Calibri"/>
                <a:cs typeface="Arial"/>
              </a:rPr>
              <a:t> and the metal hydride (to be wanted):-</a:t>
            </a:r>
            <a:endParaRPr lang="en-US" sz="1900" dirty="0">
              <a:latin typeface="Calibri"/>
              <a:ea typeface="Calibri"/>
              <a:cs typeface="Arial"/>
            </a:endParaRPr>
          </a:p>
          <a:p>
            <a:pPr marL="316230" indent="0" algn="just">
              <a:lnSpc>
                <a:spcPct val="115000"/>
              </a:lnSpc>
              <a:spcAft>
                <a:spcPts val="0"/>
              </a:spcAft>
              <a:buNone/>
              <a:tabLst>
                <a:tab pos="2362200" algn="l"/>
                <a:tab pos="5671185" algn="r"/>
              </a:tabLst>
            </a:pPr>
            <a:r>
              <a:rPr lang="en-US" sz="1900" dirty="0">
                <a:latin typeface="Times New Roman"/>
                <a:ea typeface="Calibri"/>
                <a:cs typeface="Arial"/>
              </a:rPr>
              <a:t>4PCl</a:t>
            </a:r>
            <a:r>
              <a:rPr lang="en-US" sz="1900" baseline="-25000" dirty="0">
                <a:latin typeface="Times New Roman"/>
                <a:ea typeface="Calibri"/>
                <a:cs typeface="Arial"/>
              </a:rPr>
              <a:t>3 </a:t>
            </a:r>
            <a:r>
              <a:rPr lang="en-US" sz="1900" dirty="0">
                <a:latin typeface="Times New Roman"/>
                <a:ea typeface="Calibri"/>
                <a:cs typeface="Arial"/>
              </a:rPr>
              <a:t>+ </a:t>
            </a:r>
            <a:r>
              <a:rPr lang="en-US" sz="1900" dirty="0" smtClean="0">
                <a:latin typeface="Times New Roman"/>
                <a:ea typeface="Calibri"/>
                <a:cs typeface="Arial"/>
              </a:rPr>
              <a:t>3LiAlH</a:t>
            </a:r>
            <a:r>
              <a:rPr lang="en-US" sz="1900" baseline="-25000" dirty="0" smtClean="0">
                <a:latin typeface="Times New Roman"/>
                <a:ea typeface="Calibri"/>
                <a:cs typeface="Arial"/>
              </a:rPr>
              <a:t>4</a:t>
            </a:r>
            <a:r>
              <a:rPr lang="en-US" sz="1900" dirty="0" smtClean="0">
                <a:latin typeface="Times New Roman"/>
                <a:ea typeface="Calibri"/>
                <a:cs typeface="Arial"/>
              </a:rPr>
              <a:t>               </a:t>
            </a:r>
            <a:r>
              <a:rPr lang="en-US" sz="1900" dirty="0">
                <a:latin typeface="Times New Roman"/>
                <a:ea typeface="Calibri"/>
                <a:cs typeface="Arial"/>
              </a:rPr>
              <a:t>4PH</a:t>
            </a:r>
            <a:r>
              <a:rPr lang="en-US" sz="1900" baseline="-25000" dirty="0">
                <a:latin typeface="Times New Roman"/>
                <a:ea typeface="Calibri"/>
                <a:cs typeface="Arial"/>
              </a:rPr>
              <a:t>3</a:t>
            </a:r>
            <a:r>
              <a:rPr lang="en-US" sz="1900" dirty="0">
                <a:latin typeface="Times New Roman"/>
                <a:ea typeface="Calibri"/>
                <a:cs typeface="Arial"/>
              </a:rPr>
              <a:t> + 3LiCl + 3AlCl</a:t>
            </a:r>
            <a:r>
              <a:rPr lang="en-US" sz="1900" baseline="-25000" dirty="0">
                <a:latin typeface="Times New Roman"/>
                <a:ea typeface="Calibri"/>
                <a:cs typeface="Arial"/>
              </a:rPr>
              <a:t>3</a:t>
            </a:r>
            <a:endParaRPr lang="en-US" sz="1900" dirty="0">
              <a:latin typeface="Calibri"/>
              <a:ea typeface="Calibri"/>
              <a:cs typeface="Arial"/>
            </a:endParaRPr>
          </a:p>
          <a:p>
            <a:pPr marL="499110" indent="0" algn="just">
              <a:lnSpc>
                <a:spcPct val="115000"/>
              </a:lnSpc>
              <a:spcAft>
                <a:spcPts val="0"/>
              </a:spcAft>
              <a:buNone/>
              <a:tabLst>
                <a:tab pos="2362200" algn="l"/>
                <a:tab pos="5671185" algn="r"/>
              </a:tabLst>
            </a:pPr>
            <a:r>
              <a:rPr lang="en-US" sz="1900" dirty="0">
                <a:latin typeface="Times New Roman"/>
                <a:ea typeface="Calibri"/>
                <a:cs typeface="Arial"/>
              </a:rPr>
              <a:t>Phosphine and Arsine are prepared by the reaction of phosphides and </a:t>
            </a:r>
            <a:r>
              <a:rPr lang="en-US" sz="1900" dirty="0" err="1">
                <a:latin typeface="Times New Roman"/>
                <a:ea typeface="Calibri"/>
                <a:cs typeface="Arial"/>
              </a:rPr>
              <a:t>arsenides</a:t>
            </a:r>
            <a:r>
              <a:rPr lang="en-US" sz="1900" dirty="0">
                <a:latin typeface="Times New Roman"/>
                <a:ea typeface="Calibri"/>
                <a:cs typeface="Arial"/>
              </a:rPr>
              <a:t> of the metals with acids. SbH</a:t>
            </a:r>
            <a:r>
              <a:rPr lang="en-US" sz="1900" baseline="-25000" dirty="0">
                <a:latin typeface="Times New Roman"/>
                <a:ea typeface="Calibri"/>
                <a:cs typeface="Arial"/>
              </a:rPr>
              <a:t>3</a:t>
            </a:r>
            <a:r>
              <a:rPr lang="en-US" sz="1900" dirty="0">
                <a:latin typeface="Times New Roman"/>
                <a:ea typeface="Calibri"/>
                <a:cs typeface="Arial"/>
              </a:rPr>
              <a:t> and BiH</a:t>
            </a:r>
            <a:r>
              <a:rPr lang="en-US" sz="1900" baseline="-25000" dirty="0">
                <a:latin typeface="Times New Roman"/>
                <a:ea typeface="Calibri"/>
                <a:cs typeface="Arial"/>
              </a:rPr>
              <a:t>3</a:t>
            </a:r>
            <a:r>
              <a:rPr lang="en-US" sz="1900" dirty="0">
                <a:latin typeface="Times New Roman"/>
                <a:ea typeface="Calibri"/>
                <a:cs typeface="Arial"/>
              </a:rPr>
              <a:t> are unstable with temperature. Generally the stability of hydrides decrease of the bond energy in the same direction.</a:t>
            </a:r>
            <a:endParaRPr lang="en-US" sz="1900" dirty="0">
              <a:latin typeface="Calibri"/>
              <a:ea typeface="Calibri"/>
              <a:cs typeface="Arial"/>
            </a:endParaRPr>
          </a:p>
          <a:p>
            <a:pPr marL="499110" indent="0" algn="just">
              <a:lnSpc>
                <a:spcPct val="115000"/>
              </a:lnSpc>
              <a:spcAft>
                <a:spcPts val="0"/>
              </a:spcAft>
              <a:buNone/>
              <a:tabLst>
                <a:tab pos="2362200" algn="l"/>
                <a:tab pos="5671185" algn="r"/>
              </a:tabLst>
            </a:pPr>
            <a:r>
              <a:rPr lang="en-US" sz="1900" dirty="0">
                <a:latin typeface="Times New Roman"/>
                <a:ea typeface="Calibri"/>
                <a:cs typeface="Arial"/>
              </a:rPr>
              <a:t>E N-H= 391, E P-H=322, E As-H =247, </a:t>
            </a:r>
            <a:r>
              <a:rPr lang="en-US" sz="2400" dirty="0">
                <a:latin typeface="Times New Roman"/>
                <a:ea typeface="Calibri"/>
                <a:cs typeface="Arial"/>
              </a:rPr>
              <a:t>E </a:t>
            </a:r>
            <a:r>
              <a:rPr lang="en-US" sz="2400" dirty="0" err="1">
                <a:latin typeface="Times New Roman"/>
                <a:ea typeface="Calibri"/>
                <a:cs typeface="Arial"/>
              </a:rPr>
              <a:t>Sb</a:t>
            </a:r>
            <a:r>
              <a:rPr lang="en-US" sz="2400" dirty="0">
                <a:latin typeface="Times New Roman"/>
                <a:ea typeface="Calibri"/>
                <a:cs typeface="Arial"/>
              </a:rPr>
              <a:t>-H=255 KJ/ </a:t>
            </a:r>
            <a:r>
              <a:rPr lang="en-US" sz="2400" dirty="0" err="1" smtClean="0">
                <a:latin typeface="Times New Roman"/>
                <a:ea typeface="Calibri"/>
                <a:cs typeface="Arial"/>
              </a:rPr>
              <a:t>mol</a:t>
            </a:r>
            <a:r>
              <a:rPr lang="en-US" sz="1800" dirty="0">
                <a:latin typeface="Times New Roman"/>
                <a:ea typeface="Calibri"/>
                <a:cs typeface="Arial"/>
              </a:rPr>
              <a:t> </a:t>
            </a:r>
            <a:endParaRPr lang="en-US" sz="1800" dirty="0" smtClean="0">
              <a:latin typeface="Times New Roman"/>
              <a:ea typeface="Calibri"/>
              <a:cs typeface="Arial"/>
            </a:endParaRPr>
          </a:p>
          <a:p>
            <a:pPr marL="499110" indent="0" algn="just">
              <a:lnSpc>
                <a:spcPct val="115000"/>
              </a:lnSpc>
              <a:spcAft>
                <a:spcPts val="0"/>
              </a:spcAft>
              <a:buNone/>
              <a:tabLst>
                <a:tab pos="2362200" algn="l"/>
                <a:tab pos="5671185" algn="r"/>
              </a:tabLst>
            </a:pPr>
            <a:endParaRPr lang="en-US" sz="1400" dirty="0">
              <a:latin typeface="Calibri"/>
              <a:ea typeface="Calibri"/>
              <a:cs typeface="Arial"/>
            </a:endParaRPr>
          </a:p>
          <a:p>
            <a:pPr marL="316230" indent="0" algn="just">
              <a:lnSpc>
                <a:spcPct val="115000"/>
              </a:lnSpc>
              <a:spcAft>
                <a:spcPts val="0"/>
              </a:spcAft>
              <a:buNone/>
              <a:tabLst>
                <a:tab pos="2362200" algn="l"/>
                <a:tab pos="5671185" algn="r"/>
              </a:tabLst>
            </a:pPr>
            <a:r>
              <a:rPr lang="en-US" sz="2400" dirty="0">
                <a:solidFill>
                  <a:srgbClr val="FF0000"/>
                </a:solidFill>
                <a:latin typeface="Times New Roman"/>
                <a:ea typeface="Calibri"/>
                <a:cs typeface="Arial"/>
              </a:rPr>
              <a:t>2</a:t>
            </a:r>
            <a:r>
              <a:rPr lang="en-US" sz="2400" dirty="0">
                <a:latin typeface="Times New Roman"/>
                <a:ea typeface="Calibri"/>
                <a:cs typeface="Arial"/>
              </a:rPr>
              <a:t>-</a:t>
            </a:r>
            <a:r>
              <a:rPr lang="en-US" sz="2400" b="1" u="sng" dirty="0">
                <a:latin typeface="Times New Roman"/>
                <a:ea typeface="Calibri"/>
                <a:cs typeface="Arial"/>
              </a:rPr>
              <a:t>Phosphine PH</a:t>
            </a:r>
            <a:r>
              <a:rPr lang="en-US" sz="2400" b="1" u="sng" baseline="-25000" dirty="0">
                <a:latin typeface="Times New Roman"/>
                <a:ea typeface="Calibri"/>
                <a:cs typeface="Arial"/>
              </a:rPr>
              <a:t>3</a:t>
            </a:r>
            <a:r>
              <a:rPr lang="en-US" sz="2400" b="1" u="sng" dirty="0" smtClean="0">
                <a:latin typeface="Times New Roman"/>
                <a:ea typeface="Calibri"/>
                <a:cs typeface="Arial"/>
              </a:rPr>
              <a:t>:-</a:t>
            </a:r>
            <a:endParaRPr lang="en-US" sz="2400" dirty="0">
              <a:latin typeface="Calibri"/>
              <a:ea typeface="Calibri"/>
              <a:cs typeface="Arial"/>
            </a:endParaRPr>
          </a:p>
          <a:p>
            <a:pPr marL="499110" indent="0" algn="just">
              <a:lnSpc>
                <a:spcPct val="115000"/>
              </a:lnSpc>
              <a:spcAft>
                <a:spcPts val="0"/>
              </a:spcAft>
              <a:buNone/>
              <a:tabLst>
                <a:tab pos="2362200" algn="l"/>
                <a:tab pos="5671185" algn="r"/>
              </a:tabLst>
            </a:pPr>
            <a:r>
              <a:rPr lang="en-US" sz="1900" dirty="0">
                <a:latin typeface="Times New Roman"/>
                <a:ea typeface="Calibri"/>
                <a:cs typeface="Arial"/>
              </a:rPr>
              <a:t>The pH</a:t>
            </a:r>
            <a:r>
              <a:rPr lang="en-US" sz="1900" baseline="-25000" dirty="0">
                <a:latin typeface="Times New Roman"/>
                <a:ea typeface="Calibri"/>
                <a:cs typeface="Arial"/>
              </a:rPr>
              <a:t>3</a:t>
            </a:r>
            <a:r>
              <a:rPr lang="en-US" sz="1900" dirty="0">
                <a:latin typeface="Times New Roman"/>
                <a:ea typeface="Calibri"/>
                <a:cs typeface="Arial"/>
              </a:rPr>
              <a:t> structure is pyramid, </a:t>
            </a:r>
            <a:r>
              <a:rPr lang="en-US" sz="2300" dirty="0">
                <a:latin typeface="Times New Roman"/>
                <a:ea typeface="Calibri"/>
                <a:cs typeface="Arial"/>
              </a:rPr>
              <a:t>the HPH angle in 93.7˚ less than HNH in NH</a:t>
            </a:r>
            <a:r>
              <a:rPr lang="en-US" sz="2300" baseline="-25000" dirty="0">
                <a:latin typeface="Times New Roman"/>
                <a:ea typeface="Calibri"/>
                <a:cs typeface="Arial"/>
              </a:rPr>
              <a:t>3</a:t>
            </a:r>
            <a:r>
              <a:rPr lang="en-US" sz="2300" dirty="0">
                <a:latin typeface="Times New Roman"/>
                <a:ea typeface="Calibri"/>
                <a:cs typeface="Arial"/>
              </a:rPr>
              <a:t> and close to the angle formed because of the overlapping of P-orbitals of phosphorous with S-orbital of hydrogen (90˚) without hybridization of SP</a:t>
            </a:r>
            <a:r>
              <a:rPr lang="en-US" sz="2300" baseline="-25000" dirty="0">
                <a:latin typeface="Times New Roman"/>
                <a:ea typeface="Calibri"/>
                <a:cs typeface="Arial"/>
              </a:rPr>
              <a:t>3</a:t>
            </a:r>
            <a:r>
              <a:rPr lang="en-US" sz="2300" dirty="0">
                <a:latin typeface="Times New Roman"/>
                <a:ea typeface="Calibri"/>
                <a:cs typeface="Arial"/>
              </a:rPr>
              <a:t> for P. So that the non-bonding two electrons in phosphorous atom has the S character and they are distributed in a spherical shape around the nucleus of this atom (P), which retard the contribution of phosphine by these electrons to behave as a Lewis base on the contrary of NH</a:t>
            </a:r>
            <a:r>
              <a:rPr lang="en-US" sz="2300" baseline="-25000" dirty="0">
                <a:latin typeface="Times New Roman"/>
                <a:ea typeface="Calibri"/>
                <a:cs typeface="Arial"/>
              </a:rPr>
              <a:t>3</a:t>
            </a:r>
            <a:r>
              <a:rPr lang="en-US" sz="2300" dirty="0">
                <a:latin typeface="Times New Roman"/>
                <a:ea typeface="Calibri"/>
                <a:cs typeface="Arial"/>
              </a:rPr>
              <a:t> in which the HNH angle (107˚) and the nitrogen atom is hybridized (SP</a:t>
            </a:r>
            <a:r>
              <a:rPr lang="en-US" sz="2300" baseline="30000" dirty="0">
                <a:latin typeface="Times New Roman"/>
                <a:ea typeface="Calibri"/>
                <a:cs typeface="Arial"/>
              </a:rPr>
              <a:t>3</a:t>
            </a:r>
            <a:r>
              <a:rPr lang="en-US" sz="2300" dirty="0">
                <a:latin typeface="Times New Roman"/>
                <a:ea typeface="Calibri"/>
                <a:cs typeface="Arial"/>
              </a:rPr>
              <a:t>) and the nonbonding pair of electrons is present in the hybridized SP</a:t>
            </a:r>
            <a:r>
              <a:rPr lang="en-US" sz="2300" baseline="30000" dirty="0">
                <a:latin typeface="Times New Roman"/>
                <a:ea typeface="Calibri"/>
                <a:cs typeface="Arial"/>
              </a:rPr>
              <a:t>3</a:t>
            </a:r>
            <a:r>
              <a:rPr lang="en-US" sz="2300" dirty="0">
                <a:latin typeface="Times New Roman"/>
                <a:ea typeface="Calibri"/>
                <a:cs typeface="Arial"/>
              </a:rPr>
              <a:t> orbital which directed from nitrogen to one corner of the tetrahedral shape of NH</a:t>
            </a:r>
            <a:r>
              <a:rPr lang="en-US" sz="2300" baseline="-25000" dirty="0">
                <a:latin typeface="Times New Roman"/>
                <a:ea typeface="Calibri"/>
                <a:cs typeface="Arial"/>
              </a:rPr>
              <a:t>3</a:t>
            </a:r>
            <a:r>
              <a:rPr lang="en-US" sz="2300" dirty="0">
                <a:latin typeface="Times New Roman"/>
                <a:ea typeface="Calibri"/>
                <a:cs typeface="Arial"/>
              </a:rPr>
              <a:t>, that make it easy for NH</a:t>
            </a:r>
            <a:r>
              <a:rPr lang="en-US" sz="2300" baseline="-25000" dirty="0">
                <a:latin typeface="Times New Roman"/>
                <a:ea typeface="Calibri"/>
                <a:cs typeface="Arial"/>
              </a:rPr>
              <a:t>3</a:t>
            </a:r>
            <a:r>
              <a:rPr lang="en-US" sz="2300" dirty="0">
                <a:latin typeface="Times New Roman"/>
                <a:ea typeface="Calibri"/>
                <a:cs typeface="Arial"/>
              </a:rPr>
              <a:t> to give (donate) these electron to be a strong Lewis base.</a:t>
            </a:r>
            <a:endParaRPr lang="en-US" sz="2300" dirty="0">
              <a:latin typeface="Calibri"/>
              <a:ea typeface="Calibri"/>
              <a:cs typeface="Arial"/>
            </a:endParaRPr>
          </a:p>
          <a:p>
            <a:pPr marL="499110" indent="220980" algn="just">
              <a:lnSpc>
                <a:spcPct val="115000"/>
              </a:lnSpc>
              <a:spcAft>
                <a:spcPts val="0"/>
              </a:spcAft>
              <a:tabLst>
                <a:tab pos="2362200" algn="l"/>
                <a:tab pos="5671185" algn="r"/>
              </a:tabLst>
            </a:pPr>
            <a:r>
              <a:rPr lang="en-US" sz="2300" dirty="0">
                <a:latin typeface="Times New Roman"/>
                <a:ea typeface="Calibri"/>
                <a:cs typeface="Arial"/>
              </a:rPr>
              <a:t>The tendency of the hydrides as Lewis bases decreases decrease from </a:t>
            </a:r>
            <a:endParaRPr lang="en-US" sz="2300" dirty="0">
              <a:latin typeface="Calibri"/>
              <a:ea typeface="Calibri"/>
              <a:cs typeface="Arial"/>
            </a:endParaRPr>
          </a:p>
          <a:p>
            <a:pPr marL="499110" indent="220980" algn="just">
              <a:lnSpc>
                <a:spcPct val="115000"/>
              </a:lnSpc>
              <a:spcAft>
                <a:spcPts val="0"/>
              </a:spcAft>
              <a:tabLst>
                <a:tab pos="2362200" algn="l"/>
                <a:tab pos="5671185" algn="r"/>
              </a:tabLst>
            </a:pPr>
            <a:r>
              <a:rPr lang="en-US" sz="2300" dirty="0">
                <a:latin typeface="Times New Roman"/>
                <a:ea typeface="Calibri"/>
                <a:cs typeface="Arial"/>
              </a:rPr>
              <a:t>N</a:t>
            </a:r>
            <a:r>
              <a:rPr lang="ar-SA" sz="2300" dirty="0">
                <a:latin typeface="Times New Roman"/>
                <a:ea typeface="Calibri"/>
                <a:cs typeface="Arial"/>
              </a:rPr>
              <a:t>   </a:t>
            </a:r>
            <a:r>
              <a:rPr lang="en-US" sz="2300" dirty="0">
                <a:latin typeface="Times New Roman"/>
                <a:ea typeface="Calibri"/>
                <a:cs typeface="Arial"/>
              </a:rPr>
              <a:t>        Bi. </a:t>
            </a:r>
            <a:r>
              <a:rPr lang="en-US" sz="2300" dirty="0" err="1">
                <a:latin typeface="Times New Roman"/>
                <a:ea typeface="Calibri"/>
                <a:cs typeface="Arial"/>
              </a:rPr>
              <a:t>Phosphonium</a:t>
            </a:r>
            <a:r>
              <a:rPr lang="en-US" sz="2300" dirty="0">
                <a:latin typeface="Times New Roman"/>
                <a:ea typeface="Calibri"/>
                <a:cs typeface="Arial"/>
              </a:rPr>
              <a:t> salts can be prepared by reaction of phosphine with strong acids,</a:t>
            </a:r>
            <a:endParaRPr lang="en-US" sz="2300" dirty="0">
              <a:latin typeface="Calibri"/>
              <a:ea typeface="Calibri"/>
              <a:cs typeface="Arial"/>
            </a:endParaRPr>
          </a:p>
          <a:p>
            <a:pPr marL="499110" indent="220980" algn="just">
              <a:lnSpc>
                <a:spcPct val="115000"/>
              </a:lnSpc>
              <a:spcAft>
                <a:spcPts val="0"/>
              </a:spcAft>
              <a:tabLst>
                <a:tab pos="2362200" algn="l"/>
                <a:tab pos="5671185" algn="r"/>
              </a:tabLst>
            </a:pPr>
            <a:r>
              <a:rPr lang="en-US" sz="2300" dirty="0">
                <a:latin typeface="Times New Roman"/>
                <a:ea typeface="Calibri"/>
                <a:cs typeface="Arial"/>
              </a:rPr>
              <a:t>PH</a:t>
            </a:r>
            <a:r>
              <a:rPr lang="en-US" sz="2300" baseline="-25000" dirty="0">
                <a:latin typeface="Times New Roman"/>
                <a:ea typeface="Calibri"/>
                <a:cs typeface="Arial"/>
              </a:rPr>
              <a:t>3</a:t>
            </a:r>
            <a:r>
              <a:rPr lang="en-US" sz="2300" dirty="0">
                <a:latin typeface="Times New Roman"/>
                <a:ea typeface="Calibri"/>
                <a:cs typeface="Arial"/>
              </a:rPr>
              <a:t> + HI           PH</a:t>
            </a:r>
            <a:r>
              <a:rPr lang="en-US" sz="2300" baseline="30000" dirty="0">
                <a:latin typeface="Times New Roman"/>
                <a:ea typeface="Calibri"/>
                <a:cs typeface="Arial"/>
              </a:rPr>
              <a:t>+</a:t>
            </a:r>
            <a:r>
              <a:rPr lang="en-US" sz="2300" baseline="-25000" dirty="0">
                <a:latin typeface="Times New Roman"/>
                <a:ea typeface="Calibri"/>
                <a:cs typeface="Arial"/>
              </a:rPr>
              <a:t>4</a:t>
            </a:r>
            <a:r>
              <a:rPr lang="en-US" sz="2300" dirty="0">
                <a:latin typeface="Times New Roman"/>
                <a:ea typeface="Calibri"/>
                <a:cs typeface="Arial"/>
              </a:rPr>
              <a:t>I</a:t>
            </a:r>
            <a:r>
              <a:rPr lang="en-US" sz="2300" baseline="30000" dirty="0">
                <a:latin typeface="Times New Roman"/>
                <a:ea typeface="Calibri"/>
                <a:cs typeface="Arial"/>
              </a:rPr>
              <a:t>-</a:t>
            </a:r>
            <a:endParaRPr lang="en-US" sz="2300" dirty="0">
              <a:latin typeface="Calibri"/>
              <a:ea typeface="Calibri"/>
              <a:cs typeface="Arial"/>
            </a:endParaRPr>
          </a:p>
          <a:p>
            <a:pPr marL="499110" indent="220980" algn="just">
              <a:lnSpc>
                <a:spcPct val="115000"/>
              </a:lnSpc>
              <a:spcAft>
                <a:spcPts val="1000"/>
              </a:spcAft>
              <a:tabLst>
                <a:tab pos="2362200" algn="l"/>
                <a:tab pos="5671185" algn="r"/>
              </a:tabLst>
            </a:pPr>
            <a:r>
              <a:rPr lang="en-US" sz="2300" dirty="0">
                <a:latin typeface="Times New Roman"/>
                <a:ea typeface="Calibri"/>
                <a:cs typeface="Arial"/>
              </a:rPr>
              <a:t>PH</a:t>
            </a:r>
            <a:r>
              <a:rPr lang="en-US" sz="2300" baseline="-25000" dirty="0">
                <a:latin typeface="Times New Roman"/>
                <a:ea typeface="Calibri"/>
                <a:cs typeface="Arial"/>
              </a:rPr>
              <a:t>4</a:t>
            </a:r>
            <a:r>
              <a:rPr lang="en-US" sz="2300" baseline="30000" dirty="0">
                <a:latin typeface="Times New Roman"/>
                <a:ea typeface="Calibri"/>
                <a:cs typeface="Arial"/>
              </a:rPr>
              <a:t>+</a:t>
            </a:r>
            <a:r>
              <a:rPr lang="en-US" sz="2300" dirty="0">
                <a:latin typeface="Times New Roman"/>
                <a:ea typeface="Calibri"/>
                <a:cs typeface="Arial"/>
              </a:rPr>
              <a:t> + </a:t>
            </a:r>
            <a:r>
              <a:rPr lang="en-US" sz="2300" dirty="0" smtClean="0">
                <a:latin typeface="Times New Roman"/>
                <a:ea typeface="Calibri"/>
                <a:cs typeface="Arial"/>
              </a:rPr>
              <a:t>H</a:t>
            </a:r>
            <a:r>
              <a:rPr lang="en-US" sz="2300" baseline="-25000" dirty="0" smtClean="0">
                <a:latin typeface="Times New Roman"/>
                <a:ea typeface="Calibri"/>
                <a:cs typeface="Arial"/>
              </a:rPr>
              <a:t>2</a:t>
            </a:r>
            <a:r>
              <a:rPr lang="en-US" sz="2300" dirty="0" smtClean="0">
                <a:latin typeface="Times New Roman"/>
                <a:ea typeface="Calibri"/>
                <a:cs typeface="Arial"/>
              </a:rPr>
              <a:t>O             </a:t>
            </a:r>
            <a:r>
              <a:rPr lang="en-US" sz="2300" dirty="0">
                <a:latin typeface="Times New Roman"/>
                <a:ea typeface="Calibri"/>
                <a:cs typeface="Arial"/>
              </a:rPr>
              <a:t>PH</a:t>
            </a:r>
            <a:r>
              <a:rPr lang="en-US" sz="2300" baseline="-25000" dirty="0">
                <a:latin typeface="Times New Roman"/>
                <a:ea typeface="Calibri"/>
                <a:cs typeface="Arial"/>
              </a:rPr>
              <a:t>3</a:t>
            </a:r>
            <a:r>
              <a:rPr lang="en-US" sz="2300" dirty="0">
                <a:latin typeface="Times New Roman"/>
                <a:ea typeface="Calibri"/>
                <a:cs typeface="Arial"/>
              </a:rPr>
              <a:t>+ H</a:t>
            </a:r>
            <a:r>
              <a:rPr lang="en-US" sz="2300" baseline="-25000" dirty="0">
                <a:latin typeface="Times New Roman"/>
                <a:ea typeface="Calibri"/>
                <a:cs typeface="Arial"/>
              </a:rPr>
              <a:t>3</a:t>
            </a:r>
            <a:r>
              <a:rPr lang="en-US" sz="2300" dirty="0">
                <a:latin typeface="Times New Roman"/>
                <a:ea typeface="Calibri"/>
                <a:cs typeface="Arial"/>
              </a:rPr>
              <a:t>O</a:t>
            </a:r>
            <a:r>
              <a:rPr lang="en-US" sz="2300" baseline="30000" dirty="0" smtClean="0">
                <a:latin typeface="Times New Roman"/>
                <a:ea typeface="Calibri"/>
                <a:cs typeface="Arial"/>
              </a:rPr>
              <a:t>+</a:t>
            </a:r>
            <a:endParaRPr lang="en-US" sz="1800" dirty="0">
              <a:latin typeface="Calibri"/>
              <a:ea typeface="Calibri"/>
              <a:cs typeface="Arial"/>
            </a:endParaRPr>
          </a:p>
        </p:txBody>
      </p:sp>
      <p:cxnSp>
        <p:nvCxnSpPr>
          <p:cNvPr id="5" name="رابط كسهم مستقيم 4"/>
          <p:cNvCxnSpPr/>
          <p:nvPr/>
        </p:nvCxnSpPr>
        <p:spPr>
          <a:xfrm>
            <a:off x="1187624" y="5157192"/>
            <a:ext cx="43204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رابط كسهم مستقيم 6"/>
          <p:cNvCxnSpPr/>
          <p:nvPr/>
        </p:nvCxnSpPr>
        <p:spPr>
          <a:xfrm>
            <a:off x="1763688" y="5445224"/>
            <a:ext cx="43204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رابط كسهم مستقيم 9"/>
          <p:cNvCxnSpPr/>
          <p:nvPr/>
        </p:nvCxnSpPr>
        <p:spPr>
          <a:xfrm>
            <a:off x="1947223" y="5733256"/>
            <a:ext cx="50405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رابط كسهم مستقيم 11"/>
          <p:cNvCxnSpPr/>
          <p:nvPr/>
        </p:nvCxnSpPr>
        <p:spPr>
          <a:xfrm>
            <a:off x="1691680" y="1268760"/>
            <a:ext cx="50757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461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9552" y="188640"/>
            <a:ext cx="8136904" cy="6336704"/>
          </a:xfrm>
        </p:spPr>
        <p:txBody>
          <a:bodyPr>
            <a:normAutofit fontScale="85000" lnSpcReduction="20000"/>
          </a:bodyPr>
          <a:lstStyle/>
          <a:p>
            <a:pPr marL="499110" indent="0" algn="just">
              <a:lnSpc>
                <a:spcPct val="115000"/>
              </a:lnSpc>
              <a:spcAft>
                <a:spcPts val="0"/>
              </a:spcAft>
              <a:buNone/>
              <a:tabLst>
                <a:tab pos="2362200" algn="l"/>
                <a:tab pos="5671185" algn="r"/>
              </a:tabLst>
            </a:pPr>
            <a:r>
              <a:rPr lang="en-US" sz="2400" dirty="0">
                <a:latin typeface="Times New Roman"/>
                <a:ea typeface="Calibri"/>
                <a:cs typeface="Arial"/>
              </a:rPr>
              <a:t> </a:t>
            </a:r>
            <a:r>
              <a:rPr lang="en-US" sz="2800" b="1" u="sng" dirty="0" smtClean="0">
                <a:latin typeface="Times New Roman"/>
                <a:ea typeface="Calibri"/>
                <a:cs typeface="Arial"/>
              </a:rPr>
              <a:t>Arsine </a:t>
            </a:r>
            <a:r>
              <a:rPr lang="en-US" sz="2800" b="1" u="sng" dirty="0">
                <a:latin typeface="Times New Roman"/>
                <a:ea typeface="Calibri"/>
                <a:cs typeface="Arial"/>
              </a:rPr>
              <a:t>AsH</a:t>
            </a:r>
            <a:r>
              <a:rPr lang="en-US" sz="2800" b="1" u="sng" baseline="-25000" dirty="0">
                <a:latin typeface="Times New Roman"/>
                <a:ea typeface="Calibri"/>
                <a:cs typeface="Arial"/>
              </a:rPr>
              <a:t>3</a:t>
            </a:r>
            <a:endParaRPr lang="en-US" sz="1800" dirty="0">
              <a:latin typeface="Calibri"/>
              <a:ea typeface="Calibri"/>
              <a:cs typeface="Arial"/>
            </a:endParaRPr>
          </a:p>
          <a:p>
            <a:pPr marL="499110" indent="220980" algn="just">
              <a:lnSpc>
                <a:spcPct val="115000"/>
              </a:lnSpc>
              <a:spcAft>
                <a:spcPts val="0"/>
              </a:spcAft>
              <a:tabLst>
                <a:tab pos="2362200" algn="l"/>
                <a:tab pos="5671185" algn="r"/>
              </a:tabLst>
            </a:pPr>
            <a:r>
              <a:rPr lang="en-US" sz="2400" dirty="0">
                <a:latin typeface="Times New Roman"/>
                <a:ea typeface="Calibri"/>
                <a:cs typeface="Arial"/>
              </a:rPr>
              <a:t>Very toxic compound, easily </a:t>
            </a:r>
            <a:r>
              <a:rPr lang="en-US" sz="2400" dirty="0" err="1">
                <a:latin typeface="Times New Roman"/>
                <a:ea typeface="Calibri"/>
                <a:cs typeface="Arial"/>
              </a:rPr>
              <a:t>hydrolyse</a:t>
            </a:r>
            <a:r>
              <a:rPr lang="en-US" sz="2400" dirty="0">
                <a:latin typeface="Times New Roman"/>
                <a:ea typeface="Calibri"/>
                <a:cs typeface="Arial"/>
              </a:rPr>
              <a:t> by heat to its components, As precipitated as a mirror, this character is used to detect As, this test is called Marsh test. </a:t>
            </a:r>
            <a:r>
              <a:rPr lang="en-US" sz="2400" dirty="0" err="1">
                <a:latin typeface="Times New Roman"/>
                <a:ea typeface="Calibri"/>
                <a:cs typeface="Arial"/>
              </a:rPr>
              <a:t>Stibine</a:t>
            </a:r>
            <a:r>
              <a:rPr lang="en-US" sz="2400" dirty="0">
                <a:latin typeface="Times New Roman"/>
                <a:ea typeface="Calibri"/>
                <a:cs typeface="Arial"/>
              </a:rPr>
              <a:t> SbH</a:t>
            </a:r>
            <a:r>
              <a:rPr lang="en-US" sz="2400" baseline="-25000" dirty="0">
                <a:latin typeface="Times New Roman"/>
                <a:ea typeface="Calibri"/>
                <a:cs typeface="Arial"/>
              </a:rPr>
              <a:t>3</a:t>
            </a:r>
            <a:r>
              <a:rPr lang="en-US" sz="2400" dirty="0">
                <a:latin typeface="Times New Roman"/>
                <a:ea typeface="Calibri"/>
                <a:cs typeface="Arial"/>
              </a:rPr>
              <a:t> likes arsine AsH3 but it is less stable. All hydrides are reducing agents (strong), burn when contact air forming oxides.</a:t>
            </a:r>
            <a:endParaRPr lang="en-US" sz="1800" dirty="0">
              <a:latin typeface="Calibri"/>
              <a:ea typeface="Calibri"/>
              <a:cs typeface="Arial"/>
            </a:endParaRPr>
          </a:p>
          <a:p>
            <a:pPr marL="457200" algn="just">
              <a:lnSpc>
                <a:spcPct val="115000"/>
              </a:lnSpc>
              <a:spcAft>
                <a:spcPts val="0"/>
              </a:spcAft>
              <a:tabLst>
                <a:tab pos="2362200" algn="l"/>
                <a:tab pos="5671185" algn="r"/>
              </a:tabLst>
            </a:pPr>
            <a:r>
              <a:rPr lang="en-US" sz="2800" b="1" u="sng" dirty="0">
                <a:latin typeface="Times New Roman"/>
                <a:ea typeface="Calibri"/>
                <a:cs typeface="Arial"/>
              </a:rPr>
              <a:t>Halides</a:t>
            </a:r>
            <a:endParaRPr lang="en-US" sz="1800" dirty="0">
              <a:latin typeface="Calibri"/>
              <a:ea typeface="Calibri"/>
              <a:cs typeface="Arial"/>
            </a:endParaRPr>
          </a:p>
          <a:p>
            <a:pPr marL="499110" indent="220980" algn="just">
              <a:lnSpc>
                <a:spcPct val="115000"/>
              </a:lnSpc>
              <a:spcAft>
                <a:spcPts val="0"/>
              </a:spcAft>
              <a:tabLst>
                <a:tab pos="2362200" algn="l"/>
                <a:tab pos="5671185" algn="r"/>
              </a:tabLst>
            </a:pPr>
            <a:r>
              <a:rPr lang="en-US" sz="2400" dirty="0">
                <a:latin typeface="Times New Roman"/>
                <a:ea typeface="Calibri"/>
                <a:cs typeface="Arial"/>
              </a:rPr>
              <a:t>Group V elements form two types of halides, </a:t>
            </a:r>
            <a:r>
              <a:rPr lang="en-US" sz="2400" dirty="0" err="1">
                <a:latin typeface="Times New Roman"/>
                <a:ea typeface="Calibri"/>
                <a:cs typeface="Arial"/>
              </a:rPr>
              <a:t>trihalides</a:t>
            </a:r>
            <a:r>
              <a:rPr lang="en-US" sz="2400" dirty="0">
                <a:latin typeface="Times New Roman"/>
                <a:ea typeface="Calibri"/>
                <a:cs typeface="Arial"/>
              </a:rPr>
              <a:t> (MX</a:t>
            </a:r>
            <a:r>
              <a:rPr lang="en-US" sz="2400" baseline="-25000" dirty="0">
                <a:latin typeface="Times New Roman"/>
                <a:ea typeface="Calibri"/>
                <a:cs typeface="Arial"/>
              </a:rPr>
              <a:t>3</a:t>
            </a:r>
            <a:r>
              <a:rPr lang="en-US" sz="2400" dirty="0">
                <a:latin typeface="Times New Roman"/>
                <a:ea typeface="Calibri"/>
                <a:cs typeface="Arial"/>
              </a:rPr>
              <a:t>) and </a:t>
            </a:r>
            <a:r>
              <a:rPr lang="en-US" sz="2400" dirty="0" err="1">
                <a:latin typeface="Times New Roman"/>
                <a:ea typeface="Calibri"/>
                <a:cs typeface="Arial"/>
              </a:rPr>
              <a:t>penta</a:t>
            </a:r>
            <a:r>
              <a:rPr lang="en-US" sz="2400" dirty="0">
                <a:latin typeface="Times New Roman"/>
                <a:ea typeface="Calibri"/>
                <a:cs typeface="Arial"/>
              </a:rPr>
              <a:t> (MX</a:t>
            </a:r>
            <a:r>
              <a:rPr lang="en-US" sz="2400" baseline="-25000" dirty="0">
                <a:latin typeface="Times New Roman"/>
                <a:ea typeface="Calibri"/>
                <a:cs typeface="Arial"/>
              </a:rPr>
              <a:t>5</a:t>
            </a:r>
            <a:r>
              <a:rPr lang="en-US" sz="2400" dirty="0">
                <a:latin typeface="Times New Roman"/>
                <a:ea typeface="Calibri"/>
                <a:cs typeface="Arial"/>
              </a:rPr>
              <a:t>).</a:t>
            </a:r>
            <a:endParaRPr lang="en-US" sz="1800" dirty="0">
              <a:latin typeface="Calibri"/>
              <a:ea typeface="Calibri"/>
              <a:cs typeface="Arial"/>
            </a:endParaRPr>
          </a:p>
          <a:p>
            <a:pPr marL="342900" lvl="0" indent="-342900" algn="just">
              <a:lnSpc>
                <a:spcPct val="115000"/>
              </a:lnSpc>
              <a:spcAft>
                <a:spcPts val="0"/>
              </a:spcAft>
              <a:buFont typeface="+mj-lt"/>
              <a:buAutoNum type="alphaLcPeriod"/>
              <a:tabLst>
                <a:tab pos="2362200" algn="l"/>
                <a:tab pos="5671185" algn="r"/>
              </a:tabLst>
            </a:pPr>
            <a:r>
              <a:rPr lang="en-US" sz="2400" b="1" u="sng" dirty="0">
                <a:latin typeface="Times New Roman"/>
                <a:ea typeface="Calibri"/>
                <a:cs typeface="Arial"/>
              </a:rPr>
              <a:t>MX</a:t>
            </a:r>
            <a:r>
              <a:rPr lang="en-US" sz="2400" b="1" u="sng" baseline="-25000" dirty="0">
                <a:latin typeface="Times New Roman"/>
                <a:ea typeface="Calibri"/>
                <a:cs typeface="Arial"/>
              </a:rPr>
              <a:t>3</a:t>
            </a:r>
            <a:r>
              <a:rPr lang="en-US" sz="2400" b="1" u="sng" dirty="0">
                <a:latin typeface="Times New Roman"/>
                <a:ea typeface="Calibri"/>
                <a:cs typeface="Arial"/>
              </a:rPr>
              <a:t> </a:t>
            </a:r>
            <a:endParaRPr lang="en-US" sz="1800" dirty="0">
              <a:latin typeface="Calibri"/>
              <a:ea typeface="Calibri"/>
              <a:cs typeface="Arial"/>
            </a:endParaRPr>
          </a:p>
          <a:p>
            <a:pPr marL="990600" indent="179705" algn="just">
              <a:lnSpc>
                <a:spcPct val="115000"/>
              </a:lnSpc>
              <a:spcAft>
                <a:spcPts val="0"/>
              </a:spcAft>
              <a:tabLst>
                <a:tab pos="2362200" algn="l"/>
                <a:tab pos="5671185" algn="r"/>
              </a:tabLst>
            </a:pPr>
            <a:r>
              <a:rPr lang="en-US" sz="2400" dirty="0">
                <a:latin typeface="Times New Roman"/>
                <a:ea typeface="Calibri"/>
                <a:cs typeface="Arial"/>
              </a:rPr>
              <a:t>MX</a:t>
            </a:r>
            <a:r>
              <a:rPr lang="en-US" sz="2400" baseline="-25000" dirty="0">
                <a:latin typeface="Times New Roman"/>
                <a:ea typeface="Calibri"/>
                <a:cs typeface="Arial"/>
              </a:rPr>
              <a:t>3</a:t>
            </a:r>
            <a:r>
              <a:rPr lang="en-US" sz="2400" dirty="0">
                <a:latin typeface="Times New Roman"/>
                <a:ea typeface="Calibri"/>
                <a:cs typeface="Arial"/>
              </a:rPr>
              <a:t> of P, As, </a:t>
            </a:r>
            <a:r>
              <a:rPr lang="en-US" sz="2400" dirty="0" err="1">
                <a:latin typeface="Times New Roman"/>
                <a:ea typeface="Calibri"/>
                <a:cs typeface="Arial"/>
              </a:rPr>
              <a:t>Sb</a:t>
            </a:r>
            <a:r>
              <a:rPr lang="en-US" sz="2400" dirty="0">
                <a:latin typeface="Times New Roman"/>
                <a:ea typeface="Calibri"/>
                <a:cs typeface="Arial"/>
              </a:rPr>
              <a:t> and Bi (except PF</a:t>
            </a:r>
            <a:r>
              <a:rPr lang="en-US" sz="2400" baseline="-25000" dirty="0">
                <a:latin typeface="Times New Roman"/>
                <a:ea typeface="Calibri"/>
                <a:cs typeface="Arial"/>
              </a:rPr>
              <a:t>3</a:t>
            </a:r>
            <a:r>
              <a:rPr lang="en-US" sz="2400" dirty="0">
                <a:latin typeface="Times New Roman"/>
                <a:ea typeface="Calibri"/>
                <a:cs typeface="Arial"/>
              </a:rPr>
              <a:t>) are prepared from halogens with enough (or excess) quantity of the metals while PF</a:t>
            </a:r>
            <a:r>
              <a:rPr lang="en-US" sz="2400" baseline="-25000" dirty="0">
                <a:latin typeface="Times New Roman"/>
                <a:ea typeface="Calibri"/>
                <a:cs typeface="Arial"/>
              </a:rPr>
              <a:t>3</a:t>
            </a:r>
            <a:r>
              <a:rPr lang="en-US" sz="2400" dirty="0">
                <a:latin typeface="Times New Roman"/>
                <a:ea typeface="Calibri"/>
                <a:cs typeface="Arial"/>
              </a:rPr>
              <a:t> is prepared by the reaction of ZnF</a:t>
            </a:r>
            <a:r>
              <a:rPr lang="en-US" sz="2400" baseline="-25000" dirty="0">
                <a:latin typeface="Times New Roman"/>
                <a:ea typeface="Calibri"/>
                <a:cs typeface="Arial"/>
              </a:rPr>
              <a:t>2</a:t>
            </a:r>
            <a:r>
              <a:rPr lang="en-US" sz="2400" dirty="0">
                <a:latin typeface="Times New Roman"/>
                <a:ea typeface="Calibri"/>
                <a:cs typeface="Arial"/>
              </a:rPr>
              <a:t> with PCl</a:t>
            </a:r>
            <a:r>
              <a:rPr lang="en-US" sz="2400" baseline="-25000" dirty="0">
                <a:latin typeface="Times New Roman"/>
                <a:ea typeface="Calibri"/>
                <a:cs typeface="Arial"/>
              </a:rPr>
              <a:t>3</a:t>
            </a:r>
            <a:r>
              <a:rPr lang="en-US" sz="2400" dirty="0">
                <a:latin typeface="Times New Roman"/>
                <a:ea typeface="Calibri"/>
                <a:cs typeface="Arial"/>
              </a:rPr>
              <a:t>.</a:t>
            </a:r>
            <a:endParaRPr lang="en-US" sz="1800" dirty="0">
              <a:latin typeface="Calibri"/>
              <a:ea typeface="Calibri"/>
              <a:cs typeface="Arial"/>
            </a:endParaRPr>
          </a:p>
          <a:p>
            <a:pPr marL="948690" algn="just">
              <a:lnSpc>
                <a:spcPct val="115000"/>
              </a:lnSpc>
              <a:spcAft>
                <a:spcPts val="0"/>
              </a:spcAft>
              <a:tabLst>
                <a:tab pos="2362200" algn="l"/>
                <a:tab pos="5671185" algn="r"/>
              </a:tabLst>
            </a:pPr>
            <a:r>
              <a:rPr lang="en-US" sz="2400" dirty="0">
                <a:latin typeface="Times New Roman"/>
                <a:ea typeface="Calibri"/>
                <a:cs typeface="Arial"/>
              </a:rPr>
              <a:t>2PCl</a:t>
            </a:r>
            <a:r>
              <a:rPr lang="en-US" sz="2400" baseline="-25000" dirty="0">
                <a:latin typeface="Times New Roman"/>
                <a:ea typeface="Calibri"/>
                <a:cs typeface="Arial"/>
              </a:rPr>
              <a:t>3</a:t>
            </a:r>
            <a:r>
              <a:rPr lang="en-US" sz="2400" dirty="0">
                <a:latin typeface="Times New Roman"/>
                <a:ea typeface="Calibri"/>
                <a:cs typeface="Arial"/>
              </a:rPr>
              <a:t> +3Zn F</a:t>
            </a:r>
            <a:r>
              <a:rPr lang="en-US" sz="2400" baseline="-25000" dirty="0">
                <a:latin typeface="Times New Roman"/>
                <a:ea typeface="Calibri"/>
                <a:cs typeface="Arial"/>
              </a:rPr>
              <a:t>2</a:t>
            </a:r>
            <a:r>
              <a:rPr lang="en-US" sz="2400" dirty="0">
                <a:latin typeface="Times New Roman"/>
                <a:ea typeface="Calibri"/>
                <a:cs typeface="Arial"/>
              </a:rPr>
              <a:t> </a:t>
            </a:r>
            <a:r>
              <a:rPr lang="ar-SA" sz="2400" dirty="0">
                <a:latin typeface="Times New Roman"/>
                <a:ea typeface="Calibri"/>
                <a:cs typeface="Arial"/>
              </a:rPr>
              <a:t>    </a:t>
            </a:r>
            <a:r>
              <a:rPr lang="en-US" sz="2400" dirty="0">
                <a:latin typeface="Times New Roman"/>
                <a:ea typeface="Calibri"/>
                <a:cs typeface="Arial"/>
              </a:rPr>
              <a:t>         2PF</a:t>
            </a:r>
            <a:r>
              <a:rPr lang="en-US" sz="2400" baseline="-25000" dirty="0">
                <a:latin typeface="Times New Roman"/>
                <a:ea typeface="Calibri"/>
                <a:cs typeface="Arial"/>
              </a:rPr>
              <a:t>3</a:t>
            </a:r>
            <a:r>
              <a:rPr lang="en-US" sz="2400" dirty="0">
                <a:latin typeface="Times New Roman"/>
                <a:ea typeface="Calibri"/>
                <a:cs typeface="Arial"/>
              </a:rPr>
              <a:t> + 3ZnCl</a:t>
            </a:r>
            <a:r>
              <a:rPr lang="en-US" sz="2400" baseline="-25000" dirty="0">
                <a:latin typeface="Times New Roman"/>
                <a:ea typeface="Calibri"/>
                <a:cs typeface="Arial"/>
              </a:rPr>
              <a:t>2</a:t>
            </a:r>
            <a:endParaRPr lang="en-US" sz="1800" dirty="0">
              <a:latin typeface="Calibri"/>
              <a:ea typeface="Calibri"/>
              <a:cs typeface="Arial"/>
            </a:endParaRPr>
          </a:p>
          <a:p>
            <a:pPr marL="948690" indent="311785" algn="just">
              <a:lnSpc>
                <a:spcPct val="115000"/>
              </a:lnSpc>
              <a:spcAft>
                <a:spcPts val="1000"/>
              </a:spcAft>
              <a:tabLst>
                <a:tab pos="2362200" algn="l"/>
                <a:tab pos="5671185" algn="r"/>
              </a:tabLst>
            </a:pPr>
            <a:r>
              <a:rPr lang="en-US" sz="2400" dirty="0" err="1">
                <a:latin typeface="Times New Roman"/>
                <a:ea typeface="Calibri"/>
                <a:cs typeface="Arial"/>
              </a:rPr>
              <a:t>Trihalides</a:t>
            </a:r>
            <a:r>
              <a:rPr lang="en-US" sz="2400" dirty="0">
                <a:latin typeface="Times New Roman"/>
                <a:ea typeface="Calibri"/>
                <a:cs typeface="Arial"/>
              </a:rPr>
              <a:t> are mostly covalent from which one can conclude that they have relatively low boiling and melting points. The ionic character of these halides increase from P to Bi and for the central atom from I to F</a:t>
            </a:r>
            <a:r>
              <a:rPr lang="en-US" sz="2400" dirty="0" smtClean="0">
                <a:latin typeface="Times New Roman"/>
                <a:ea typeface="Calibri"/>
                <a:cs typeface="Arial"/>
              </a:rPr>
              <a:t>.</a:t>
            </a:r>
          </a:p>
          <a:p>
            <a:pPr marL="948690" indent="311785" algn="just">
              <a:lnSpc>
                <a:spcPct val="115000"/>
              </a:lnSpc>
              <a:spcAft>
                <a:spcPts val="1000"/>
              </a:spcAft>
              <a:tabLst>
                <a:tab pos="2362200" algn="l"/>
                <a:tab pos="5671185" algn="r"/>
              </a:tabLst>
            </a:pPr>
            <a:endParaRPr lang="en-US" sz="1800" dirty="0">
              <a:latin typeface="Calibri"/>
              <a:ea typeface="Calibri"/>
              <a:cs typeface="Arial"/>
            </a:endParaRPr>
          </a:p>
          <a:p>
            <a:endParaRPr lang="en-US" dirty="0"/>
          </a:p>
        </p:txBody>
      </p:sp>
      <p:cxnSp>
        <p:nvCxnSpPr>
          <p:cNvPr id="5" name="رابط كسهم مستقيم 4"/>
          <p:cNvCxnSpPr/>
          <p:nvPr/>
        </p:nvCxnSpPr>
        <p:spPr>
          <a:xfrm>
            <a:off x="3239852" y="4653136"/>
            <a:ext cx="64807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29538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t="5151" b="4281"/>
          <a:stretch/>
        </p:blipFill>
        <p:spPr bwMode="auto">
          <a:xfrm>
            <a:off x="1115616" y="469900"/>
            <a:ext cx="7128792"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ChangeArrowheads="1"/>
          </p:cNvSpPr>
          <p:nvPr/>
        </p:nvSpPr>
        <p:spPr bwMode="auto">
          <a:xfrm>
            <a:off x="251520" y="2924944"/>
            <a:ext cx="88924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539750" algn="l" defTabSz="914400" rtl="1" eaLnBrk="1" fontAlgn="base" latinLnBrk="0" hangingPunct="1">
              <a:lnSpc>
                <a:spcPct val="100000"/>
              </a:lnSpc>
              <a:spcBef>
                <a:spcPct val="0"/>
              </a:spcBef>
              <a:spcAft>
                <a:spcPct val="0"/>
              </a:spcAft>
              <a:buClrTx/>
              <a:buSzTx/>
              <a:buFontTx/>
              <a:buNone/>
              <a:tabLst>
                <a:tab pos="2362200" algn="l"/>
                <a:tab pos="2743200" algn="l"/>
                <a:tab pos="3200400" algn="l"/>
                <a:tab pos="3657600" algn="l"/>
                <a:tab pos="4114800" algn="l"/>
                <a:tab pos="4572000" algn="l"/>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MX</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molecule have a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pyramide</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structure in the gas state,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hydrolyse</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easly</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water to give HX and M(OH)</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e.g.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tab pos="2362200" algn="l"/>
                <a:tab pos="2743200" algn="l"/>
                <a:tab pos="3200400" algn="l"/>
                <a:tab pos="3657600" algn="l"/>
                <a:tab pos="4114800" algn="l"/>
                <a:tab pos="45720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رابط كسهم مستقيم 57"/>
          <p:cNvSpPr>
            <a:spLocks noChangeShapeType="1"/>
          </p:cNvSpPr>
          <p:nvPr/>
        </p:nvSpPr>
        <p:spPr bwMode="auto">
          <a:xfrm>
            <a:off x="2483768" y="4365104"/>
            <a:ext cx="561975" cy="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9" name="Rectangle 4"/>
          <p:cNvSpPr>
            <a:spLocks noChangeArrowheads="1"/>
          </p:cNvSpPr>
          <p:nvPr/>
        </p:nvSpPr>
        <p:spPr bwMode="auto">
          <a:xfrm>
            <a:off x="683568" y="3599439"/>
            <a:ext cx="7776864" cy="2831544"/>
          </a:xfrm>
          <a:prstGeom prst="rect">
            <a:avLst/>
          </a:prstGeom>
          <a:noFill/>
          <a:ln w="9525">
            <a:solidFill>
              <a:schemeClr val="accent2">
                <a:lumMod val="40000"/>
                <a:lumOff val="6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539750" algn="justLow" defTabSz="914400" eaLnBrk="1" fontAlgn="base" latinLnBrk="0" hangingPunct="1">
              <a:lnSpc>
                <a:spcPct val="100000"/>
              </a:lnSpc>
              <a:spcBef>
                <a:spcPct val="0"/>
              </a:spcBef>
              <a:spcAft>
                <a:spcPct val="0"/>
              </a:spcAft>
              <a:buClrTx/>
              <a:buSzTx/>
              <a:buFontTx/>
              <a:buNone/>
              <a:tabLst>
                <a:tab pos="2362200" algn="l"/>
                <a:tab pos="2743200" algn="l"/>
                <a:tab pos="3200400" algn="l"/>
                <a:tab pos="3657600" algn="l"/>
                <a:tab pos="4114800" algn="l"/>
                <a:tab pos="4572000" algn="l"/>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PCl</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+ 3H</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                    P(OH)</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+ 3HCl</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justLow" defTabSz="914400" rtl="0" eaLnBrk="0" fontAlgn="base" latinLnBrk="0" hangingPunct="0">
              <a:lnSpc>
                <a:spcPct val="100000"/>
              </a:lnSpc>
              <a:spcBef>
                <a:spcPct val="0"/>
              </a:spcBef>
              <a:spcAft>
                <a:spcPct val="0"/>
              </a:spcAft>
              <a:buClrTx/>
              <a:buSzTx/>
              <a:buFontTx/>
              <a:buNone/>
              <a:tabLst>
                <a:tab pos="2362200" algn="l"/>
                <a:tab pos="2743200" algn="l"/>
                <a:tab pos="3200400" algn="l"/>
                <a:tab pos="3657600" algn="l"/>
                <a:tab pos="4114800" algn="l"/>
                <a:tab pos="4572000" algn="l"/>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SbX</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BiX</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water form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SbO</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BiO</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ions. SbF3 and AsF3 are used as fluorinating agents (Source of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Flurine</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269875" algn="justLow" defTabSz="914400" rtl="0" eaLnBrk="0" fontAlgn="base" latinLnBrk="0" hangingPunct="0">
              <a:lnSpc>
                <a:spcPct val="100000"/>
              </a:lnSpc>
              <a:spcBef>
                <a:spcPct val="0"/>
              </a:spcBef>
              <a:spcAft>
                <a:spcPct val="0"/>
              </a:spcAft>
              <a:buClrTx/>
              <a:buSzTx/>
              <a:buFontTx/>
              <a:buNone/>
              <a:tabLst>
                <a:tab pos="2362200" algn="l"/>
                <a:tab pos="2743200" algn="l"/>
                <a:tab pos="3200400" algn="l"/>
                <a:tab pos="3657600" algn="l"/>
                <a:tab pos="4114800" algn="l"/>
                <a:tab pos="4572000" algn="l"/>
              </a:tabLst>
            </a:pPr>
            <a:endParaRPr lang="en-US" dirty="0"/>
          </a:p>
          <a:p>
            <a:pPr marL="0" marR="0" lvl="0" indent="269875" algn="justLow" defTabSz="914400" rtl="0" eaLnBrk="0" fontAlgn="base" latinLnBrk="0" hangingPunct="0">
              <a:lnSpc>
                <a:spcPct val="100000"/>
              </a:lnSpc>
              <a:spcBef>
                <a:spcPct val="0"/>
              </a:spcBef>
              <a:spcAft>
                <a:spcPct val="0"/>
              </a:spcAft>
              <a:buClrTx/>
              <a:buSzTx/>
              <a:buFontTx/>
              <a:buNone/>
              <a:tabLst>
                <a:tab pos="2362200" algn="l"/>
                <a:tab pos="2743200" algn="l"/>
                <a:tab pos="3200400" algn="l"/>
                <a:tab pos="3657600" algn="l"/>
                <a:tab pos="4114800" algn="l"/>
                <a:tab pos="4572000" algn="l"/>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MX</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pentahalides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justLow" defTabSz="914400" rtl="0" eaLnBrk="0" fontAlgn="base" latinLnBrk="0" hangingPunct="0">
              <a:lnSpc>
                <a:spcPct val="100000"/>
              </a:lnSpc>
              <a:spcBef>
                <a:spcPct val="0"/>
              </a:spcBef>
              <a:spcAft>
                <a:spcPct val="0"/>
              </a:spcAft>
              <a:buClrTx/>
              <a:buSzTx/>
              <a:buFontTx/>
              <a:buNone/>
              <a:tabLst>
                <a:tab pos="2362200" algn="l"/>
                <a:tab pos="2743200" algn="l"/>
                <a:tab pos="3200400" algn="l"/>
                <a:tab pos="3657600" algn="l"/>
                <a:tab pos="4114800" algn="l"/>
                <a:tab pos="4572000" algn="l"/>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well-known are PF</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AsF</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SbF</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BiF</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PCl</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PBr</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SbCl</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269875" algn="justLow" defTabSz="914400" rtl="0" eaLnBrk="0" fontAlgn="base" latinLnBrk="0" hangingPunct="0">
              <a:lnSpc>
                <a:spcPct val="100000"/>
              </a:lnSpc>
              <a:spcBef>
                <a:spcPct val="0"/>
              </a:spcBef>
              <a:spcAft>
                <a:spcPct val="0"/>
              </a:spcAft>
              <a:buClrTx/>
              <a:buSzTx/>
              <a:buFontTx/>
              <a:buNone/>
              <a:tabLst>
                <a:tab pos="2362200" algn="l"/>
                <a:tab pos="2743200" algn="l"/>
                <a:tab pos="3200400" algn="l"/>
                <a:tab pos="3657600" algn="l"/>
                <a:tab pos="4114800" algn="l"/>
                <a:tab pos="4572000" algn="l"/>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justLow" defTabSz="914400" rtl="0" eaLnBrk="0" fontAlgn="base" latinLnBrk="0" hangingPunct="0">
              <a:lnSpc>
                <a:spcPct val="100000"/>
              </a:lnSpc>
              <a:spcBef>
                <a:spcPct val="0"/>
              </a:spcBef>
              <a:spcAft>
                <a:spcPct val="0"/>
              </a:spcAft>
              <a:buClrTx/>
              <a:buSzTx/>
              <a:buFontTx/>
              <a:buNone/>
              <a:tabLst>
                <a:tab pos="2362200" algn="l"/>
                <a:tab pos="2743200" algn="l"/>
                <a:tab pos="3200400" algn="l"/>
                <a:tab pos="3657600" algn="l"/>
                <a:tab pos="4114800" algn="l"/>
                <a:tab pos="4572000" algn="l"/>
              </a:tabLst>
            </a:pPr>
            <a:r>
              <a:rPr kumimoji="0" lang="en-US"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PCl</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the gas state have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triganal</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bipyramide</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structure while the solid is composed of [PCl</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[PCl</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6</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ions by transforming Cl ion in PCl</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molecules to another molecule.</a:t>
            </a:r>
          </a:p>
          <a:p>
            <a:pPr marL="0" marR="0" lvl="0" indent="269875" algn="justLow" defTabSz="914400" rtl="0" eaLnBrk="0" fontAlgn="base" latinLnBrk="0" hangingPunct="0">
              <a:lnSpc>
                <a:spcPct val="100000"/>
              </a:lnSpc>
              <a:spcBef>
                <a:spcPct val="0"/>
              </a:spcBef>
              <a:spcAft>
                <a:spcPct val="0"/>
              </a:spcAft>
              <a:buClrTx/>
              <a:buSzTx/>
              <a:buFontTx/>
              <a:buNone/>
              <a:tabLst>
                <a:tab pos="2362200" algn="l"/>
                <a:tab pos="2743200" algn="l"/>
                <a:tab pos="3200400" algn="l"/>
                <a:tab pos="3657600" algn="l"/>
                <a:tab pos="4114800" algn="l"/>
                <a:tab pos="4572000" algn="l"/>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justLow" defTabSz="914400" rtl="0" eaLnBrk="0" fontAlgn="base" latinLnBrk="0" hangingPunct="0">
              <a:lnSpc>
                <a:spcPct val="100000"/>
              </a:lnSpc>
              <a:spcBef>
                <a:spcPct val="0"/>
              </a:spcBef>
              <a:spcAft>
                <a:spcPct val="0"/>
              </a:spcAft>
              <a:buClrTx/>
              <a:buSzTx/>
              <a:buFontTx/>
              <a:buNone/>
              <a:tabLst>
                <a:tab pos="2362200" algn="l"/>
                <a:tab pos="2743200" algn="l"/>
                <a:tab pos="3200400" algn="l"/>
                <a:tab pos="3657600" algn="l"/>
                <a:tab pos="4114800" algn="l"/>
                <a:tab pos="4572000" algn="l"/>
              </a:tabLst>
            </a:pPr>
            <a:r>
              <a:rPr kumimoji="0" lang="en-US"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PBr</a:t>
            </a:r>
            <a:r>
              <a:rPr kumimoji="0" lang="en-US" sz="1400" b="1" i="0" u="sng"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the solid state is of PB</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Br</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structure PCl</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liquid, yellow in color (milting point 6˚c, boiling point 79˚c), SbF</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SbCl</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are strong Lewis acids.</a:t>
            </a:r>
          </a:p>
          <a:p>
            <a:pPr marL="0" marR="0" lvl="0" indent="269875" algn="justLow" defTabSz="914400" rtl="0" eaLnBrk="0" fontAlgn="base" latinLnBrk="0" hangingPunct="0">
              <a:lnSpc>
                <a:spcPct val="100000"/>
              </a:lnSpc>
              <a:spcBef>
                <a:spcPct val="0"/>
              </a:spcBef>
              <a:spcAft>
                <a:spcPct val="0"/>
              </a:spcAft>
              <a:buClrTx/>
              <a:buSzTx/>
              <a:buFontTx/>
              <a:buNone/>
              <a:tabLst>
                <a:tab pos="2362200" algn="l"/>
                <a:tab pos="2743200" algn="l"/>
                <a:tab pos="3200400" algn="l"/>
                <a:tab pos="3657600" algn="l"/>
                <a:tab pos="4114800" algn="l"/>
                <a:tab pos="45720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3" name="رابط كسهم مستقيم 12"/>
          <p:cNvCxnSpPr/>
          <p:nvPr/>
        </p:nvCxnSpPr>
        <p:spPr>
          <a:xfrm>
            <a:off x="2454523" y="3795613"/>
            <a:ext cx="50405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53978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0"/>
            <a:ext cx="8280920" cy="5949280"/>
          </a:xfrm>
        </p:spPr>
        <p:txBody>
          <a:bodyPr>
            <a:normAutofit fontScale="85000" lnSpcReduction="20000"/>
          </a:bodyPr>
          <a:lstStyle/>
          <a:p>
            <a:pPr algn="just">
              <a:lnSpc>
                <a:spcPct val="150000"/>
              </a:lnSpc>
              <a:spcAft>
                <a:spcPts val="1000"/>
              </a:spcAft>
              <a:tabLst>
                <a:tab pos="2362200" algn="l"/>
                <a:tab pos="2743200" algn="l"/>
                <a:tab pos="3200400" algn="l"/>
                <a:tab pos="3657600" algn="l"/>
                <a:tab pos="4114800" algn="l"/>
                <a:tab pos="4572000" algn="l"/>
              </a:tabLst>
            </a:pPr>
            <a:r>
              <a:rPr lang="en-US" sz="2800" b="1" u="sng" dirty="0">
                <a:latin typeface="Times New Roman"/>
                <a:ea typeface="Calibri"/>
                <a:cs typeface="Arial"/>
              </a:rPr>
              <a:t>Oxides:-</a:t>
            </a:r>
            <a:endParaRPr lang="en-US" sz="1800" dirty="0">
              <a:latin typeface="Calibri"/>
              <a:ea typeface="Calibri"/>
              <a:cs typeface="Arial"/>
            </a:endParaRPr>
          </a:p>
          <a:p>
            <a:pPr marL="45720" indent="0" algn="just">
              <a:lnSpc>
                <a:spcPct val="150000"/>
              </a:lnSpc>
              <a:spcAft>
                <a:spcPts val="1000"/>
              </a:spcAft>
              <a:buNone/>
              <a:tabLst>
                <a:tab pos="2362200" algn="l"/>
                <a:tab pos="2743200" algn="l"/>
                <a:tab pos="3200400" algn="l"/>
                <a:tab pos="3657600" algn="l"/>
                <a:tab pos="4114800" algn="l"/>
                <a:tab pos="4572000" algn="l"/>
              </a:tabLst>
            </a:pPr>
            <a:r>
              <a:rPr lang="en-US" sz="2400" dirty="0">
                <a:latin typeface="Times New Roman"/>
                <a:ea typeface="Calibri"/>
                <a:cs typeface="Arial"/>
              </a:rPr>
              <a:t>The group V elements have two types of oxides, tri and </a:t>
            </a:r>
            <a:r>
              <a:rPr lang="en-US" sz="2400" dirty="0" err="1">
                <a:latin typeface="Times New Roman"/>
                <a:ea typeface="Calibri"/>
                <a:cs typeface="Arial"/>
              </a:rPr>
              <a:t>pentvalent</a:t>
            </a:r>
            <a:r>
              <a:rPr lang="en-US" sz="2400" dirty="0">
                <a:latin typeface="Times New Roman"/>
                <a:ea typeface="Calibri"/>
                <a:cs typeface="Arial"/>
              </a:rPr>
              <a:t> oxides (+3 and +5), their basic properties increase with increasing the atomic no. P and As oxides are acidic, </a:t>
            </a:r>
            <a:r>
              <a:rPr lang="en-US" sz="2400" dirty="0" err="1">
                <a:latin typeface="Times New Roman"/>
                <a:ea typeface="Calibri"/>
                <a:cs typeface="Arial"/>
              </a:rPr>
              <a:t>Sb</a:t>
            </a:r>
            <a:r>
              <a:rPr lang="en-US" sz="2400" dirty="0">
                <a:latin typeface="Times New Roman"/>
                <a:ea typeface="Calibri"/>
                <a:cs typeface="Arial"/>
              </a:rPr>
              <a:t> oxides are amphoteric, while Bi oxides are basic.</a:t>
            </a:r>
            <a:endParaRPr lang="en-US" sz="1800" dirty="0">
              <a:latin typeface="Calibri"/>
              <a:ea typeface="Calibri"/>
              <a:cs typeface="Arial"/>
            </a:endParaRPr>
          </a:p>
          <a:p>
            <a:pPr marL="342900" lvl="0" indent="-342900" algn="just">
              <a:lnSpc>
                <a:spcPct val="150000"/>
              </a:lnSpc>
              <a:spcAft>
                <a:spcPts val="0"/>
              </a:spcAft>
              <a:buFont typeface="+mj-lt"/>
              <a:buAutoNum type="alphaLcPeriod"/>
              <a:tabLst>
                <a:tab pos="2362200" algn="l"/>
                <a:tab pos="2743200" algn="l"/>
                <a:tab pos="3200400" algn="l"/>
                <a:tab pos="3657600" algn="l"/>
                <a:tab pos="4114800" algn="l"/>
                <a:tab pos="4572000" algn="l"/>
              </a:tabLst>
            </a:pPr>
            <a:r>
              <a:rPr lang="en-US" sz="2400" dirty="0">
                <a:latin typeface="Times New Roman"/>
                <a:ea typeface="Calibri"/>
                <a:cs typeface="Arial"/>
              </a:rPr>
              <a:t>Phosphorous oxides:-</a:t>
            </a:r>
            <a:endParaRPr lang="en-US" sz="1800" dirty="0">
              <a:latin typeface="Calibri"/>
              <a:ea typeface="Calibri"/>
              <a:cs typeface="Arial"/>
            </a:endParaRPr>
          </a:p>
          <a:p>
            <a:pPr marL="588645" indent="0" algn="just">
              <a:lnSpc>
                <a:spcPct val="150000"/>
              </a:lnSpc>
              <a:spcAft>
                <a:spcPts val="0"/>
              </a:spcAft>
              <a:buNone/>
              <a:tabLst>
                <a:tab pos="2362200" algn="l"/>
                <a:tab pos="2743200" algn="l"/>
                <a:tab pos="3200400" algn="l"/>
                <a:tab pos="3657600" algn="l"/>
                <a:tab pos="4114800" algn="l"/>
                <a:tab pos="4572000" algn="l"/>
              </a:tabLst>
            </a:pPr>
            <a:r>
              <a:rPr lang="en-US" sz="2400" dirty="0">
                <a:latin typeface="Times New Roman"/>
                <a:ea typeface="Calibri"/>
                <a:cs typeface="Arial"/>
              </a:rPr>
              <a:t>They are prepared from the reaction of phosphorous vigorously with O</a:t>
            </a:r>
            <a:r>
              <a:rPr lang="en-US" sz="2400" baseline="-25000" dirty="0">
                <a:latin typeface="Times New Roman"/>
                <a:ea typeface="Calibri"/>
                <a:cs typeface="Arial"/>
              </a:rPr>
              <a:t>2</a:t>
            </a:r>
            <a:r>
              <a:rPr lang="en-US" sz="2400" dirty="0">
                <a:latin typeface="Times New Roman"/>
                <a:ea typeface="Calibri"/>
                <a:cs typeface="Arial"/>
              </a:rPr>
              <a:t>, their formation depends on the O</a:t>
            </a:r>
            <a:r>
              <a:rPr lang="en-US" sz="2400" baseline="-25000" dirty="0">
                <a:latin typeface="Times New Roman"/>
                <a:ea typeface="Calibri"/>
                <a:cs typeface="Arial"/>
              </a:rPr>
              <a:t>2</a:t>
            </a:r>
            <a:r>
              <a:rPr lang="en-US" sz="2400" dirty="0">
                <a:latin typeface="Times New Roman"/>
                <a:ea typeface="Calibri"/>
                <a:cs typeface="Arial"/>
              </a:rPr>
              <a:t> quantity and P reacted. Increasing O</a:t>
            </a:r>
            <a:r>
              <a:rPr lang="en-US" sz="2400" baseline="-25000" dirty="0">
                <a:latin typeface="Times New Roman"/>
                <a:ea typeface="Calibri"/>
                <a:cs typeface="Arial"/>
              </a:rPr>
              <a:t>2</a:t>
            </a:r>
            <a:r>
              <a:rPr lang="en-US" sz="2400" dirty="0">
                <a:latin typeface="Times New Roman"/>
                <a:ea typeface="Calibri"/>
                <a:cs typeface="Arial"/>
              </a:rPr>
              <a:t> give P</a:t>
            </a:r>
            <a:r>
              <a:rPr lang="en-US" sz="2400" baseline="-25000" dirty="0">
                <a:latin typeface="Times New Roman"/>
                <a:ea typeface="Calibri"/>
                <a:cs typeface="Arial"/>
              </a:rPr>
              <a:t>2</a:t>
            </a:r>
            <a:r>
              <a:rPr lang="en-US" sz="2400" dirty="0">
                <a:latin typeface="Times New Roman"/>
                <a:ea typeface="Calibri"/>
                <a:cs typeface="Arial"/>
              </a:rPr>
              <a:t>O</a:t>
            </a:r>
            <a:r>
              <a:rPr lang="en-US" sz="2400" baseline="-25000" dirty="0">
                <a:latin typeface="Times New Roman"/>
                <a:ea typeface="Calibri"/>
                <a:cs typeface="Arial"/>
              </a:rPr>
              <a:t>5</a:t>
            </a:r>
            <a:r>
              <a:rPr lang="en-US" sz="2400" dirty="0">
                <a:latin typeface="Times New Roman"/>
                <a:ea typeface="Calibri"/>
                <a:cs typeface="Arial"/>
              </a:rPr>
              <a:t> while increasing P gives P</a:t>
            </a:r>
            <a:r>
              <a:rPr lang="en-US" sz="2400" baseline="-25000" dirty="0">
                <a:latin typeface="Times New Roman"/>
                <a:ea typeface="Calibri"/>
                <a:cs typeface="Arial"/>
              </a:rPr>
              <a:t>2</a:t>
            </a:r>
            <a:r>
              <a:rPr lang="en-US" sz="2400" dirty="0">
                <a:latin typeface="Times New Roman"/>
                <a:ea typeface="Calibri"/>
                <a:cs typeface="Arial"/>
              </a:rPr>
              <a:t>O</a:t>
            </a:r>
            <a:r>
              <a:rPr lang="en-US" sz="2400" baseline="-25000" dirty="0">
                <a:latin typeface="Times New Roman"/>
                <a:ea typeface="Calibri"/>
                <a:cs typeface="Arial"/>
              </a:rPr>
              <a:t>3</a:t>
            </a:r>
            <a:r>
              <a:rPr lang="en-US" sz="2400" dirty="0">
                <a:latin typeface="Times New Roman"/>
                <a:ea typeface="Calibri"/>
                <a:cs typeface="Arial"/>
              </a:rPr>
              <a:t>.</a:t>
            </a:r>
            <a:endParaRPr lang="en-US" sz="1800" dirty="0">
              <a:latin typeface="Calibri"/>
              <a:ea typeface="Calibri"/>
              <a:cs typeface="Arial"/>
            </a:endParaRPr>
          </a:p>
          <a:p>
            <a:pPr marL="588645" indent="0" algn="just">
              <a:lnSpc>
                <a:spcPct val="150000"/>
              </a:lnSpc>
              <a:spcAft>
                <a:spcPts val="0"/>
              </a:spcAft>
              <a:buNone/>
              <a:tabLst>
                <a:tab pos="2362200" algn="l"/>
                <a:tab pos="2743200" algn="l"/>
                <a:tab pos="3200400" algn="l"/>
                <a:tab pos="3657600" algn="l"/>
                <a:tab pos="4114800" algn="l"/>
                <a:tab pos="4572000" algn="l"/>
              </a:tabLst>
            </a:pPr>
            <a:r>
              <a:rPr lang="en-US" sz="2400" dirty="0">
                <a:latin typeface="Times New Roman"/>
                <a:ea typeface="Calibri"/>
                <a:cs typeface="Arial"/>
              </a:rPr>
              <a:t>Phosphorous atoms in P</a:t>
            </a:r>
            <a:r>
              <a:rPr lang="en-US" sz="2400" baseline="-25000" dirty="0">
                <a:latin typeface="Times New Roman"/>
                <a:ea typeface="Calibri"/>
                <a:cs typeface="Arial"/>
              </a:rPr>
              <a:t>4</a:t>
            </a:r>
            <a:r>
              <a:rPr lang="en-US" sz="2400" dirty="0">
                <a:latin typeface="Times New Roman"/>
                <a:ea typeface="Calibri"/>
                <a:cs typeface="Arial"/>
              </a:rPr>
              <a:t>O</a:t>
            </a:r>
            <a:r>
              <a:rPr lang="en-US" sz="2400" baseline="-25000" dirty="0">
                <a:latin typeface="Times New Roman"/>
                <a:ea typeface="Calibri"/>
                <a:cs typeface="Arial"/>
              </a:rPr>
              <a:t>10</a:t>
            </a:r>
            <a:r>
              <a:rPr lang="en-US" sz="2400" dirty="0">
                <a:latin typeface="Times New Roman"/>
                <a:ea typeface="Calibri"/>
                <a:cs typeface="Arial"/>
              </a:rPr>
              <a:t> are occupying the corners of the tetrahedral shape while 6 oxygen atoms are at the sides (edges) of the tetrahedral, the other 4 oxygen atoms are bonded to P atoms along with the three axis. The 12 formed bonds between oxygen and phosphorous atoms are single ones, some others are double as in the structures</a:t>
            </a:r>
            <a:r>
              <a:rPr lang="en-US" sz="2400" dirty="0" smtClean="0">
                <a:latin typeface="Times New Roman"/>
                <a:ea typeface="Calibri"/>
                <a:cs typeface="Arial"/>
              </a:rPr>
              <a:t>:- </a:t>
            </a:r>
          </a:p>
          <a:p>
            <a:pPr marL="588645" indent="0" algn="just">
              <a:lnSpc>
                <a:spcPct val="150000"/>
              </a:lnSpc>
              <a:spcAft>
                <a:spcPts val="0"/>
              </a:spcAft>
              <a:buNone/>
              <a:tabLst>
                <a:tab pos="2362200" algn="l"/>
                <a:tab pos="2743200" algn="l"/>
                <a:tab pos="3200400" algn="l"/>
                <a:tab pos="3657600" algn="l"/>
                <a:tab pos="4114800" algn="l"/>
                <a:tab pos="4572000" algn="l"/>
              </a:tabLst>
            </a:pPr>
            <a:endParaRPr lang="en-US" sz="2400" dirty="0" smtClean="0">
              <a:latin typeface="Times New Roman"/>
              <a:ea typeface="Calibri"/>
              <a:cs typeface="Arial"/>
            </a:endParaRPr>
          </a:p>
          <a:p>
            <a:pPr marL="588645" indent="0" algn="just">
              <a:lnSpc>
                <a:spcPct val="150000"/>
              </a:lnSpc>
              <a:spcAft>
                <a:spcPts val="0"/>
              </a:spcAft>
              <a:buNone/>
              <a:tabLst>
                <a:tab pos="2362200" algn="l"/>
                <a:tab pos="2743200" algn="l"/>
                <a:tab pos="3200400" algn="l"/>
                <a:tab pos="3657600" algn="l"/>
                <a:tab pos="4114800" algn="l"/>
                <a:tab pos="4572000" algn="l"/>
              </a:tabLst>
            </a:pPr>
            <a:endParaRPr lang="en-US" sz="2400" dirty="0">
              <a:latin typeface="Times New Roman"/>
              <a:ea typeface="Calibri"/>
              <a:cs typeface="Arial"/>
            </a:endParaRPr>
          </a:p>
          <a:p>
            <a:pPr marL="588645" indent="0" algn="just">
              <a:lnSpc>
                <a:spcPct val="150000"/>
              </a:lnSpc>
              <a:spcAft>
                <a:spcPts val="0"/>
              </a:spcAft>
              <a:buNone/>
              <a:tabLst>
                <a:tab pos="2362200" algn="l"/>
                <a:tab pos="2743200" algn="l"/>
                <a:tab pos="3200400" algn="l"/>
                <a:tab pos="3657600" algn="l"/>
                <a:tab pos="4114800" algn="l"/>
                <a:tab pos="4572000" algn="l"/>
              </a:tabLst>
            </a:pPr>
            <a:endParaRPr lang="en-US" sz="2400" dirty="0" smtClean="0">
              <a:latin typeface="Times New Roman"/>
              <a:ea typeface="Calibri"/>
              <a:cs typeface="Arial"/>
            </a:endParaRPr>
          </a:p>
          <a:p>
            <a:pPr marL="588645" indent="0" algn="just">
              <a:lnSpc>
                <a:spcPct val="150000"/>
              </a:lnSpc>
              <a:spcAft>
                <a:spcPts val="0"/>
              </a:spcAft>
              <a:buNone/>
              <a:tabLst>
                <a:tab pos="2362200" algn="l"/>
                <a:tab pos="2743200" algn="l"/>
                <a:tab pos="3200400" algn="l"/>
                <a:tab pos="3657600" algn="l"/>
                <a:tab pos="4114800" algn="l"/>
                <a:tab pos="4572000" algn="l"/>
              </a:tabLst>
            </a:pPr>
            <a:endParaRPr lang="en-US" sz="1800" dirty="0">
              <a:latin typeface="Calibri"/>
              <a:ea typeface="Calibri"/>
              <a:cs typeface="Arial"/>
            </a:endParaRPr>
          </a:p>
          <a:p>
            <a:pPr marL="588645" indent="131445" algn="just">
              <a:lnSpc>
                <a:spcPct val="150000"/>
              </a:lnSpc>
              <a:spcAft>
                <a:spcPts val="1000"/>
              </a:spcAft>
              <a:tabLst>
                <a:tab pos="2362200" algn="l"/>
                <a:tab pos="2743200" algn="l"/>
                <a:tab pos="3200400" algn="l"/>
                <a:tab pos="3657600" algn="l"/>
                <a:tab pos="4114800" algn="l"/>
                <a:tab pos="4572000" algn="l"/>
              </a:tabLst>
            </a:pPr>
            <a:endParaRPr lang="en-US" dirty="0"/>
          </a:p>
        </p:txBody>
      </p:sp>
    </p:spTree>
    <p:extLst>
      <p:ext uri="{BB962C8B-B14F-4D97-AF65-F5344CB8AC3E}">
        <p14:creationId xmlns:p14="http://schemas.microsoft.com/office/powerpoint/2010/main" val="1876573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67544" y="181429"/>
            <a:ext cx="2746083" cy="2131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صورة 8"/>
          <p:cNvPicPr/>
          <p:nvPr/>
        </p:nvPicPr>
        <p:blipFill>
          <a:blip r:embed="rId3">
            <a:extLst>
              <a:ext uri="{28A0092B-C50C-407E-A947-70E740481C1C}">
                <a14:useLocalDpi xmlns:a14="http://schemas.microsoft.com/office/drawing/2010/main" val="0"/>
              </a:ext>
            </a:extLst>
          </a:blip>
          <a:srcRect/>
          <a:stretch>
            <a:fillRect/>
          </a:stretch>
        </p:blipFill>
        <p:spPr bwMode="auto">
          <a:xfrm>
            <a:off x="3923928" y="6446"/>
            <a:ext cx="3096344" cy="2306955"/>
          </a:xfrm>
          <a:prstGeom prst="rect">
            <a:avLst/>
          </a:prstGeom>
          <a:noFill/>
          <a:ln>
            <a:noFill/>
          </a:ln>
        </p:spPr>
      </p:pic>
      <p:sp>
        <p:nvSpPr>
          <p:cNvPr id="17" name="Rectangle 13"/>
          <p:cNvSpPr>
            <a:spLocks noChangeArrowheads="1"/>
          </p:cNvSpPr>
          <p:nvPr/>
        </p:nvSpPr>
        <p:spPr bwMode="auto">
          <a:xfrm>
            <a:off x="0" y="2420888"/>
            <a:ext cx="8964488"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31763" algn="l" defTabSz="914400" rtl="1" eaLnBrk="1" fontAlgn="base" latinLnBrk="0" hangingPunct="1">
              <a:lnSpc>
                <a:spcPct val="100000"/>
              </a:lnSpc>
              <a:spcBef>
                <a:spcPct val="0"/>
              </a:spcBef>
              <a:spcAft>
                <a:spcPct val="0"/>
              </a:spcAft>
              <a:buClrTx/>
              <a:buSzTx/>
              <a:buFontTx/>
              <a:buNone/>
              <a:tabLst>
                <a:tab pos="2362200" algn="l"/>
                <a:tab pos="2743200" algn="l"/>
                <a:tab pos="3200400" algn="l"/>
                <a:tab pos="3657600" algn="l"/>
                <a:tab pos="4114800" algn="l"/>
                <a:tab pos="4572000" algn="l"/>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t>
            </a:r>
            <a:r>
              <a:rPr kumimoji="0" lang="en-US" sz="16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a:t>
            </a:r>
            <a:r>
              <a:rPr kumimoji="0" lang="en-US" sz="16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6</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t>
            </a:r>
            <a:r>
              <a:rPr kumimoji="0" lang="en-US" sz="16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a:t>
            </a:r>
            <a:r>
              <a:rPr kumimoji="0" lang="en-US" sz="16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10</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31763" algn="l" defTabSz="914400" rtl="0" eaLnBrk="0" fontAlgn="base" latinLnBrk="0" hangingPunct="0">
              <a:lnSpc>
                <a:spcPct val="100000"/>
              </a:lnSpc>
              <a:spcBef>
                <a:spcPct val="0"/>
              </a:spcBef>
              <a:spcAft>
                <a:spcPct val="0"/>
              </a:spcAft>
              <a:buClrTx/>
              <a:buSzTx/>
              <a:buFontTx/>
              <a:buNone/>
              <a:tabLst>
                <a:tab pos="2362200" algn="l"/>
                <a:tab pos="2743200" algn="l"/>
                <a:tab pos="3200400" algn="l"/>
                <a:tab pos="3657600" algn="l"/>
                <a:tab pos="4114800" algn="l"/>
                <a:tab pos="4572000" algn="l"/>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These bonds are produced from the overlapping of (Pπ-dπ) between the nonbonding electrons of oxygen with the vacant d orbitals of phosphorous atoms. P</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structure (P</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6</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one of its forms) likes the structure of P</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10</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except the presence of the other 4 oxygen atoms.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31763" algn="l" defTabSz="914400" rtl="0" eaLnBrk="0" fontAlgn="base" latinLnBrk="0" hangingPunct="0">
              <a:lnSpc>
                <a:spcPct val="100000"/>
              </a:lnSpc>
              <a:spcBef>
                <a:spcPct val="0"/>
              </a:spcBef>
              <a:spcAft>
                <a:spcPct val="0"/>
              </a:spcAft>
              <a:buClrTx/>
              <a:buSzTx/>
              <a:buFontTx/>
              <a:buNone/>
              <a:tabLst>
                <a:tab pos="2362200" algn="l"/>
                <a:tab pos="2743200" algn="l"/>
                <a:tab pos="3200400" algn="l"/>
                <a:tab pos="3657600" algn="l"/>
                <a:tab pos="4114800" algn="l"/>
                <a:tab pos="4572000" algn="l"/>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P2O5 is strong absorb water due to the tendency of p- atom to accept electrons (in P</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10</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electrophilic.</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31763" algn="l" defTabSz="914400" rtl="0" eaLnBrk="0" fontAlgn="base" latinLnBrk="0" hangingPunct="0">
              <a:lnSpc>
                <a:spcPct val="100000"/>
              </a:lnSpc>
              <a:spcBef>
                <a:spcPct val="0"/>
              </a:spcBef>
              <a:spcAft>
                <a:spcPct val="0"/>
              </a:spcAft>
              <a:buClrTx/>
              <a:buSzTx/>
              <a:buFontTx/>
              <a:buNone/>
              <a:tabLst>
                <a:tab pos="2362200" algn="l"/>
                <a:tab pos="2743200" algn="l"/>
                <a:tab pos="3200400" algn="l"/>
                <a:tab pos="3657600" algn="l"/>
                <a:tab pos="4114800" algn="l"/>
                <a:tab pos="4572000" algn="l"/>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According to that, the P</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used in drying of gases and organic compounds which do not react with it, also it does not absorb water from most of the anhydrous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oxo</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acids and convert them to anhydrides.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31763" algn="l" defTabSz="914400" rtl="0" eaLnBrk="0" fontAlgn="base" latinLnBrk="0" hangingPunct="0">
              <a:lnSpc>
                <a:spcPct val="100000"/>
              </a:lnSpc>
              <a:spcBef>
                <a:spcPct val="0"/>
              </a:spcBef>
              <a:spcAft>
                <a:spcPct val="0"/>
              </a:spcAft>
              <a:buClrTx/>
              <a:buSzTx/>
              <a:buFontTx/>
              <a:buNone/>
              <a:tabLst>
                <a:tab pos="2362200" algn="l"/>
                <a:tab pos="2743200" algn="l"/>
                <a:tab pos="3200400" algn="l"/>
                <a:tab pos="3657600" algn="l"/>
                <a:tab pos="4114800" algn="l"/>
                <a:tab pos="4572000" algn="l"/>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converts HNO3 to N</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H</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 SO</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10</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dissolve in water forming phosphoric acid:-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31763" algn="l" defTabSz="914400" rtl="0" eaLnBrk="0" fontAlgn="base" latinLnBrk="0" hangingPunct="0">
              <a:lnSpc>
                <a:spcPct val="100000"/>
              </a:lnSpc>
              <a:spcBef>
                <a:spcPct val="0"/>
              </a:spcBef>
              <a:spcAft>
                <a:spcPct val="0"/>
              </a:spcAft>
              <a:buClrTx/>
              <a:buSzTx/>
              <a:buFontTx/>
              <a:buNone/>
              <a:tabLst>
                <a:tab pos="2362200" algn="l"/>
                <a:tab pos="2743200" algn="l"/>
                <a:tab pos="3200400" algn="l"/>
                <a:tab pos="3657600" algn="l"/>
                <a:tab pos="4114800" algn="l"/>
                <a:tab pos="45720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4"/>
          <p:cNvSpPr>
            <a:spLocks noChangeArrowheads="1"/>
          </p:cNvSpPr>
          <p:nvPr/>
        </p:nvSpPr>
        <p:spPr bwMode="auto">
          <a:xfrm>
            <a:off x="107504" y="4443783"/>
            <a:ext cx="691276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31763" algn="l" defTabSz="914400" rtl="1" eaLnBrk="1" fontAlgn="base" latinLnBrk="0" hangingPunct="1">
              <a:lnSpc>
                <a:spcPct val="100000"/>
              </a:lnSpc>
              <a:spcBef>
                <a:spcPct val="0"/>
              </a:spcBef>
              <a:spcAft>
                <a:spcPct val="0"/>
              </a:spcAft>
              <a:buClrTx/>
              <a:buSzTx/>
              <a:buFontTx/>
              <a:buNone/>
              <a:tabLst>
                <a:tab pos="2362200" algn="l"/>
                <a:tab pos="2743200" algn="l"/>
                <a:tab pos="3200400" algn="l"/>
                <a:tab pos="3657600" algn="l"/>
                <a:tab pos="4114800" algn="l"/>
                <a:tab pos="4572000" algn="l"/>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10</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+ 6H</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               4H</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31763" algn="l" defTabSz="914400" rtl="0" eaLnBrk="0" fontAlgn="base" latinLnBrk="0" hangingPunct="0">
              <a:lnSpc>
                <a:spcPct val="100000"/>
              </a:lnSpc>
              <a:spcBef>
                <a:spcPct val="0"/>
              </a:spcBef>
              <a:spcAft>
                <a:spcPct val="0"/>
              </a:spcAft>
              <a:buClrTx/>
              <a:buSzTx/>
              <a:buFontTx/>
              <a:buNone/>
              <a:tabLst>
                <a:tab pos="2362200" algn="l"/>
                <a:tab pos="2743200" algn="l"/>
                <a:tab pos="3200400" algn="l"/>
                <a:tab pos="3657600" algn="l"/>
                <a:tab pos="4114800" algn="l"/>
                <a:tab pos="4572000" algn="l"/>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P</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6</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trioxide forms phosphorous acid with water:-</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31763" algn="l" defTabSz="914400" rtl="0" eaLnBrk="0" fontAlgn="base" latinLnBrk="0" hangingPunct="0">
              <a:lnSpc>
                <a:spcPct val="100000"/>
              </a:lnSpc>
              <a:spcBef>
                <a:spcPct val="0"/>
              </a:spcBef>
              <a:spcAft>
                <a:spcPct val="0"/>
              </a:spcAft>
              <a:buClrTx/>
              <a:buSzTx/>
              <a:buFontTx/>
              <a:buNone/>
              <a:tabLst>
                <a:tab pos="2362200" algn="l"/>
                <a:tab pos="2743200" algn="l"/>
                <a:tab pos="3200400" algn="l"/>
                <a:tab pos="3657600" algn="l"/>
                <a:tab pos="4114800" algn="l"/>
                <a:tab pos="45720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5"/>
          <p:cNvSpPr>
            <a:spLocks noChangeArrowheads="1"/>
          </p:cNvSpPr>
          <p:nvPr/>
        </p:nvSpPr>
        <p:spPr bwMode="auto">
          <a:xfrm rot="10800000" flipV="1">
            <a:off x="323528" y="5307373"/>
            <a:ext cx="67143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31763" defTabSz="914400" rtl="1" eaLnBrk="1" fontAlgn="base" latinLnBrk="0" hangingPunct="1">
              <a:lnSpc>
                <a:spcPct val="100000"/>
              </a:lnSpc>
              <a:spcBef>
                <a:spcPct val="0"/>
              </a:spcBef>
              <a:spcAft>
                <a:spcPct val="0"/>
              </a:spcAft>
              <a:buClrTx/>
              <a:buSzTx/>
              <a:buFontTx/>
              <a:buNone/>
              <a:tabLst>
                <a:tab pos="2362200" algn="l"/>
                <a:tab pos="2743200" algn="l"/>
                <a:tab pos="3200400" algn="l"/>
                <a:tab pos="3657600" algn="l"/>
                <a:tab pos="4114800" algn="l"/>
                <a:tab pos="4572000" algn="l"/>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6</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+ 6H</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             4P(OH)</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a:t>
            </a:r>
            <a:r>
              <a:rPr kumimoji="0" lang="en-US"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 name="رابط كسهم مستقيم 20"/>
          <p:cNvCxnSpPr/>
          <p:nvPr/>
        </p:nvCxnSpPr>
        <p:spPr>
          <a:xfrm>
            <a:off x="1259632" y="4581128"/>
            <a:ext cx="50405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رابط كسهم مستقيم 22"/>
          <p:cNvCxnSpPr/>
          <p:nvPr/>
        </p:nvCxnSpPr>
        <p:spPr>
          <a:xfrm>
            <a:off x="1488027" y="5461262"/>
            <a:ext cx="46001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رابط كسهم مستقيم 24"/>
          <p:cNvCxnSpPr/>
          <p:nvPr/>
        </p:nvCxnSpPr>
        <p:spPr>
          <a:xfrm>
            <a:off x="2699792" y="5461262"/>
            <a:ext cx="42009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81561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0"/>
            <a:ext cx="8640960" cy="6597352"/>
          </a:xfrm>
        </p:spPr>
        <p:txBody>
          <a:bodyPr>
            <a:normAutofit fontScale="92500"/>
          </a:bodyPr>
          <a:lstStyle/>
          <a:p>
            <a:pPr marL="0" lvl="0" indent="0" algn="just">
              <a:lnSpc>
                <a:spcPct val="115000"/>
              </a:lnSpc>
              <a:spcAft>
                <a:spcPts val="0"/>
              </a:spcAft>
              <a:buNone/>
              <a:tabLst>
                <a:tab pos="2362200" algn="l"/>
                <a:tab pos="2743200" algn="l"/>
                <a:tab pos="3200400" algn="l"/>
                <a:tab pos="3657600" algn="l"/>
                <a:tab pos="4114800" algn="l"/>
                <a:tab pos="4572000" algn="l"/>
              </a:tabLst>
            </a:pPr>
            <a:r>
              <a:rPr lang="en-US" sz="2400" b="1" dirty="0" smtClean="0">
                <a:solidFill>
                  <a:srgbClr val="FF0000"/>
                </a:solidFill>
                <a:latin typeface="Times New Roman"/>
                <a:ea typeface="Calibri"/>
                <a:cs typeface="Arial"/>
              </a:rPr>
              <a:t>b. </a:t>
            </a:r>
            <a:r>
              <a:rPr lang="en-US" sz="2400" b="1" u="sng" dirty="0" smtClean="0">
                <a:latin typeface="Times New Roman"/>
                <a:ea typeface="Calibri"/>
                <a:cs typeface="Arial"/>
              </a:rPr>
              <a:t>Oxides </a:t>
            </a:r>
            <a:r>
              <a:rPr lang="en-US" sz="2400" b="1" u="sng" dirty="0">
                <a:latin typeface="Times New Roman"/>
                <a:ea typeface="Calibri"/>
                <a:cs typeface="Arial"/>
              </a:rPr>
              <a:t>of As, </a:t>
            </a:r>
            <a:r>
              <a:rPr lang="en-US" sz="2400" b="1" u="sng" dirty="0" err="1">
                <a:latin typeface="Times New Roman"/>
                <a:ea typeface="Calibri"/>
                <a:cs typeface="Arial"/>
              </a:rPr>
              <a:t>Sb</a:t>
            </a:r>
            <a:r>
              <a:rPr lang="en-US" sz="2400" b="1" u="sng" dirty="0">
                <a:latin typeface="Times New Roman"/>
                <a:ea typeface="Calibri"/>
                <a:cs typeface="Arial"/>
              </a:rPr>
              <a:t> and Bi</a:t>
            </a:r>
            <a:endParaRPr lang="en-US" sz="1800" dirty="0">
              <a:latin typeface="Calibri"/>
              <a:ea typeface="Calibri"/>
              <a:cs typeface="Arial"/>
            </a:endParaRPr>
          </a:p>
          <a:p>
            <a:pPr marL="342900" lvl="0" indent="-342900" algn="just">
              <a:lnSpc>
                <a:spcPct val="115000"/>
              </a:lnSpc>
              <a:spcAft>
                <a:spcPts val="0"/>
              </a:spcAft>
              <a:buFont typeface="Symbol"/>
              <a:buChar char=""/>
              <a:tabLst>
                <a:tab pos="2362200" algn="l"/>
                <a:tab pos="2743200" algn="l"/>
                <a:tab pos="3200400" algn="l"/>
                <a:tab pos="3657600" algn="l"/>
                <a:tab pos="4114800" algn="l"/>
                <a:tab pos="4572000" algn="l"/>
              </a:tabLst>
            </a:pPr>
            <a:r>
              <a:rPr lang="en-US" sz="2400" dirty="0">
                <a:latin typeface="Times New Roman"/>
                <a:ea typeface="Calibri"/>
                <a:cs typeface="Arial"/>
              </a:rPr>
              <a:t>As</a:t>
            </a:r>
            <a:r>
              <a:rPr lang="en-US" sz="2400" baseline="-25000" dirty="0">
                <a:latin typeface="Times New Roman"/>
                <a:ea typeface="Calibri"/>
                <a:cs typeface="Arial"/>
              </a:rPr>
              <a:t>4</a:t>
            </a:r>
            <a:r>
              <a:rPr lang="en-US" sz="2400" dirty="0">
                <a:latin typeface="Times New Roman"/>
                <a:ea typeface="Calibri"/>
                <a:cs typeface="Arial"/>
              </a:rPr>
              <a:t>O</a:t>
            </a:r>
            <a:r>
              <a:rPr lang="en-US" sz="2400" baseline="-25000" dirty="0">
                <a:latin typeface="Times New Roman"/>
                <a:ea typeface="Calibri"/>
                <a:cs typeface="Arial"/>
              </a:rPr>
              <a:t>6</a:t>
            </a:r>
            <a:r>
              <a:rPr lang="en-US" sz="2400" dirty="0">
                <a:latin typeface="Times New Roman"/>
                <a:ea typeface="Calibri"/>
                <a:cs typeface="Arial"/>
              </a:rPr>
              <a:t> produced from burning of As in oxygen (air) it's structure like P</a:t>
            </a:r>
            <a:r>
              <a:rPr lang="en-US" sz="2400" baseline="-25000" dirty="0">
                <a:latin typeface="Times New Roman"/>
                <a:ea typeface="Calibri"/>
                <a:cs typeface="Arial"/>
              </a:rPr>
              <a:t>4</a:t>
            </a:r>
            <a:r>
              <a:rPr lang="en-US" sz="2400" dirty="0">
                <a:latin typeface="Times New Roman"/>
                <a:ea typeface="Calibri"/>
                <a:cs typeface="Arial"/>
              </a:rPr>
              <a:t>O</a:t>
            </a:r>
            <a:r>
              <a:rPr lang="en-US" sz="2400" baseline="-25000" dirty="0">
                <a:latin typeface="Times New Roman"/>
                <a:ea typeface="Calibri"/>
                <a:cs typeface="Arial"/>
              </a:rPr>
              <a:t>6</a:t>
            </a:r>
            <a:r>
              <a:rPr lang="en-US" sz="2400" dirty="0">
                <a:latin typeface="Times New Roman"/>
                <a:ea typeface="Calibri"/>
                <a:cs typeface="Arial"/>
              </a:rPr>
              <a:t>, dissolves in many organic solvent and water forming </a:t>
            </a:r>
            <a:r>
              <a:rPr lang="en-US" sz="2400" dirty="0" err="1">
                <a:latin typeface="Times New Roman"/>
                <a:ea typeface="Calibri"/>
                <a:cs typeface="Arial"/>
              </a:rPr>
              <a:t>Arsenous</a:t>
            </a:r>
            <a:r>
              <a:rPr lang="en-US" sz="2400" dirty="0">
                <a:latin typeface="Times New Roman"/>
                <a:ea typeface="Calibri"/>
                <a:cs typeface="Arial"/>
              </a:rPr>
              <a:t> acid. As</a:t>
            </a:r>
            <a:r>
              <a:rPr lang="en-US" sz="2400" baseline="-25000" dirty="0">
                <a:latin typeface="Times New Roman"/>
                <a:ea typeface="Calibri"/>
                <a:cs typeface="Arial"/>
              </a:rPr>
              <a:t>2</a:t>
            </a:r>
            <a:r>
              <a:rPr lang="en-US" sz="2400" dirty="0">
                <a:latin typeface="Times New Roman"/>
                <a:ea typeface="Calibri"/>
                <a:cs typeface="Arial"/>
              </a:rPr>
              <a:t>O</a:t>
            </a:r>
            <a:r>
              <a:rPr lang="en-US" sz="2400" baseline="-25000" dirty="0">
                <a:latin typeface="Times New Roman"/>
                <a:ea typeface="Calibri"/>
                <a:cs typeface="Arial"/>
              </a:rPr>
              <a:t>5</a:t>
            </a:r>
            <a:r>
              <a:rPr lang="en-US" sz="2400" dirty="0">
                <a:latin typeface="Times New Roman"/>
                <a:ea typeface="Calibri"/>
                <a:cs typeface="Arial"/>
              </a:rPr>
              <a:t> (</a:t>
            </a:r>
            <a:r>
              <a:rPr lang="en-US" sz="2400" dirty="0" err="1">
                <a:latin typeface="Times New Roman"/>
                <a:ea typeface="Calibri"/>
                <a:cs typeface="Arial"/>
              </a:rPr>
              <a:t>pentaoxide</a:t>
            </a:r>
            <a:r>
              <a:rPr lang="en-US" sz="2400" dirty="0">
                <a:latin typeface="Times New Roman"/>
                <a:ea typeface="Calibri"/>
                <a:cs typeface="Arial"/>
              </a:rPr>
              <a:t>) produced not from the direct reaction of As with O2, but by oxidation of As by HNO</a:t>
            </a:r>
            <a:r>
              <a:rPr lang="en-US" sz="2400" baseline="-25000" dirty="0">
                <a:latin typeface="Times New Roman"/>
                <a:ea typeface="Calibri"/>
                <a:cs typeface="Arial"/>
              </a:rPr>
              <a:t>3</a:t>
            </a:r>
            <a:r>
              <a:rPr lang="en-US" sz="2400" dirty="0">
                <a:latin typeface="Times New Roman"/>
                <a:ea typeface="Calibri"/>
                <a:cs typeface="Arial"/>
              </a:rPr>
              <a:t>, then dehydration of Arsenic acid produced.</a:t>
            </a:r>
            <a:endParaRPr lang="en-US" sz="1800" dirty="0">
              <a:latin typeface="Calibri"/>
              <a:ea typeface="Calibri"/>
              <a:cs typeface="Arial"/>
            </a:endParaRPr>
          </a:p>
          <a:p>
            <a:pPr marL="717550" indent="0" algn="just">
              <a:lnSpc>
                <a:spcPct val="115000"/>
              </a:lnSpc>
              <a:spcAft>
                <a:spcPts val="0"/>
              </a:spcAft>
              <a:buNone/>
              <a:tabLst>
                <a:tab pos="2362200" algn="l"/>
                <a:tab pos="2743200" algn="l"/>
                <a:tab pos="3200400" algn="l"/>
                <a:tab pos="3657600" algn="l"/>
                <a:tab pos="4114800" algn="l"/>
                <a:tab pos="4572000" algn="l"/>
              </a:tabLst>
            </a:pPr>
            <a:r>
              <a:rPr lang="en-US" sz="2400" dirty="0">
                <a:latin typeface="Times New Roman"/>
                <a:ea typeface="Calibri"/>
                <a:cs typeface="Arial"/>
              </a:rPr>
              <a:t>As</a:t>
            </a:r>
            <a:r>
              <a:rPr lang="en-US" sz="2400" baseline="-25000" dirty="0">
                <a:latin typeface="Times New Roman"/>
                <a:ea typeface="Calibri"/>
                <a:cs typeface="Arial"/>
              </a:rPr>
              <a:t>4</a:t>
            </a:r>
            <a:r>
              <a:rPr lang="en-US" sz="2400" dirty="0">
                <a:latin typeface="Times New Roman"/>
                <a:ea typeface="Calibri"/>
                <a:cs typeface="Arial"/>
              </a:rPr>
              <a:t>O</a:t>
            </a:r>
            <a:r>
              <a:rPr lang="en-US" sz="2400" baseline="-25000" dirty="0">
                <a:latin typeface="Times New Roman"/>
                <a:ea typeface="Calibri"/>
                <a:cs typeface="Arial"/>
              </a:rPr>
              <a:t>10</a:t>
            </a:r>
            <a:r>
              <a:rPr lang="en-US" sz="2400" dirty="0">
                <a:latin typeface="Times New Roman"/>
                <a:ea typeface="Calibri"/>
                <a:cs typeface="Arial"/>
              </a:rPr>
              <a:t> + 6H</a:t>
            </a:r>
            <a:r>
              <a:rPr lang="en-US" sz="2400" baseline="-25000" dirty="0">
                <a:latin typeface="Times New Roman"/>
                <a:ea typeface="Calibri"/>
                <a:cs typeface="Arial"/>
              </a:rPr>
              <a:t>2</a:t>
            </a:r>
            <a:r>
              <a:rPr lang="en-US" sz="2400" dirty="0">
                <a:latin typeface="Times New Roman"/>
                <a:ea typeface="Calibri"/>
                <a:cs typeface="Arial"/>
              </a:rPr>
              <a:t>O           4H</a:t>
            </a:r>
            <a:r>
              <a:rPr lang="en-US" sz="2400" baseline="-25000" dirty="0">
                <a:latin typeface="Times New Roman"/>
                <a:ea typeface="Calibri"/>
                <a:cs typeface="Arial"/>
              </a:rPr>
              <a:t>3</a:t>
            </a:r>
            <a:r>
              <a:rPr lang="en-US" sz="2400" dirty="0">
                <a:latin typeface="Times New Roman"/>
                <a:ea typeface="Calibri"/>
                <a:cs typeface="Arial"/>
              </a:rPr>
              <a:t>AsO</a:t>
            </a:r>
            <a:r>
              <a:rPr lang="en-US" sz="2400" baseline="-25000" dirty="0">
                <a:latin typeface="Times New Roman"/>
                <a:ea typeface="Calibri"/>
                <a:cs typeface="Arial"/>
              </a:rPr>
              <a:t>4</a:t>
            </a:r>
            <a:r>
              <a:rPr lang="en-US" sz="2400" dirty="0">
                <a:latin typeface="Times New Roman"/>
                <a:ea typeface="Calibri"/>
                <a:cs typeface="Arial"/>
              </a:rPr>
              <a:t> ( dissolving the oxide in water)</a:t>
            </a:r>
            <a:endParaRPr lang="en-US" sz="1800" dirty="0">
              <a:latin typeface="Calibri"/>
              <a:ea typeface="Calibri"/>
              <a:cs typeface="Arial"/>
            </a:endParaRPr>
          </a:p>
          <a:p>
            <a:pPr marL="342900" lvl="0" indent="-342900" algn="just">
              <a:lnSpc>
                <a:spcPct val="115000"/>
              </a:lnSpc>
              <a:spcAft>
                <a:spcPts val="0"/>
              </a:spcAft>
              <a:buFont typeface="Symbol"/>
              <a:buChar char=""/>
              <a:tabLst>
                <a:tab pos="2362200" algn="l"/>
                <a:tab pos="2743200" algn="l"/>
                <a:tab pos="3200400" algn="l"/>
                <a:tab pos="3657600" algn="l"/>
                <a:tab pos="4114800" algn="l"/>
                <a:tab pos="4572000" algn="l"/>
              </a:tabLst>
            </a:pPr>
            <a:r>
              <a:rPr lang="en-US" sz="2400" dirty="0">
                <a:latin typeface="Times New Roman"/>
                <a:ea typeface="Calibri"/>
                <a:cs typeface="Arial"/>
              </a:rPr>
              <a:t>Antimony trioxide Sb</a:t>
            </a:r>
            <a:r>
              <a:rPr lang="en-US" sz="2400" baseline="-25000" dirty="0">
                <a:latin typeface="Times New Roman"/>
                <a:ea typeface="Calibri"/>
                <a:cs typeface="Arial"/>
              </a:rPr>
              <a:t>2</a:t>
            </a:r>
            <a:r>
              <a:rPr lang="en-US" sz="2400" dirty="0">
                <a:latin typeface="Times New Roman"/>
                <a:ea typeface="Calibri"/>
                <a:cs typeface="Arial"/>
              </a:rPr>
              <a:t>O</a:t>
            </a:r>
            <a:r>
              <a:rPr lang="en-US" sz="2400" baseline="-25000" dirty="0">
                <a:latin typeface="Times New Roman"/>
                <a:ea typeface="Calibri"/>
                <a:cs typeface="Arial"/>
              </a:rPr>
              <a:t>3</a:t>
            </a:r>
            <a:r>
              <a:rPr lang="en-US" sz="2400" dirty="0">
                <a:latin typeface="Times New Roman"/>
                <a:ea typeface="Calibri"/>
                <a:cs typeface="Arial"/>
              </a:rPr>
              <a:t> :-Prepared from the reaction of </a:t>
            </a:r>
            <a:r>
              <a:rPr lang="en-US" sz="2400" dirty="0" err="1">
                <a:latin typeface="Times New Roman"/>
                <a:ea typeface="Calibri"/>
                <a:cs typeface="Arial"/>
              </a:rPr>
              <a:t>Sb</a:t>
            </a:r>
            <a:r>
              <a:rPr lang="en-US" sz="2400" dirty="0">
                <a:latin typeface="Times New Roman"/>
                <a:ea typeface="Calibri"/>
                <a:cs typeface="Arial"/>
              </a:rPr>
              <a:t> and O</a:t>
            </a:r>
            <a:r>
              <a:rPr lang="en-US" sz="2400" baseline="-25000" dirty="0">
                <a:latin typeface="Times New Roman"/>
                <a:ea typeface="Calibri"/>
                <a:cs typeface="Arial"/>
              </a:rPr>
              <a:t>2.</a:t>
            </a:r>
            <a:r>
              <a:rPr lang="en-US" sz="2400" dirty="0">
                <a:latin typeface="Times New Roman"/>
                <a:ea typeface="Calibri"/>
                <a:cs typeface="Arial"/>
              </a:rPr>
              <a:t> The structure of Sb</a:t>
            </a:r>
            <a:r>
              <a:rPr lang="en-US" sz="2400" baseline="-25000" dirty="0">
                <a:latin typeface="Times New Roman"/>
                <a:ea typeface="Calibri"/>
                <a:cs typeface="Arial"/>
              </a:rPr>
              <a:t>4</a:t>
            </a:r>
            <a:r>
              <a:rPr lang="en-US" sz="2400" dirty="0">
                <a:latin typeface="Times New Roman"/>
                <a:ea typeface="Calibri"/>
                <a:cs typeface="Arial"/>
              </a:rPr>
              <a:t>O</a:t>
            </a:r>
            <a:r>
              <a:rPr lang="en-US" sz="2400" baseline="-25000" dirty="0">
                <a:latin typeface="Times New Roman"/>
                <a:ea typeface="Calibri"/>
                <a:cs typeface="Arial"/>
              </a:rPr>
              <a:t>6 </a:t>
            </a:r>
            <a:r>
              <a:rPr lang="en-US" sz="2400" dirty="0">
                <a:latin typeface="Times New Roman"/>
                <a:ea typeface="Calibri"/>
                <a:cs typeface="Arial"/>
              </a:rPr>
              <a:t>likes P</a:t>
            </a:r>
            <a:r>
              <a:rPr lang="en-US" sz="2400" baseline="-25000" dirty="0">
                <a:latin typeface="Times New Roman"/>
                <a:ea typeface="Calibri"/>
                <a:cs typeface="Arial"/>
              </a:rPr>
              <a:t>4</a:t>
            </a:r>
            <a:r>
              <a:rPr lang="en-US" sz="2400" dirty="0">
                <a:latin typeface="Times New Roman"/>
                <a:ea typeface="Calibri"/>
                <a:cs typeface="Arial"/>
              </a:rPr>
              <a:t>O</a:t>
            </a:r>
            <a:r>
              <a:rPr lang="en-US" sz="2400" baseline="-25000" dirty="0">
                <a:latin typeface="Times New Roman"/>
                <a:ea typeface="Calibri"/>
                <a:cs typeface="Arial"/>
              </a:rPr>
              <a:t>6</a:t>
            </a:r>
            <a:r>
              <a:rPr lang="en-US" sz="2400" dirty="0">
                <a:latin typeface="Times New Roman"/>
                <a:ea typeface="Calibri"/>
                <a:cs typeface="Arial"/>
              </a:rPr>
              <a:t> and As</a:t>
            </a:r>
            <a:r>
              <a:rPr lang="en-US" sz="2400" baseline="-25000" dirty="0">
                <a:latin typeface="Times New Roman"/>
                <a:ea typeface="Calibri"/>
                <a:cs typeface="Arial"/>
              </a:rPr>
              <a:t>4</a:t>
            </a:r>
            <a:r>
              <a:rPr lang="en-US" sz="2400" dirty="0">
                <a:latin typeface="Times New Roman"/>
                <a:ea typeface="Calibri"/>
                <a:cs typeface="Arial"/>
              </a:rPr>
              <a:t>O</a:t>
            </a:r>
            <a:r>
              <a:rPr lang="en-US" sz="2400" baseline="-25000" dirty="0">
                <a:latin typeface="Times New Roman"/>
                <a:ea typeface="Calibri"/>
                <a:cs typeface="Arial"/>
              </a:rPr>
              <a:t>6</a:t>
            </a:r>
            <a:r>
              <a:rPr lang="en-US" sz="2400" dirty="0">
                <a:latin typeface="Times New Roman"/>
                <a:ea typeface="Calibri"/>
                <a:cs typeface="Arial"/>
              </a:rPr>
              <a:t> does not </a:t>
            </a:r>
            <a:r>
              <a:rPr lang="en-US" sz="2400" dirty="0" err="1">
                <a:latin typeface="Times New Roman"/>
                <a:ea typeface="Calibri"/>
                <a:cs typeface="Arial"/>
              </a:rPr>
              <a:t>dissowe</a:t>
            </a:r>
            <a:r>
              <a:rPr lang="en-US" sz="2400" dirty="0">
                <a:latin typeface="Times New Roman"/>
                <a:ea typeface="Calibri"/>
                <a:cs typeface="Arial"/>
              </a:rPr>
              <a:t> in water dissolves in </a:t>
            </a:r>
            <a:r>
              <a:rPr lang="en-US" sz="2400" dirty="0" err="1">
                <a:latin typeface="Times New Roman"/>
                <a:ea typeface="Calibri"/>
                <a:cs typeface="Arial"/>
              </a:rPr>
              <a:t>HCl</a:t>
            </a:r>
            <a:r>
              <a:rPr lang="en-US" sz="2400" dirty="0">
                <a:latin typeface="Times New Roman"/>
                <a:ea typeface="Calibri"/>
                <a:cs typeface="Arial"/>
              </a:rPr>
              <a:t> acid and in bases forming </a:t>
            </a:r>
            <a:r>
              <a:rPr lang="en-US" sz="2400" dirty="0" err="1">
                <a:latin typeface="Times New Roman"/>
                <a:ea typeface="Calibri"/>
                <a:cs typeface="Arial"/>
              </a:rPr>
              <a:t>antimonates</a:t>
            </a:r>
            <a:r>
              <a:rPr lang="en-US" sz="2400" dirty="0">
                <a:latin typeface="Times New Roman"/>
                <a:ea typeface="Calibri"/>
                <a:cs typeface="Arial"/>
              </a:rPr>
              <a:t> solutions </a:t>
            </a:r>
            <a:endParaRPr lang="en-US" sz="1800" dirty="0">
              <a:latin typeface="Calibri"/>
              <a:ea typeface="Calibri"/>
              <a:cs typeface="Arial"/>
            </a:endParaRPr>
          </a:p>
          <a:p>
            <a:pPr marL="342900" lvl="0" indent="-342900" algn="just">
              <a:lnSpc>
                <a:spcPct val="115000"/>
              </a:lnSpc>
              <a:spcAft>
                <a:spcPts val="0"/>
              </a:spcAft>
              <a:buFont typeface="Symbol"/>
              <a:buChar char=""/>
              <a:tabLst>
                <a:tab pos="2362200" algn="l"/>
                <a:tab pos="2743200" algn="l"/>
                <a:tab pos="3200400" algn="l"/>
                <a:tab pos="3657600" algn="l"/>
                <a:tab pos="4114800" algn="l"/>
                <a:tab pos="4572000" algn="l"/>
              </a:tabLst>
            </a:pPr>
            <a:r>
              <a:rPr lang="en-US" sz="2400" dirty="0">
                <a:latin typeface="Times New Roman"/>
                <a:ea typeface="Calibri"/>
                <a:cs typeface="Arial"/>
              </a:rPr>
              <a:t>Sb</a:t>
            </a:r>
            <a:r>
              <a:rPr lang="en-US" sz="2400" baseline="-25000" dirty="0">
                <a:latin typeface="Times New Roman"/>
                <a:ea typeface="Calibri"/>
                <a:cs typeface="Arial"/>
              </a:rPr>
              <a:t>2</a:t>
            </a:r>
            <a:r>
              <a:rPr lang="en-US" sz="2400" dirty="0">
                <a:latin typeface="Times New Roman"/>
                <a:ea typeface="Calibri"/>
                <a:cs typeface="Arial"/>
              </a:rPr>
              <a:t>O</a:t>
            </a:r>
            <a:r>
              <a:rPr lang="en-US" sz="2400" baseline="-25000" dirty="0">
                <a:latin typeface="Times New Roman"/>
                <a:ea typeface="Calibri"/>
                <a:cs typeface="Arial"/>
              </a:rPr>
              <a:t>5 </a:t>
            </a:r>
            <a:r>
              <a:rPr lang="en-US" sz="2400" dirty="0">
                <a:latin typeface="Times New Roman"/>
                <a:ea typeface="Calibri"/>
                <a:cs typeface="Arial"/>
              </a:rPr>
              <a:t>prepared from Sb+HNO</a:t>
            </a:r>
            <a:r>
              <a:rPr lang="en-US" sz="2400" baseline="-25000" dirty="0">
                <a:latin typeface="Times New Roman"/>
                <a:ea typeface="Calibri"/>
                <a:cs typeface="Arial"/>
              </a:rPr>
              <a:t>3</a:t>
            </a:r>
            <a:r>
              <a:rPr lang="en-US" sz="2400" dirty="0">
                <a:latin typeface="Times New Roman"/>
                <a:ea typeface="Calibri"/>
                <a:cs typeface="Arial"/>
              </a:rPr>
              <a:t> reaction, losing O</a:t>
            </a:r>
            <a:r>
              <a:rPr lang="en-US" sz="2400" baseline="-25000" dirty="0">
                <a:latin typeface="Times New Roman"/>
                <a:ea typeface="Calibri"/>
                <a:cs typeface="Arial"/>
              </a:rPr>
              <a:t>2</a:t>
            </a:r>
            <a:r>
              <a:rPr lang="en-US" sz="2400" dirty="0">
                <a:latin typeface="Times New Roman"/>
                <a:ea typeface="Calibri"/>
                <a:cs typeface="Arial"/>
              </a:rPr>
              <a:t> to give Sb</a:t>
            </a:r>
            <a:r>
              <a:rPr lang="en-US" sz="2400" baseline="-25000" dirty="0">
                <a:latin typeface="Times New Roman"/>
                <a:ea typeface="Calibri"/>
                <a:cs typeface="Arial"/>
              </a:rPr>
              <a:t>2</a:t>
            </a:r>
            <a:r>
              <a:rPr lang="en-US" sz="2400" dirty="0">
                <a:latin typeface="Times New Roman"/>
                <a:ea typeface="Calibri"/>
                <a:cs typeface="Arial"/>
              </a:rPr>
              <a:t>O</a:t>
            </a:r>
            <a:r>
              <a:rPr lang="en-US" sz="2400" baseline="-25000" dirty="0">
                <a:latin typeface="Times New Roman"/>
                <a:ea typeface="Calibri"/>
                <a:cs typeface="Arial"/>
              </a:rPr>
              <a:t>3</a:t>
            </a:r>
            <a:r>
              <a:rPr lang="en-US" sz="2400" dirty="0">
                <a:latin typeface="Times New Roman"/>
                <a:ea typeface="Calibri"/>
                <a:cs typeface="Arial"/>
              </a:rPr>
              <a:t> (trioxide)</a:t>
            </a:r>
            <a:endParaRPr lang="en-US" sz="1800" dirty="0">
              <a:latin typeface="Calibri"/>
              <a:ea typeface="Calibri"/>
              <a:cs typeface="Arial"/>
            </a:endParaRPr>
          </a:p>
          <a:p>
            <a:pPr marL="342900" lvl="0" indent="-342900" algn="just">
              <a:lnSpc>
                <a:spcPct val="115000"/>
              </a:lnSpc>
              <a:spcAft>
                <a:spcPts val="0"/>
              </a:spcAft>
              <a:buFont typeface="Symbol"/>
              <a:buChar char=""/>
              <a:tabLst>
                <a:tab pos="2362200" algn="l"/>
                <a:tab pos="2743200" algn="l"/>
                <a:tab pos="3200400" algn="l"/>
                <a:tab pos="3657600" algn="l"/>
                <a:tab pos="4114800" algn="l"/>
                <a:tab pos="4572000" algn="l"/>
              </a:tabLst>
            </a:pPr>
            <a:r>
              <a:rPr lang="en-US" sz="2400" dirty="0">
                <a:latin typeface="Times New Roman"/>
                <a:ea typeface="Calibri"/>
                <a:cs typeface="Arial"/>
              </a:rPr>
              <a:t>The only known oxide for Bi is Bi</a:t>
            </a:r>
            <a:r>
              <a:rPr lang="en-US" sz="2400" baseline="-25000" dirty="0">
                <a:latin typeface="Times New Roman"/>
                <a:ea typeface="Calibri"/>
                <a:cs typeface="Arial"/>
              </a:rPr>
              <a:t>2</a:t>
            </a:r>
            <a:r>
              <a:rPr lang="en-US" sz="2400" dirty="0">
                <a:latin typeface="Times New Roman"/>
                <a:ea typeface="Calibri"/>
                <a:cs typeface="Arial"/>
              </a:rPr>
              <a:t>O</a:t>
            </a:r>
            <a:r>
              <a:rPr lang="en-US" sz="2400" baseline="-25000" dirty="0">
                <a:latin typeface="Times New Roman"/>
                <a:ea typeface="Calibri"/>
                <a:cs typeface="Arial"/>
              </a:rPr>
              <a:t>3</a:t>
            </a:r>
            <a:r>
              <a:rPr lang="en-US" sz="2400" dirty="0">
                <a:latin typeface="Times New Roman"/>
                <a:ea typeface="Calibri"/>
                <a:cs typeface="Arial"/>
              </a:rPr>
              <a:t> which is a yellow powder, dissolves in acids forming Bi salts Bi(OH)</a:t>
            </a:r>
            <a:r>
              <a:rPr lang="en-US" sz="2400" baseline="-25000" dirty="0">
                <a:latin typeface="Times New Roman"/>
                <a:ea typeface="Calibri"/>
                <a:cs typeface="Arial"/>
              </a:rPr>
              <a:t>3 </a:t>
            </a:r>
            <a:r>
              <a:rPr lang="en-US" sz="2400" dirty="0">
                <a:latin typeface="Times New Roman"/>
                <a:ea typeface="Calibri"/>
                <a:cs typeface="Arial"/>
              </a:rPr>
              <a:t>precipitated from Bi-salt solution by adding (-OH ). This oxide behaves as a base is its reactions.</a:t>
            </a:r>
            <a:endParaRPr lang="en-US" sz="1800" dirty="0">
              <a:latin typeface="Calibri"/>
              <a:ea typeface="Calibri"/>
              <a:cs typeface="Arial"/>
            </a:endParaRPr>
          </a:p>
          <a:p>
            <a:pPr marL="90170" algn="just">
              <a:lnSpc>
                <a:spcPct val="115000"/>
              </a:lnSpc>
              <a:spcAft>
                <a:spcPts val="1000"/>
              </a:spcAft>
              <a:tabLst>
                <a:tab pos="2362200" algn="l"/>
                <a:tab pos="2743200" algn="l"/>
                <a:tab pos="3200400" algn="l"/>
                <a:tab pos="3657600" algn="l"/>
                <a:tab pos="4114800" algn="l"/>
                <a:tab pos="4572000" algn="l"/>
              </a:tabLst>
            </a:pPr>
            <a:endParaRPr lang="en-US" sz="1800" dirty="0">
              <a:latin typeface="Calibri"/>
              <a:ea typeface="Calibri"/>
              <a:cs typeface="Arial"/>
            </a:endParaRPr>
          </a:p>
          <a:p>
            <a:endParaRPr lang="en-US" dirty="0"/>
          </a:p>
        </p:txBody>
      </p:sp>
    </p:spTree>
    <p:extLst>
      <p:ext uri="{BB962C8B-B14F-4D97-AF65-F5344CB8AC3E}">
        <p14:creationId xmlns:p14="http://schemas.microsoft.com/office/powerpoint/2010/main" val="532699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036496" cy="6858000"/>
          </a:xfrm>
        </p:spPr>
        <p:txBody>
          <a:bodyPr>
            <a:normAutofit fontScale="70000" lnSpcReduction="20000"/>
          </a:bodyPr>
          <a:lstStyle/>
          <a:p>
            <a:pPr marL="0" lvl="0" indent="0" algn="just">
              <a:lnSpc>
                <a:spcPct val="115000"/>
              </a:lnSpc>
              <a:spcAft>
                <a:spcPts val="0"/>
              </a:spcAft>
              <a:buNone/>
              <a:tabLst>
                <a:tab pos="2362200" algn="l"/>
                <a:tab pos="2743200" algn="l"/>
                <a:tab pos="3200400" algn="l"/>
                <a:tab pos="3657600" algn="l"/>
                <a:tab pos="4114800" algn="l"/>
                <a:tab pos="4572000" algn="l"/>
              </a:tabLst>
            </a:pPr>
            <a:r>
              <a:rPr lang="en-US" sz="2400" dirty="0">
                <a:latin typeface="Times New Roman"/>
                <a:ea typeface="Calibri"/>
                <a:cs typeface="Arial"/>
              </a:rPr>
              <a:t> </a:t>
            </a:r>
            <a:endParaRPr lang="en-US" sz="1800" dirty="0">
              <a:latin typeface="Calibri"/>
              <a:ea typeface="Calibri"/>
              <a:cs typeface="Arial"/>
            </a:endParaRPr>
          </a:p>
          <a:p>
            <a:pPr marL="90170" algn="just">
              <a:lnSpc>
                <a:spcPct val="115000"/>
              </a:lnSpc>
              <a:spcAft>
                <a:spcPts val="0"/>
              </a:spcAft>
              <a:tabLst>
                <a:tab pos="2362200" algn="l"/>
                <a:tab pos="2743200" algn="l"/>
                <a:tab pos="3200400" algn="l"/>
                <a:tab pos="3657600" algn="l"/>
                <a:tab pos="4114800" algn="l"/>
                <a:tab pos="4572000" algn="l"/>
              </a:tabLst>
            </a:pPr>
            <a:r>
              <a:rPr lang="en-US" sz="2800" b="1" u="sng" dirty="0">
                <a:latin typeface="Times New Roman"/>
                <a:ea typeface="Calibri"/>
                <a:cs typeface="Arial"/>
              </a:rPr>
              <a:t>Sulfides:-</a:t>
            </a:r>
            <a:endParaRPr lang="en-US" sz="1800" dirty="0">
              <a:latin typeface="Calibri"/>
              <a:ea typeface="Calibri"/>
              <a:cs typeface="Arial"/>
            </a:endParaRPr>
          </a:p>
          <a:p>
            <a:pPr marL="342900" lvl="0" indent="-342900" algn="just">
              <a:lnSpc>
                <a:spcPct val="115000"/>
              </a:lnSpc>
              <a:spcAft>
                <a:spcPts val="0"/>
              </a:spcAft>
              <a:buFont typeface="Symbol"/>
              <a:buChar char=""/>
              <a:tabLst>
                <a:tab pos="2362200" algn="l"/>
                <a:tab pos="2743200" algn="l"/>
                <a:tab pos="3200400" algn="l"/>
                <a:tab pos="3657600" algn="l"/>
                <a:tab pos="4114800" algn="l"/>
                <a:tab pos="4572000" algn="l"/>
              </a:tabLst>
            </a:pPr>
            <a:r>
              <a:rPr lang="en-US" sz="2400" dirty="0">
                <a:latin typeface="Times New Roman"/>
                <a:ea typeface="Calibri"/>
                <a:cs typeface="Arial"/>
              </a:rPr>
              <a:t>Phosphorous can combine with sulfur if a mixture of them heated over 100ºc giving many phosphorous sulfides depending on the ratio of P and S, e.g.:- P</a:t>
            </a:r>
            <a:r>
              <a:rPr lang="en-US" sz="2400" baseline="-25000" dirty="0">
                <a:latin typeface="Times New Roman"/>
                <a:ea typeface="Calibri"/>
                <a:cs typeface="Arial"/>
              </a:rPr>
              <a:t>4</a:t>
            </a:r>
            <a:r>
              <a:rPr lang="en-US" sz="2400" dirty="0">
                <a:latin typeface="Times New Roman"/>
                <a:ea typeface="Calibri"/>
                <a:cs typeface="Arial"/>
              </a:rPr>
              <a:t>S</a:t>
            </a:r>
            <a:r>
              <a:rPr lang="en-US" sz="2400" baseline="-25000" dirty="0">
                <a:latin typeface="Times New Roman"/>
                <a:ea typeface="Calibri"/>
                <a:cs typeface="Arial"/>
              </a:rPr>
              <a:t>3</a:t>
            </a:r>
            <a:r>
              <a:rPr lang="en-US" sz="2400" dirty="0">
                <a:latin typeface="Times New Roman"/>
                <a:ea typeface="Calibri"/>
                <a:cs typeface="Arial"/>
              </a:rPr>
              <a:t>, P</a:t>
            </a:r>
            <a:r>
              <a:rPr lang="en-US" sz="2400" baseline="-25000" dirty="0">
                <a:latin typeface="Times New Roman"/>
                <a:ea typeface="Calibri"/>
                <a:cs typeface="Arial"/>
              </a:rPr>
              <a:t>4</a:t>
            </a:r>
            <a:r>
              <a:rPr lang="en-US" sz="2400" dirty="0">
                <a:latin typeface="Times New Roman"/>
                <a:ea typeface="Calibri"/>
                <a:cs typeface="Arial"/>
              </a:rPr>
              <a:t>S</a:t>
            </a:r>
            <a:r>
              <a:rPr lang="en-US" sz="2400" baseline="-25000" dirty="0">
                <a:latin typeface="Times New Roman"/>
                <a:ea typeface="Calibri"/>
                <a:cs typeface="Arial"/>
              </a:rPr>
              <a:t>5</a:t>
            </a:r>
            <a:r>
              <a:rPr lang="en-US" sz="2400" dirty="0">
                <a:latin typeface="Times New Roman"/>
                <a:ea typeface="Calibri"/>
                <a:cs typeface="Arial"/>
              </a:rPr>
              <a:t>, P</a:t>
            </a:r>
            <a:r>
              <a:rPr lang="en-US" sz="2400" baseline="-25000" dirty="0">
                <a:latin typeface="Times New Roman"/>
                <a:ea typeface="Calibri"/>
                <a:cs typeface="Arial"/>
              </a:rPr>
              <a:t>4</a:t>
            </a:r>
            <a:r>
              <a:rPr lang="en-US" sz="2400" dirty="0">
                <a:latin typeface="Times New Roman"/>
                <a:ea typeface="Calibri"/>
                <a:cs typeface="Arial"/>
              </a:rPr>
              <a:t>S</a:t>
            </a:r>
            <a:r>
              <a:rPr lang="en-US" sz="2400" baseline="-25000" dirty="0">
                <a:latin typeface="Times New Roman"/>
                <a:ea typeface="Calibri"/>
                <a:cs typeface="Arial"/>
              </a:rPr>
              <a:t>7</a:t>
            </a:r>
            <a:r>
              <a:rPr lang="en-US" sz="2400" dirty="0">
                <a:latin typeface="Times New Roman"/>
                <a:ea typeface="Calibri"/>
                <a:cs typeface="Arial"/>
              </a:rPr>
              <a:t>, P</a:t>
            </a:r>
            <a:r>
              <a:rPr lang="en-US" sz="2400" baseline="-25000" dirty="0">
                <a:latin typeface="Times New Roman"/>
                <a:ea typeface="Calibri"/>
                <a:cs typeface="Arial"/>
              </a:rPr>
              <a:t>4</a:t>
            </a:r>
            <a:r>
              <a:rPr lang="en-US" sz="2400" dirty="0">
                <a:latin typeface="Times New Roman"/>
                <a:ea typeface="Calibri"/>
                <a:cs typeface="Arial"/>
              </a:rPr>
              <a:t>S</a:t>
            </a:r>
            <a:r>
              <a:rPr lang="en-US" sz="2400" baseline="-25000" dirty="0">
                <a:latin typeface="Times New Roman"/>
                <a:ea typeface="Calibri"/>
                <a:cs typeface="Arial"/>
              </a:rPr>
              <a:t>10</a:t>
            </a:r>
            <a:r>
              <a:rPr lang="en-US" sz="2400" dirty="0">
                <a:latin typeface="Times New Roman"/>
                <a:ea typeface="Calibri"/>
                <a:cs typeface="Arial"/>
              </a:rPr>
              <a:t> which are covalent compounds, yellow in color, can be melted and distilled with decomposition.</a:t>
            </a:r>
            <a:endParaRPr lang="en-US" sz="1800" dirty="0">
              <a:latin typeface="Calibri"/>
              <a:ea typeface="Calibri"/>
              <a:cs typeface="Arial"/>
            </a:endParaRPr>
          </a:p>
          <a:p>
            <a:pPr marL="900430" algn="just">
              <a:lnSpc>
                <a:spcPct val="115000"/>
              </a:lnSpc>
              <a:spcAft>
                <a:spcPts val="0"/>
              </a:spcAft>
              <a:tabLst>
                <a:tab pos="2362200" algn="l"/>
                <a:tab pos="2743200" algn="l"/>
                <a:tab pos="3200400" algn="l"/>
                <a:tab pos="3657600" algn="l"/>
                <a:tab pos="4114800" algn="l"/>
                <a:tab pos="4572000" algn="l"/>
              </a:tabLst>
            </a:pPr>
            <a:r>
              <a:rPr lang="en-US" sz="2400" dirty="0">
                <a:latin typeface="Times New Roman"/>
                <a:ea typeface="Calibri"/>
                <a:cs typeface="Arial"/>
              </a:rPr>
              <a:t>P</a:t>
            </a:r>
            <a:r>
              <a:rPr lang="en-US" sz="2400" baseline="-25000" dirty="0">
                <a:latin typeface="Times New Roman"/>
                <a:ea typeface="Calibri"/>
                <a:cs typeface="Arial"/>
              </a:rPr>
              <a:t>4</a:t>
            </a:r>
            <a:r>
              <a:rPr lang="en-US" sz="2400" dirty="0">
                <a:latin typeface="Times New Roman"/>
                <a:ea typeface="Calibri"/>
                <a:cs typeface="Arial"/>
              </a:rPr>
              <a:t>S</a:t>
            </a:r>
            <a:r>
              <a:rPr lang="en-US" sz="2400" baseline="-25000" dirty="0">
                <a:latin typeface="Times New Roman"/>
                <a:ea typeface="Calibri"/>
                <a:cs typeface="Arial"/>
              </a:rPr>
              <a:t>3</a:t>
            </a:r>
            <a:r>
              <a:rPr lang="en-US" sz="2400" dirty="0">
                <a:latin typeface="Times New Roman"/>
                <a:ea typeface="Calibri"/>
                <a:cs typeface="Arial"/>
              </a:rPr>
              <a:t> is used in match manufacturing, dissolves in organic solvents like benzene and CS</a:t>
            </a:r>
            <a:r>
              <a:rPr lang="en-US" sz="2400" baseline="-25000" dirty="0">
                <a:latin typeface="Times New Roman"/>
                <a:ea typeface="Calibri"/>
                <a:cs typeface="Arial"/>
              </a:rPr>
              <a:t>2</a:t>
            </a:r>
            <a:r>
              <a:rPr lang="en-US" sz="2400" dirty="0">
                <a:latin typeface="Times New Roman"/>
                <a:ea typeface="Calibri"/>
                <a:cs typeface="Arial"/>
              </a:rPr>
              <a:t>. P</a:t>
            </a:r>
            <a:r>
              <a:rPr lang="en-US" sz="2400" baseline="-25000" dirty="0">
                <a:latin typeface="Times New Roman"/>
                <a:ea typeface="Calibri"/>
                <a:cs typeface="Arial"/>
              </a:rPr>
              <a:t>4</a:t>
            </a:r>
            <a:r>
              <a:rPr lang="en-US" sz="2400" dirty="0">
                <a:latin typeface="Times New Roman"/>
                <a:ea typeface="Calibri"/>
                <a:cs typeface="Arial"/>
              </a:rPr>
              <a:t>S</a:t>
            </a:r>
            <a:r>
              <a:rPr lang="en-US" sz="2400" baseline="-25000" dirty="0">
                <a:latin typeface="Times New Roman"/>
                <a:ea typeface="Calibri"/>
                <a:cs typeface="Arial"/>
              </a:rPr>
              <a:t>10</a:t>
            </a:r>
            <a:r>
              <a:rPr lang="en-US" sz="2400" dirty="0">
                <a:latin typeface="Times New Roman"/>
                <a:ea typeface="Calibri"/>
                <a:cs typeface="Arial"/>
              </a:rPr>
              <a:t> likes P</a:t>
            </a:r>
            <a:r>
              <a:rPr lang="en-US" sz="2400" baseline="-25000" dirty="0">
                <a:latin typeface="Times New Roman"/>
                <a:ea typeface="Calibri"/>
                <a:cs typeface="Arial"/>
              </a:rPr>
              <a:t>4</a:t>
            </a:r>
            <a:r>
              <a:rPr lang="en-US" sz="2400" dirty="0">
                <a:latin typeface="Times New Roman"/>
                <a:ea typeface="Calibri"/>
                <a:cs typeface="Arial"/>
              </a:rPr>
              <a:t>O</a:t>
            </a:r>
            <a:r>
              <a:rPr lang="en-US" sz="2400" baseline="-25000" dirty="0">
                <a:latin typeface="Times New Roman"/>
                <a:ea typeface="Calibri"/>
                <a:cs typeface="Arial"/>
              </a:rPr>
              <a:t>10</a:t>
            </a:r>
            <a:r>
              <a:rPr lang="en-US" sz="2400" dirty="0">
                <a:latin typeface="Times New Roman"/>
                <a:ea typeface="Calibri"/>
                <a:cs typeface="Arial"/>
              </a:rPr>
              <a:t> in structure.</a:t>
            </a:r>
            <a:endParaRPr lang="en-US" sz="1800" dirty="0">
              <a:latin typeface="Calibri"/>
              <a:ea typeface="Calibri"/>
              <a:cs typeface="Arial"/>
            </a:endParaRPr>
          </a:p>
          <a:p>
            <a:pPr marL="900430" indent="179705" algn="just">
              <a:lnSpc>
                <a:spcPct val="115000"/>
              </a:lnSpc>
              <a:spcAft>
                <a:spcPts val="0"/>
              </a:spcAft>
              <a:tabLst>
                <a:tab pos="2362200" algn="l"/>
                <a:tab pos="2743200" algn="l"/>
                <a:tab pos="3200400" algn="l"/>
                <a:tab pos="3657600" algn="l"/>
                <a:tab pos="4114800" algn="l"/>
                <a:tab pos="4572000" algn="l"/>
              </a:tabLst>
            </a:pPr>
            <a:r>
              <a:rPr lang="en-US" sz="2400" dirty="0">
                <a:latin typeface="Times New Roman"/>
                <a:ea typeface="Calibri"/>
                <a:cs typeface="Arial"/>
              </a:rPr>
              <a:t>Some sulfides structures</a:t>
            </a:r>
            <a:r>
              <a:rPr lang="en-US" sz="2400" dirty="0" smtClean="0">
                <a:latin typeface="Times New Roman"/>
                <a:ea typeface="Calibri"/>
                <a:cs typeface="Arial"/>
              </a:rPr>
              <a:t>:-</a:t>
            </a:r>
            <a:endParaRPr lang="en-US" sz="1800" dirty="0" smtClean="0">
              <a:latin typeface="Calibri"/>
              <a:ea typeface="Calibri"/>
              <a:cs typeface="Arial"/>
            </a:endParaRPr>
          </a:p>
          <a:p>
            <a:pPr marL="900430" indent="179705" algn="just">
              <a:lnSpc>
                <a:spcPct val="115000"/>
              </a:lnSpc>
              <a:spcAft>
                <a:spcPts val="0"/>
              </a:spcAft>
              <a:tabLst>
                <a:tab pos="2362200" algn="l"/>
                <a:tab pos="2743200" algn="l"/>
                <a:tab pos="3200400" algn="l"/>
                <a:tab pos="3657600" algn="l"/>
                <a:tab pos="4114800" algn="l"/>
                <a:tab pos="4572000" algn="l"/>
              </a:tabLst>
            </a:pPr>
            <a:endParaRPr lang="en-US" sz="1800" dirty="0">
              <a:latin typeface="Calibri"/>
              <a:ea typeface="Calibri"/>
              <a:cs typeface="Arial"/>
            </a:endParaRPr>
          </a:p>
          <a:p>
            <a:pPr marL="900430" indent="179705" algn="just">
              <a:lnSpc>
                <a:spcPct val="115000"/>
              </a:lnSpc>
              <a:spcAft>
                <a:spcPts val="0"/>
              </a:spcAft>
              <a:tabLst>
                <a:tab pos="2362200" algn="l"/>
                <a:tab pos="2743200" algn="l"/>
                <a:tab pos="3200400" algn="l"/>
                <a:tab pos="3657600" algn="l"/>
                <a:tab pos="4114800" algn="l"/>
                <a:tab pos="4572000" algn="l"/>
              </a:tabLst>
            </a:pPr>
            <a:endParaRPr lang="en-US" sz="1800" dirty="0" smtClean="0">
              <a:latin typeface="Calibri"/>
              <a:ea typeface="Calibri"/>
              <a:cs typeface="Arial"/>
            </a:endParaRPr>
          </a:p>
          <a:p>
            <a:pPr marL="900430" indent="179705" algn="just">
              <a:lnSpc>
                <a:spcPct val="115000"/>
              </a:lnSpc>
              <a:spcAft>
                <a:spcPts val="0"/>
              </a:spcAft>
              <a:tabLst>
                <a:tab pos="2362200" algn="l"/>
                <a:tab pos="2743200" algn="l"/>
                <a:tab pos="3200400" algn="l"/>
                <a:tab pos="3657600" algn="l"/>
                <a:tab pos="4114800" algn="l"/>
                <a:tab pos="4572000" algn="l"/>
              </a:tabLst>
            </a:pPr>
            <a:endParaRPr lang="en-US" sz="1800" dirty="0">
              <a:latin typeface="Calibri"/>
              <a:ea typeface="Calibri"/>
              <a:cs typeface="Arial"/>
            </a:endParaRPr>
          </a:p>
          <a:p>
            <a:pPr marL="900430" indent="179705" algn="just">
              <a:lnSpc>
                <a:spcPct val="115000"/>
              </a:lnSpc>
              <a:spcAft>
                <a:spcPts val="0"/>
              </a:spcAft>
              <a:tabLst>
                <a:tab pos="2362200" algn="l"/>
                <a:tab pos="2743200" algn="l"/>
                <a:tab pos="3200400" algn="l"/>
                <a:tab pos="3657600" algn="l"/>
                <a:tab pos="4114800" algn="l"/>
                <a:tab pos="4572000" algn="l"/>
              </a:tabLst>
            </a:pPr>
            <a:endParaRPr lang="en-US" sz="1800" dirty="0" smtClean="0">
              <a:latin typeface="Calibri"/>
              <a:ea typeface="Calibri"/>
              <a:cs typeface="Arial"/>
            </a:endParaRPr>
          </a:p>
          <a:p>
            <a:pPr marL="900430" indent="179705" algn="just">
              <a:lnSpc>
                <a:spcPct val="115000"/>
              </a:lnSpc>
              <a:spcAft>
                <a:spcPts val="0"/>
              </a:spcAft>
              <a:tabLst>
                <a:tab pos="2362200" algn="l"/>
                <a:tab pos="2743200" algn="l"/>
                <a:tab pos="3200400" algn="l"/>
                <a:tab pos="3657600" algn="l"/>
                <a:tab pos="4114800" algn="l"/>
                <a:tab pos="4572000" algn="l"/>
              </a:tabLst>
            </a:pPr>
            <a:endParaRPr lang="en-US" sz="1800" dirty="0">
              <a:latin typeface="Calibri"/>
              <a:ea typeface="Calibri"/>
              <a:cs typeface="Arial"/>
            </a:endParaRPr>
          </a:p>
          <a:p>
            <a:pPr marL="900430" indent="179705" algn="just">
              <a:lnSpc>
                <a:spcPct val="115000"/>
              </a:lnSpc>
              <a:spcAft>
                <a:spcPts val="0"/>
              </a:spcAft>
              <a:tabLst>
                <a:tab pos="2362200" algn="l"/>
                <a:tab pos="2743200" algn="l"/>
                <a:tab pos="3200400" algn="l"/>
                <a:tab pos="3657600" algn="l"/>
                <a:tab pos="4114800" algn="l"/>
                <a:tab pos="4572000" algn="l"/>
              </a:tabLst>
            </a:pPr>
            <a:endParaRPr lang="en-US" sz="1800" dirty="0" smtClean="0">
              <a:latin typeface="Calibri"/>
              <a:ea typeface="Calibri"/>
              <a:cs typeface="Arial"/>
            </a:endParaRPr>
          </a:p>
          <a:p>
            <a:pPr marL="900430" indent="0" algn="just">
              <a:lnSpc>
                <a:spcPct val="115000"/>
              </a:lnSpc>
              <a:spcAft>
                <a:spcPts val="0"/>
              </a:spcAft>
              <a:buNone/>
              <a:tabLst>
                <a:tab pos="2362200" algn="l"/>
                <a:tab pos="2743200" algn="l"/>
                <a:tab pos="3200400" algn="l"/>
                <a:tab pos="3657600" algn="l"/>
                <a:tab pos="4114800" algn="l"/>
                <a:tab pos="4572000" algn="l"/>
              </a:tabLst>
            </a:pPr>
            <a:endParaRPr lang="en-US" sz="1800" dirty="0">
              <a:latin typeface="Calibri"/>
              <a:ea typeface="Calibri"/>
              <a:cs typeface="Arial"/>
            </a:endParaRPr>
          </a:p>
          <a:p>
            <a:pPr marL="900430" indent="179705" algn="just">
              <a:lnSpc>
                <a:spcPct val="115000"/>
              </a:lnSpc>
              <a:spcAft>
                <a:spcPts val="0"/>
              </a:spcAft>
              <a:tabLst>
                <a:tab pos="2362200" algn="l"/>
                <a:tab pos="2743200" algn="l"/>
                <a:tab pos="3200400" algn="l"/>
                <a:tab pos="3657600" algn="l"/>
                <a:tab pos="4114800" algn="l"/>
                <a:tab pos="4572000" algn="l"/>
              </a:tabLst>
            </a:pPr>
            <a:endParaRPr lang="en-US" sz="1800" dirty="0">
              <a:latin typeface="Calibri"/>
              <a:ea typeface="Calibri"/>
              <a:cs typeface="Arial"/>
            </a:endParaRPr>
          </a:p>
          <a:p>
            <a:pPr marL="810260" indent="90170" algn="just">
              <a:lnSpc>
                <a:spcPct val="115000"/>
              </a:lnSpc>
              <a:spcAft>
                <a:spcPts val="0"/>
              </a:spcAft>
              <a:tabLst>
                <a:tab pos="2362200" algn="l"/>
                <a:tab pos="2743200" algn="l"/>
                <a:tab pos="3200400" algn="l"/>
                <a:tab pos="3657600" algn="l"/>
                <a:tab pos="4114800" algn="l"/>
                <a:tab pos="4572000" algn="l"/>
              </a:tabLst>
            </a:pPr>
            <a:r>
              <a:rPr lang="en-US" sz="2400" dirty="0">
                <a:latin typeface="Times New Roman"/>
                <a:ea typeface="Calibri"/>
                <a:cs typeface="Arial"/>
              </a:rPr>
              <a:t>Phosphorous sulfides burn in air giving P</a:t>
            </a:r>
            <a:r>
              <a:rPr lang="en-US" sz="2400" baseline="-25000" dirty="0">
                <a:latin typeface="Times New Roman"/>
                <a:ea typeface="Calibri"/>
                <a:cs typeface="Arial"/>
              </a:rPr>
              <a:t>4</a:t>
            </a:r>
            <a:r>
              <a:rPr lang="en-US" sz="2400" dirty="0">
                <a:latin typeface="Times New Roman"/>
                <a:ea typeface="Calibri"/>
                <a:cs typeface="Arial"/>
              </a:rPr>
              <a:t>O</a:t>
            </a:r>
            <a:r>
              <a:rPr lang="en-US" sz="2400" baseline="-25000" dirty="0">
                <a:latin typeface="Times New Roman"/>
                <a:ea typeface="Calibri"/>
                <a:cs typeface="Arial"/>
              </a:rPr>
              <a:t>10</a:t>
            </a:r>
            <a:r>
              <a:rPr lang="en-US" sz="2400" dirty="0">
                <a:latin typeface="Times New Roman"/>
                <a:ea typeface="Calibri"/>
                <a:cs typeface="Arial"/>
              </a:rPr>
              <a:t> and SO</a:t>
            </a:r>
            <a:r>
              <a:rPr lang="en-US" sz="2400" baseline="-25000" dirty="0">
                <a:latin typeface="Times New Roman"/>
                <a:ea typeface="Calibri"/>
                <a:cs typeface="Arial"/>
              </a:rPr>
              <a:t>2</a:t>
            </a:r>
            <a:r>
              <a:rPr lang="en-US" sz="2400" dirty="0">
                <a:latin typeface="Times New Roman"/>
                <a:ea typeface="Calibri"/>
                <a:cs typeface="Arial"/>
              </a:rPr>
              <a:t>, hydrolyses in water to give </a:t>
            </a:r>
            <a:r>
              <a:rPr lang="en-US" sz="2400" dirty="0" err="1">
                <a:latin typeface="Times New Roman"/>
                <a:ea typeface="Calibri"/>
                <a:cs typeface="Arial"/>
              </a:rPr>
              <a:t>oxo</a:t>
            </a:r>
            <a:r>
              <a:rPr lang="en-US" sz="2400" dirty="0">
                <a:latin typeface="Times New Roman"/>
                <a:ea typeface="Calibri"/>
                <a:cs typeface="Arial"/>
              </a:rPr>
              <a:t> acids and H</a:t>
            </a:r>
            <a:r>
              <a:rPr lang="en-US" sz="2400" baseline="-25000" dirty="0">
                <a:latin typeface="Times New Roman"/>
                <a:ea typeface="Calibri"/>
                <a:cs typeface="Arial"/>
              </a:rPr>
              <a:t>2</a:t>
            </a:r>
            <a:r>
              <a:rPr lang="en-US" sz="2400" dirty="0">
                <a:latin typeface="Times New Roman"/>
                <a:ea typeface="Calibri"/>
                <a:cs typeface="Arial"/>
              </a:rPr>
              <a:t>S.</a:t>
            </a:r>
            <a:endParaRPr lang="en-US" sz="1800" dirty="0">
              <a:latin typeface="Calibri"/>
              <a:ea typeface="Calibri"/>
              <a:cs typeface="Arial"/>
            </a:endParaRPr>
          </a:p>
          <a:p>
            <a:pPr marL="342900" lvl="0" indent="-342900" algn="just">
              <a:lnSpc>
                <a:spcPct val="115000"/>
              </a:lnSpc>
              <a:spcAft>
                <a:spcPts val="0"/>
              </a:spcAft>
              <a:buFont typeface="Symbol"/>
              <a:buChar char=""/>
              <a:tabLst>
                <a:tab pos="2362200" algn="l"/>
                <a:tab pos="2743200" algn="l"/>
                <a:tab pos="3200400" algn="l"/>
                <a:tab pos="3657600" algn="l"/>
                <a:tab pos="4114800" algn="l"/>
                <a:tab pos="4572000" algn="l"/>
              </a:tabLst>
            </a:pPr>
            <a:r>
              <a:rPr lang="en-US" sz="2400" dirty="0">
                <a:latin typeface="Times New Roman"/>
                <a:ea typeface="Calibri"/>
                <a:cs typeface="Arial"/>
              </a:rPr>
              <a:t>Arsenic when melt with sulfur form As</a:t>
            </a:r>
            <a:r>
              <a:rPr lang="en-US" sz="2400" baseline="-25000" dirty="0">
                <a:latin typeface="Times New Roman"/>
                <a:ea typeface="Calibri"/>
                <a:cs typeface="Arial"/>
              </a:rPr>
              <a:t>4</a:t>
            </a:r>
            <a:r>
              <a:rPr lang="en-US" sz="2400" dirty="0">
                <a:latin typeface="Times New Roman"/>
                <a:ea typeface="Calibri"/>
                <a:cs typeface="Arial"/>
              </a:rPr>
              <a:t>S</a:t>
            </a:r>
            <a:r>
              <a:rPr lang="en-US" sz="2400" baseline="-25000" dirty="0">
                <a:latin typeface="Times New Roman"/>
                <a:ea typeface="Calibri"/>
                <a:cs typeface="Arial"/>
              </a:rPr>
              <a:t>3</a:t>
            </a:r>
            <a:r>
              <a:rPr lang="en-US" sz="2400" dirty="0">
                <a:latin typeface="Times New Roman"/>
                <a:ea typeface="Calibri"/>
                <a:cs typeface="Arial"/>
              </a:rPr>
              <a:t>, As</a:t>
            </a:r>
            <a:r>
              <a:rPr lang="en-US" sz="2400" baseline="-25000" dirty="0">
                <a:latin typeface="Times New Roman"/>
                <a:ea typeface="Calibri"/>
                <a:cs typeface="Arial"/>
              </a:rPr>
              <a:t>4</a:t>
            </a:r>
            <a:r>
              <a:rPr lang="en-US" sz="2400" dirty="0">
                <a:latin typeface="Times New Roman"/>
                <a:ea typeface="Calibri"/>
                <a:cs typeface="Arial"/>
              </a:rPr>
              <a:t>S</a:t>
            </a:r>
            <a:r>
              <a:rPr lang="en-US" sz="2400" baseline="-25000" dirty="0">
                <a:latin typeface="Times New Roman"/>
                <a:ea typeface="Calibri"/>
                <a:cs typeface="Arial"/>
              </a:rPr>
              <a:t>4</a:t>
            </a:r>
            <a:r>
              <a:rPr lang="en-US" sz="2400" dirty="0">
                <a:latin typeface="Times New Roman"/>
                <a:ea typeface="Calibri"/>
                <a:cs typeface="Arial"/>
              </a:rPr>
              <a:t>, As</a:t>
            </a:r>
            <a:r>
              <a:rPr lang="en-US" sz="2400" baseline="-25000" dirty="0">
                <a:latin typeface="Times New Roman"/>
                <a:ea typeface="Calibri"/>
                <a:cs typeface="Arial"/>
              </a:rPr>
              <a:t>2</a:t>
            </a:r>
            <a:r>
              <a:rPr lang="en-US" sz="2400" dirty="0">
                <a:latin typeface="Times New Roman"/>
                <a:ea typeface="Calibri"/>
                <a:cs typeface="Arial"/>
              </a:rPr>
              <a:t>S</a:t>
            </a:r>
            <a:r>
              <a:rPr lang="en-US" sz="2400" baseline="-25000" dirty="0">
                <a:latin typeface="Times New Roman"/>
                <a:ea typeface="Calibri"/>
                <a:cs typeface="Arial"/>
              </a:rPr>
              <a:t>3</a:t>
            </a:r>
            <a:r>
              <a:rPr lang="en-US" sz="2400" dirty="0">
                <a:latin typeface="Times New Roman"/>
                <a:ea typeface="Calibri"/>
                <a:cs typeface="Arial"/>
              </a:rPr>
              <a:t> and As</a:t>
            </a:r>
            <a:r>
              <a:rPr lang="en-US" sz="2400" baseline="-25000" dirty="0">
                <a:latin typeface="Times New Roman"/>
                <a:ea typeface="Calibri"/>
                <a:cs typeface="Arial"/>
              </a:rPr>
              <a:t>2</a:t>
            </a:r>
            <a:r>
              <a:rPr lang="en-US" sz="2400" dirty="0">
                <a:latin typeface="Times New Roman"/>
                <a:ea typeface="Calibri"/>
                <a:cs typeface="Arial"/>
              </a:rPr>
              <a:t>S</a:t>
            </a:r>
            <a:r>
              <a:rPr lang="en-US" sz="2400" baseline="-25000" dirty="0">
                <a:latin typeface="Times New Roman"/>
                <a:ea typeface="Calibri"/>
                <a:cs typeface="Arial"/>
              </a:rPr>
              <a:t>2</a:t>
            </a:r>
            <a:r>
              <a:rPr lang="en-US" sz="2400" dirty="0">
                <a:latin typeface="Times New Roman"/>
                <a:ea typeface="Calibri"/>
                <a:cs typeface="Arial"/>
              </a:rPr>
              <a:t>. Arsenic sulfides do not hydrolyses in water to H</a:t>
            </a:r>
            <a:r>
              <a:rPr lang="en-US" sz="2400" baseline="-25000" dirty="0">
                <a:latin typeface="Times New Roman"/>
                <a:ea typeface="Calibri"/>
                <a:cs typeface="Arial"/>
              </a:rPr>
              <a:t>2</a:t>
            </a:r>
            <a:r>
              <a:rPr lang="en-US" sz="2400" dirty="0">
                <a:latin typeface="Times New Roman"/>
                <a:ea typeface="Calibri"/>
                <a:cs typeface="Arial"/>
              </a:rPr>
              <a:t>S and </a:t>
            </a:r>
            <a:r>
              <a:rPr lang="en-US" sz="2400" dirty="0" err="1">
                <a:latin typeface="Times New Roman"/>
                <a:ea typeface="Calibri"/>
                <a:cs typeface="Arial"/>
              </a:rPr>
              <a:t>oxo</a:t>
            </a:r>
            <a:r>
              <a:rPr lang="en-US" sz="2400" dirty="0">
                <a:latin typeface="Times New Roman"/>
                <a:ea typeface="Calibri"/>
                <a:cs typeface="Arial"/>
              </a:rPr>
              <a:t> compounds.</a:t>
            </a:r>
            <a:endParaRPr lang="en-US" sz="1800" dirty="0">
              <a:latin typeface="Calibri"/>
              <a:ea typeface="Calibri"/>
              <a:cs typeface="Arial"/>
            </a:endParaRPr>
          </a:p>
          <a:p>
            <a:pPr marL="342900" lvl="0" indent="-342900" algn="just">
              <a:lnSpc>
                <a:spcPct val="115000"/>
              </a:lnSpc>
              <a:spcAft>
                <a:spcPts val="1000"/>
              </a:spcAft>
              <a:buFont typeface="Symbol"/>
              <a:buChar char=""/>
              <a:tabLst>
                <a:tab pos="2362200" algn="l"/>
                <a:tab pos="2743200" algn="l"/>
                <a:tab pos="3200400" algn="l"/>
                <a:tab pos="3657600" algn="l"/>
                <a:tab pos="4114800" algn="l"/>
                <a:tab pos="4572000" algn="l"/>
              </a:tabLst>
            </a:pPr>
            <a:r>
              <a:rPr lang="en-US" sz="2400" dirty="0">
                <a:latin typeface="Times New Roman"/>
                <a:ea typeface="Calibri"/>
                <a:cs typeface="Arial"/>
              </a:rPr>
              <a:t>Antimony with sulfur form compounds of the general formula (Sb</a:t>
            </a:r>
            <a:r>
              <a:rPr lang="en-US" sz="2400" baseline="-25000" dirty="0">
                <a:latin typeface="Times New Roman"/>
                <a:ea typeface="Calibri"/>
                <a:cs typeface="Arial"/>
              </a:rPr>
              <a:t>2</a:t>
            </a:r>
            <a:r>
              <a:rPr lang="en-US" sz="2400" dirty="0">
                <a:latin typeface="Times New Roman"/>
                <a:ea typeface="Calibri"/>
                <a:cs typeface="Arial"/>
              </a:rPr>
              <a:t>S</a:t>
            </a:r>
            <a:r>
              <a:rPr lang="en-US" sz="2400" baseline="-25000" dirty="0">
                <a:latin typeface="Times New Roman"/>
                <a:ea typeface="Calibri"/>
                <a:cs typeface="Arial"/>
              </a:rPr>
              <a:t>3</a:t>
            </a:r>
            <a:r>
              <a:rPr lang="en-US" sz="2400" dirty="0">
                <a:latin typeface="Times New Roman"/>
                <a:ea typeface="Calibri"/>
                <a:cs typeface="Arial"/>
              </a:rPr>
              <a:t>) and (Sb</a:t>
            </a:r>
            <a:r>
              <a:rPr lang="en-US" sz="2400" baseline="-25000" dirty="0">
                <a:latin typeface="Times New Roman"/>
                <a:ea typeface="Calibri"/>
                <a:cs typeface="Arial"/>
              </a:rPr>
              <a:t>2</a:t>
            </a:r>
            <a:r>
              <a:rPr lang="en-US" sz="2400" dirty="0">
                <a:latin typeface="Times New Roman"/>
                <a:ea typeface="Calibri"/>
                <a:cs typeface="Arial"/>
              </a:rPr>
              <a:t>S</a:t>
            </a:r>
            <a:r>
              <a:rPr lang="en-US" sz="2400" baseline="-25000" dirty="0">
                <a:latin typeface="Times New Roman"/>
                <a:ea typeface="Calibri"/>
                <a:cs typeface="Arial"/>
              </a:rPr>
              <a:t>5</a:t>
            </a:r>
            <a:r>
              <a:rPr lang="en-US" sz="2400" dirty="0">
                <a:latin typeface="Times New Roman"/>
                <a:ea typeface="Calibri"/>
                <a:cs typeface="Arial"/>
              </a:rPr>
              <a:t>) which have a polymeric structure, prepared from (1) direct reaction of </a:t>
            </a:r>
            <a:r>
              <a:rPr lang="en-US" sz="2400" dirty="0" err="1">
                <a:latin typeface="Times New Roman"/>
                <a:ea typeface="Calibri"/>
                <a:cs typeface="Arial"/>
              </a:rPr>
              <a:t>Sb</a:t>
            </a:r>
            <a:r>
              <a:rPr lang="en-US" sz="2400" dirty="0">
                <a:latin typeface="Times New Roman"/>
                <a:ea typeface="Calibri"/>
                <a:cs typeface="Arial"/>
              </a:rPr>
              <a:t> with S or (2) reaction of H</a:t>
            </a:r>
            <a:r>
              <a:rPr lang="en-US" sz="2400" baseline="-25000" dirty="0">
                <a:latin typeface="Times New Roman"/>
                <a:ea typeface="Calibri"/>
                <a:cs typeface="Arial"/>
              </a:rPr>
              <a:t>2</a:t>
            </a:r>
            <a:r>
              <a:rPr lang="en-US" sz="2400" dirty="0">
                <a:latin typeface="Times New Roman"/>
                <a:ea typeface="Calibri"/>
                <a:cs typeface="Arial"/>
              </a:rPr>
              <a:t>S with </a:t>
            </a:r>
            <a:r>
              <a:rPr lang="en-US" sz="2400" dirty="0" err="1">
                <a:latin typeface="Times New Roman"/>
                <a:ea typeface="Calibri"/>
                <a:cs typeface="Arial"/>
              </a:rPr>
              <a:t>antimonates</a:t>
            </a:r>
            <a:r>
              <a:rPr lang="en-US" sz="2400" dirty="0">
                <a:latin typeface="Times New Roman"/>
                <a:ea typeface="Calibri"/>
                <a:cs typeface="Arial"/>
              </a:rPr>
              <a:t> and antimonites BiS</a:t>
            </a:r>
            <a:r>
              <a:rPr lang="en-US" sz="2400" baseline="-25000" dirty="0">
                <a:latin typeface="Times New Roman"/>
                <a:ea typeface="Calibri"/>
                <a:cs typeface="Arial"/>
              </a:rPr>
              <a:t>3</a:t>
            </a:r>
            <a:r>
              <a:rPr lang="en-US" sz="2400" dirty="0">
                <a:latin typeface="Times New Roman"/>
                <a:ea typeface="Calibri"/>
                <a:cs typeface="Arial"/>
              </a:rPr>
              <a:t> (deep brown ) produced from Bi (III) with H</a:t>
            </a:r>
            <a:r>
              <a:rPr lang="en-US" sz="2400" baseline="-25000" dirty="0">
                <a:latin typeface="Times New Roman"/>
                <a:ea typeface="Calibri"/>
                <a:cs typeface="Arial"/>
              </a:rPr>
              <a:t>2</a:t>
            </a:r>
            <a:r>
              <a:rPr lang="en-US" sz="2400" dirty="0">
                <a:latin typeface="Times New Roman"/>
                <a:ea typeface="Calibri"/>
                <a:cs typeface="Arial"/>
              </a:rPr>
              <a:t>S</a:t>
            </a:r>
            <a:r>
              <a:rPr lang="en-US" sz="2400" dirty="0" smtClean="0">
                <a:latin typeface="Times New Roman"/>
                <a:ea typeface="Calibri"/>
                <a:cs typeface="Arial"/>
              </a:rPr>
              <a:t>.</a:t>
            </a:r>
            <a:endParaRPr lang="en-US" sz="1800" dirty="0">
              <a:latin typeface="Calibri"/>
              <a:ea typeface="Calibri"/>
              <a:cs typeface="Arial"/>
            </a:endParaRPr>
          </a:p>
          <a:p>
            <a:endParaRPr lang="en-US" dirty="0"/>
          </a:p>
        </p:txBody>
      </p:sp>
      <p:pic>
        <p:nvPicPr>
          <p:cNvPr id="5" name="Picture 16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6418" y="2348880"/>
            <a:ext cx="4411980" cy="1583690"/>
          </a:xfrm>
          <a:prstGeom prst="rect">
            <a:avLst/>
          </a:prstGeom>
          <a:noFill/>
          <a:ln>
            <a:noFill/>
          </a:ln>
        </p:spPr>
      </p:pic>
    </p:spTree>
    <p:extLst>
      <p:ext uri="{BB962C8B-B14F-4D97-AF65-F5344CB8AC3E}">
        <p14:creationId xmlns:p14="http://schemas.microsoft.com/office/powerpoint/2010/main" val="25745319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16632"/>
            <a:ext cx="9144000" cy="6741368"/>
          </a:xfrm>
        </p:spPr>
        <p:txBody>
          <a:bodyPr>
            <a:normAutofit fontScale="70000" lnSpcReduction="20000"/>
          </a:bodyPr>
          <a:lstStyle/>
          <a:p>
            <a:pPr marL="360045" indent="0" algn="just">
              <a:lnSpc>
                <a:spcPct val="115000"/>
              </a:lnSpc>
              <a:spcAft>
                <a:spcPts val="1000"/>
              </a:spcAft>
              <a:buNone/>
              <a:tabLst>
                <a:tab pos="2362200" algn="l"/>
                <a:tab pos="2743200" algn="l"/>
                <a:tab pos="3200400" algn="l"/>
                <a:tab pos="3657600" algn="l"/>
                <a:tab pos="4114800" algn="l"/>
                <a:tab pos="4572000" algn="l"/>
              </a:tabLst>
            </a:pPr>
            <a:r>
              <a:rPr lang="en-US" sz="2800" b="1" u="sng" dirty="0" err="1" smtClean="0">
                <a:latin typeface="Times New Roman"/>
                <a:ea typeface="Calibri"/>
                <a:cs typeface="Arial"/>
              </a:rPr>
              <a:t>Oxohalides</a:t>
            </a:r>
            <a:r>
              <a:rPr lang="en-US" sz="2800" b="1" u="sng" dirty="0">
                <a:latin typeface="Times New Roman"/>
                <a:ea typeface="Calibri"/>
                <a:cs typeface="Arial"/>
              </a:rPr>
              <a:t>:-</a:t>
            </a:r>
            <a:endParaRPr lang="en-US" sz="1800" dirty="0">
              <a:latin typeface="Calibri"/>
              <a:ea typeface="Calibri"/>
              <a:cs typeface="Arial"/>
            </a:endParaRPr>
          </a:p>
          <a:p>
            <a:pPr indent="180340" algn="just">
              <a:lnSpc>
                <a:spcPct val="115000"/>
              </a:lnSpc>
              <a:spcAft>
                <a:spcPts val="1000"/>
              </a:spcAft>
              <a:tabLst>
                <a:tab pos="2362200" algn="l"/>
                <a:tab pos="2743200" algn="l"/>
                <a:tab pos="3200400" algn="l"/>
                <a:tab pos="3657600" algn="l"/>
                <a:tab pos="4114800" algn="l"/>
                <a:tab pos="4572000" algn="l"/>
              </a:tabLst>
            </a:pPr>
            <a:r>
              <a:rPr lang="en-US" sz="2400" dirty="0">
                <a:latin typeface="Times New Roman"/>
                <a:ea typeface="Calibri"/>
                <a:cs typeface="Arial"/>
              </a:rPr>
              <a:t>Phosphorous oxides POX</a:t>
            </a:r>
            <a:r>
              <a:rPr lang="en-US" sz="2400" baseline="-25000" dirty="0">
                <a:latin typeface="Times New Roman"/>
                <a:ea typeface="Calibri"/>
                <a:cs typeface="Arial"/>
              </a:rPr>
              <a:t>3</a:t>
            </a:r>
            <a:r>
              <a:rPr lang="en-US" sz="2400" dirty="0">
                <a:latin typeface="Times New Roman"/>
                <a:ea typeface="Calibri"/>
                <a:cs typeface="Arial"/>
              </a:rPr>
              <a:t> (X= F, </a:t>
            </a:r>
            <a:r>
              <a:rPr lang="en-US" sz="2400" dirty="0" err="1">
                <a:latin typeface="Times New Roman"/>
                <a:ea typeface="Calibri"/>
                <a:cs typeface="Arial"/>
              </a:rPr>
              <a:t>Cl</a:t>
            </a:r>
            <a:r>
              <a:rPr lang="en-US" sz="2400" dirty="0">
                <a:latin typeface="Times New Roman"/>
                <a:ea typeface="Calibri"/>
                <a:cs typeface="Arial"/>
              </a:rPr>
              <a:t> or Br) are the most important </a:t>
            </a:r>
            <a:r>
              <a:rPr lang="en-US" sz="2400" dirty="0" err="1">
                <a:latin typeface="Times New Roman"/>
                <a:ea typeface="Calibri"/>
                <a:cs typeface="Arial"/>
              </a:rPr>
              <a:t>oxohalides</a:t>
            </a:r>
            <a:r>
              <a:rPr lang="en-US" sz="2400" dirty="0">
                <a:latin typeface="Times New Roman"/>
                <a:ea typeface="Calibri"/>
                <a:cs typeface="Arial"/>
              </a:rPr>
              <a:t> of the group V elements. POCl3 prepared from </a:t>
            </a:r>
            <a:endParaRPr lang="en-US" sz="1800" dirty="0">
              <a:latin typeface="Calibri"/>
              <a:ea typeface="Calibri"/>
              <a:cs typeface="Arial"/>
            </a:endParaRPr>
          </a:p>
          <a:p>
            <a:pPr marL="342900" lvl="0" indent="-342900" algn="just">
              <a:lnSpc>
                <a:spcPct val="115000"/>
              </a:lnSpc>
              <a:spcAft>
                <a:spcPts val="0"/>
              </a:spcAft>
              <a:buFont typeface="+mj-lt"/>
              <a:buAutoNum type="arabicPeriod"/>
              <a:tabLst>
                <a:tab pos="2362200" algn="l"/>
                <a:tab pos="2743200" algn="l"/>
                <a:tab pos="3200400" algn="l"/>
                <a:tab pos="3657600" algn="l"/>
                <a:tab pos="4114800" algn="l"/>
                <a:tab pos="4572000" algn="l"/>
              </a:tabLst>
            </a:pPr>
            <a:r>
              <a:rPr lang="en-US" sz="2400" dirty="0">
                <a:latin typeface="Times New Roman"/>
                <a:ea typeface="Calibri"/>
                <a:cs typeface="Arial"/>
              </a:rPr>
              <a:t>PCl</a:t>
            </a:r>
            <a:r>
              <a:rPr lang="en-US" sz="2400" baseline="-25000" dirty="0">
                <a:latin typeface="Times New Roman"/>
                <a:ea typeface="Calibri"/>
                <a:cs typeface="Arial"/>
              </a:rPr>
              <a:t>3</a:t>
            </a:r>
            <a:r>
              <a:rPr lang="en-US" sz="2400" dirty="0">
                <a:latin typeface="Times New Roman"/>
                <a:ea typeface="Calibri"/>
                <a:cs typeface="Arial"/>
              </a:rPr>
              <a:t> and oxygen reaction or by </a:t>
            </a:r>
            <a:endParaRPr lang="en-US" sz="1800" dirty="0">
              <a:latin typeface="Calibri"/>
              <a:ea typeface="Calibri"/>
              <a:cs typeface="Arial"/>
            </a:endParaRPr>
          </a:p>
          <a:p>
            <a:pPr marL="1219200" algn="just">
              <a:lnSpc>
                <a:spcPct val="115000"/>
              </a:lnSpc>
              <a:spcAft>
                <a:spcPts val="0"/>
              </a:spcAft>
              <a:tabLst>
                <a:tab pos="2362200" algn="l"/>
                <a:tab pos="2743200" algn="l"/>
                <a:tab pos="3200400" algn="l"/>
                <a:tab pos="3657600" algn="l"/>
                <a:tab pos="4114800" algn="l"/>
                <a:tab pos="4572000" algn="l"/>
              </a:tabLst>
            </a:pPr>
            <a:r>
              <a:rPr lang="en-US" sz="2400" dirty="0">
                <a:latin typeface="Times New Roman"/>
                <a:ea typeface="Calibri"/>
                <a:cs typeface="Arial"/>
              </a:rPr>
              <a:t>2PCl</a:t>
            </a:r>
            <a:r>
              <a:rPr lang="en-US" sz="2400" baseline="-25000" dirty="0">
                <a:latin typeface="Times New Roman"/>
                <a:ea typeface="Calibri"/>
                <a:cs typeface="Arial"/>
              </a:rPr>
              <a:t>3</a:t>
            </a:r>
            <a:r>
              <a:rPr lang="en-US" sz="2400" dirty="0">
                <a:latin typeface="Times New Roman"/>
                <a:ea typeface="Calibri"/>
                <a:cs typeface="Arial"/>
              </a:rPr>
              <a:t> + O</a:t>
            </a:r>
            <a:r>
              <a:rPr lang="en-US" sz="2400" baseline="-25000" dirty="0">
                <a:latin typeface="Times New Roman"/>
                <a:ea typeface="Calibri"/>
                <a:cs typeface="Arial"/>
              </a:rPr>
              <a:t>2       </a:t>
            </a:r>
            <a:r>
              <a:rPr lang="en-US" sz="2400" dirty="0">
                <a:latin typeface="Times New Roman"/>
                <a:ea typeface="Calibri"/>
                <a:cs typeface="Arial"/>
              </a:rPr>
              <a:t>        2POCl</a:t>
            </a:r>
            <a:r>
              <a:rPr lang="en-US" sz="2400" baseline="-25000" dirty="0">
                <a:latin typeface="Times New Roman"/>
                <a:ea typeface="Calibri"/>
                <a:cs typeface="Arial"/>
              </a:rPr>
              <a:t>3</a:t>
            </a:r>
            <a:r>
              <a:rPr lang="en-US" sz="2400" dirty="0">
                <a:latin typeface="Times New Roman"/>
                <a:ea typeface="Calibri"/>
                <a:cs typeface="Arial"/>
              </a:rPr>
              <a:t> </a:t>
            </a:r>
            <a:endParaRPr lang="en-US" sz="1800" dirty="0">
              <a:latin typeface="Calibri"/>
              <a:ea typeface="Calibri"/>
              <a:cs typeface="Arial"/>
            </a:endParaRPr>
          </a:p>
          <a:p>
            <a:pPr marL="342900" lvl="0" indent="-342900" algn="just">
              <a:lnSpc>
                <a:spcPct val="115000"/>
              </a:lnSpc>
              <a:spcAft>
                <a:spcPts val="0"/>
              </a:spcAft>
              <a:buFont typeface="+mj-lt"/>
              <a:buAutoNum type="arabicPeriod"/>
              <a:tabLst>
                <a:tab pos="2362200" algn="l"/>
                <a:tab pos="2743200" algn="l"/>
                <a:tab pos="3200400" algn="l"/>
                <a:tab pos="3657600" algn="l"/>
                <a:tab pos="4114800" algn="l"/>
                <a:tab pos="4572000" algn="l"/>
              </a:tabLst>
            </a:pPr>
            <a:r>
              <a:rPr lang="en-US" sz="2400" dirty="0">
                <a:latin typeface="Times New Roman"/>
                <a:ea typeface="Calibri"/>
                <a:cs typeface="Arial"/>
              </a:rPr>
              <a:t>PCl</a:t>
            </a:r>
            <a:r>
              <a:rPr lang="en-US" sz="2400" baseline="-25000" dirty="0">
                <a:latin typeface="Times New Roman"/>
                <a:ea typeface="Calibri"/>
                <a:cs typeface="Arial"/>
              </a:rPr>
              <a:t>5</a:t>
            </a:r>
            <a:r>
              <a:rPr lang="en-US" sz="2400" dirty="0">
                <a:latin typeface="Times New Roman"/>
                <a:ea typeface="Calibri"/>
                <a:cs typeface="Arial"/>
              </a:rPr>
              <a:t> and P</a:t>
            </a:r>
            <a:r>
              <a:rPr lang="en-US" sz="2400" baseline="-25000" dirty="0">
                <a:latin typeface="Times New Roman"/>
                <a:ea typeface="Calibri"/>
                <a:cs typeface="Arial"/>
              </a:rPr>
              <a:t>4</a:t>
            </a:r>
            <a:r>
              <a:rPr lang="en-US" sz="2400" dirty="0">
                <a:latin typeface="Times New Roman"/>
                <a:ea typeface="Calibri"/>
                <a:cs typeface="Arial"/>
              </a:rPr>
              <a:t>O</a:t>
            </a:r>
            <a:r>
              <a:rPr lang="en-US" sz="2400" baseline="-25000" dirty="0">
                <a:latin typeface="Times New Roman"/>
                <a:ea typeface="Calibri"/>
                <a:cs typeface="Arial"/>
              </a:rPr>
              <a:t>10</a:t>
            </a:r>
            <a:r>
              <a:rPr lang="en-US" sz="2400" dirty="0">
                <a:latin typeface="Times New Roman"/>
                <a:ea typeface="Calibri"/>
                <a:cs typeface="Arial"/>
              </a:rPr>
              <a:t> reaction </a:t>
            </a:r>
            <a:endParaRPr lang="en-US" sz="1800" dirty="0">
              <a:latin typeface="Calibri"/>
              <a:ea typeface="Calibri"/>
              <a:cs typeface="Arial"/>
            </a:endParaRPr>
          </a:p>
          <a:p>
            <a:pPr marL="1219200" algn="just">
              <a:lnSpc>
                <a:spcPct val="115000"/>
              </a:lnSpc>
              <a:spcAft>
                <a:spcPts val="0"/>
              </a:spcAft>
              <a:tabLst>
                <a:tab pos="2362200" algn="l"/>
                <a:tab pos="2743200" algn="l"/>
                <a:tab pos="3200400" algn="l"/>
                <a:tab pos="3657600" algn="l"/>
                <a:tab pos="4114800" algn="l"/>
                <a:tab pos="4572000" algn="l"/>
              </a:tabLst>
            </a:pPr>
            <a:r>
              <a:rPr lang="en-US" sz="2400" dirty="0">
                <a:latin typeface="Times New Roman"/>
                <a:ea typeface="Calibri"/>
                <a:cs typeface="Arial"/>
              </a:rPr>
              <a:t>6PCl</a:t>
            </a:r>
            <a:r>
              <a:rPr lang="en-US" sz="2400" baseline="-25000" dirty="0">
                <a:latin typeface="Times New Roman"/>
                <a:ea typeface="Calibri"/>
                <a:cs typeface="Arial"/>
              </a:rPr>
              <a:t>5</a:t>
            </a:r>
            <a:r>
              <a:rPr lang="en-US" sz="2400" dirty="0">
                <a:latin typeface="Times New Roman"/>
                <a:ea typeface="Calibri"/>
                <a:cs typeface="Arial"/>
              </a:rPr>
              <a:t> + P</a:t>
            </a:r>
            <a:r>
              <a:rPr lang="en-US" sz="2400" baseline="-25000" dirty="0">
                <a:latin typeface="Times New Roman"/>
                <a:ea typeface="Calibri"/>
                <a:cs typeface="Arial"/>
              </a:rPr>
              <a:t>4</a:t>
            </a:r>
            <a:r>
              <a:rPr lang="en-US" sz="2400" dirty="0">
                <a:latin typeface="Times New Roman"/>
                <a:ea typeface="Calibri"/>
                <a:cs typeface="Arial"/>
              </a:rPr>
              <a:t>O</a:t>
            </a:r>
            <a:r>
              <a:rPr lang="en-US" sz="2400" baseline="-25000" dirty="0">
                <a:latin typeface="Times New Roman"/>
                <a:ea typeface="Calibri"/>
                <a:cs typeface="Arial"/>
              </a:rPr>
              <a:t>10</a:t>
            </a:r>
            <a:r>
              <a:rPr lang="en-US" sz="2400" dirty="0">
                <a:latin typeface="Times New Roman"/>
                <a:ea typeface="Calibri"/>
                <a:cs typeface="Arial"/>
              </a:rPr>
              <a:t>         </a:t>
            </a:r>
            <a:r>
              <a:rPr lang="en-US" sz="2400" dirty="0" smtClean="0">
                <a:latin typeface="Times New Roman"/>
                <a:ea typeface="Calibri"/>
                <a:cs typeface="Arial"/>
              </a:rPr>
              <a:t>   10POCl</a:t>
            </a:r>
            <a:r>
              <a:rPr lang="en-US" sz="2400" baseline="-25000" dirty="0" smtClean="0">
                <a:latin typeface="Times New Roman"/>
                <a:ea typeface="Calibri"/>
                <a:cs typeface="Arial"/>
              </a:rPr>
              <a:t>3</a:t>
            </a:r>
            <a:endParaRPr lang="en-US" sz="1800" dirty="0">
              <a:latin typeface="Calibri"/>
              <a:ea typeface="Calibri"/>
              <a:cs typeface="Arial"/>
            </a:endParaRPr>
          </a:p>
          <a:p>
            <a:pPr marL="810260" indent="90170" algn="just">
              <a:lnSpc>
                <a:spcPct val="115000"/>
              </a:lnSpc>
              <a:spcAft>
                <a:spcPts val="0"/>
              </a:spcAft>
              <a:tabLst>
                <a:tab pos="2362200" algn="l"/>
                <a:tab pos="2743200" algn="l"/>
                <a:tab pos="3200400" algn="l"/>
                <a:tab pos="3657600" algn="l"/>
                <a:tab pos="4114800" algn="l"/>
                <a:tab pos="4572000" algn="l"/>
              </a:tabLst>
            </a:pPr>
            <a:r>
              <a:rPr lang="en-US" sz="2400" dirty="0">
                <a:latin typeface="Times New Roman"/>
                <a:ea typeface="Calibri"/>
                <a:cs typeface="Arial"/>
              </a:rPr>
              <a:t>POX</a:t>
            </a:r>
            <a:r>
              <a:rPr lang="en-US" sz="2400" baseline="-25000" dirty="0">
                <a:latin typeface="Times New Roman"/>
                <a:ea typeface="Calibri"/>
                <a:cs typeface="Arial"/>
              </a:rPr>
              <a:t>3 </a:t>
            </a:r>
            <a:r>
              <a:rPr lang="en-US" sz="2400" dirty="0">
                <a:latin typeface="Times New Roman"/>
                <a:ea typeface="Calibri"/>
                <a:cs typeface="Arial"/>
              </a:rPr>
              <a:t>has a distorted </a:t>
            </a:r>
            <a:r>
              <a:rPr lang="en-US" sz="2400" dirty="0" err="1">
                <a:latin typeface="Times New Roman"/>
                <a:ea typeface="Calibri"/>
                <a:cs typeface="Arial"/>
              </a:rPr>
              <a:t>tetrahydral</a:t>
            </a:r>
            <a:r>
              <a:rPr lang="en-US" sz="2400" dirty="0">
                <a:latin typeface="Times New Roman"/>
                <a:ea typeface="Calibri"/>
                <a:cs typeface="Arial"/>
              </a:rPr>
              <a:t> structure, P atom in the center and the O and the 3X atoms are at the corners. Also X</a:t>
            </a:r>
            <a:r>
              <a:rPr lang="en-US" sz="2400" baseline="-25000" dirty="0">
                <a:latin typeface="Times New Roman"/>
                <a:ea typeface="Calibri"/>
                <a:cs typeface="Arial"/>
              </a:rPr>
              <a:t>3</a:t>
            </a:r>
            <a:r>
              <a:rPr lang="en-US" sz="2400" dirty="0">
                <a:latin typeface="Times New Roman"/>
                <a:ea typeface="Calibri"/>
                <a:cs typeface="Arial"/>
              </a:rPr>
              <a:t>PS compounds are known .</a:t>
            </a:r>
            <a:endParaRPr lang="en-US" sz="1800" dirty="0">
              <a:latin typeface="Calibri"/>
              <a:ea typeface="Calibri"/>
              <a:cs typeface="Arial"/>
            </a:endParaRPr>
          </a:p>
          <a:p>
            <a:pPr marL="90170" algn="just">
              <a:lnSpc>
                <a:spcPct val="115000"/>
              </a:lnSpc>
              <a:spcAft>
                <a:spcPts val="0"/>
              </a:spcAft>
              <a:tabLst>
                <a:tab pos="2362200" algn="l"/>
                <a:tab pos="2743200" algn="l"/>
                <a:tab pos="3200400" algn="l"/>
                <a:tab pos="3657600" algn="l"/>
                <a:tab pos="4114800" algn="l"/>
                <a:tab pos="4572000" algn="l"/>
              </a:tabLst>
            </a:pPr>
            <a:r>
              <a:rPr lang="en-US" sz="2400" b="1" u="sng" dirty="0">
                <a:latin typeface="Times New Roman"/>
                <a:ea typeface="Calibri"/>
                <a:cs typeface="Arial"/>
              </a:rPr>
              <a:t>Compounds of P and N</a:t>
            </a:r>
            <a:endParaRPr lang="en-US" sz="1800" dirty="0">
              <a:latin typeface="Calibri"/>
              <a:ea typeface="Calibri"/>
              <a:cs typeface="Arial"/>
            </a:endParaRPr>
          </a:p>
          <a:p>
            <a:pPr marL="450215" algn="just">
              <a:lnSpc>
                <a:spcPct val="115000"/>
              </a:lnSpc>
              <a:spcAft>
                <a:spcPts val="0"/>
              </a:spcAft>
              <a:tabLst>
                <a:tab pos="2362200" algn="l"/>
                <a:tab pos="2743200" algn="l"/>
                <a:tab pos="3200400" algn="l"/>
                <a:tab pos="3657600" algn="l"/>
                <a:tab pos="4114800" algn="l"/>
                <a:tab pos="4572000" algn="l"/>
              </a:tabLst>
            </a:pPr>
            <a:r>
              <a:rPr lang="en-US" sz="2400" dirty="0">
                <a:latin typeface="Times New Roman"/>
                <a:ea typeface="Calibri"/>
                <a:cs typeface="Arial"/>
              </a:rPr>
              <a:t>Phosphor does not react directly with nitrogen, but oxides and sulfides react with ammonia at high temperature to form P</a:t>
            </a:r>
            <a:r>
              <a:rPr lang="en-US" sz="2400" baseline="-25000" dirty="0">
                <a:latin typeface="Times New Roman"/>
                <a:ea typeface="Calibri"/>
                <a:cs typeface="Arial"/>
              </a:rPr>
              <a:t>3</a:t>
            </a:r>
            <a:r>
              <a:rPr lang="en-US" sz="2400" dirty="0">
                <a:latin typeface="Times New Roman"/>
                <a:ea typeface="Calibri"/>
                <a:cs typeface="Arial"/>
              </a:rPr>
              <a:t>N</a:t>
            </a:r>
            <a:r>
              <a:rPr lang="en-US" sz="2400" baseline="-25000" dirty="0">
                <a:latin typeface="Times New Roman"/>
                <a:ea typeface="Calibri"/>
                <a:cs typeface="Arial"/>
              </a:rPr>
              <a:t>5</a:t>
            </a:r>
            <a:r>
              <a:rPr lang="en-US" sz="2400" dirty="0">
                <a:latin typeface="Times New Roman"/>
                <a:ea typeface="Calibri"/>
                <a:cs typeface="Arial"/>
              </a:rPr>
              <a:t>, P</a:t>
            </a:r>
            <a:r>
              <a:rPr lang="en-US" sz="2400" baseline="-25000" dirty="0">
                <a:latin typeface="Times New Roman"/>
                <a:ea typeface="Calibri"/>
                <a:cs typeface="Arial"/>
              </a:rPr>
              <a:t>2</a:t>
            </a:r>
            <a:r>
              <a:rPr lang="en-US" sz="2400" dirty="0">
                <a:latin typeface="Times New Roman"/>
                <a:ea typeface="Calibri"/>
                <a:cs typeface="Arial"/>
              </a:rPr>
              <a:t>N</a:t>
            </a:r>
            <a:r>
              <a:rPr lang="en-US" sz="2400" baseline="-25000" dirty="0">
                <a:latin typeface="Times New Roman"/>
                <a:ea typeface="Calibri"/>
                <a:cs typeface="Arial"/>
              </a:rPr>
              <a:t>3</a:t>
            </a:r>
            <a:r>
              <a:rPr lang="en-US" sz="2400" dirty="0">
                <a:latin typeface="Times New Roman"/>
                <a:ea typeface="Calibri"/>
                <a:cs typeface="Arial"/>
              </a:rPr>
              <a:t> and PN which have a polymeric structure. A lot of compounds containing N-P bonds are known, two types of these bonds, P-N and P=N are known. </a:t>
            </a:r>
            <a:r>
              <a:rPr lang="en-US" sz="2400" dirty="0" err="1">
                <a:latin typeface="Times New Roman"/>
                <a:ea typeface="Calibri"/>
                <a:cs typeface="Arial"/>
              </a:rPr>
              <a:t>Phosphazenes</a:t>
            </a:r>
            <a:r>
              <a:rPr lang="en-US" sz="2400" dirty="0">
                <a:latin typeface="Times New Roman"/>
                <a:ea typeface="Calibri"/>
                <a:cs typeface="Arial"/>
              </a:rPr>
              <a:t> are important compounds. of  (N and P) which are cyclic or chain compounds. They are 3parts:</a:t>
            </a:r>
            <a:endParaRPr lang="en-US" sz="1800" dirty="0">
              <a:latin typeface="Calibri"/>
              <a:ea typeface="Calibri"/>
              <a:cs typeface="Arial"/>
            </a:endParaRPr>
          </a:p>
          <a:p>
            <a:pPr marL="342900" lvl="0" indent="-342900" algn="just">
              <a:lnSpc>
                <a:spcPct val="115000"/>
              </a:lnSpc>
              <a:spcAft>
                <a:spcPts val="0"/>
              </a:spcAft>
              <a:buFont typeface="+mj-lt"/>
              <a:buAutoNum type="arabicPeriod"/>
              <a:tabLst>
                <a:tab pos="3200400" algn="l"/>
                <a:tab pos="3657600" algn="l"/>
                <a:tab pos="4114800" algn="l"/>
                <a:tab pos="4572000" algn="l"/>
              </a:tabLst>
            </a:pPr>
            <a:r>
              <a:rPr lang="en-US" sz="2400" dirty="0">
                <a:latin typeface="Times New Roman"/>
                <a:ea typeface="Calibri"/>
                <a:cs typeface="Times New Roman"/>
              </a:rPr>
              <a:t>Cyclic </a:t>
            </a:r>
            <a:r>
              <a:rPr lang="en-US" sz="2400" dirty="0" err="1">
                <a:latin typeface="Times New Roman"/>
                <a:ea typeface="Calibri"/>
                <a:cs typeface="Times New Roman"/>
              </a:rPr>
              <a:t>trimer</a:t>
            </a:r>
            <a:r>
              <a:rPr lang="en-US" sz="2400" dirty="0">
                <a:latin typeface="Times New Roman"/>
                <a:ea typeface="Calibri"/>
                <a:cs typeface="Times New Roman"/>
              </a:rPr>
              <a:t> compounds.</a:t>
            </a:r>
            <a:endParaRPr lang="en-US" sz="1800" dirty="0">
              <a:latin typeface="Times New Roman"/>
              <a:ea typeface="Calibri"/>
              <a:cs typeface="Times New Roman"/>
            </a:endParaRPr>
          </a:p>
          <a:p>
            <a:pPr marL="342900" lvl="0" indent="-342900" algn="just">
              <a:lnSpc>
                <a:spcPct val="115000"/>
              </a:lnSpc>
              <a:spcAft>
                <a:spcPts val="0"/>
              </a:spcAft>
              <a:buFont typeface="+mj-lt"/>
              <a:buAutoNum type="arabicPeriod"/>
              <a:tabLst>
                <a:tab pos="2362200" algn="l"/>
                <a:tab pos="2743200" algn="l"/>
                <a:tab pos="3200400" algn="l"/>
                <a:tab pos="3657600" algn="l"/>
                <a:tab pos="4114800" algn="l"/>
                <a:tab pos="4572000" algn="l"/>
              </a:tabLst>
            </a:pPr>
            <a:r>
              <a:rPr lang="en-US" sz="2400" dirty="0">
                <a:latin typeface="Times New Roman"/>
                <a:ea typeface="Calibri"/>
                <a:cs typeface="Times New Roman"/>
              </a:rPr>
              <a:t>Cyclic tetramer compounds.</a:t>
            </a:r>
            <a:endParaRPr lang="en-US" sz="1800" dirty="0">
              <a:latin typeface="Times New Roman"/>
              <a:ea typeface="Calibri"/>
              <a:cs typeface="Times New Roman"/>
            </a:endParaRPr>
          </a:p>
          <a:p>
            <a:pPr marL="342900" lvl="0" indent="-342900" algn="just">
              <a:lnSpc>
                <a:spcPct val="115000"/>
              </a:lnSpc>
              <a:spcAft>
                <a:spcPts val="0"/>
              </a:spcAft>
              <a:buFont typeface="+mj-lt"/>
              <a:buAutoNum type="arabicPeriod"/>
              <a:tabLst>
                <a:tab pos="2362200" algn="l"/>
                <a:tab pos="2743200" algn="l"/>
                <a:tab pos="3200400" algn="l"/>
                <a:tab pos="3657600" algn="l"/>
                <a:tab pos="4114800" algn="l"/>
                <a:tab pos="4572000" algn="l"/>
              </a:tabLst>
            </a:pPr>
            <a:r>
              <a:rPr lang="en-US" sz="2400" dirty="0" err="1">
                <a:latin typeface="Times New Roman"/>
                <a:ea typeface="Calibri"/>
                <a:cs typeface="Times New Roman"/>
              </a:rPr>
              <a:t>Oligmer</a:t>
            </a:r>
            <a:r>
              <a:rPr lang="en-US" sz="2400" dirty="0">
                <a:latin typeface="Times New Roman"/>
                <a:ea typeface="Calibri"/>
                <a:cs typeface="Times New Roman"/>
              </a:rPr>
              <a:t> and high polymer.</a:t>
            </a:r>
            <a:endParaRPr lang="en-US" sz="1800" dirty="0">
              <a:latin typeface="Times New Roman"/>
              <a:ea typeface="Calibri"/>
              <a:cs typeface="Times New Roman"/>
            </a:endParaRPr>
          </a:p>
          <a:p>
            <a:pPr marL="132080" indent="0" algn="just">
              <a:lnSpc>
                <a:spcPct val="115000"/>
              </a:lnSpc>
              <a:spcAft>
                <a:spcPts val="0"/>
              </a:spcAft>
              <a:buNone/>
              <a:tabLst>
                <a:tab pos="2362200" algn="l"/>
                <a:tab pos="2743200" algn="l"/>
                <a:tab pos="3200400" algn="l"/>
                <a:tab pos="3657600" algn="l"/>
                <a:tab pos="4114800" algn="l"/>
                <a:tab pos="4572000" algn="l"/>
              </a:tabLst>
            </a:pPr>
            <a:r>
              <a:rPr lang="en-US" sz="2400" dirty="0">
                <a:latin typeface="Times New Roman"/>
                <a:ea typeface="Calibri"/>
                <a:cs typeface="Arial"/>
              </a:rPr>
              <a:t>  </a:t>
            </a:r>
            <a:endParaRPr lang="en-US" sz="1800" dirty="0">
              <a:latin typeface="Calibri"/>
              <a:ea typeface="Calibri"/>
              <a:cs typeface="Arial"/>
            </a:endParaRPr>
          </a:p>
          <a:p>
            <a:pPr marL="132080" indent="0" algn="just">
              <a:lnSpc>
                <a:spcPct val="115000"/>
              </a:lnSpc>
              <a:spcAft>
                <a:spcPts val="1000"/>
              </a:spcAft>
              <a:buNone/>
              <a:tabLst>
                <a:tab pos="2362200" algn="l"/>
                <a:tab pos="2743200" algn="l"/>
                <a:tab pos="3200400" algn="l"/>
                <a:tab pos="3657600" algn="l"/>
                <a:tab pos="4114800" algn="l"/>
                <a:tab pos="4572000" algn="l"/>
              </a:tabLst>
            </a:pPr>
            <a:r>
              <a:rPr lang="en-US" sz="2400" dirty="0">
                <a:latin typeface="Times New Roman"/>
                <a:ea typeface="Calibri"/>
                <a:cs typeface="Arial"/>
              </a:rPr>
              <a:t>Bonds between (P and N) in </a:t>
            </a:r>
            <a:r>
              <a:rPr lang="en-US" sz="2400" dirty="0" err="1">
                <a:latin typeface="Times New Roman"/>
                <a:ea typeface="Calibri"/>
                <a:cs typeface="Arial"/>
              </a:rPr>
              <a:t>phosphasines</a:t>
            </a:r>
            <a:r>
              <a:rPr lang="en-US" sz="2400" dirty="0">
                <a:latin typeface="Times New Roman"/>
                <a:ea typeface="Calibri"/>
                <a:cs typeface="Arial"/>
              </a:rPr>
              <a:t> are equal in length and their bond order is 1.5, but they are mostly represented as P-N or P=N.</a:t>
            </a:r>
            <a:endParaRPr lang="en-US" sz="1800" dirty="0">
              <a:latin typeface="Calibri"/>
              <a:ea typeface="Calibri"/>
              <a:cs typeface="Arial"/>
            </a:endParaRPr>
          </a:p>
          <a:p>
            <a:endParaRPr lang="en-US" dirty="0"/>
          </a:p>
        </p:txBody>
      </p:sp>
      <p:cxnSp>
        <p:nvCxnSpPr>
          <p:cNvPr id="5" name="رابط كسهم مستقيم 4"/>
          <p:cNvCxnSpPr/>
          <p:nvPr/>
        </p:nvCxnSpPr>
        <p:spPr>
          <a:xfrm>
            <a:off x="2411760" y="1700808"/>
            <a:ext cx="43204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رابط كسهم مستقيم 6"/>
          <p:cNvCxnSpPr/>
          <p:nvPr/>
        </p:nvCxnSpPr>
        <p:spPr>
          <a:xfrm>
            <a:off x="2627784" y="2348880"/>
            <a:ext cx="43204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32877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88640"/>
            <a:ext cx="9036496" cy="6336704"/>
          </a:xfrm>
        </p:spPr>
        <p:txBody>
          <a:bodyPr>
            <a:normAutofit fontScale="85000" lnSpcReduction="10000"/>
          </a:bodyPr>
          <a:lstStyle/>
          <a:p>
            <a:pPr marL="132080" indent="0" algn="just">
              <a:lnSpc>
                <a:spcPct val="115000"/>
              </a:lnSpc>
              <a:spcAft>
                <a:spcPts val="0"/>
              </a:spcAft>
              <a:buNone/>
              <a:tabLst>
                <a:tab pos="2362200" algn="l"/>
                <a:tab pos="2743200" algn="l"/>
                <a:tab pos="3200400" algn="l"/>
                <a:tab pos="3657600" algn="l"/>
                <a:tab pos="4114800" algn="l"/>
                <a:tab pos="4572000" algn="l"/>
              </a:tabLst>
            </a:pPr>
            <a:r>
              <a:rPr lang="en-US" sz="2400" dirty="0">
                <a:latin typeface="Times New Roman"/>
                <a:ea typeface="Calibri"/>
                <a:cs typeface="Arial"/>
              </a:rPr>
              <a:t> </a:t>
            </a:r>
            <a:r>
              <a:rPr lang="en-US" sz="2800" b="1" u="sng" dirty="0" smtClean="0">
                <a:latin typeface="Times New Roman"/>
                <a:ea typeface="Calibri"/>
                <a:cs typeface="Arial"/>
              </a:rPr>
              <a:t>Organic </a:t>
            </a:r>
            <a:r>
              <a:rPr lang="en-US" sz="2800" b="1" u="sng" dirty="0">
                <a:latin typeface="Times New Roman"/>
                <a:ea typeface="Calibri"/>
                <a:cs typeface="Arial"/>
              </a:rPr>
              <a:t>Derivatives </a:t>
            </a:r>
            <a:endParaRPr lang="en-US" sz="1800" dirty="0">
              <a:latin typeface="Calibri"/>
              <a:ea typeface="Calibri"/>
              <a:cs typeface="Arial"/>
            </a:endParaRPr>
          </a:p>
          <a:p>
            <a:pPr marL="450215" algn="just">
              <a:lnSpc>
                <a:spcPct val="115000"/>
              </a:lnSpc>
              <a:spcAft>
                <a:spcPts val="0"/>
              </a:spcAft>
              <a:tabLst>
                <a:tab pos="2362200" algn="l"/>
                <a:tab pos="2743200" algn="l"/>
                <a:tab pos="3200400" algn="l"/>
                <a:tab pos="3657600" algn="l"/>
                <a:tab pos="4114800" algn="l"/>
                <a:tab pos="4572000" algn="l"/>
              </a:tabLst>
            </a:pPr>
            <a:r>
              <a:rPr lang="en-US" sz="2400" dirty="0">
                <a:latin typeface="Times New Roman"/>
                <a:ea typeface="Calibri"/>
                <a:cs typeface="Arial"/>
              </a:rPr>
              <a:t>There are a large number of organic derivatives of the group           V elements which can be prepared in many methods, the simpler one is the reaction of halide or </a:t>
            </a:r>
            <a:r>
              <a:rPr lang="en-US" sz="2400" dirty="0" err="1">
                <a:latin typeface="Times New Roman"/>
                <a:ea typeface="Calibri"/>
                <a:cs typeface="Arial"/>
              </a:rPr>
              <a:t>oxohalide</a:t>
            </a:r>
            <a:r>
              <a:rPr lang="en-US" sz="2400" dirty="0">
                <a:latin typeface="Times New Roman"/>
                <a:ea typeface="Calibri"/>
                <a:cs typeface="Arial"/>
              </a:rPr>
              <a:t> of the element with Grignard reagent. Compound of the R</a:t>
            </a:r>
            <a:r>
              <a:rPr lang="en-US" sz="2400" baseline="-25000" dirty="0">
                <a:latin typeface="Times New Roman"/>
                <a:ea typeface="Calibri"/>
                <a:cs typeface="Arial"/>
              </a:rPr>
              <a:t>3</a:t>
            </a:r>
            <a:r>
              <a:rPr lang="en-US" sz="2400" dirty="0">
                <a:latin typeface="Times New Roman"/>
                <a:ea typeface="Calibri"/>
                <a:cs typeface="Arial"/>
              </a:rPr>
              <a:t>MO types are stable, while R</a:t>
            </a:r>
            <a:r>
              <a:rPr lang="en-US" sz="2400" baseline="-25000" dirty="0">
                <a:latin typeface="Times New Roman"/>
                <a:ea typeface="Calibri"/>
                <a:cs typeface="Arial"/>
              </a:rPr>
              <a:t>3</a:t>
            </a:r>
            <a:r>
              <a:rPr lang="en-US" sz="2400" dirty="0">
                <a:latin typeface="Times New Roman"/>
                <a:ea typeface="Calibri"/>
                <a:cs typeface="Arial"/>
              </a:rPr>
              <a:t>M types are easily oxidize. e.g. Me</a:t>
            </a:r>
            <a:r>
              <a:rPr lang="en-US" sz="2400" baseline="-25000" dirty="0">
                <a:latin typeface="Times New Roman"/>
                <a:ea typeface="Calibri"/>
                <a:cs typeface="Arial"/>
              </a:rPr>
              <a:t>3</a:t>
            </a:r>
            <a:r>
              <a:rPr lang="en-US" sz="2400" dirty="0">
                <a:latin typeface="Times New Roman"/>
                <a:ea typeface="Calibri"/>
                <a:cs typeface="Arial"/>
              </a:rPr>
              <a:t>P burns when exposed to air oxygen.</a:t>
            </a:r>
            <a:endParaRPr lang="en-US" sz="1800" dirty="0">
              <a:latin typeface="Calibri"/>
              <a:ea typeface="Calibri"/>
              <a:cs typeface="Arial"/>
            </a:endParaRPr>
          </a:p>
          <a:p>
            <a:pPr marL="450215" algn="just">
              <a:lnSpc>
                <a:spcPct val="115000"/>
              </a:lnSpc>
              <a:spcAft>
                <a:spcPts val="0"/>
              </a:spcAft>
              <a:tabLst>
                <a:tab pos="2362200" algn="l"/>
                <a:tab pos="2743200" algn="l"/>
                <a:tab pos="3200400" algn="l"/>
                <a:tab pos="3657600" algn="l"/>
                <a:tab pos="4114800" algn="l"/>
                <a:tab pos="4572000" algn="l"/>
              </a:tabLst>
            </a:pPr>
            <a:r>
              <a:rPr lang="en-US" sz="2400" dirty="0">
                <a:latin typeface="Times New Roman"/>
                <a:ea typeface="Calibri"/>
                <a:cs typeface="Arial"/>
              </a:rPr>
              <a:t>R</a:t>
            </a:r>
            <a:r>
              <a:rPr lang="en-US" sz="2400" baseline="-25000" dirty="0">
                <a:latin typeface="Times New Roman"/>
                <a:ea typeface="Calibri"/>
                <a:cs typeface="Arial"/>
              </a:rPr>
              <a:t>3</a:t>
            </a:r>
            <a:r>
              <a:rPr lang="en-US" sz="2400" dirty="0">
                <a:latin typeface="Times New Roman"/>
                <a:ea typeface="Calibri"/>
                <a:cs typeface="Arial"/>
              </a:rPr>
              <a:t>M (R=alkyl or phenyl, M=P As or </a:t>
            </a:r>
            <a:r>
              <a:rPr lang="en-US" sz="2400" dirty="0" err="1">
                <a:latin typeface="Times New Roman"/>
                <a:ea typeface="Calibri"/>
                <a:cs typeface="Arial"/>
              </a:rPr>
              <a:t>Sb</a:t>
            </a:r>
            <a:r>
              <a:rPr lang="en-US" sz="2400" dirty="0">
                <a:latin typeface="Times New Roman"/>
                <a:ea typeface="Calibri"/>
                <a:cs typeface="Arial"/>
              </a:rPr>
              <a:t>) form complexes with transition elements in which the atom (M) donates its nonbonding electron pair, while the (d) orbital in the valance shell of this atom (which is vacant) will accept electrons from the transition element. This type of ligand called (π-acid ligand), also R</a:t>
            </a:r>
            <a:r>
              <a:rPr lang="en-US" sz="2400" baseline="-25000" dirty="0">
                <a:latin typeface="Times New Roman"/>
                <a:ea typeface="Calibri"/>
                <a:cs typeface="Arial"/>
              </a:rPr>
              <a:t>3</a:t>
            </a:r>
            <a:r>
              <a:rPr lang="en-US" sz="2400" dirty="0">
                <a:latin typeface="Times New Roman"/>
                <a:ea typeface="Calibri"/>
                <a:cs typeface="Arial"/>
              </a:rPr>
              <a:t>M form salts when react with alkyl or aryl halide –RX:</a:t>
            </a:r>
            <a:endParaRPr lang="en-US" sz="1800" dirty="0">
              <a:latin typeface="Calibri"/>
              <a:ea typeface="Calibri"/>
              <a:cs typeface="Arial"/>
            </a:endParaRPr>
          </a:p>
          <a:p>
            <a:pPr marL="450215" algn="just">
              <a:lnSpc>
                <a:spcPct val="115000"/>
              </a:lnSpc>
              <a:spcAft>
                <a:spcPts val="0"/>
              </a:spcAft>
              <a:tabLst>
                <a:tab pos="2362200" algn="l"/>
                <a:tab pos="2743200" algn="l"/>
                <a:tab pos="3200400" algn="l"/>
                <a:tab pos="3657600" algn="l"/>
                <a:tab pos="4114800" algn="l"/>
                <a:tab pos="4572000" algn="l"/>
              </a:tabLst>
            </a:pPr>
            <a:r>
              <a:rPr lang="en-US" sz="2400" dirty="0">
                <a:latin typeface="Times New Roman"/>
                <a:ea typeface="Calibri"/>
                <a:cs typeface="Arial"/>
              </a:rPr>
              <a:t>R</a:t>
            </a:r>
            <a:r>
              <a:rPr lang="en-US" sz="2400" baseline="-25000" dirty="0">
                <a:latin typeface="Times New Roman"/>
                <a:ea typeface="Calibri"/>
                <a:cs typeface="Arial"/>
              </a:rPr>
              <a:t>3</a:t>
            </a:r>
            <a:r>
              <a:rPr lang="en-US" sz="2400" dirty="0">
                <a:latin typeface="Times New Roman"/>
                <a:ea typeface="Calibri"/>
                <a:cs typeface="Arial"/>
              </a:rPr>
              <a:t>M + R</a:t>
            </a:r>
            <a:r>
              <a:rPr lang="he-IL" sz="2400" dirty="0">
                <a:latin typeface="Calibri"/>
                <a:ea typeface="Calibri"/>
                <a:cs typeface="Times New Roman"/>
              </a:rPr>
              <a:t>־</a:t>
            </a:r>
            <a:r>
              <a:rPr lang="en-US" sz="2400" dirty="0">
                <a:latin typeface="Times New Roman"/>
                <a:ea typeface="Calibri"/>
                <a:cs typeface="Arial"/>
              </a:rPr>
              <a:t>X</a:t>
            </a:r>
            <a:r>
              <a:rPr lang="en-US" sz="2400" baseline="30000" dirty="0">
                <a:latin typeface="Times New Roman"/>
                <a:ea typeface="Calibri"/>
                <a:cs typeface="Arial"/>
              </a:rPr>
              <a:t>-</a:t>
            </a:r>
            <a:r>
              <a:rPr lang="en-US" sz="2400" dirty="0">
                <a:latin typeface="Times New Roman"/>
                <a:ea typeface="Calibri"/>
                <a:cs typeface="Arial"/>
              </a:rPr>
              <a:t>           [R</a:t>
            </a:r>
            <a:r>
              <a:rPr lang="en-US" sz="2400" baseline="-25000" dirty="0">
                <a:latin typeface="Times New Roman"/>
                <a:ea typeface="Calibri"/>
                <a:cs typeface="Arial"/>
              </a:rPr>
              <a:t>3</a:t>
            </a:r>
            <a:r>
              <a:rPr lang="en-US" sz="2400" dirty="0">
                <a:latin typeface="Times New Roman"/>
                <a:ea typeface="Calibri"/>
                <a:cs typeface="Arial"/>
              </a:rPr>
              <a:t>MR</a:t>
            </a:r>
            <a:r>
              <a:rPr lang="he-IL" sz="2400" dirty="0">
                <a:latin typeface="Calibri"/>
                <a:ea typeface="Calibri"/>
                <a:cs typeface="Times New Roman"/>
              </a:rPr>
              <a:t>־</a:t>
            </a:r>
            <a:r>
              <a:rPr lang="en-US" sz="2400" dirty="0">
                <a:latin typeface="Times New Roman"/>
                <a:ea typeface="Calibri"/>
                <a:cs typeface="Arial"/>
              </a:rPr>
              <a:t>] </a:t>
            </a:r>
            <a:r>
              <a:rPr lang="en-US" sz="2400" baseline="30000" dirty="0">
                <a:latin typeface="Times New Roman"/>
                <a:ea typeface="Calibri"/>
                <a:cs typeface="Arial"/>
              </a:rPr>
              <a:t>+</a:t>
            </a:r>
            <a:r>
              <a:rPr lang="en-US" sz="2400" dirty="0">
                <a:latin typeface="Times New Roman"/>
                <a:ea typeface="Calibri"/>
                <a:cs typeface="Arial"/>
              </a:rPr>
              <a:t>X</a:t>
            </a:r>
            <a:r>
              <a:rPr lang="en-US" sz="2400" baseline="30000" dirty="0">
                <a:latin typeface="Times New Roman"/>
                <a:ea typeface="Calibri"/>
                <a:cs typeface="Arial"/>
              </a:rPr>
              <a:t>-   </a:t>
            </a:r>
            <a:endParaRPr lang="en-US" sz="1800" dirty="0">
              <a:latin typeface="Calibri"/>
              <a:ea typeface="Calibri"/>
              <a:cs typeface="Arial"/>
            </a:endParaRPr>
          </a:p>
          <a:p>
            <a:pPr marL="270510" algn="just">
              <a:lnSpc>
                <a:spcPct val="115000"/>
              </a:lnSpc>
              <a:spcAft>
                <a:spcPts val="0"/>
              </a:spcAft>
              <a:tabLst>
                <a:tab pos="2362200" algn="l"/>
                <a:tab pos="2743200" algn="l"/>
                <a:tab pos="3200400" algn="l"/>
                <a:tab pos="3657600" algn="l"/>
                <a:tab pos="4114800" algn="l"/>
                <a:tab pos="4572000" algn="l"/>
              </a:tabLst>
            </a:pPr>
            <a:r>
              <a:rPr lang="en-US" sz="2400" dirty="0">
                <a:latin typeface="Times New Roman"/>
                <a:ea typeface="Calibri"/>
                <a:cs typeface="Arial"/>
              </a:rPr>
              <a:t>These salts are called according to M atom, e. g. (C</a:t>
            </a:r>
            <a:r>
              <a:rPr lang="en-US" sz="2400" baseline="-25000" dirty="0">
                <a:latin typeface="Times New Roman"/>
                <a:ea typeface="Calibri"/>
                <a:cs typeface="Arial"/>
              </a:rPr>
              <a:t>6</a:t>
            </a:r>
            <a:r>
              <a:rPr lang="en-US" sz="2400" dirty="0">
                <a:latin typeface="Times New Roman"/>
                <a:ea typeface="Calibri"/>
                <a:cs typeface="Arial"/>
              </a:rPr>
              <a:t>H</a:t>
            </a:r>
            <a:r>
              <a:rPr lang="en-US" sz="2400" baseline="-25000" dirty="0">
                <a:latin typeface="Times New Roman"/>
                <a:ea typeface="Calibri"/>
                <a:cs typeface="Arial"/>
              </a:rPr>
              <a:t>5</a:t>
            </a:r>
            <a:r>
              <a:rPr lang="en-US" sz="2400" dirty="0">
                <a:latin typeface="Times New Roman"/>
                <a:ea typeface="Calibri"/>
                <a:cs typeface="Arial"/>
              </a:rPr>
              <a:t>).</a:t>
            </a:r>
            <a:r>
              <a:rPr lang="en-US" sz="2400" baseline="-25000" dirty="0">
                <a:latin typeface="Times New Roman"/>
                <a:ea typeface="Calibri"/>
                <a:cs typeface="Arial"/>
              </a:rPr>
              <a:t>4</a:t>
            </a:r>
            <a:r>
              <a:rPr lang="en-US" sz="2400" dirty="0">
                <a:latin typeface="Times New Roman"/>
                <a:ea typeface="Calibri"/>
                <a:cs typeface="Arial"/>
              </a:rPr>
              <a:t> As</a:t>
            </a:r>
            <a:r>
              <a:rPr lang="en-US" sz="2400" baseline="30000" dirty="0">
                <a:latin typeface="Times New Roman"/>
                <a:ea typeface="Calibri"/>
                <a:cs typeface="Arial"/>
              </a:rPr>
              <a:t>+ </a:t>
            </a:r>
            <a:r>
              <a:rPr lang="en-US" sz="2400" dirty="0" err="1">
                <a:latin typeface="Times New Roman"/>
                <a:ea typeface="Calibri"/>
                <a:cs typeface="Arial"/>
              </a:rPr>
              <a:t>Cl</a:t>
            </a:r>
            <a:r>
              <a:rPr lang="en-US" sz="2400" baseline="30000" dirty="0">
                <a:latin typeface="Times New Roman"/>
                <a:ea typeface="Calibri"/>
                <a:cs typeface="Arial"/>
              </a:rPr>
              <a:t>- </a:t>
            </a:r>
            <a:r>
              <a:rPr lang="en-US" sz="2400" dirty="0">
                <a:latin typeface="Times New Roman"/>
                <a:ea typeface="Calibri"/>
                <a:cs typeface="Arial"/>
              </a:rPr>
              <a:t> compound. is called , </a:t>
            </a:r>
            <a:r>
              <a:rPr lang="en-US" sz="2400" dirty="0" err="1">
                <a:latin typeface="Times New Roman"/>
                <a:ea typeface="Calibri"/>
                <a:cs typeface="Arial"/>
              </a:rPr>
              <a:t>tetraphenyl</a:t>
            </a:r>
            <a:r>
              <a:rPr lang="en-US" sz="2400" dirty="0">
                <a:latin typeface="Times New Roman"/>
                <a:ea typeface="Calibri"/>
                <a:cs typeface="Arial"/>
              </a:rPr>
              <a:t> </a:t>
            </a:r>
            <a:r>
              <a:rPr lang="en-US" sz="2400" dirty="0" err="1">
                <a:latin typeface="Times New Roman"/>
                <a:ea typeface="Calibri"/>
                <a:cs typeface="Arial"/>
              </a:rPr>
              <a:t>arsenium</a:t>
            </a:r>
            <a:r>
              <a:rPr lang="en-US" sz="2400" dirty="0">
                <a:latin typeface="Times New Roman"/>
                <a:ea typeface="Calibri"/>
                <a:cs typeface="Arial"/>
              </a:rPr>
              <a:t> chloride.</a:t>
            </a:r>
            <a:endParaRPr lang="en-US" sz="1800" dirty="0">
              <a:latin typeface="Calibri"/>
              <a:ea typeface="Calibri"/>
              <a:cs typeface="Arial"/>
            </a:endParaRPr>
          </a:p>
          <a:p>
            <a:pPr marL="270510" algn="just">
              <a:lnSpc>
                <a:spcPct val="115000"/>
              </a:lnSpc>
              <a:spcAft>
                <a:spcPts val="0"/>
              </a:spcAft>
              <a:tabLst>
                <a:tab pos="2362200" algn="l"/>
                <a:tab pos="2743200" algn="l"/>
                <a:tab pos="3200400" algn="l"/>
                <a:tab pos="3657600" algn="l"/>
                <a:tab pos="4114800" algn="l"/>
                <a:tab pos="4572000" algn="l"/>
              </a:tabLst>
            </a:pPr>
            <a:r>
              <a:rPr lang="en-US" sz="2400" dirty="0">
                <a:latin typeface="Times New Roman"/>
                <a:ea typeface="Calibri"/>
                <a:cs typeface="Arial"/>
              </a:rPr>
              <a:t>Antimony only forms R</a:t>
            </a:r>
            <a:r>
              <a:rPr lang="en-US" sz="2400" baseline="-25000" dirty="0">
                <a:latin typeface="Times New Roman"/>
                <a:ea typeface="Calibri"/>
                <a:cs typeface="Arial"/>
              </a:rPr>
              <a:t>5</a:t>
            </a:r>
            <a:r>
              <a:rPr lang="en-US" sz="2400" dirty="0">
                <a:latin typeface="Times New Roman"/>
                <a:ea typeface="Calibri"/>
                <a:cs typeface="Arial"/>
              </a:rPr>
              <a:t>M compounds of (t </a:t>
            </a:r>
            <a:r>
              <a:rPr lang="en-US" sz="2400" dirty="0" err="1">
                <a:latin typeface="Times New Roman"/>
                <a:ea typeface="Calibri"/>
                <a:cs typeface="Arial"/>
              </a:rPr>
              <a:t>bp</a:t>
            </a:r>
            <a:r>
              <a:rPr lang="en-US" sz="2400" dirty="0">
                <a:latin typeface="Times New Roman"/>
                <a:ea typeface="Calibri"/>
                <a:cs typeface="Arial"/>
              </a:rPr>
              <a:t>), aryl compounds are more stable than alky compounds. Antimony has derivatives of R</a:t>
            </a:r>
            <a:r>
              <a:rPr lang="en-US" sz="2400" baseline="-25000" dirty="0">
                <a:latin typeface="Times New Roman"/>
                <a:ea typeface="Calibri"/>
                <a:cs typeface="Arial"/>
              </a:rPr>
              <a:t>4</a:t>
            </a:r>
            <a:r>
              <a:rPr lang="en-US" sz="2400" dirty="0">
                <a:latin typeface="Times New Roman"/>
                <a:ea typeface="Calibri"/>
                <a:cs typeface="Arial"/>
              </a:rPr>
              <a:t>Sbx, R</a:t>
            </a:r>
            <a:r>
              <a:rPr lang="en-US" sz="2400" baseline="-25000" dirty="0">
                <a:latin typeface="Times New Roman"/>
                <a:ea typeface="Calibri"/>
                <a:cs typeface="Arial"/>
              </a:rPr>
              <a:t>3</a:t>
            </a:r>
            <a:r>
              <a:rPr lang="en-US" sz="2400" dirty="0">
                <a:latin typeface="Times New Roman"/>
                <a:ea typeface="Calibri"/>
                <a:cs typeface="Arial"/>
              </a:rPr>
              <a:t>Sbx</a:t>
            </a:r>
            <a:r>
              <a:rPr lang="en-US" sz="2400" baseline="-25000" dirty="0">
                <a:latin typeface="Times New Roman"/>
                <a:ea typeface="Calibri"/>
                <a:cs typeface="Arial"/>
              </a:rPr>
              <a:t>2 , </a:t>
            </a:r>
            <a:r>
              <a:rPr lang="en-US" sz="2400" dirty="0">
                <a:latin typeface="Times New Roman"/>
                <a:ea typeface="Calibri"/>
                <a:cs typeface="Arial"/>
              </a:rPr>
              <a:t>where</a:t>
            </a:r>
            <a:endParaRPr lang="en-US" sz="1800" dirty="0">
              <a:latin typeface="Calibri"/>
              <a:ea typeface="Calibri"/>
              <a:cs typeface="Arial"/>
            </a:endParaRPr>
          </a:p>
          <a:p>
            <a:pPr marL="270510" algn="just">
              <a:lnSpc>
                <a:spcPct val="115000"/>
              </a:lnSpc>
              <a:spcAft>
                <a:spcPts val="0"/>
              </a:spcAft>
              <a:tabLst>
                <a:tab pos="2362200" algn="l"/>
                <a:tab pos="2743200" algn="l"/>
                <a:tab pos="3200400" algn="l"/>
                <a:tab pos="3657600" algn="l"/>
                <a:tab pos="4114800" algn="l"/>
                <a:tab pos="4572000" algn="l"/>
              </a:tabLst>
            </a:pPr>
            <a:r>
              <a:rPr lang="en-US" sz="2400" dirty="0">
                <a:latin typeface="Times New Roman"/>
                <a:ea typeface="Calibri"/>
                <a:cs typeface="Arial"/>
              </a:rPr>
              <a:t>X=OH, OR </a:t>
            </a:r>
            <a:r>
              <a:rPr lang="en-US" sz="2400" dirty="0" err="1">
                <a:latin typeface="Times New Roman"/>
                <a:ea typeface="Calibri"/>
                <a:cs typeface="Arial"/>
              </a:rPr>
              <a:t>or</a:t>
            </a:r>
            <a:r>
              <a:rPr lang="en-US" sz="2400" dirty="0">
                <a:latin typeface="Times New Roman"/>
                <a:ea typeface="Calibri"/>
                <a:cs typeface="Arial"/>
              </a:rPr>
              <a:t> X or NO</a:t>
            </a:r>
            <a:r>
              <a:rPr lang="en-US" sz="2400" baseline="-25000" dirty="0">
                <a:latin typeface="Times New Roman"/>
                <a:ea typeface="Calibri"/>
                <a:cs typeface="Arial"/>
              </a:rPr>
              <a:t>3</a:t>
            </a:r>
            <a:r>
              <a:rPr lang="en-US" sz="2400" baseline="30000" dirty="0">
                <a:latin typeface="Times New Roman"/>
                <a:ea typeface="Calibri"/>
                <a:cs typeface="Arial"/>
              </a:rPr>
              <a:t>-</a:t>
            </a:r>
            <a:r>
              <a:rPr lang="en-US" sz="2400" dirty="0">
                <a:latin typeface="Times New Roman"/>
                <a:ea typeface="Calibri"/>
                <a:cs typeface="Arial"/>
              </a:rPr>
              <a:t> or ClO</a:t>
            </a:r>
            <a:r>
              <a:rPr lang="en-US" sz="2400" baseline="-25000" dirty="0">
                <a:latin typeface="Times New Roman"/>
                <a:ea typeface="Calibri"/>
                <a:cs typeface="Arial"/>
              </a:rPr>
              <a:t>4</a:t>
            </a:r>
            <a:r>
              <a:rPr lang="en-US" sz="2400" baseline="30000" dirty="0">
                <a:latin typeface="Times New Roman"/>
                <a:ea typeface="Calibri"/>
                <a:cs typeface="Arial"/>
              </a:rPr>
              <a:t>-</a:t>
            </a:r>
            <a:r>
              <a:rPr lang="en-US" sz="2400" dirty="0">
                <a:latin typeface="Times New Roman"/>
                <a:ea typeface="Calibri"/>
                <a:cs typeface="Arial"/>
              </a:rPr>
              <a:t>      etc.</a:t>
            </a:r>
            <a:endParaRPr lang="en-US" sz="1800" dirty="0">
              <a:latin typeface="Calibri"/>
              <a:ea typeface="Calibri"/>
              <a:cs typeface="Arial"/>
            </a:endParaRPr>
          </a:p>
          <a:p>
            <a:pPr marL="87630" indent="0" algn="just">
              <a:lnSpc>
                <a:spcPct val="115000"/>
              </a:lnSpc>
              <a:spcAft>
                <a:spcPts val="1000"/>
              </a:spcAft>
              <a:buNone/>
              <a:tabLst>
                <a:tab pos="2362200" algn="l"/>
                <a:tab pos="2743200" algn="l"/>
                <a:tab pos="3200400" algn="l"/>
                <a:tab pos="3657600" algn="l"/>
                <a:tab pos="4114800" algn="l"/>
                <a:tab pos="4572000" algn="l"/>
              </a:tabLst>
            </a:pPr>
            <a:endParaRPr lang="en-US" sz="1800" dirty="0">
              <a:latin typeface="Calibri"/>
              <a:ea typeface="Calibri"/>
              <a:cs typeface="Arial"/>
            </a:endParaRPr>
          </a:p>
          <a:p>
            <a:endParaRPr lang="en-US" dirty="0"/>
          </a:p>
        </p:txBody>
      </p:sp>
      <p:cxnSp>
        <p:nvCxnSpPr>
          <p:cNvPr id="5" name="رابط كسهم مستقيم 4"/>
          <p:cNvCxnSpPr/>
          <p:nvPr/>
        </p:nvCxnSpPr>
        <p:spPr>
          <a:xfrm>
            <a:off x="1907704" y="4149080"/>
            <a:ext cx="50405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76953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144000" cy="6858000"/>
          </a:xfrm>
        </p:spPr>
        <p:txBody>
          <a:bodyPr>
            <a:normAutofit/>
          </a:bodyPr>
          <a:lstStyle/>
          <a:p>
            <a:pPr marL="45720" indent="0" algn="just">
              <a:lnSpc>
                <a:spcPct val="115000"/>
              </a:lnSpc>
              <a:spcAft>
                <a:spcPts val="1000"/>
              </a:spcAft>
              <a:buNone/>
              <a:tabLst>
                <a:tab pos="2362200" algn="l"/>
                <a:tab pos="2743200" algn="l"/>
                <a:tab pos="3200400" algn="l"/>
                <a:tab pos="3657600" algn="l"/>
                <a:tab pos="4114800" algn="l"/>
                <a:tab pos="4572000" algn="l"/>
              </a:tabLst>
            </a:pPr>
            <a:r>
              <a:rPr lang="en-US" sz="2800" b="1" u="sng" dirty="0" smtClean="0">
                <a:latin typeface="Times New Roman"/>
                <a:ea typeface="Calibri"/>
                <a:cs typeface="Arial"/>
              </a:rPr>
              <a:t>Oxo </a:t>
            </a:r>
            <a:r>
              <a:rPr lang="en-US" sz="2800" b="1" u="sng" dirty="0">
                <a:latin typeface="Times New Roman"/>
                <a:ea typeface="Calibri"/>
                <a:cs typeface="Arial"/>
              </a:rPr>
              <a:t>acids:</a:t>
            </a:r>
            <a:endParaRPr lang="en-US" sz="1800" dirty="0">
              <a:latin typeface="Calibri"/>
              <a:ea typeface="Calibri"/>
              <a:cs typeface="Arial"/>
            </a:endParaRPr>
          </a:p>
          <a:p>
            <a:pPr algn="just">
              <a:lnSpc>
                <a:spcPct val="115000"/>
              </a:lnSpc>
              <a:spcAft>
                <a:spcPts val="1000"/>
              </a:spcAft>
              <a:tabLst>
                <a:tab pos="2362200" algn="l"/>
                <a:tab pos="2743200" algn="l"/>
                <a:tab pos="3200400" algn="l"/>
                <a:tab pos="3657600" algn="l"/>
                <a:tab pos="4114800" algn="l"/>
                <a:tab pos="4572000" algn="l"/>
              </a:tabLst>
            </a:pPr>
            <a:r>
              <a:rPr lang="en-US" sz="2400" dirty="0">
                <a:latin typeface="Times New Roman"/>
                <a:ea typeface="Calibri"/>
                <a:cs typeface="Arial"/>
              </a:rPr>
              <a:t>Phosphorous </a:t>
            </a:r>
            <a:r>
              <a:rPr lang="en-US" sz="2400" dirty="0" smtClean="0">
                <a:latin typeface="Times New Roman"/>
                <a:ea typeface="Calibri"/>
                <a:cs typeface="Arial"/>
              </a:rPr>
              <a:t>Oxo </a:t>
            </a:r>
            <a:r>
              <a:rPr lang="en-US" sz="2400" dirty="0">
                <a:latin typeface="Times New Roman"/>
                <a:ea typeface="Calibri"/>
                <a:cs typeface="Arial"/>
              </a:rPr>
              <a:t>acids :</a:t>
            </a:r>
            <a:endParaRPr lang="en-US" sz="1800" dirty="0">
              <a:latin typeface="Calibri"/>
              <a:ea typeface="Calibri"/>
              <a:cs typeface="Arial"/>
            </a:endParaRPr>
          </a:p>
          <a:p>
            <a:pPr marL="342900" lvl="0" indent="-342900" algn="just">
              <a:lnSpc>
                <a:spcPct val="115000"/>
              </a:lnSpc>
              <a:spcAft>
                <a:spcPts val="0"/>
              </a:spcAft>
              <a:buFont typeface="+mj-lt"/>
              <a:buAutoNum type="alphaLcPeriod"/>
              <a:tabLst>
                <a:tab pos="2362200" algn="l"/>
                <a:tab pos="2743200" algn="l"/>
                <a:tab pos="3200400" algn="l"/>
                <a:tab pos="3657600" algn="l"/>
                <a:tab pos="4114800" algn="l"/>
                <a:tab pos="4572000" algn="l"/>
              </a:tabLst>
            </a:pPr>
            <a:r>
              <a:rPr lang="en-US" sz="2400" dirty="0">
                <a:latin typeface="Times New Roman"/>
                <a:ea typeface="Calibri"/>
                <a:cs typeface="Arial"/>
              </a:rPr>
              <a:t>Hypophosphorous acid: </a:t>
            </a:r>
            <a:endParaRPr lang="en-US" sz="1800" dirty="0">
              <a:latin typeface="Calibri"/>
              <a:ea typeface="Calibri"/>
              <a:cs typeface="Arial"/>
            </a:endParaRPr>
          </a:p>
          <a:p>
            <a:pPr marL="457200" algn="just">
              <a:lnSpc>
                <a:spcPct val="115000"/>
              </a:lnSpc>
              <a:spcAft>
                <a:spcPts val="0"/>
              </a:spcAft>
              <a:tabLst>
                <a:tab pos="2362200" algn="l"/>
                <a:tab pos="2743200" algn="l"/>
                <a:tab pos="3200400" algn="l"/>
                <a:tab pos="3657600" algn="l"/>
                <a:tab pos="4114800" algn="l"/>
                <a:tab pos="4572000" algn="l"/>
              </a:tabLst>
            </a:pPr>
            <a:r>
              <a:rPr lang="en-US" sz="2400" dirty="0">
                <a:latin typeface="Times New Roman"/>
                <a:ea typeface="Calibri"/>
                <a:cs typeface="Arial"/>
              </a:rPr>
              <a:t>Ba(H</a:t>
            </a:r>
            <a:r>
              <a:rPr lang="en-US" sz="2400" baseline="-25000" dirty="0">
                <a:latin typeface="Times New Roman"/>
                <a:ea typeface="Calibri"/>
                <a:cs typeface="Arial"/>
              </a:rPr>
              <a:t>2</a:t>
            </a:r>
            <a:r>
              <a:rPr lang="en-US" sz="2400" dirty="0">
                <a:latin typeface="Times New Roman"/>
                <a:ea typeface="Calibri"/>
                <a:cs typeface="Arial"/>
              </a:rPr>
              <a:t>PO</a:t>
            </a:r>
            <a:r>
              <a:rPr lang="en-US" sz="2400" baseline="-25000" dirty="0">
                <a:latin typeface="Times New Roman"/>
                <a:ea typeface="Calibri"/>
                <a:cs typeface="Arial"/>
              </a:rPr>
              <a:t>2</a:t>
            </a:r>
            <a:r>
              <a:rPr lang="en-US" sz="2400" dirty="0">
                <a:latin typeface="Times New Roman"/>
                <a:ea typeface="Calibri"/>
                <a:cs typeface="Arial"/>
              </a:rPr>
              <a:t>)</a:t>
            </a:r>
            <a:r>
              <a:rPr lang="en-US" sz="2400" baseline="-25000" dirty="0">
                <a:latin typeface="Times New Roman"/>
                <a:ea typeface="Calibri"/>
                <a:cs typeface="Arial"/>
              </a:rPr>
              <a:t>2</a:t>
            </a:r>
            <a:r>
              <a:rPr lang="en-US" sz="2400" dirty="0">
                <a:latin typeface="Times New Roman"/>
                <a:ea typeface="Calibri"/>
                <a:cs typeface="Arial"/>
              </a:rPr>
              <a:t>+H</a:t>
            </a:r>
            <a:r>
              <a:rPr lang="en-US" sz="2400" baseline="-25000" dirty="0">
                <a:latin typeface="Times New Roman"/>
                <a:ea typeface="Calibri"/>
                <a:cs typeface="Arial"/>
              </a:rPr>
              <a:t>2</a:t>
            </a:r>
            <a:r>
              <a:rPr lang="en-US" sz="2400" dirty="0">
                <a:latin typeface="Times New Roman"/>
                <a:ea typeface="Calibri"/>
                <a:cs typeface="Arial"/>
              </a:rPr>
              <a:t>SO</a:t>
            </a:r>
            <a:r>
              <a:rPr lang="en-US" sz="2400" baseline="-25000" dirty="0">
                <a:latin typeface="Times New Roman"/>
                <a:ea typeface="Calibri"/>
                <a:cs typeface="Arial"/>
              </a:rPr>
              <a:t>4    </a:t>
            </a:r>
            <a:r>
              <a:rPr lang="en-US" sz="2400" dirty="0">
                <a:latin typeface="Times New Roman"/>
                <a:ea typeface="Calibri"/>
                <a:cs typeface="Arial"/>
              </a:rPr>
              <a:t>        2H[H</a:t>
            </a:r>
            <a:r>
              <a:rPr lang="en-US" sz="2400" baseline="-25000" dirty="0">
                <a:latin typeface="Times New Roman"/>
                <a:ea typeface="Calibri"/>
                <a:cs typeface="Arial"/>
              </a:rPr>
              <a:t>2</a:t>
            </a:r>
            <a:r>
              <a:rPr lang="en-US" sz="2400" dirty="0">
                <a:latin typeface="Times New Roman"/>
                <a:ea typeface="Calibri"/>
                <a:cs typeface="Arial"/>
              </a:rPr>
              <a:t>PO</a:t>
            </a:r>
            <a:r>
              <a:rPr lang="en-US" sz="2400" baseline="-25000" dirty="0">
                <a:latin typeface="Times New Roman"/>
                <a:ea typeface="Calibri"/>
                <a:cs typeface="Arial"/>
              </a:rPr>
              <a:t>2</a:t>
            </a:r>
            <a:r>
              <a:rPr lang="en-US" sz="2400" dirty="0">
                <a:latin typeface="Times New Roman"/>
                <a:ea typeface="Calibri"/>
                <a:cs typeface="Arial"/>
              </a:rPr>
              <a:t>]+Baso</a:t>
            </a:r>
            <a:r>
              <a:rPr lang="en-US" sz="2400" baseline="-25000" dirty="0">
                <a:latin typeface="Times New Roman"/>
                <a:ea typeface="Calibri"/>
                <a:cs typeface="Arial"/>
              </a:rPr>
              <a:t>4 </a:t>
            </a:r>
            <a:endParaRPr lang="en-US" sz="1800" dirty="0">
              <a:latin typeface="Calibri"/>
              <a:ea typeface="Calibri"/>
              <a:cs typeface="Arial"/>
            </a:endParaRPr>
          </a:p>
          <a:p>
            <a:pPr marL="457200" algn="just">
              <a:lnSpc>
                <a:spcPct val="115000"/>
              </a:lnSpc>
              <a:spcAft>
                <a:spcPts val="0"/>
              </a:spcAft>
              <a:tabLst>
                <a:tab pos="2362200" algn="l"/>
                <a:tab pos="2743200" algn="l"/>
                <a:tab pos="3200400" algn="l"/>
                <a:tab pos="3657600" algn="l"/>
                <a:tab pos="4114800" algn="l"/>
                <a:tab pos="4572000" algn="l"/>
              </a:tabLst>
            </a:pPr>
            <a:r>
              <a:rPr lang="en-US" sz="2400" dirty="0">
                <a:latin typeface="Times New Roman"/>
                <a:ea typeface="Calibri"/>
                <a:cs typeface="Arial"/>
              </a:rPr>
              <a:t>It is a colorless crystals , m. p. 26.5cº, the structure is: </a:t>
            </a:r>
            <a:endParaRPr lang="en-US" sz="1800" dirty="0">
              <a:latin typeface="Calibri"/>
              <a:ea typeface="Calibri"/>
              <a:cs typeface="Arial"/>
            </a:endParaRPr>
          </a:p>
          <a:p>
            <a:pPr marL="274320" indent="0" algn="just">
              <a:lnSpc>
                <a:spcPct val="115000"/>
              </a:lnSpc>
              <a:spcAft>
                <a:spcPts val="0"/>
              </a:spcAft>
              <a:buNone/>
              <a:tabLst>
                <a:tab pos="2362200" algn="l"/>
                <a:tab pos="2743200" algn="l"/>
                <a:tab pos="3200400" algn="l"/>
                <a:tab pos="3657600" algn="l"/>
                <a:tab pos="4114800" algn="l"/>
                <a:tab pos="4572000" algn="l"/>
              </a:tabLst>
            </a:pPr>
            <a:r>
              <a:rPr lang="en-US" sz="2400" dirty="0" smtClean="0">
                <a:latin typeface="Times New Roman"/>
                <a:ea typeface="Calibri"/>
                <a:cs typeface="Arial"/>
              </a:rPr>
              <a:t>  </a:t>
            </a:r>
          </a:p>
          <a:p>
            <a:pPr marL="457200" algn="just">
              <a:lnSpc>
                <a:spcPct val="115000"/>
              </a:lnSpc>
              <a:spcAft>
                <a:spcPts val="0"/>
              </a:spcAft>
              <a:tabLst>
                <a:tab pos="2362200" algn="l"/>
                <a:tab pos="2743200" algn="l"/>
                <a:tab pos="3200400" algn="l"/>
                <a:tab pos="3657600" algn="l"/>
                <a:tab pos="4114800" algn="l"/>
                <a:tab pos="4572000" algn="l"/>
              </a:tabLst>
            </a:pPr>
            <a:endParaRPr lang="en-US" sz="2400" dirty="0" smtClean="0">
              <a:latin typeface="Times New Roman"/>
              <a:ea typeface="Calibri"/>
              <a:cs typeface="Arial"/>
            </a:endParaRPr>
          </a:p>
          <a:p>
            <a:pPr marL="274320" indent="0" algn="just">
              <a:lnSpc>
                <a:spcPct val="115000"/>
              </a:lnSpc>
              <a:spcAft>
                <a:spcPts val="0"/>
              </a:spcAft>
              <a:buNone/>
              <a:tabLst>
                <a:tab pos="2362200" algn="l"/>
                <a:tab pos="2743200" algn="l"/>
                <a:tab pos="3200400" algn="l"/>
                <a:tab pos="3657600" algn="l"/>
                <a:tab pos="4114800" algn="l"/>
                <a:tab pos="4572000" algn="l"/>
              </a:tabLst>
            </a:pPr>
            <a:endParaRPr lang="en-US" sz="2400" dirty="0">
              <a:latin typeface="Times New Roman"/>
              <a:ea typeface="Calibri"/>
              <a:cs typeface="Arial"/>
            </a:endParaRPr>
          </a:p>
          <a:p>
            <a:pPr marL="457200" algn="just">
              <a:lnSpc>
                <a:spcPct val="115000"/>
              </a:lnSpc>
              <a:spcAft>
                <a:spcPts val="0"/>
              </a:spcAft>
              <a:tabLst>
                <a:tab pos="2362200" algn="l"/>
                <a:tab pos="2743200" algn="l"/>
                <a:tab pos="3200400" algn="l"/>
                <a:tab pos="3657600" algn="l"/>
                <a:tab pos="4114800" algn="l"/>
                <a:tab pos="4572000" algn="l"/>
              </a:tabLst>
            </a:pPr>
            <a:endParaRPr lang="en-US" sz="2400" dirty="0" smtClean="0">
              <a:latin typeface="Times New Roman"/>
              <a:ea typeface="Calibri"/>
              <a:cs typeface="Arial"/>
            </a:endParaRPr>
          </a:p>
          <a:p>
            <a:pPr marL="457200" algn="just">
              <a:lnSpc>
                <a:spcPct val="115000"/>
              </a:lnSpc>
              <a:spcAft>
                <a:spcPts val="0"/>
              </a:spcAft>
              <a:tabLst>
                <a:tab pos="2362200" algn="l"/>
                <a:tab pos="2743200" algn="l"/>
                <a:tab pos="3200400" algn="l"/>
                <a:tab pos="3657600" algn="l"/>
                <a:tab pos="4114800" algn="l"/>
                <a:tab pos="4572000" algn="l"/>
              </a:tabLst>
            </a:pPr>
            <a:endParaRPr lang="en-US" sz="2400" dirty="0">
              <a:latin typeface="Times New Roman"/>
              <a:ea typeface="Calibri"/>
              <a:cs typeface="Arial"/>
            </a:endParaRPr>
          </a:p>
          <a:p>
            <a:pPr marL="457200" algn="just">
              <a:lnSpc>
                <a:spcPct val="115000"/>
              </a:lnSpc>
              <a:spcAft>
                <a:spcPts val="0"/>
              </a:spcAft>
              <a:tabLst>
                <a:tab pos="2362200" algn="l"/>
                <a:tab pos="2743200" algn="l"/>
                <a:tab pos="3200400" algn="l"/>
                <a:tab pos="3657600" algn="l"/>
                <a:tab pos="4114800" algn="l"/>
                <a:tab pos="4572000" algn="l"/>
              </a:tabLst>
            </a:pPr>
            <a:r>
              <a:rPr lang="en-US" sz="2400" dirty="0" smtClean="0">
                <a:latin typeface="Times New Roman"/>
                <a:ea typeface="Calibri"/>
                <a:cs typeface="Arial"/>
              </a:rPr>
              <a:t>  </a:t>
            </a:r>
            <a:r>
              <a:rPr lang="en-US" sz="2400" dirty="0">
                <a:latin typeface="Times New Roman"/>
                <a:ea typeface="Calibri"/>
                <a:cs typeface="Arial"/>
              </a:rPr>
              <a:t>monobasic acid (can lose H</a:t>
            </a:r>
            <a:r>
              <a:rPr lang="en-US" sz="2400" baseline="30000" dirty="0">
                <a:latin typeface="Times New Roman"/>
                <a:ea typeface="Calibri"/>
                <a:cs typeface="Arial"/>
              </a:rPr>
              <a:t>+</a:t>
            </a:r>
            <a:r>
              <a:rPr lang="en-US" sz="2400" dirty="0">
                <a:latin typeface="Times New Roman"/>
                <a:ea typeface="Calibri"/>
                <a:cs typeface="Arial"/>
              </a:rPr>
              <a:t> to give [H</a:t>
            </a:r>
            <a:r>
              <a:rPr lang="en-US" sz="2400" baseline="-25000" dirty="0">
                <a:latin typeface="Times New Roman"/>
                <a:ea typeface="Calibri"/>
                <a:cs typeface="Arial"/>
              </a:rPr>
              <a:t>2</a:t>
            </a:r>
            <a:r>
              <a:rPr lang="en-US" sz="2400" dirty="0">
                <a:latin typeface="Times New Roman"/>
                <a:ea typeface="Calibri"/>
                <a:cs typeface="Arial"/>
              </a:rPr>
              <a:t>PO</a:t>
            </a:r>
            <a:r>
              <a:rPr lang="en-US" sz="2400" baseline="-25000" dirty="0">
                <a:latin typeface="Times New Roman"/>
                <a:ea typeface="Calibri"/>
                <a:cs typeface="Arial"/>
              </a:rPr>
              <a:t>2</a:t>
            </a:r>
            <a:r>
              <a:rPr lang="en-US" sz="2400" dirty="0">
                <a:latin typeface="Times New Roman"/>
                <a:ea typeface="Calibri"/>
                <a:cs typeface="Arial"/>
              </a:rPr>
              <a:t>] ion</a:t>
            </a:r>
            <a:r>
              <a:rPr lang="en-US" sz="2400" dirty="0" smtClean="0">
                <a:latin typeface="Times New Roman"/>
                <a:ea typeface="Calibri"/>
                <a:cs typeface="Arial"/>
              </a:rPr>
              <a:t>)</a:t>
            </a:r>
          </a:p>
          <a:p>
            <a:pPr marL="457200" algn="just">
              <a:lnSpc>
                <a:spcPct val="115000"/>
              </a:lnSpc>
              <a:spcAft>
                <a:spcPts val="1000"/>
              </a:spcAft>
              <a:tabLst>
                <a:tab pos="2362200" algn="l"/>
                <a:tab pos="2743200" algn="l"/>
                <a:tab pos="3200400" algn="l"/>
                <a:tab pos="3657600" algn="l"/>
                <a:tab pos="4114800" algn="l"/>
                <a:tab pos="4572000" algn="l"/>
              </a:tabLst>
            </a:pPr>
            <a:r>
              <a:rPr lang="en-US" sz="2400" dirty="0" smtClean="0">
                <a:latin typeface="Times New Roman"/>
                <a:ea typeface="Calibri"/>
                <a:cs typeface="Arial"/>
              </a:rPr>
              <a:t>as </a:t>
            </a:r>
            <a:r>
              <a:rPr lang="en-US" sz="2400" dirty="0">
                <a:latin typeface="Times New Roman"/>
                <a:ea typeface="Calibri"/>
                <a:cs typeface="Arial"/>
              </a:rPr>
              <a:t>referred to it by </a:t>
            </a:r>
            <a:r>
              <a:rPr lang="en-US" sz="2400" dirty="0" smtClean="0">
                <a:latin typeface="Times New Roman"/>
                <a:ea typeface="Calibri"/>
                <a:cs typeface="Arial"/>
              </a:rPr>
              <a:t>(NMR) </a:t>
            </a:r>
            <a:r>
              <a:rPr lang="en-US" sz="2400" dirty="0">
                <a:latin typeface="Times New Roman"/>
                <a:ea typeface="Calibri"/>
                <a:cs typeface="Arial"/>
              </a:rPr>
              <a:t>spectrum</a:t>
            </a:r>
            <a:endParaRPr lang="en-US" sz="1800" dirty="0">
              <a:latin typeface="Calibri"/>
              <a:ea typeface="Calibri"/>
              <a:cs typeface="Arial"/>
            </a:endParaRPr>
          </a:p>
          <a:p>
            <a:pPr algn="just">
              <a:lnSpc>
                <a:spcPct val="115000"/>
              </a:lnSpc>
              <a:spcAft>
                <a:spcPts val="1000"/>
              </a:spcAft>
              <a:tabLst>
                <a:tab pos="2362200" algn="l"/>
                <a:tab pos="2743200" algn="l"/>
                <a:tab pos="3200400" algn="l"/>
                <a:tab pos="3657600" algn="l"/>
                <a:tab pos="4114800" algn="l"/>
                <a:tab pos="4572000" algn="l"/>
              </a:tabLst>
            </a:pPr>
            <a:r>
              <a:rPr lang="en-US" sz="700" dirty="0">
                <a:latin typeface="Times New Roman"/>
                <a:ea typeface="Calibri"/>
                <a:cs typeface="Arial"/>
              </a:rPr>
              <a:t> </a:t>
            </a:r>
            <a:endParaRPr lang="en-US" sz="1800" dirty="0">
              <a:latin typeface="Calibri"/>
              <a:ea typeface="Calibri"/>
              <a:cs typeface="Arial"/>
            </a:endParaRPr>
          </a:p>
          <a:p>
            <a:endParaRPr lang="en-US" dirty="0"/>
          </a:p>
        </p:txBody>
      </p:sp>
      <p:pic>
        <p:nvPicPr>
          <p:cNvPr id="5" name="Picture 2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953881"/>
            <a:ext cx="2808312" cy="1915279"/>
          </a:xfrm>
          <a:prstGeom prst="rect">
            <a:avLst/>
          </a:prstGeom>
          <a:noFill/>
          <a:ln>
            <a:noFill/>
          </a:ln>
        </p:spPr>
      </p:pic>
      <p:cxnSp>
        <p:nvCxnSpPr>
          <p:cNvPr id="6" name="رابط كسهم مستقيم 5"/>
          <p:cNvCxnSpPr/>
          <p:nvPr/>
        </p:nvCxnSpPr>
        <p:spPr>
          <a:xfrm>
            <a:off x="3131840" y="2060848"/>
            <a:ext cx="57606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2565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504" y="188640"/>
            <a:ext cx="8928992" cy="6480720"/>
          </a:xfrm>
        </p:spPr>
        <p:txBody>
          <a:bodyPr>
            <a:normAutofit fontScale="85000" lnSpcReduction="10000"/>
          </a:bodyPr>
          <a:lstStyle/>
          <a:p>
            <a:pPr indent="504190" algn="just">
              <a:lnSpc>
                <a:spcPct val="150000"/>
              </a:lnSpc>
              <a:spcAft>
                <a:spcPts val="1000"/>
              </a:spcAft>
              <a:tabLst>
                <a:tab pos="1905000" algn="l"/>
                <a:tab pos="3321685" algn="l"/>
                <a:tab pos="5274310" algn="r"/>
              </a:tabLst>
            </a:pPr>
            <a:r>
              <a:rPr lang="en-US" sz="2400" dirty="0">
                <a:latin typeface="Times New Roman"/>
                <a:ea typeface="Calibri"/>
                <a:cs typeface="Arial"/>
              </a:rPr>
              <a:t>It forms 78% by volume of the air around the earth crust. Nitrogen separated by fractional distillation of the liquefied air (B.P. of N</a:t>
            </a:r>
            <a:r>
              <a:rPr lang="en-US" sz="2400" baseline="-25000" dirty="0">
                <a:latin typeface="Times New Roman"/>
                <a:ea typeface="Calibri"/>
                <a:cs typeface="Arial"/>
              </a:rPr>
              <a:t>2</a:t>
            </a:r>
            <a:r>
              <a:rPr lang="en-US" sz="2400" dirty="0">
                <a:latin typeface="Times New Roman"/>
                <a:ea typeface="Calibri"/>
                <a:cs typeface="Arial"/>
              </a:rPr>
              <a:t>=-195.8˚C), it contains traces of Ar. It has two isotopes N</a:t>
            </a:r>
            <a:r>
              <a:rPr lang="en-US" sz="2400" baseline="30000" dirty="0">
                <a:latin typeface="Times New Roman"/>
                <a:ea typeface="Calibri"/>
                <a:cs typeface="Arial"/>
              </a:rPr>
              <a:t>14</a:t>
            </a:r>
            <a:r>
              <a:rPr lang="en-US" sz="2400" dirty="0">
                <a:latin typeface="Times New Roman"/>
                <a:ea typeface="Calibri"/>
                <a:cs typeface="Arial"/>
              </a:rPr>
              <a:t> &amp; N</a:t>
            </a:r>
            <a:r>
              <a:rPr lang="en-US" sz="2400" baseline="30000" dirty="0">
                <a:latin typeface="Times New Roman"/>
                <a:ea typeface="Calibri"/>
                <a:cs typeface="Arial"/>
              </a:rPr>
              <a:t>15</a:t>
            </a:r>
            <a:r>
              <a:rPr lang="en-US" sz="2400" dirty="0">
                <a:latin typeface="Times New Roman"/>
                <a:ea typeface="Calibri"/>
                <a:cs typeface="Arial"/>
              </a:rPr>
              <a:t> (N</a:t>
            </a:r>
            <a:r>
              <a:rPr lang="en-US" sz="2400" baseline="30000" dirty="0">
                <a:latin typeface="Times New Roman"/>
                <a:ea typeface="Calibri"/>
                <a:cs typeface="Arial"/>
              </a:rPr>
              <a:t>14</a:t>
            </a:r>
            <a:r>
              <a:rPr lang="en-US" sz="2400" dirty="0">
                <a:latin typeface="Times New Roman"/>
                <a:ea typeface="Calibri"/>
                <a:cs typeface="Arial"/>
              </a:rPr>
              <a:t>/ N</a:t>
            </a:r>
            <a:r>
              <a:rPr lang="en-US" sz="2400" baseline="30000" dirty="0">
                <a:latin typeface="Times New Roman"/>
                <a:ea typeface="Calibri"/>
                <a:cs typeface="Arial"/>
              </a:rPr>
              <a:t>15</a:t>
            </a:r>
            <a:r>
              <a:rPr lang="en-US" sz="2400" dirty="0">
                <a:latin typeface="Times New Roman"/>
                <a:ea typeface="Calibri"/>
                <a:cs typeface="Arial"/>
              </a:rPr>
              <a:t> = 272) </a:t>
            </a:r>
            <a:endParaRPr lang="en-US" sz="1800" dirty="0">
              <a:latin typeface="Calibri"/>
              <a:ea typeface="Calibri"/>
              <a:cs typeface="Arial"/>
            </a:endParaRPr>
          </a:p>
          <a:p>
            <a:pPr indent="504190" algn="just">
              <a:lnSpc>
                <a:spcPct val="115000"/>
              </a:lnSpc>
              <a:spcAft>
                <a:spcPts val="1000"/>
              </a:spcAft>
              <a:tabLst>
                <a:tab pos="1571625" algn="l"/>
              </a:tabLst>
            </a:pPr>
            <a:r>
              <a:rPr lang="en-US" sz="2400" dirty="0">
                <a:latin typeface="Times New Roman"/>
                <a:ea typeface="Calibri"/>
                <a:cs typeface="Arial"/>
              </a:rPr>
              <a:t>N</a:t>
            </a:r>
            <a:r>
              <a:rPr lang="en-US" sz="2400" baseline="-25000" dirty="0">
                <a:latin typeface="Times New Roman"/>
                <a:ea typeface="Calibri"/>
                <a:cs typeface="Arial"/>
              </a:rPr>
              <a:t>2</a:t>
            </a:r>
            <a:r>
              <a:rPr lang="en-US" sz="2400" dirty="0">
                <a:latin typeface="Times New Roman"/>
                <a:ea typeface="Calibri"/>
                <a:cs typeface="Arial"/>
              </a:rPr>
              <a:t>               2N       ∆H= 944KJ/ mole ( High to break N≡N bonds)</a:t>
            </a:r>
            <a:endParaRPr lang="en-US" sz="1800" dirty="0">
              <a:latin typeface="Calibri"/>
              <a:ea typeface="Calibri"/>
              <a:cs typeface="Arial"/>
            </a:endParaRPr>
          </a:p>
          <a:p>
            <a:pPr marL="342900" lvl="0" indent="-342900" algn="just">
              <a:lnSpc>
                <a:spcPct val="150000"/>
              </a:lnSpc>
              <a:spcAft>
                <a:spcPts val="0"/>
              </a:spcAft>
              <a:buFont typeface="Symbol"/>
              <a:buChar char=""/>
            </a:pPr>
            <a:r>
              <a:rPr lang="en-US" sz="2400" dirty="0">
                <a:latin typeface="Times New Roman"/>
                <a:ea typeface="Calibri"/>
                <a:cs typeface="Arial"/>
              </a:rPr>
              <a:t>The most important reactions of N</a:t>
            </a:r>
            <a:r>
              <a:rPr lang="en-US" sz="2400" baseline="-25000" dirty="0">
                <a:latin typeface="Times New Roman"/>
                <a:ea typeface="Calibri"/>
                <a:cs typeface="Arial"/>
              </a:rPr>
              <a:t>2</a:t>
            </a:r>
            <a:r>
              <a:rPr lang="en-US" sz="2400" dirty="0">
                <a:latin typeface="Times New Roman"/>
                <a:ea typeface="Calibri"/>
                <a:cs typeface="Arial"/>
              </a:rPr>
              <a:t> at room temperature is will Li forming lithium nitride, this reaction increases with increasing temp. specially in presence of catalyst </a:t>
            </a:r>
            <a:endParaRPr lang="en-US" sz="1800" dirty="0">
              <a:latin typeface="Calibri"/>
              <a:ea typeface="Calibri"/>
              <a:cs typeface="Arial"/>
            </a:endParaRPr>
          </a:p>
          <a:p>
            <a:pPr marL="342900" lvl="0" indent="-342900" algn="just">
              <a:lnSpc>
                <a:spcPct val="150000"/>
              </a:lnSpc>
              <a:spcAft>
                <a:spcPts val="0"/>
              </a:spcAft>
              <a:buFont typeface="Symbol"/>
              <a:buChar char=""/>
            </a:pPr>
            <a:r>
              <a:rPr lang="en-US" sz="2400" dirty="0">
                <a:latin typeface="Times New Roman"/>
                <a:ea typeface="Calibri"/>
                <a:cs typeface="Arial"/>
              </a:rPr>
              <a:t>N</a:t>
            </a:r>
            <a:r>
              <a:rPr lang="en-US" sz="2400" baseline="-25000" dirty="0">
                <a:latin typeface="Times New Roman"/>
                <a:ea typeface="Calibri"/>
                <a:cs typeface="Arial"/>
              </a:rPr>
              <a:t>2</a:t>
            </a:r>
            <a:r>
              <a:rPr lang="en-US" sz="2400" dirty="0">
                <a:latin typeface="Times New Roman"/>
                <a:ea typeface="Calibri"/>
                <a:cs typeface="Arial"/>
              </a:rPr>
              <a:t> Compounds:-</a:t>
            </a:r>
            <a:endParaRPr lang="en-US" sz="1800" dirty="0">
              <a:latin typeface="Calibri"/>
              <a:ea typeface="Calibri"/>
              <a:cs typeface="Arial"/>
            </a:endParaRPr>
          </a:p>
          <a:p>
            <a:pPr marL="457200" algn="just">
              <a:lnSpc>
                <a:spcPct val="150000"/>
              </a:lnSpc>
              <a:spcAft>
                <a:spcPts val="0"/>
              </a:spcAft>
            </a:pPr>
            <a:r>
              <a:rPr lang="en-US" sz="2400" dirty="0">
                <a:latin typeface="Times New Roman"/>
                <a:ea typeface="Calibri"/>
                <a:cs typeface="Arial"/>
              </a:rPr>
              <a:t>-NH</a:t>
            </a:r>
            <a:r>
              <a:rPr lang="en-US" sz="2400" baseline="-25000" dirty="0">
                <a:latin typeface="Times New Roman"/>
                <a:ea typeface="Calibri"/>
                <a:cs typeface="Arial"/>
              </a:rPr>
              <a:t>3</a:t>
            </a:r>
            <a:r>
              <a:rPr lang="en-US" sz="2400" dirty="0">
                <a:latin typeface="Times New Roman"/>
                <a:ea typeface="Calibri"/>
                <a:cs typeface="Arial"/>
              </a:rPr>
              <a:t>          -NO           -Mg</a:t>
            </a:r>
            <a:r>
              <a:rPr lang="en-US" sz="2400" baseline="-25000" dirty="0">
                <a:latin typeface="Times New Roman"/>
                <a:ea typeface="Calibri"/>
                <a:cs typeface="Arial"/>
              </a:rPr>
              <a:t>3</a:t>
            </a:r>
            <a:r>
              <a:rPr lang="en-US" sz="2400" dirty="0">
                <a:latin typeface="Times New Roman"/>
                <a:ea typeface="Calibri"/>
                <a:cs typeface="Arial"/>
              </a:rPr>
              <a:t>N</a:t>
            </a:r>
            <a:r>
              <a:rPr lang="en-US" sz="2400" baseline="-25000" dirty="0">
                <a:latin typeface="Times New Roman"/>
                <a:ea typeface="Calibri"/>
                <a:cs typeface="Arial"/>
              </a:rPr>
              <a:t>2</a:t>
            </a:r>
            <a:endParaRPr lang="en-US" sz="1800" dirty="0">
              <a:latin typeface="Calibri"/>
              <a:ea typeface="Calibri"/>
              <a:cs typeface="Arial"/>
            </a:endParaRPr>
          </a:p>
          <a:p>
            <a:pPr marL="457200" algn="just">
              <a:lnSpc>
                <a:spcPct val="150000"/>
              </a:lnSpc>
              <a:spcAft>
                <a:spcPts val="0"/>
              </a:spcAft>
              <a:tabLst>
                <a:tab pos="2085975" algn="l"/>
              </a:tabLst>
            </a:pPr>
            <a:r>
              <a:rPr lang="en-US" sz="2400" dirty="0">
                <a:latin typeface="Times New Roman"/>
                <a:ea typeface="Calibri"/>
                <a:cs typeface="Arial"/>
              </a:rPr>
              <a:t>N</a:t>
            </a:r>
            <a:r>
              <a:rPr lang="en-US" sz="2400" baseline="-25000" dirty="0">
                <a:latin typeface="Times New Roman"/>
                <a:ea typeface="Calibri"/>
                <a:cs typeface="Arial"/>
              </a:rPr>
              <a:t>2</a:t>
            </a:r>
            <a:r>
              <a:rPr lang="en-US" sz="2400" dirty="0">
                <a:latin typeface="Times New Roman"/>
                <a:ea typeface="Calibri"/>
                <a:cs typeface="Arial"/>
              </a:rPr>
              <a:t> + </a:t>
            </a:r>
            <a:r>
              <a:rPr lang="en-US" sz="2400" dirty="0" smtClean="0">
                <a:latin typeface="Times New Roman"/>
                <a:ea typeface="Calibri"/>
                <a:cs typeface="Arial"/>
              </a:rPr>
              <a:t>3H</a:t>
            </a:r>
            <a:r>
              <a:rPr lang="en-US" sz="2400" baseline="-25000" dirty="0" smtClean="0">
                <a:latin typeface="Times New Roman"/>
                <a:ea typeface="Calibri"/>
                <a:cs typeface="Arial"/>
              </a:rPr>
              <a:t>2   </a:t>
            </a:r>
            <a:r>
              <a:rPr lang="en-US" sz="2400" dirty="0" smtClean="0">
                <a:latin typeface="Times New Roman"/>
                <a:ea typeface="Calibri"/>
                <a:cs typeface="Arial"/>
              </a:rPr>
              <a:t>        2NH</a:t>
            </a:r>
            <a:r>
              <a:rPr lang="en-US" sz="2400" baseline="-25000" dirty="0" smtClean="0">
                <a:latin typeface="Times New Roman"/>
                <a:ea typeface="Calibri"/>
                <a:cs typeface="Arial"/>
              </a:rPr>
              <a:t>3</a:t>
            </a:r>
            <a:endParaRPr lang="en-US" sz="1800" dirty="0">
              <a:latin typeface="Calibri"/>
              <a:ea typeface="Calibri"/>
              <a:cs typeface="Arial"/>
            </a:endParaRPr>
          </a:p>
          <a:p>
            <a:pPr marL="457200" algn="just">
              <a:lnSpc>
                <a:spcPct val="150000"/>
              </a:lnSpc>
              <a:spcAft>
                <a:spcPts val="0"/>
              </a:spcAft>
              <a:tabLst>
                <a:tab pos="2085975" algn="l"/>
              </a:tabLst>
            </a:pPr>
            <a:r>
              <a:rPr lang="en-US" sz="2400" dirty="0">
                <a:latin typeface="Times New Roman"/>
                <a:ea typeface="Calibri"/>
                <a:cs typeface="Arial"/>
              </a:rPr>
              <a:t>N</a:t>
            </a:r>
            <a:r>
              <a:rPr lang="en-US" sz="2400" baseline="-25000" dirty="0">
                <a:latin typeface="Times New Roman"/>
                <a:ea typeface="Calibri"/>
                <a:cs typeface="Arial"/>
              </a:rPr>
              <a:t>2</a:t>
            </a:r>
            <a:r>
              <a:rPr lang="en-US" sz="2400" dirty="0">
                <a:latin typeface="Times New Roman"/>
                <a:ea typeface="Calibri"/>
                <a:cs typeface="Arial"/>
              </a:rPr>
              <a:t> + O</a:t>
            </a:r>
            <a:r>
              <a:rPr lang="en-US" sz="2400" baseline="-25000" dirty="0">
                <a:latin typeface="Times New Roman"/>
                <a:ea typeface="Calibri"/>
                <a:cs typeface="Arial"/>
              </a:rPr>
              <a:t>2</a:t>
            </a:r>
            <a:r>
              <a:rPr lang="en-US" sz="2400" dirty="0">
                <a:latin typeface="Times New Roman"/>
                <a:ea typeface="Calibri"/>
                <a:cs typeface="Arial"/>
              </a:rPr>
              <a:t> </a:t>
            </a:r>
            <a:r>
              <a:rPr lang="en-US" sz="2400" dirty="0" smtClean="0">
                <a:latin typeface="Times New Roman"/>
                <a:ea typeface="Calibri"/>
                <a:cs typeface="Arial"/>
              </a:rPr>
              <a:t>             2NO</a:t>
            </a:r>
            <a:endParaRPr lang="en-US" sz="1800" dirty="0">
              <a:latin typeface="Calibri"/>
              <a:ea typeface="Calibri"/>
              <a:cs typeface="Arial"/>
            </a:endParaRPr>
          </a:p>
          <a:p>
            <a:pPr marL="457200" algn="just">
              <a:lnSpc>
                <a:spcPct val="150000"/>
              </a:lnSpc>
              <a:spcAft>
                <a:spcPts val="1000"/>
              </a:spcAft>
              <a:tabLst>
                <a:tab pos="2085975" algn="l"/>
              </a:tabLst>
            </a:pPr>
            <a:r>
              <a:rPr lang="en-US" sz="2400" dirty="0">
                <a:latin typeface="Times New Roman"/>
                <a:ea typeface="Calibri"/>
                <a:cs typeface="Arial"/>
              </a:rPr>
              <a:t>N</a:t>
            </a:r>
            <a:r>
              <a:rPr lang="en-US" sz="2400" baseline="-25000" dirty="0">
                <a:latin typeface="Times New Roman"/>
                <a:ea typeface="Calibri"/>
                <a:cs typeface="Arial"/>
              </a:rPr>
              <a:t>2</a:t>
            </a:r>
            <a:r>
              <a:rPr lang="en-US" sz="2400" dirty="0">
                <a:latin typeface="Times New Roman"/>
                <a:ea typeface="Calibri"/>
                <a:cs typeface="Arial"/>
              </a:rPr>
              <a:t> + </a:t>
            </a:r>
            <a:r>
              <a:rPr lang="en-US" sz="2400" dirty="0" smtClean="0">
                <a:latin typeface="Times New Roman"/>
                <a:ea typeface="Calibri"/>
                <a:cs typeface="Arial"/>
              </a:rPr>
              <a:t>3Mg           </a:t>
            </a:r>
            <a:r>
              <a:rPr lang="en-US" sz="2400" dirty="0">
                <a:latin typeface="Times New Roman"/>
                <a:ea typeface="Calibri"/>
                <a:cs typeface="Arial"/>
              </a:rPr>
              <a:t>Mg</a:t>
            </a:r>
            <a:r>
              <a:rPr lang="en-US" sz="2400" baseline="-25000" dirty="0">
                <a:latin typeface="Times New Roman"/>
                <a:ea typeface="Calibri"/>
                <a:cs typeface="Arial"/>
              </a:rPr>
              <a:t>3</a:t>
            </a:r>
            <a:r>
              <a:rPr lang="en-US" sz="2400" dirty="0">
                <a:latin typeface="Times New Roman"/>
                <a:ea typeface="Calibri"/>
                <a:cs typeface="Arial"/>
              </a:rPr>
              <a:t>N</a:t>
            </a:r>
            <a:r>
              <a:rPr lang="en-US" sz="2400" baseline="-25000" dirty="0">
                <a:latin typeface="Times New Roman"/>
                <a:ea typeface="Calibri"/>
                <a:cs typeface="Arial"/>
              </a:rPr>
              <a:t>2</a:t>
            </a:r>
            <a:endParaRPr lang="en-US" sz="1800" dirty="0">
              <a:latin typeface="Calibri"/>
              <a:ea typeface="Calibri"/>
              <a:cs typeface="Arial"/>
            </a:endParaRPr>
          </a:p>
          <a:p>
            <a:pPr marL="45720" indent="0">
              <a:buNone/>
            </a:pPr>
            <a:endParaRPr lang="en-US" dirty="0"/>
          </a:p>
        </p:txBody>
      </p:sp>
      <p:cxnSp>
        <p:nvCxnSpPr>
          <p:cNvPr id="5" name="رابط كسهم مستقيم 4"/>
          <p:cNvCxnSpPr/>
          <p:nvPr/>
        </p:nvCxnSpPr>
        <p:spPr>
          <a:xfrm>
            <a:off x="1331640" y="1844824"/>
            <a:ext cx="72008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رابط كسهم مستقيم 6"/>
          <p:cNvCxnSpPr/>
          <p:nvPr/>
        </p:nvCxnSpPr>
        <p:spPr>
          <a:xfrm>
            <a:off x="1691680" y="4725144"/>
            <a:ext cx="4680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رابط كسهم مستقيم 8"/>
          <p:cNvCxnSpPr/>
          <p:nvPr/>
        </p:nvCxnSpPr>
        <p:spPr>
          <a:xfrm>
            <a:off x="1619672" y="5301208"/>
            <a:ext cx="54006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رابط كسهم مستقيم 10"/>
          <p:cNvCxnSpPr/>
          <p:nvPr/>
        </p:nvCxnSpPr>
        <p:spPr>
          <a:xfrm>
            <a:off x="1763688" y="5733256"/>
            <a:ext cx="50405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71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25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25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25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25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25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25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25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504" y="0"/>
            <a:ext cx="9036496" cy="6858000"/>
          </a:xfrm>
        </p:spPr>
        <p:txBody>
          <a:bodyPr>
            <a:normAutofit fontScale="47500" lnSpcReduction="20000"/>
          </a:bodyPr>
          <a:lstStyle/>
          <a:p>
            <a:pPr algn="just">
              <a:lnSpc>
                <a:spcPct val="115000"/>
              </a:lnSpc>
              <a:spcAft>
                <a:spcPts val="1000"/>
              </a:spcAft>
              <a:tabLst>
                <a:tab pos="2362200" algn="l"/>
                <a:tab pos="2743200" algn="l"/>
                <a:tab pos="3200400" algn="l"/>
                <a:tab pos="3657600" algn="l"/>
                <a:tab pos="4114800" algn="l"/>
                <a:tab pos="4572000" algn="l"/>
              </a:tabLst>
            </a:pPr>
            <a:r>
              <a:rPr lang="en-US" sz="700" dirty="0">
                <a:latin typeface="Times New Roman"/>
                <a:ea typeface="Calibri"/>
                <a:cs typeface="Arial"/>
              </a:rPr>
              <a:t> </a:t>
            </a:r>
            <a:endParaRPr lang="en-US" sz="1800" dirty="0">
              <a:latin typeface="Calibri"/>
              <a:ea typeface="Calibri"/>
              <a:cs typeface="Arial"/>
            </a:endParaRPr>
          </a:p>
          <a:p>
            <a:pPr marL="0" lvl="0" indent="0" algn="just">
              <a:lnSpc>
                <a:spcPct val="115000"/>
              </a:lnSpc>
              <a:spcAft>
                <a:spcPts val="0"/>
              </a:spcAft>
              <a:buNone/>
              <a:tabLst>
                <a:tab pos="2362200" algn="l"/>
                <a:tab pos="2743200" algn="l"/>
                <a:tab pos="3200400" algn="l"/>
                <a:tab pos="3657600" algn="l"/>
                <a:tab pos="4114800" algn="l"/>
                <a:tab pos="4572000" algn="l"/>
              </a:tabLst>
            </a:pPr>
            <a:r>
              <a:rPr lang="en-US" sz="4400" b="1" dirty="0" smtClean="0">
                <a:solidFill>
                  <a:srgbClr val="FF0000"/>
                </a:solidFill>
                <a:latin typeface="Times New Roman"/>
                <a:ea typeface="Calibri"/>
                <a:cs typeface="Arial"/>
              </a:rPr>
              <a:t>b. </a:t>
            </a:r>
            <a:r>
              <a:rPr lang="en-US" sz="4400" b="1" u="sng" dirty="0" smtClean="0">
                <a:latin typeface="Times New Roman"/>
                <a:ea typeface="Calibri"/>
                <a:cs typeface="Arial"/>
              </a:rPr>
              <a:t>Phosphorous </a:t>
            </a:r>
            <a:r>
              <a:rPr lang="en-US" sz="4400" b="1" u="sng" dirty="0">
                <a:latin typeface="Times New Roman"/>
                <a:ea typeface="Calibri"/>
                <a:cs typeface="Arial"/>
              </a:rPr>
              <a:t>acid H</a:t>
            </a:r>
            <a:r>
              <a:rPr lang="en-US" sz="4400" b="1" u="sng" baseline="-25000" dirty="0">
                <a:latin typeface="Times New Roman"/>
                <a:ea typeface="Calibri"/>
                <a:cs typeface="Arial"/>
              </a:rPr>
              <a:t>3</a:t>
            </a:r>
            <a:r>
              <a:rPr lang="en-US" sz="4400" b="1" u="sng" dirty="0">
                <a:latin typeface="Times New Roman"/>
                <a:ea typeface="Calibri"/>
                <a:cs typeface="Arial"/>
              </a:rPr>
              <a:t>PO</a:t>
            </a:r>
            <a:r>
              <a:rPr lang="en-US" sz="4400" b="1" u="sng" baseline="-25000" dirty="0">
                <a:latin typeface="Times New Roman"/>
                <a:ea typeface="Calibri"/>
                <a:cs typeface="Arial"/>
              </a:rPr>
              <a:t>3</a:t>
            </a:r>
            <a:endParaRPr lang="en-US" sz="4400" dirty="0">
              <a:latin typeface="Calibri"/>
              <a:ea typeface="Calibri"/>
              <a:cs typeface="Arial"/>
            </a:endParaRPr>
          </a:p>
          <a:p>
            <a:pPr marL="457200" algn="just">
              <a:lnSpc>
                <a:spcPct val="115000"/>
              </a:lnSpc>
              <a:spcAft>
                <a:spcPts val="0"/>
              </a:spcAft>
              <a:tabLst>
                <a:tab pos="2362200" algn="l"/>
                <a:tab pos="2743200" algn="l"/>
                <a:tab pos="3200400" algn="l"/>
                <a:tab pos="3657600" algn="l"/>
                <a:tab pos="4114800" algn="l"/>
                <a:tab pos="4572000" algn="l"/>
              </a:tabLst>
            </a:pPr>
            <a:r>
              <a:rPr lang="en-US" sz="3400" dirty="0">
                <a:latin typeface="Times New Roman"/>
                <a:ea typeface="Calibri"/>
                <a:cs typeface="Arial"/>
              </a:rPr>
              <a:t>Is prepared from PCl</a:t>
            </a:r>
            <a:r>
              <a:rPr lang="en-US" sz="3400" baseline="-25000" dirty="0">
                <a:latin typeface="Times New Roman"/>
                <a:ea typeface="Calibri"/>
                <a:cs typeface="Arial"/>
              </a:rPr>
              <a:t>3 </a:t>
            </a:r>
            <a:r>
              <a:rPr lang="en-US" sz="3400" dirty="0">
                <a:latin typeface="Times New Roman"/>
                <a:ea typeface="Calibri"/>
                <a:cs typeface="Arial"/>
              </a:rPr>
              <a:t>or P</a:t>
            </a:r>
            <a:r>
              <a:rPr lang="en-US" sz="3400" baseline="-25000" dirty="0">
                <a:latin typeface="Times New Roman"/>
                <a:ea typeface="Calibri"/>
                <a:cs typeface="Arial"/>
              </a:rPr>
              <a:t>4</a:t>
            </a:r>
            <a:r>
              <a:rPr lang="en-US" sz="3400" dirty="0">
                <a:latin typeface="Times New Roman"/>
                <a:ea typeface="Calibri"/>
                <a:cs typeface="Arial"/>
              </a:rPr>
              <a:t>O</a:t>
            </a:r>
            <a:r>
              <a:rPr lang="en-US" sz="3400" baseline="-25000" dirty="0">
                <a:latin typeface="Times New Roman"/>
                <a:ea typeface="Calibri"/>
                <a:cs typeface="Arial"/>
              </a:rPr>
              <a:t>6</a:t>
            </a:r>
            <a:r>
              <a:rPr lang="en-US" sz="3400" dirty="0">
                <a:latin typeface="Times New Roman"/>
                <a:ea typeface="Calibri"/>
                <a:cs typeface="Arial"/>
              </a:rPr>
              <a:t> reaction with cold water. The pure acid melts at 70Cº (</a:t>
            </a:r>
            <a:r>
              <a:rPr lang="en-US" sz="3400" dirty="0" err="1">
                <a:latin typeface="Times New Roman"/>
                <a:ea typeface="Calibri"/>
                <a:cs typeface="Arial"/>
              </a:rPr>
              <a:t>PK</a:t>
            </a:r>
            <a:r>
              <a:rPr lang="en-US" sz="3400" baseline="-25000" dirty="0" err="1">
                <a:latin typeface="Times New Roman"/>
                <a:ea typeface="Calibri"/>
                <a:cs typeface="Arial"/>
              </a:rPr>
              <a:t>a</a:t>
            </a:r>
            <a:r>
              <a:rPr lang="en-US" sz="3400" dirty="0">
                <a:latin typeface="Times New Roman"/>
                <a:ea typeface="Calibri"/>
                <a:cs typeface="Arial"/>
              </a:rPr>
              <a:t>=1.8) it’s structure is</a:t>
            </a:r>
            <a:r>
              <a:rPr lang="en-US" sz="3400" dirty="0" smtClean="0">
                <a:latin typeface="Times New Roman"/>
                <a:ea typeface="Calibri"/>
                <a:cs typeface="Arial"/>
              </a:rPr>
              <a:t>:</a:t>
            </a:r>
          </a:p>
          <a:p>
            <a:pPr marL="457200" algn="just">
              <a:lnSpc>
                <a:spcPct val="115000"/>
              </a:lnSpc>
              <a:spcAft>
                <a:spcPts val="0"/>
              </a:spcAft>
              <a:tabLst>
                <a:tab pos="2362200" algn="l"/>
                <a:tab pos="2743200" algn="l"/>
                <a:tab pos="3200400" algn="l"/>
                <a:tab pos="3657600" algn="l"/>
                <a:tab pos="4114800" algn="l"/>
                <a:tab pos="4572000" algn="l"/>
              </a:tabLst>
            </a:pPr>
            <a:endParaRPr lang="en-US" sz="4400" dirty="0">
              <a:latin typeface="Times New Roman"/>
              <a:ea typeface="Calibri"/>
              <a:cs typeface="Arial"/>
            </a:endParaRPr>
          </a:p>
          <a:p>
            <a:pPr marL="457200" algn="just">
              <a:lnSpc>
                <a:spcPct val="115000"/>
              </a:lnSpc>
              <a:spcAft>
                <a:spcPts val="0"/>
              </a:spcAft>
              <a:tabLst>
                <a:tab pos="2362200" algn="l"/>
                <a:tab pos="2743200" algn="l"/>
                <a:tab pos="3200400" algn="l"/>
                <a:tab pos="3657600" algn="l"/>
                <a:tab pos="4114800" algn="l"/>
                <a:tab pos="4572000" algn="l"/>
              </a:tabLst>
            </a:pPr>
            <a:endParaRPr lang="en-US" sz="2400" dirty="0" smtClean="0">
              <a:latin typeface="Times New Roman"/>
              <a:ea typeface="Calibri"/>
              <a:cs typeface="Arial"/>
            </a:endParaRPr>
          </a:p>
          <a:p>
            <a:pPr marL="457200" algn="just">
              <a:lnSpc>
                <a:spcPct val="115000"/>
              </a:lnSpc>
              <a:spcAft>
                <a:spcPts val="0"/>
              </a:spcAft>
              <a:tabLst>
                <a:tab pos="2362200" algn="l"/>
                <a:tab pos="2743200" algn="l"/>
                <a:tab pos="3200400" algn="l"/>
                <a:tab pos="3657600" algn="l"/>
                <a:tab pos="4114800" algn="l"/>
                <a:tab pos="4572000" algn="l"/>
              </a:tabLst>
            </a:pPr>
            <a:endParaRPr lang="en-US" sz="1800" dirty="0">
              <a:latin typeface="Calibri"/>
              <a:ea typeface="Calibri"/>
              <a:cs typeface="Arial"/>
            </a:endParaRPr>
          </a:p>
          <a:p>
            <a:pPr marL="274320" indent="0">
              <a:lnSpc>
                <a:spcPct val="115000"/>
              </a:lnSpc>
              <a:spcAft>
                <a:spcPts val="0"/>
              </a:spcAft>
              <a:buNone/>
              <a:tabLst>
                <a:tab pos="2362200" algn="l"/>
                <a:tab pos="2743200" algn="l"/>
                <a:tab pos="3200400" algn="l"/>
                <a:tab pos="3657600" algn="l"/>
                <a:tab pos="4114800" algn="l"/>
                <a:tab pos="4572000" algn="l"/>
              </a:tabLst>
            </a:pPr>
            <a:r>
              <a:rPr lang="en-US" sz="2400" dirty="0">
                <a:latin typeface="Times New Roman"/>
                <a:ea typeface="Calibri"/>
                <a:cs typeface="Arial"/>
              </a:rPr>
              <a:t> </a:t>
            </a:r>
            <a:endParaRPr lang="en-US" sz="2400" dirty="0" smtClean="0">
              <a:latin typeface="Times New Roman"/>
              <a:ea typeface="Calibri"/>
              <a:cs typeface="Arial"/>
            </a:endParaRPr>
          </a:p>
          <a:p>
            <a:pPr marL="274320" indent="0">
              <a:lnSpc>
                <a:spcPct val="115000"/>
              </a:lnSpc>
              <a:spcAft>
                <a:spcPts val="0"/>
              </a:spcAft>
              <a:buNone/>
              <a:tabLst>
                <a:tab pos="2362200" algn="l"/>
                <a:tab pos="2743200" algn="l"/>
                <a:tab pos="3200400" algn="l"/>
                <a:tab pos="3657600" algn="l"/>
                <a:tab pos="4114800" algn="l"/>
                <a:tab pos="4572000" algn="l"/>
              </a:tabLst>
            </a:pPr>
            <a:endParaRPr lang="en-US" sz="2400" dirty="0">
              <a:latin typeface="Times New Roman"/>
              <a:ea typeface="Calibri"/>
              <a:cs typeface="Arial"/>
            </a:endParaRPr>
          </a:p>
          <a:p>
            <a:pPr marL="274320" indent="0">
              <a:lnSpc>
                <a:spcPct val="115000"/>
              </a:lnSpc>
              <a:spcAft>
                <a:spcPts val="0"/>
              </a:spcAft>
              <a:buNone/>
              <a:tabLst>
                <a:tab pos="2362200" algn="l"/>
                <a:tab pos="2743200" algn="l"/>
                <a:tab pos="3200400" algn="l"/>
                <a:tab pos="3657600" algn="l"/>
                <a:tab pos="4114800" algn="l"/>
                <a:tab pos="4572000" algn="l"/>
              </a:tabLst>
            </a:pPr>
            <a:endParaRPr lang="en-US" sz="2400" dirty="0" smtClean="0">
              <a:latin typeface="Times New Roman"/>
              <a:ea typeface="Calibri"/>
              <a:cs typeface="Arial"/>
            </a:endParaRPr>
          </a:p>
          <a:p>
            <a:pPr marL="274320" indent="0">
              <a:lnSpc>
                <a:spcPct val="115000"/>
              </a:lnSpc>
              <a:spcAft>
                <a:spcPts val="0"/>
              </a:spcAft>
              <a:buNone/>
              <a:tabLst>
                <a:tab pos="2362200" algn="l"/>
                <a:tab pos="2743200" algn="l"/>
                <a:tab pos="3200400" algn="l"/>
                <a:tab pos="3657600" algn="l"/>
                <a:tab pos="4114800" algn="l"/>
                <a:tab pos="4572000" algn="l"/>
              </a:tabLst>
            </a:pPr>
            <a:endParaRPr lang="en-US" sz="2400" dirty="0" smtClean="0">
              <a:latin typeface="Times New Roman"/>
              <a:ea typeface="Calibri"/>
              <a:cs typeface="Arial"/>
            </a:endParaRPr>
          </a:p>
          <a:p>
            <a:pPr marL="274320" indent="0">
              <a:lnSpc>
                <a:spcPct val="115000"/>
              </a:lnSpc>
              <a:spcAft>
                <a:spcPts val="0"/>
              </a:spcAft>
              <a:buNone/>
              <a:tabLst>
                <a:tab pos="2362200" algn="l"/>
                <a:tab pos="2743200" algn="l"/>
                <a:tab pos="3200400" algn="l"/>
                <a:tab pos="3657600" algn="l"/>
                <a:tab pos="4114800" algn="l"/>
                <a:tab pos="4572000" algn="l"/>
              </a:tabLst>
            </a:pPr>
            <a:endParaRPr lang="en-US" sz="1800" dirty="0" smtClean="0">
              <a:latin typeface="Calibri"/>
              <a:ea typeface="Calibri"/>
              <a:cs typeface="Arial"/>
            </a:endParaRPr>
          </a:p>
          <a:p>
            <a:pPr marL="274320" indent="0">
              <a:lnSpc>
                <a:spcPct val="115000"/>
              </a:lnSpc>
              <a:spcAft>
                <a:spcPts val="0"/>
              </a:spcAft>
              <a:buNone/>
              <a:tabLst>
                <a:tab pos="2362200" algn="l"/>
                <a:tab pos="2743200" algn="l"/>
                <a:tab pos="3200400" algn="l"/>
                <a:tab pos="3657600" algn="l"/>
                <a:tab pos="4114800" algn="l"/>
                <a:tab pos="4572000" algn="l"/>
              </a:tabLst>
            </a:pPr>
            <a:endParaRPr lang="en-US" sz="1800" dirty="0">
              <a:latin typeface="Calibri"/>
              <a:ea typeface="Calibri"/>
              <a:cs typeface="Arial"/>
            </a:endParaRPr>
          </a:p>
          <a:p>
            <a:pPr marL="274320" indent="0">
              <a:lnSpc>
                <a:spcPct val="115000"/>
              </a:lnSpc>
              <a:spcAft>
                <a:spcPts val="0"/>
              </a:spcAft>
              <a:buNone/>
              <a:tabLst>
                <a:tab pos="2362200" algn="l"/>
                <a:tab pos="2743200" algn="l"/>
                <a:tab pos="3200400" algn="l"/>
                <a:tab pos="3657600" algn="l"/>
                <a:tab pos="4114800" algn="l"/>
                <a:tab pos="4572000" algn="l"/>
              </a:tabLst>
            </a:pPr>
            <a:endParaRPr lang="en-US" sz="1800" dirty="0">
              <a:latin typeface="Calibri"/>
              <a:ea typeface="Calibri"/>
              <a:cs typeface="Arial"/>
            </a:endParaRPr>
          </a:p>
          <a:p>
            <a:pPr marL="457200" algn="ctr">
              <a:lnSpc>
                <a:spcPct val="115000"/>
              </a:lnSpc>
              <a:spcAft>
                <a:spcPts val="0"/>
              </a:spcAft>
              <a:tabLst>
                <a:tab pos="2362200" algn="l"/>
                <a:tab pos="2743200" algn="l"/>
                <a:tab pos="3200400" algn="l"/>
                <a:tab pos="3657600" algn="l"/>
                <a:tab pos="4114800" algn="l"/>
                <a:tab pos="4572000" algn="l"/>
              </a:tabLst>
            </a:pPr>
            <a:r>
              <a:rPr lang="en-US" sz="2900" dirty="0">
                <a:latin typeface="Times New Roman"/>
                <a:ea typeface="Calibri"/>
                <a:cs typeface="Arial"/>
              </a:rPr>
              <a:t>  </a:t>
            </a:r>
            <a:r>
              <a:rPr lang="en-US" sz="3400" dirty="0">
                <a:latin typeface="Times New Roman"/>
                <a:ea typeface="Calibri"/>
                <a:cs typeface="Arial"/>
              </a:rPr>
              <a:t>dibasic acid (can lose two H</a:t>
            </a:r>
            <a:r>
              <a:rPr lang="en-US" sz="3400" baseline="30000" dirty="0">
                <a:latin typeface="Times New Roman"/>
                <a:ea typeface="Calibri"/>
                <a:cs typeface="Arial"/>
              </a:rPr>
              <a:t>+ </a:t>
            </a:r>
            <a:r>
              <a:rPr lang="en-US" sz="3400" dirty="0">
                <a:latin typeface="Times New Roman"/>
                <a:ea typeface="Calibri"/>
                <a:cs typeface="Arial"/>
              </a:rPr>
              <a:t>to form [HPO</a:t>
            </a:r>
            <a:r>
              <a:rPr lang="en-US" sz="3400" baseline="-25000" dirty="0">
                <a:latin typeface="Times New Roman"/>
                <a:ea typeface="Calibri"/>
                <a:cs typeface="Arial"/>
              </a:rPr>
              <a:t>3</a:t>
            </a:r>
            <a:r>
              <a:rPr lang="en-US" sz="3400" dirty="0">
                <a:latin typeface="Times New Roman"/>
                <a:ea typeface="Calibri"/>
                <a:cs typeface="Arial"/>
              </a:rPr>
              <a:t>]</a:t>
            </a:r>
            <a:r>
              <a:rPr lang="en-US" sz="3400" baseline="30000" dirty="0">
                <a:latin typeface="Times New Roman"/>
                <a:ea typeface="Calibri"/>
                <a:cs typeface="Arial"/>
              </a:rPr>
              <a:t>-2</a:t>
            </a:r>
            <a:r>
              <a:rPr lang="en-US" sz="3400" dirty="0">
                <a:latin typeface="Times New Roman"/>
                <a:ea typeface="Calibri"/>
                <a:cs typeface="Arial"/>
              </a:rPr>
              <a:t> ion)</a:t>
            </a:r>
            <a:endParaRPr lang="en-US" sz="3400" dirty="0">
              <a:latin typeface="Calibri"/>
              <a:ea typeface="Calibri"/>
              <a:cs typeface="Arial"/>
            </a:endParaRPr>
          </a:p>
          <a:p>
            <a:pPr marL="457200">
              <a:lnSpc>
                <a:spcPct val="115000"/>
              </a:lnSpc>
              <a:spcAft>
                <a:spcPts val="0"/>
              </a:spcAft>
              <a:tabLst>
                <a:tab pos="2362200" algn="l"/>
                <a:tab pos="2743200" algn="l"/>
                <a:tab pos="3200400" algn="l"/>
                <a:tab pos="3657600" algn="l"/>
                <a:tab pos="4114800" algn="l"/>
                <a:tab pos="4572000" algn="l"/>
              </a:tabLst>
            </a:pPr>
            <a:r>
              <a:rPr lang="en-US" sz="3400" dirty="0">
                <a:latin typeface="Times New Roman"/>
                <a:ea typeface="Calibri"/>
                <a:cs typeface="Arial"/>
              </a:rPr>
              <a:t>This acid and its salts are strong reducing agents.</a:t>
            </a:r>
            <a:endParaRPr lang="en-US" sz="3400" dirty="0">
              <a:latin typeface="Calibri"/>
              <a:ea typeface="Calibri"/>
              <a:cs typeface="Arial"/>
            </a:endParaRPr>
          </a:p>
          <a:p>
            <a:pPr marL="274320" indent="0">
              <a:lnSpc>
                <a:spcPct val="115000"/>
              </a:lnSpc>
              <a:spcAft>
                <a:spcPts val="0"/>
              </a:spcAft>
              <a:buNone/>
              <a:tabLst>
                <a:tab pos="2362200" algn="l"/>
                <a:tab pos="2743200" algn="l"/>
                <a:tab pos="3200400" algn="l"/>
                <a:tab pos="3657600" algn="l"/>
                <a:tab pos="4114800" algn="l"/>
                <a:tab pos="4572000" algn="l"/>
              </a:tabLst>
            </a:pPr>
            <a:r>
              <a:rPr lang="en-US" sz="3400" b="1" dirty="0" smtClean="0">
                <a:solidFill>
                  <a:srgbClr val="FF0000"/>
                </a:solidFill>
                <a:latin typeface="Times New Roman"/>
                <a:ea typeface="Calibri"/>
                <a:cs typeface="Arial"/>
              </a:rPr>
              <a:t>c. </a:t>
            </a:r>
            <a:r>
              <a:rPr lang="en-US" sz="3400" b="1" u="sng" dirty="0" smtClean="0">
                <a:latin typeface="Times New Roman"/>
                <a:ea typeface="Calibri"/>
                <a:cs typeface="Arial"/>
              </a:rPr>
              <a:t>Phosphoric </a:t>
            </a:r>
            <a:r>
              <a:rPr lang="en-US" sz="3400" b="1" u="sng" dirty="0">
                <a:latin typeface="Times New Roman"/>
                <a:ea typeface="Calibri"/>
                <a:cs typeface="Arial"/>
              </a:rPr>
              <a:t>acid H</a:t>
            </a:r>
            <a:r>
              <a:rPr lang="en-US" sz="3400" b="1" u="sng" baseline="-25000" dirty="0">
                <a:latin typeface="Times New Roman"/>
                <a:ea typeface="Calibri"/>
                <a:cs typeface="Arial"/>
              </a:rPr>
              <a:t>3</a:t>
            </a:r>
            <a:r>
              <a:rPr lang="en-US" sz="3400" b="1" u="sng" dirty="0">
                <a:latin typeface="Times New Roman"/>
                <a:ea typeface="Calibri"/>
                <a:cs typeface="Arial"/>
              </a:rPr>
              <a:t>PO</a:t>
            </a:r>
            <a:r>
              <a:rPr lang="en-US" sz="3400" b="1" u="sng" baseline="-25000" dirty="0">
                <a:latin typeface="Times New Roman"/>
                <a:ea typeface="Calibri"/>
                <a:cs typeface="Arial"/>
              </a:rPr>
              <a:t>4</a:t>
            </a:r>
            <a:endParaRPr lang="en-US" sz="3400" dirty="0">
              <a:latin typeface="Calibri"/>
              <a:ea typeface="Calibri"/>
              <a:cs typeface="Arial"/>
            </a:endParaRPr>
          </a:p>
          <a:p>
            <a:pPr marL="457200" algn="just">
              <a:lnSpc>
                <a:spcPct val="115000"/>
              </a:lnSpc>
              <a:spcAft>
                <a:spcPts val="0"/>
              </a:spcAft>
              <a:tabLst>
                <a:tab pos="2362200" algn="l"/>
                <a:tab pos="2743200" algn="l"/>
                <a:tab pos="3200400" algn="l"/>
                <a:tab pos="3657600" algn="l"/>
                <a:tab pos="4114800" algn="l"/>
                <a:tab pos="4572000" algn="l"/>
              </a:tabLst>
            </a:pPr>
            <a:r>
              <a:rPr lang="en-US" sz="3400" dirty="0">
                <a:latin typeface="Times New Roman"/>
                <a:ea typeface="Calibri"/>
                <a:cs typeface="Arial"/>
              </a:rPr>
              <a:t>The most of the phosphorous compounds, prepared from H</a:t>
            </a:r>
            <a:r>
              <a:rPr lang="en-US" sz="3400" baseline="-25000" dirty="0">
                <a:latin typeface="Times New Roman"/>
                <a:ea typeface="Calibri"/>
                <a:cs typeface="Arial"/>
              </a:rPr>
              <a:t>2</a:t>
            </a:r>
            <a:r>
              <a:rPr lang="en-US" sz="3400" dirty="0">
                <a:latin typeface="Times New Roman"/>
                <a:ea typeface="Calibri"/>
                <a:cs typeface="Arial"/>
              </a:rPr>
              <a:t>SO</a:t>
            </a:r>
            <a:r>
              <a:rPr lang="en-US" sz="3400" baseline="-25000" dirty="0">
                <a:latin typeface="Times New Roman"/>
                <a:ea typeface="Calibri"/>
                <a:cs typeface="Arial"/>
              </a:rPr>
              <a:t>4</a:t>
            </a:r>
            <a:r>
              <a:rPr lang="en-US" sz="3400" dirty="0">
                <a:latin typeface="Times New Roman"/>
                <a:ea typeface="Calibri"/>
                <a:cs typeface="Arial"/>
              </a:rPr>
              <a:t> with phosphate rocks or from P</a:t>
            </a:r>
            <a:r>
              <a:rPr lang="en-US" sz="3400" baseline="-25000" dirty="0">
                <a:latin typeface="Times New Roman"/>
                <a:ea typeface="Calibri"/>
                <a:cs typeface="Arial"/>
              </a:rPr>
              <a:t>4</a:t>
            </a:r>
            <a:r>
              <a:rPr lang="en-US" sz="3400" dirty="0">
                <a:latin typeface="Times New Roman"/>
                <a:ea typeface="Calibri"/>
                <a:cs typeface="Arial"/>
              </a:rPr>
              <a:t>O</a:t>
            </a:r>
            <a:r>
              <a:rPr lang="en-US" sz="3400" baseline="-25000" dirty="0">
                <a:latin typeface="Times New Roman"/>
                <a:ea typeface="Calibri"/>
                <a:cs typeface="Arial"/>
              </a:rPr>
              <a:t>1O</a:t>
            </a:r>
            <a:r>
              <a:rPr lang="en-US" sz="3400" dirty="0">
                <a:latin typeface="Times New Roman"/>
                <a:ea typeface="Calibri"/>
                <a:cs typeface="Arial"/>
              </a:rPr>
              <a:t> with water reaction. This acid is tribasic, has three types of salts, M</a:t>
            </a:r>
            <a:r>
              <a:rPr lang="en-US" sz="3400" baseline="-25000" dirty="0">
                <a:latin typeface="Times New Roman"/>
                <a:ea typeface="Calibri"/>
                <a:cs typeface="Arial"/>
              </a:rPr>
              <a:t>3</a:t>
            </a:r>
            <a:r>
              <a:rPr lang="en-US" sz="3400" dirty="0">
                <a:latin typeface="Times New Roman"/>
                <a:ea typeface="Calibri"/>
                <a:cs typeface="Arial"/>
              </a:rPr>
              <a:t>PO</a:t>
            </a:r>
            <a:r>
              <a:rPr lang="en-US" sz="3400" baseline="-25000" dirty="0">
                <a:latin typeface="Times New Roman"/>
                <a:ea typeface="Calibri"/>
                <a:cs typeface="Arial"/>
              </a:rPr>
              <a:t>4</a:t>
            </a:r>
            <a:r>
              <a:rPr lang="en-US" sz="3400" dirty="0">
                <a:latin typeface="Times New Roman"/>
                <a:ea typeface="Calibri"/>
                <a:cs typeface="Arial"/>
              </a:rPr>
              <a:t>, M</a:t>
            </a:r>
            <a:r>
              <a:rPr lang="en-US" sz="3400" baseline="-25000" dirty="0">
                <a:latin typeface="Times New Roman"/>
                <a:ea typeface="Calibri"/>
                <a:cs typeface="Arial"/>
              </a:rPr>
              <a:t>2</a:t>
            </a:r>
            <a:r>
              <a:rPr lang="en-US" sz="3400" dirty="0">
                <a:latin typeface="Times New Roman"/>
                <a:ea typeface="Calibri"/>
                <a:cs typeface="Arial"/>
              </a:rPr>
              <a:t>HPO</a:t>
            </a:r>
            <a:r>
              <a:rPr lang="en-US" sz="3400" baseline="-25000" dirty="0">
                <a:latin typeface="Times New Roman"/>
                <a:ea typeface="Calibri"/>
                <a:cs typeface="Arial"/>
              </a:rPr>
              <a:t>4</a:t>
            </a:r>
            <a:r>
              <a:rPr lang="en-US" sz="3400" dirty="0">
                <a:latin typeface="Times New Roman"/>
                <a:ea typeface="Calibri"/>
                <a:cs typeface="Arial"/>
              </a:rPr>
              <a:t> and MH</a:t>
            </a:r>
            <a:r>
              <a:rPr lang="en-US" sz="3400" baseline="-25000" dirty="0">
                <a:latin typeface="Times New Roman"/>
                <a:ea typeface="Calibri"/>
                <a:cs typeface="Arial"/>
              </a:rPr>
              <a:t>2</a:t>
            </a:r>
            <a:r>
              <a:rPr lang="en-US" sz="3400" dirty="0">
                <a:latin typeface="Times New Roman"/>
                <a:ea typeface="Calibri"/>
                <a:cs typeface="Arial"/>
              </a:rPr>
              <a:t>PO</a:t>
            </a:r>
            <a:r>
              <a:rPr lang="en-US" sz="3400" baseline="-25000" dirty="0">
                <a:latin typeface="Times New Roman"/>
                <a:ea typeface="Calibri"/>
                <a:cs typeface="Arial"/>
              </a:rPr>
              <a:t>4</a:t>
            </a:r>
            <a:r>
              <a:rPr lang="en-US" sz="3400" dirty="0">
                <a:latin typeface="Times New Roman"/>
                <a:ea typeface="Calibri"/>
                <a:cs typeface="Arial"/>
              </a:rPr>
              <a:t>. The free acid is solids, melts at 42.35 Cº. </a:t>
            </a:r>
            <a:endParaRPr lang="en-US" sz="3400" dirty="0">
              <a:latin typeface="Calibri"/>
              <a:ea typeface="Calibri"/>
              <a:cs typeface="Arial"/>
            </a:endParaRPr>
          </a:p>
          <a:p>
            <a:pPr marL="274320" indent="0">
              <a:lnSpc>
                <a:spcPct val="115000"/>
              </a:lnSpc>
              <a:spcAft>
                <a:spcPts val="0"/>
              </a:spcAft>
              <a:buNone/>
              <a:tabLst>
                <a:tab pos="2362200" algn="l"/>
                <a:tab pos="2743200" algn="l"/>
                <a:tab pos="3200400" algn="l"/>
                <a:tab pos="3657600" algn="l"/>
                <a:tab pos="4114800" algn="l"/>
                <a:tab pos="4572000" algn="l"/>
              </a:tabLst>
            </a:pPr>
            <a:r>
              <a:rPr lang="en-US" sz="3400" dirty="0">
                <a:latin typeface="Times New Roman"/>
                <a:ea typeface="Calibri"/>
                <a:cs typeface="Arial"/>
              </a:rPr>
              <a:t> </a:t>
            </a:r>
            <a:endParaRPr lang="en-US" sz="3400" dirty="0">
              <a:latin typeface="Calibri"/>
              <a:ea typeface="Calibri"/>
              <a:cs typeface="Arial"/>
            </a:endParaRPr>
          </a:p>
          <a:p>
            <a:pPr marL="274320" indent="0">
              <a:lnSpc>
                <a:spcPct val="115000"/>
              </a:lnSpc>
              <a:spcAft>
                <a:spcPts val="0"/>
              </a:spcAft>
              <a:buNone/>
              <a:tabLst>
                <a:tab pos="2362200" algn="l"/>
                <a:tab pos="2743200" algn="l"/>
                <a:tab pos="3200400" algn="l"/>
                <a:tab pos="3657600" algn="l"/>
                <a:tab pos="4114800" algn="l"/>
                <a:tab pos="4572000" algn="l"/>
              </a:tabLst>
            </a:pPr>
            <a:endParaRPr lang="en-US" sz="3400" b="1" dirty="0" smtClean="0">
              <a:solidFill>
                <a:srgbClr val="FF0000"/>
              </a:solidFill>
              <a:latin typeface="Times New Roman"/>
              <a:ea typeface="Calibri"/>
              <a:cs typeface="Arial"/>
            </a:endParaRPr>
          </a:p>
          <a:p>
            <a:pPr marL="274320" indent="0">
              <a:lnSpc>
                <a:spcPct val="115000"/>
              </a:lnSpc>
              <a:spcAft>
                <a:spcPts val="0"/>
              </a:spcAft>
              <a:buNone/>
              <a:tabLst>
                <a:tab pos="2362200" algn="l"/>
                <a:tab pos="2743200" algn="l"/>
                <a:tab pos="3200400" algn="l"/>
                <a:tab pos="3657600" algn="l"/>
                <a:tab pos="4114800" algn="l"/>
                <a:tab pos="4572000" algn="l"/>
              </a:tabLst>
            </a:pPr>
            <a:endParaRPr lang="en-US" sz="2400" b="1" dirty="0">
              <a:solidFill>
                <a:srgbClr val="FF0000"/>
              </a:solidFill>
              <a:latin typeface="Times New Roman"/>
              <a:ea typeface="Calibri"/>
              <a:cs typeface="Arial"/>
            </a:endParaRPr>
          </a:p>
          <a:p>
            <a:pPr marL="274320" indent="0">
              <a:lnSpc>
                <a:spcPct val="115000"/>
              </a:lnSpc>
              <a:spcAft>
                <a:spcPts val="0"/>
              </a:spcAft>
              <a:buNone/>
              <a:tabLst>
                <a:tab pos="2362200" algn="l"/>
                <a:tab pos="2743200" algn="l"/>
                <a:tab pos="3200400" algn="l"/>
                <a:tab pos="3657600" algn="l"/>
                <a:tab pos="4114800" algn="l"/>
                <a:tab pos="4572000" algn="l"/>
              </a:tabLst>
            </a:pPr>
            <a:endParaRPr lang="en-US" sz="2400" b="1" dirty="0" smtClean="0">
              <a:solidFill>
                <a:srgbClr val="FF0000"/>
              </a:solidFill>
              <a:latin typeface="Times New Roman"/>
              <a:ea typeface="Calibri"/>
              <a:cs typeface="Arial"/>
            </a:endParaRPr>
          </a:p>
          <a:p>
            <a:pPr marL="274320" indent="0">
              <a:lnSpc>
                <a:spcPct val="115000"/>
              </a:lnSpc>
              <a:spcAft>
                <a:spcPts val="0"/>
              </a:spcAft>
              <a:buNone/>
              <a:tabLst>
                <a:tab pos="2362200" algn="l"/>
                <a:tab pos="2743200" algn="l"/>
                <a:tab pos="3200400" algn="l"/>
                <a:tab pos="3657600" algn="l"/>
                <a:tab pos="4114800" algn="l"/>
                <a:tab pos="4572000" algn="l"/>
              </a:tabLst>
            </a:pPr>
            <a:endParaRPr lang="en-US" sz="2400" b="1" dirty="0">
              <a:solidFill>
                <a:srgbClr val="FF0000"/>
              </a:solidFill>
              <a:latin typeface="Times New Roman"/>
              <a:ea typeface="Calibri"/>
              <a:cs typeface="Arial"/>
            </a:endParaRPr>
          </a:p>
          <a:p>
            <a:pPr marL="274320" indent="0">
              <a:lnSpc>
                <a:spcPct val="115000"/>
              </a:lnSpc>
              <a:spcAft>
                <a:spcPts val="0"/>
              </a:spcAft>
              <a:buNone/>
              <a:tabLst>
                <a:tab pos="2362200" algn="l"/>
                <a:tab pos="2743200" algn="l"/>
                <a:tab pos="3200400" algn="l"/>
                <a:tab pos="3657600" algn="l"/>
                <a:tab pos="4114800" algn="l"/>
                <a:tab pos="4572000" algn="l"/>
              </a:tabLst>
            </a:pPr>
            <a:endParaRPr lang="en-US" sz="2400" b="1" dirty="0" smtClean="0">
              <a:solidFill>
                <a:srgbClr val="FF0000"/>
              </a:solidFill>
              <a:latin typeface="Times New Roman"/>
              <a:ea typeface="Calibri"/>
              <a:cs typeface="Arial"/>
            </a:endParaRPr>
          </a:p>
          <a:p>
            <a:pPr marL="274320" indent="0">
              <a:lnSpc>
                <a:spcPct val="115000"/>
              </a:lnSpc>
              <a:spcAft>
                <a:spcPts val="0"/>
              </a:spcAft>
              <a:buNone/>
              <a:tabLst>
                <a:tab pos="2362200" algn="l"/>
                <a:tab pos="2743200" algn="l"/>
                <a:tab pos="3200400" algn="l"/>
                <a:tab pos="3657600" algn="l"/>
                <a:tab pos="4114800" algn="l"/>
                <a:tab pos="4572000" algn="l"/>
              </a:tabLst>
            </a:pPr>
            <a:endParaRPr lang="en-US" sz="2400" b="1" dirty="0">
              <a:solidFill>
                <a:srgbClr val="FF0000"/>
              </a:solidFill>
              <a:latin typeface="Times New Roman"/>
              <a:ea typeface="Calibri"/>
              <a:cs typeface="Arial"/>
            </a:endParaRPr>
          </a:p>
          <a:p>
            <a:pPr marL="274320" indent="0">
              <a:lnSpc>
                <a:spcPct val="115000"/>
              </a:lnSpc>
              <a:spcAft>
                <a:spcPts val="0"/>
              </a:spcAft>
              <a:buNone/>
              <a:tabLst>
                <a:tab pos="2362200" algn="l"/>
                <a:tab pos="2743200" algn="l"/>
                <a:tab pos="3200400" algn="l"/>
                <a:tab pos="3657600" algn="l"/>
                <a:tab pos="4114800" algn="l"/>
                <a:tab pos="4572000" algn="l"/>
              </a:tabLst>
            </a:pPr>
            <a:endParaRPr lang="en-US" sz="2400" b="1" dirty="0" smtClean="0">
              <a:solidFill>
                <a:srgbClr val="FF0000"/>
              </a:solidFill>
              <a:latin typeface="Times New Roman"/>
              <a:ea typeface="Calibri"/>
              <a:cs typeface="Arial"/>
            </a:endParaRPr>
          </a:p>
          <a:p>
            <a:pPr marL="274320" indent="0">
              <a:lnSpc>
                <a:spcPct val="115000"/>
              </a:lnSpc>
              <a:spcAft>
                <a:spcPts val="0"/>
              </a:spcAft>
              <a:buNone/>
              <a:tabLst>
                <a:tab pos="2362200" algn="l"/>
                <a:tab pos="2743200" algn="l"/>
                <a:tab pos="3200400" algn="l"/>
                <a:tab pos="3657600" algn="l"/>
                <a:tab pos="4114800" algn="l"/>
                <a:tab pos="4572000" algn="l"/>
              </a:tabLst>
            </a:pPr>
            <a:r>
              <a:rPr lang="en-US" sz="2400" dirty="0" smtClean="0">
                <a:latin typeface="Times New Roman"/>
                <a:ea typeface="Calibri"/>
                <a:cs typeface="Arial"/>
              </a:rPr>
              <a:t>.</a:t>
            </a:r>
            <a:endParaRPr lang="en-US" sz="1800" dirty="0">
              <a:latin typeface="Calibri"/>
              <a:ea typeface="Calibri"/>
              <a:cs typeface="Arial"/>
            </a:endParaRPr>
          </a:p>
        </p:txBody>
      </p:sp>
      <p:pic>
        <p:nvPicPr>
          <p:cNvPr id="5" name="Picture 2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4442" y="1124744"/>
            <a:ext cx="2195115" cy="1800200"/>
          </a:xfrm>
          <a:prstGeom prst="rect">
            <a:avLst/>
          </a:prstGeom>
          <a:no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013" y="4509120"/>
            <a:ext cx="2267123" cy="1623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5906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p:txBody>
          <a:bodyPr>
            <a:normAutofit/>
          </a:bodyPr>
          <a:lstStyle/>
          <a:p>
            <a:pPr marL="274320" lvl="0" indent="0">
              <a:lnSpc>
                <a:spcPct val="115000"/>
              </a:lnSpc>
              <a:spcAft>
                <a:spcPts val="0"/>
              </a:spcAft>
              <a:buClr>
                <a:srgbClr val="F14124">
                  <a:lumMod val="75000"/>
                </a:srgbClr>
              </a:buClr>
              <a:buNone/>
              <a:tabLst>
                <a:tab pos="2362200" algn="l"/>
                <a:tab pos="2743200" algn="l"/>
                <a:tab pos="3200400" algn="l"/>
                <a:tab pos="3657600" algn="l"/>
                <a:tab pos="4114800" algn="l"/>
                <a:tab pos="4572000" algn="l"/>
              </a:tabLst>
            </a:pPr>
            <a:r>
              <a:rPr lang="en-US" sz="2400" b="1" dirty="0">
                <a:solidFill>
                  <a:srgbClr val="FF0000"/>
                </a:solidFill>
                <a:latin typeface="Times New Roman"/>
                <a:ea typeface="Calibri"/>
                <a:cs typeface="Arial"/>
              </a:rPr>
              <a:t>d. </a:t>
            </a:r>
            <a:r>
              <a:rPr lang="en-US" sz="2400" b="1" u="sng" dirty="0" err="1">
                <a:solidFill>
                  <a:prstClr val="black">
                    <a:lumMod val="75000"/>
                    <a:lumOff val="25000"/>
                  </a:prstClr>
                </a:solidFill>
                <a:latin typeface="Times New Roman"/>
                <a:ea typeface="Calibri"/>
                <a:cs typeface="Arial"/>
              </a:rPr>
              <a:t>Pyrophosphoric</a:t>
            </a:r>
            <a:r>
              <a:rPr lang="en-US" sz="2400" b="1" u="sng" dirty="0">
                <a:solidFill>
                  <a:prstClr val="black">
                    <a:lumMod val="75000"/>
                    <a:lumOff val="25000"/>
                  </a:prstClr>
                </a:solidFill>
                <a:latin typeface="Times New Roman"/>
                <a:ea typeface="Calibri"/>
                <a:cs typeface="Arial"/>
              </a:rPr>
              <a:t> acid H</a:t>
            </a:r>
            <a:r>
              <a:rPr lang="en-US" sz="2400" b="1" u="sng" baseline="-25000" dirty="0">
                <a:solidFill>
                  <a:prstClr val="black">
                    <a:lumMod val="75000"/>
                    <a:lumOff val="25000"/>
                  </a:prstClr>
                </a:solidFill>
                <a:latin typeface="Times New Roman"/>
                <a:ea typeface="Calibri"/>
                <a:cs typeface="Arial"/>
              </a:rPr>
              <a:t>4</a:t>
            </a:r>
            <a:r>
              <a:rPr lang="en-US" sz="2400" b="1" u="sng" dirty="0">
                <a:solidFill>
                  <a:prstClr val="black">
                    <a:lumMod val="75000"/>
                    <a:lumOff val="25000"/>
                  </a:prstClr>
                </a:solidFill>
                <a:latin typeface="Times New Roman"/>
                <a:ea typeface="Calibri"/>
                <a:cs typeface="Arial"/>
              </a:rPr>
              <a:t>P</a:t>
            </a:r>
            <a:r>
              <a:rPr lang="en-US" sz="2400" b="1" u="sng" baseline="-25000" dirty="0">
                <a:solidFill>
                  <a:prstClr val="black">
                    <a:lumMod val="75000"/>
                    <a:lumOff val="25000"/>
                  </a:prstClr>
                </a:solidFill>
                <a:latin typeface="Times New Roman"/>
                <a:ea typeface="Calibri"/>
                <a:cs typeface="Arial"/>
              </a:rPr>
              <a:t>2</a:t>
            </a:r>
            <a:r>
              <a:rPr lang="en-US" sz="2400" b="1" u="sng" dirty="0">
                <a:solidFill>
                  <a:prstClr val="black">
                    <a:lumMod val="75000"/>
                    <a:lumOff val="25000"/>
                  </a:prstClr>
                </a:solidFill>
                <a:latin typeface="Times New Roman"/>
                <a:ea typeface="Calibri"/>
                <a:cs typeface="Arial"/>
              </a:rPr>
              <a:t>O</a:t>
            </a:r>
            <a:r>
              <a:rPr lang="en-US" sz="2400" b="1" u="sng" baseline="-25000" dirty="0">
                <a:solidFill>
                  <a:prstClr val="black">
                    <a:lumMod val="75000"/>
                    <a:lumOff val="25000"/>
                  </a:prstClr>
                </a:solidFill>
                <a:latin typeface="Times New Roman"/>
                <a:ea typeface="Calibri"/>
                <a:cs typeface="Arial"/>
              </a:rPr>
              <a:t>7</a:t>
            </a:r>
            <a:endParaRPr lang="en-US" sz="2400" dirty="0">
              <a:solidFill>
                <a:prstClr val="black">
                  <a:lumMod val="75000"/>
                  <a:lumOff val="25000"/>
                </a:prstClr>
              </a:solidFill>
              <a:latin typeface="Calibri"/>
              <a:ea typeface="Calibri"/>
              <a:cs typeface="Arial"/>
            </a:endParaRPr>
          </a:p>
          <a:p>
            <a:pPr marL="457200" lvl="0">
              <a:lnSpc>
                <a:spcPct val="115000"/>
              </a:lnSpc>
              <a:spcAft>
                <a:spcPts val="0"/>
              </a:spcAft>
              <a:buClr>
                <a:srgbClr val="F14124">
                  <a:lumMod val="75000"/>
                </a:srgbClr>
              </a:buClr>
              <a:tabLst>
                <a:tab pos="2362200" algn="l"/>
                <a:tab pos="2743200" algn="l"/>
                <a:tab pos="3200400" algn="l"/>
                <a:tab pos="3657600" algn="l"/>
                <a:tab pos="4114800" algn="l"/>
                <a:tab pos="4572000" algn="l"/>
              </a:tabLst>
            </a:pPr>
            <a:r>
              <a:rPr lang="en-US" sz="2400" dirty="0">
                <a:solidFill>
                  <a:prstClr val="black">
                    <a:lumMod val="75000"/>
                    <a:lumOff val="25000"/>
                  </a:prstClr>
                </a:solidFill>
                <a:latin typeface="Times New Roman"/>
                <a:ea typeface="Calibri"/>
                <a:cs typeface="Arial"/>
              </a:rPr>
              <a:t>produced as:</a:t>
            </a:r>
            <a:endParaRPr lang="en-US" sz="2400" dirty="0">
              <a:solidFill>
                <a:prstClr val="black">
                  <a:lumMod val="75000"/>
                  <a:lumOff val="25000"/>
                </a:prstClr>
              </a:solidFill>
              <a:latin typeface="Calibri"/>
              <a:ea typeface="Calibri"/>
              <a:cs typeface="Arial"/>
            </a:endParaRPr>
          </a:p>
          <a:p>
            <a:pPr marL="457200" lvl="0">
              <a:lnSpc>
                <a:spcPct val="115000"/>
              </a:lnSpc>
              <a:spcAft>
                <a:spcPts val="0"/>
              </a:spcAft>
              <a:buClr>
                <a:srgbClr val="F14124">
                  <a:lumMod val="75000"/>
                </a:srgbClr>
              </a:buClr>
              <a:tabLst>
                <a:tab pos="2362200" algn="l"/>
                <a:tab pos="2743200" algn="l"/>
                <a:tab pos="3200400" algn="l"/>
                <a:tab pos="3657600" algn="l"/>
                <a:tab pos="4114800" algn="l"/>
                <a:tab pos="4572000" algn="l"/>
              </a:tabLst>
            </a:pPr>
            <a:r>
              <a:rPr lang="en-US" sz="2400" dirty="0">
                <a:solidFill>
                  <a:prstClr val="black">
                    <a:lumMod val="75000"/>
                    <a:lumOff val="25000"/>
                  </a:prstClr>
                </a:solidFill>
                <a:latin typeface="Times New Roman"/>
                <a:ea typeface="Calibri"/>
                <a:cs typeface="Arial"/>
              </a:rPr>
              <a:t>H</a:t>
            </a:r>
            <a:r>
              <a:rPr lang="en-US" sz="2400" baseline="-25000" dirty="0">
                <a:solidFill>
                  <a:prstClr val="black">
                    <a:lumMod val="75000"/>
                    <a:lumOff val="25000"/>
                  </a:prstClr>
                </a:solidFill>
                <a:latin typeface="Times New Roman"/>
                <a:ea typeface="Calibri"/>
                <a:cs typeface="Arial"/>
              </a:rPr>
              <a:t>3</a:t>
            </a:r>
            <a:r>
              <a:rPr lang="en-US" sz="2400" dirty="0">
                <a:solidFill>
                  <a:prstClr val="black">
                    <a:lumMod val="75000"/>
                    <a:lumOff val="25000"/>
                  </a:prstClr>
                </a:solidFill>
                <a:latin typeface="Times New Roman"/>
                <a:ea typeface="Calibri"/>
                <a:cs typeface="Arial"/>
              </a:rPr>
              <a:t>PO</a:t>
            </a:r>
            <a:r>
              <a:rPr lang="en-US" sz="2400" baseline="-25000" dirty="0">
                <a:solidFill>
                  <a:prstClr val="black">
                    <a:lumMod val="75000"/>
                    <a:lumOff val="25000"/>
                  </a:prstClr>
                </a:solidFill>
                <a:latin typeface="Times New Roman"/>
                <a:ea typeface="Calibri"/>
                <a:cs typeface="Arial"/>
              </a:rPr>
              <a:t>4 </a:t>
            </a:r>
            <a:r>
              <a:rPr lang="en-US" sz="2400" dirty="0">
                <a:solidFill>
                  <a:prstClr val="black">
                    <a:lumMod val="75000"/>
                    <a:lumOff val="25000"/>
                  </a:prstClr>
                </a:solidFill>
                <a:latin typeface="Times New Roman"/>
                <a:ea typeface="Calibri"/>
                <a:cs typeface="Arial"/>
              </a:rPr>
              <a:t>+ H</a:t>
            </a:r>
            <a:r>
              <a:rPr lang="en-US" sz="2400" baseline="-25000" dirty="0">
                <a:solidFill>
                  <a:prstClr val="black">
                    <a:lumMod val="75000"/>
                    <a:lumOff val="25000"/>
                  </a:prstClr>
                </a:solidFill>
                <a:latin typeface="Times New Roman"/>
                <a:ea typeface="Calibri"/>
                <a:cs typeface="Arial"/>
              </a:rPr>
              <a:t>3</a:t>
            </a:r>
            <a:r>
              <a:rPr lang="en-US" sz="2400" dirty="0">
                <a:solidFill>
                  <a:prstClr val="black">
                    <a:lumMod val="75000"/>
                    <a:lumOff val="25000"/>
                  </a:prstClr>
                </a:solidFill>
                <a:latin typeface="Times New Roman"/>
                <a:ea typeface="Calibri"/>
                <a:cs typeface="Arial"/>
              </a:rPr>
              <a:t>PO</a:t>
            </a:r>
            <a:r>
              <a:rPr lang="en-US" sz="2400" baseline="-25000" dirty="0">
                <a:solidFill>
                  <a:prstClr val="black">
                    <a:lumMod val="75000"/>
                    <a:lumOff val="25000"/>
                  </a:prstClr>
                </a:solidFill>
                <a:latin typeface="Times New Roman"/>
                <a:ea typeface="Calibri"/>
                <a:cs typeface="Arial"/>
              </a:rPr>
              <a:t>4 </a:t>
            </a:r>
            <a:r>
              <a:rPr lang="en-US" sz="2400" dirty="0">
                <a:solidFill>
                  <a:prstClr val="black">
                    <a:lumMod val="75000"/>
                    <a:lumOff val="25000"/>
                  </a:prstClr>
                </a:solidFill>
                <a:latin typeface="Times New Roman"/>
                <a:ea typeface="Calibri"/>
                <a:cs typeface="Arial"/>
              </a:rPr>
              <a:t>           H</a:t>
            </a:r>
            <a:r>
              <a:rPr lang="en-US" sz="2400" baseline="-25000" dirty="0">
                <a:solidFill>
                  <a:prstClr val="black">
                    <a:lumMod val="75000"/>
                    <a:lumOff val="25000"/>
                  </a:prstClr>
                </a:solidFill>
                <a:latin typeface="Times New Roman"/>
                <a:ea typeface="Calibri"/>
                <a:cs typeface="Arial"/>
              </a:rPr>
              <a:t>4</a:t>
            </a:r>
            <a:r>
              <a:rPr lang="en-US" sz="2400" dirty="0">
                <a:solidFill>
                  <a:prstClr val="black">
                    <a:lumMod val="75000"/>
                    <a:lumOff val="25000"/>
                  </a:prstClr>
                </a:solidFill>
                <a:latin typeface="Times New Roman"/>
                <a:ea typeface="Calibri"/>
                <a:cs typeface="Arial"/>
              </a:rPr>
              <a:t>P</a:t>
            </a:r>
            <a:r>
              <a:rPr lang="en-US" sz="2400" baseline="-25000" dirty="0">
                <a:solidFill>
                  <a:prstClr val="black">
                    <a:lumMod val="75000"/>
                    <a:lumOff val="25000"/>
                  </a:prstClr>
                </a:solidFill>
                <a:latin typeface="Times New Roman"/>
                <a:ea typeface="Calibri"/>
                <a:cs typeface="Arial"/>
              </a:rPr>
              <a:t>2</a:t>
            </a:r>
            <a:r>
              <a:rPr lang="en-US" sz="2400" dirty="0">
                <a:solidFill>
                  <a:prstClr val="black">
                    <a:lumMod val="75000"/>
                    <a:lumOff val="25000"/>
                  </a:prstClr>
                </a:solidFill>
                <a:latin typeface="Times New Roman"/>
                <a:ea typeface="Calibri"/>
                <a:cs typeface="Arial"/>
              </a:rPr>
              <a:t>O</a:t>
            </a:r>
            <a:r>
              <a:rPr lang="en-US" sz="2400" baseline="-25000" dirty="0">
                <a:solidFill>
                  <a:prstClr val="black">
                    <a:lumMod val="75000"/>
                    <a:lumOff val="25000"/>
                  </a:prstClr>
                </a:solidFill>
                <a:latin typeface="Times New Roman"/>
                <a:ea typeface="Calibri"/>
                <a:cs typeface="Arial"/>
              </a:rPr>
              <a:t>7</a:t>
            </a:r>
            <a:r>
              <a:rPr lang="en-US" sz="2400" dirty="0">
                <a:solidFill>
                  <a:prstClr val="black">
                    <a:lumMod val="75000"/>
                    <a:lumOff val="25000"/>
                  </a:prstClr>
                </a:solidFill>
                <a:latin typeface="Times New Roman"/>
                <a:ea typeface="Calibri"/>
                <a:cs typeface="Arial"/>
              </a:rPr>
              <a:t>+H</a:t>
            </a:r>
            <a:r>
              <a:rPr lang="en-US" sz="2400" baseline="-25000" dirty="0">
                <a:solidFill>
                  <a:prstClr val="black">
                    <a:lumMod val="75000"/>
                    <a:lumOff val="25000"/>
                  </a:prstClr>
                </a:solidFill>
                <a:latin typeface="Times New Roman"/>
                <a:ea typeface="Calibri"/>
                <a:cs typeface="Arial"/>
              </a:rPr>
              <a:t>2</a:t>
            </a:r>
            <a:r>
              <a:rPr lang="en-US" sz="2400" dirty="0">
                <a:solidFill>
                  <a:prstClr val="black">
                    <a:lumMod val="75000"/>
                    <a:lumOff val="25000"/>
                  </a:prstClr>
                </a:solidFill>
                <a:latin typeface="Times New Roman"/>
                <a:ea typeface="Calibri"/>
                <a:cs typeface="Arial"/>
              </a:rPr>
              <a:t>O (m.61Cº)</a:t>
            </a:r>
            <a:endParaRPr lang="en-US" sz="2400" dirty="0">
              <a:solidFill>
                <a:prstClr val="black">
                  <a:lumMod val="75000"/>
                  <a:lumOff val="25000"/>
                </a:prstClr>
              </a:solidFill>
              <a:latin typeface="Calibri"/>
              <a:ea typeface="Calibri"/>
              <a:cs typeface="Arial"/>
            </a:endParaRPr>
          </a:p>
          <a:p>
            <a:pPr marL="457200" lvl="0">
              <a:lnSpc>
                <a:spcPct val="115000"/>
              </a:lnSpc>
              <a:spcAft>
                <a:spcPts val="0"/>
              </a:spcAft>
              <a:buClr>
                <a:srgbClr val="F14124">
                  <a:lumMod val="75000"/>
                </a:srgbClr>
              </a:buClr>
              <a:tabLst>
                <a:tab pos="2362200" algn="l"/>
                <a:tab pos="2743200" algn="l"/>
                <a:tab pos="3200400" algn="l"/>
                <a:tab pos="3657600" algn="l"/>
                <a:tab pos="4114800" algn="l"/>
                <a:tab pos="4572000" algn="l"/>
              </a:tabLst>
            </a:pPr>
            <a:r>
              <a:rPr lang="en-US" sz="2400" dirty="0">
                <a:solidFill>
                  <a:prstClr val="black">
                    <a:lumMod val="75000"/>
                    <a:lumOff val="25000"/>
                  </a:prstClr>
                </a:solidFill>
                <a:latin typeface="Times New Roman"/>
                <a:ea typeface="Calibri"/>
                <a:cs typeface="Arial"/>
              </a:rPr>
              <a:t>Two molecules of phosphoric acid .</a:t>
            </a:r>
            <a:endParaRPr lang="en-US" sz="2400" dirty="0">
              <a:solidFill>
                <a:prstClr val="black">
                  <a:lumMod val="75000"/>
                  <a:lumOff val="25000"/>
                </a:prstClr>
              </a:solidFill>
              <a:latin typeface="Calibri"/>
              <a:ea typeface="Calibri"/>
              <a:cs typeface="Arial"/>
            </a:endParaRPr>
          </a:p>
          <a:p>
            <a:endParaRPr lang="ar-SA" sz="2400" dirty="0"/>
          </a:p>
        </p:txBody>
      </p:sp>
      <p:cxnSp>
        <p:nvCxnSpPr>
          <p:cNvPr id="5" name="رابط كسهم مستقيم 4"/>
          <p:cNvCxnSpPr/>
          <p:nvPr/>
        </p:nvCxnSpPr>
        <p:spPr>
          <a:xfrm>
            <a:off x="3779912" y="2060848"/>
            <a:ext cx="57606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806700"/>
            <a:ext cx="2206923" cy="213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515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144000" cy="6858000"/>
          </a:xfrm>
        </p:spPr>
        <p:txBody>
          <a:bodyPr>
            <a:normAutofit fontScale="85000" lnSpcReduction="20000"/>
          </a:bodyPr>
          <a:lstStyle/>
          <a:p>
            <a:pPr marL="274320" indent="0">
              <a:lnSpc>
                <a:spcPct val="115000"/>
              </a:lnSpc>
              <a:spcAft>
                <a:spcPts val="0"/>
              </a:spcAft>
              <a:buNone/>
              <a:tabLst>
                <a:tab pos="2362200" algn="l"/>
                <a:tab pos="2743200" algn="l"/>
                <a:tab pos="3200400" algn="l"/>
                <a:tab pos="3657600" algn="l"/>
                <a:tab pos="4114800" algn="l"/>
                <a:tab pos="4572000" algn="l"/>
              </a:tabLst>
            </a:pPr>
            <a:r>
              <a:rPr lang="en-US" sz="2800" b="1" u="sng" dirty="0" smtClean="0">
                <a:latin typeface="Times New Roman"/>
                <a:ea typeface="Calibri"/>
                <a:cs typeface="Arial"/>
              </a:rPr>
              <a:t>Phosphates</a:t>
            </a:r>
            <a:r>
              <a:rPr lang="en-US" sz="2800" b="1" u="sng" dirty="0">
                <a:latin typeface="Times New Roman"/>
                <a:ea typeface="Calibri"/>
                <a:cs typeface="Arial"/>
              </a:rPr>
              <a:t>:</a:t>
            </a:r>
            <a:endParaRPr lang="en-US" sz="1800" dirty="0">
              <a:latin typeface="Calibri"/>
              <a:ea typeface="Calibri"/>
              <a:cs typeface="Arial"/>
            </a:endParaRPr>
          </a:p>
          <a:p>
            <a:pPr marL="274320" indent="0">
              <a:lnSpc>
                <a:spcPct val="115000"/>
              </a:lnSpc>
              <a:spcAft>
                <a:spcPts val="0"/>
              </a:spcAft>
              <a:buNone/>
              <a:tabLst>
                <a:tab pos="2362200" algn="l"/>
                <a:tab pos="2743200" algn="l"/>
                <a:tab pos="3200400" algn="l"/>
                <a:tab pos="3657600" algn="l"/>
                <a:tab pos="4114800" algn="l"/>
                <a:tab pos="4572000" algn="l"/>
              </a:tabLst>
            </a:pPr>
            <a:r>
              <a:rPr lang="en-US" sz="2400" dirty="0">
                <a:latin typeface="Times New Roman"/>
                <a:ea typeface="Calibri"/>
                <a:cs typeface="Arial"/>
              </a:rPr>
              <a:t>A proximately all the metal elements have phosphates which used as fertilizers, e.g. Ammonium phosphate.</a:t>
            </a:r>
            <a:endParaRPr lang="en-US" sz="1800" dirty="0">
              <a:latin typeface="Calibri"/>
              <a:ea typeface="Calibri"/>
              <a:cs typeface="Arial"/>
            </a:endParaRPr>
          </a:p>
          <a:p>
            <a:pPr marL="274320" indent="0">
              <a:lnSpc>
                <a:spcPct val="115000"/>
              </a:lnSpc>
              <a:spcAft>
                <a:spcPts val="0"/>
              </a:spcAft>
              <a:buNone/>
              <a:tabLst>
                <a:tab pos="2362200" algn="l"/>
                <a:tab pos="2743200" algn="l"/>
                <a:tab pos="3200400" algn="l"/>
                <a:tab pos="3657600" algn="l"/>
                <a:tab pos="4114800" algn="l"/>
                <a:tab pos="4572000" algn="l"/>
              </a:tabLst>
            </a:pPr>
            <a:r>
              <a:rPr lang="en-US" sz="2400" dirty="0">
                <a:latin typeface="Times New Roman"/>
                <a:ea typeface="Calibri"/>
                <a:cs typeface="Arial"/>
              </a:rPr>
              <a:t>Other phosphate type is the condensed which are of three types:</a:t>
            </a:r>
            <a:endParaRPr lang="en-US" sz="1800" dirty="0">
              <a:latin typeface="Calibri"/>
              <a:ea typeface="Calibri"/>
              <a:cs typeface="Arial"/>
            </a:endParaRPr>
          </a:p>
          <a:p>
            <a:pPr marL="342900" lvl="0" indent="-342900">
              <a:lnSpc>
                <a:spcPct val="115000"/>
              </a:lnSpc>
              <a:spcAft>
                <a:spcPts val="0"/>
              </a:spcAft>
              <a:buFont typeface="+mj-lt"/>
              <a:buAutoNum type="arabicPeriod"/>
              <a:tabLst>
                <a:tab pos="2362200" algn="l"/>
                <a:tab pos="2743200" algn="l"/>
                <a:tab pos="3200400" algn="l"/>
                <a:tab pos="3657600" algn="l"/>
                <a:tab pos="4114800" algn="l"/>
                <a:tab pos="4572000" algn="l"/>
              </a:tabLst>
            </a:pPr>
            <a:r>
              <a:rPr lang="en-US" sz="2400" dirty="0">
                <a:latin typeface="Times New Roman"/>
                <a:ea typeface="Calibri"/>
                <a:cs typeface="Arial"/>
              </a:rPr>
              <a:t>Linear poly phosphate (e.g. M</a:t>
            </a:r>
            <a:r>
              <a:rPr lang="en-US" sz="2400" baseline="-25000" dirty="0">
                <a:latin typeface="Times New Roman"/>
                <a:ea typeface="Calibri"/>
                <a:cs typeface="Arial"/>
              </a:rPr>
              <a:t>4</a:t>
            </a:r>
            <a:r>
              <a:rPr lang="en-US" sz="2400" dirty="0">
                <a:latin typeface="Times New Roman"/>
                <a:ea typeface="Calibri"/>
                <a:cs typeface="Arial"/>
              </a:rPr>
              <a:t>P</a:t>
            </a:r>
            <a:r>
              <a:rPr lang="en-US" sz="2400" baseline="-25000" dirty="0">
                <a:latin typeface="Times New Roman"/>
                <a:ea typeface="Calibri"/>
                <a:cs typeface="Arial"/>
              </a:rPr>
              <a:t>2</a:t>
            </a:r>
            <a:r>
              <a:rPr lang="en-US" sz="2400" dirty="0">
                <a:latin typeface="Times New Roman"/>
                <a:ea typeface="Calibri"/>
                <a:cs typeface="Arial"/>
              </a:rPr>
              <a:t>O</a:t>
            </a:r>
            <a:r>
              <a:rPr lang="en-US" sz="2400" baseline="-25000" dirty="0">
                <a:latin typeface="Times New Roman"/>
                <a:ea typeface="Calibri"/>
                <a:cs typeface="Arial"/>
              </a:rPr>
              <a:t>7</a:t>
            </a:r>
            <a:r>
              <a:rPr lang="en-US" sz="2400" dirty="0">
                <a:latin typeface="Times New Roman"/>
                <a:ea typeface="Calibri"/>
                <a:cs typeface="Arial"/>
              </a:rPr>
              <a:t>) (PnO</a:t>
            </a:r>
            <a:r>
              <a:rPr lang="en-US" sz="2400" baseline="-25000" dirty="0">
                <a:latin typeface="Times New Roman"/>
                <a:ea typeface="Calibri"/>
                <a:cs typeface="Arial"/>
              </a:rPr>
              <a:t>3n+1</a:t>
            </a:r>
            <a:r>
              <a:rPr lang="en-US" sz="2400" dirty="0">
                <a:latin typeface="Times New Roman"/>
                <a:ea typeface="Calibri"/>
                <a:cs typeface="Arial"/>
              </a:rPr>
              <a:t>)</a:t>
            </a:r>
            <a:endParaRPr lang="en-US" sz="1800" dirty="0">
              <a:latin typeface="Calibri"/>
              <a:ea typeface="Calibri"/>
              <a:cs typeface="Arial"/>
            </a:endParaRPr>
          </a:p>
          <a:p>
            <a:pPr marL="342900" lvl="0" indent="-342900">
              <a:lnSpc>
                <a:spcPct val="115000"/>
              </a:lnSpc>
              <a:spcAft>
                <a:spcPts val="0"/>
              </a:spcAft>
              <a:buFont typeface="+mj-lt"/>
              <a:buAutoNum type="arabicPeriod"/>
              <a:tabLst>
                <a:tab pos="2362200" algn="l"/>
                <a:tab pos="2743200" algn="l"/>
                <a:tab pos="3200400" algn="l"/>
                <a:tab pos="3657600" algn="l"/>
                <a:tab pos="4114800" algn="l"/>
                <a:tab pos="4572000" algn="l"/>
              </a:tabLst>
            </a:pPr>
            <a:r>
              <a:rPr lang="en-US" sz="2400" dirty="0">
                <a:latin typeface="Times New Roman"/>
                <a:ea typeface="Calibri"/>
                <a:cs typeface="Arial"/>
              </a:rPr>
              <a:t>Cyclic poly phosphate (P</a:t>
            </a:r>
            <a:r>
              <a:rPr lang="en-US" sz="2400" baseline="-25000" dirty="0">
                <a:latin typeface="Times New Roman"/>
                <a:ea typeface="Calibri"/>
                <a:cs typeface="Arial"/>
              </a:rPr>
              <a:t>n</a:t>
            </a:r>
            <a:r>
              <a:rPr lang="en-US" sz="2400" dirty="0">
                <a:latin typeface="Times New Roman"/>
                <a:ea typeface="Calibri"/>
                <a:cs typeface="Arial"/>
              </a:rPr>
              <a:t>O</a:t>
            </a:r>
            <a:r>
              <a:rPr lang="en-US" sz="2400" baseline="-25000" dirty="0">
                <a:latin typeface="Times New Roman"/>
                <a:ea typeface="Calibri"/>
                <a:cs typeface="Arial"/>
              </a:rPr>
              <a:t>3n</a:t>
            </a:r>
            <a:r>
              <a:rPr lang="en-US" sz="2400" dirty="0">
                <a:latin typeface="Times New Roman"/>
                <a:ea typeface="Calibri"/>
                <a:cs typeface="Arial"/>
              </a:rPr>
              <a:t>)</a:t>
            </a:r>
            <a:r>
              <a:rPr lang="en-US" sz="2400" baseline="30000" dirty="0">
                <a:latin typeface="Times New Roman"/>
                <a:ea typeface="Calibri"/>
                <a:cs typeface="Arial"/>
              </a:rPr>
              <a:t>n</a:t>
            </a:r>
            <a:r>
              <a:rPr lang="en-US" sz="2400" dirty="0">
                <a:latin typeface="Times New Roman"/>
                <a:ea typeface="Calibri"/>
                <a:cs typeface="Arial"/>
              </a:rPr>
              <a:t>-,e.g. </a:t>
            </a:r>
            <a:r>
              <a:rPr lang="en-US" sz="2400" dirty="0" err="1">
                <a:latin typeface="Times New Roman"/>
                <a:ea typeface="Calibri"/>
                <a:cs typeface="Arial"/>
              </a:rPr>
              <a:t>Trimeta</a:t>
            </a:r>
            <a:r>
              <a:rPr lang="en-US" sz="2400" dirty="0">
                <a:latin typeface="Times New Roman"/>
                <a:ea typeface="Calibri"/>
                <a:cs typeface="Arial"/>
              </a:rPr>
              <a:t> phosphate M</a:t>
            </a:r>
            <a:r>
              <a:rPr lang="en-US" sz="2400" baseline="-25000" dirty="0">
                <a:latin typeface="Times New Roman"/>
                <a:ea typeface="Calibri"/>
                <a:cs typeface="Arial"/>
              </a:rPr>
              <a:t>3</a:t>
            </a:r>
            <a:r>
              <a:rPr lang="en-US" sz="2400" dirty="0">
                <a:latin typeface="Times New Roman"/>
                <a:ea typeface="Calibri"/>
                <a:cs typeface="Arial"/>
              </a:rPr>
              <a:t>P</a:t>
            </a:r>
            <a:r>
              <a:rPr lang="en-US" sz="2400" baseline="-25000" dirty="0">
                <a:latin typeface="Times New Roman"/>
                <a:ea typeface="Calibri"/>
                <a:cs typeface="Arial"/>
              </a:rPr>
              <a:t>3</a:t>
            </a:r>
            <a:r>
              <a:rPr lang="en-US" sz="2400" dirty="0">
                <a:latin typeface="Times New Roman"/>
                <a:ea typeface="Calibri"/>
                <a:cs typeface="Arial"/>
              </a:rPr>
              <a:t>O</a:t>
            </a:r>
            <a:r>
              <a:rPr lang="en-US" sz="2400" baseline="-25000" dirty="0">
                <a:latin typeface="Times New Roman"/>
                <a:ea typeface="Calibri"/>
                <a:cs typeface="Arial"/>
              </a:rPr>
              <a:t>9</a:t>
            </a:r>
            <a:r>
              <a:rPr lang="en-US" sz="2400" dirty="0">
                <a:latin typeface="Times New Roman"/>
                <a:ea typeface="Calibri"/>
                <a:cs typeface="Arial"/>
              </a:rPr>
              <a:t> and M</a:t>
            </a:r>
            <a:r>
              <a:rPr lang="en-US" sz="2400" baseline="-25000" dirty="0">
                <a:latin typeface="Times New Roman"/>
                <a:ea typeface="Calibri"/>
                <a:cs typeface="Arial"/>
              </a:rPr>
              <a:t>4</a:t>
            </a:r>
            <a:r>
              <a:rPr lang="en-US" sz="2400" dirty="0">
                <a:latin typeface="Times New Roman"/>
                <a:ea typeface="Calibri"/>
                <a:cs typeface="Arial"/>
              </a:rPr>
              <a:t>P</a:t>
            </a:r>
            <a:r>
              <a:rPr lang="en-US" sz="2400" baseline="-25000" dirty="0">
                <a:latin typeface="Times New Roman"/>
                <a:ea typeface="Calibri"/>
                <a:cs typeface="Arial"/>
              </a:rPr>
              <a:t>4</a:t>
            </a:r>
            <a:r>
              <a:rPr lang="en-US" sz="2400" dirty="0">
                <a:latin typeface="Times New Roman"/>
                <a:ea typeface="Calibri"/>
                <a:cs typeface="Arial"/>
              </a:rPr>
              <a:t>O</a:t>
            </a:r>
            <a:r>
              <a:rPr lang="en-US" sz="2400" baseline="-25000" dirty="0">
                <a:latin typeface="Times New Roman"/>
                <a:ea typeface="Calibri"/>
                <a:cs typeface="Arial"/>
              </a:rPr>
              <a:t>12</a:t>
            </a:r>
            <a:r>
              <a:rPr lang="en-US" sz="2400" dirty="0">
                <a:latin typeface="Times New Roman"/>
                <a:ea typeface="Calibri"/>
                <a:cs typeface="Arial"/>
              </a:rPr>
              <a:t> tetra…</a:t>
            </a:r>
            <a:endParaRPr lang="en-US" sz="1800" dirty="0">
              <a:latin typeface="Calibri"/>
              <a:ea typeface="Calibri"/>
              <a:cs typeface="Arial"/>
            </a:endParaRPr>
          </a:p>
          <a:p>
            <a:pPr marL="342900" lvl="0" indent="-342900">
              <a:lnSpc>
                <a:spcPct val="115000"/>
              </a:lnSpc>
              <a:spcAft>
                <a:spcPts val="0"/>
              </a:spcAft>
              <a:buFont typeface="+mj-lt"/>
              <a:buAutoNum type="arabicPeriod"/>
              <a:tabLst>
                <a:tab pos="2362200" algn="l"/>
                <a:tab pos="2743200" algn="l"/>
                <a:tab pos="3200400" algn="l"/>
                <a:tab pos="3657600" algn="l"/>
                <a:tab pos="4114800" algn="l"/>
                <a:tab pos="4572000" algn="l"/>
              </a:tabLst>
            </a:pPr>
            <a:r>
              <a:rPr lang="en-US" sz="2400" dirty="0">
                <a:latin typeface="Times New Roman"/>
                <a:ea typeface="Calibri"/>
                <a:cs typeface="Arial"/>
              </a:rPr>
              <a:t>Long chain </a:t>
            </a:r>
            <a:r>
              <a:rPr lang="en-US" sz="2400" dirty="0" err="1">
                <a:latin typeface="Times New Roman"/>
                <a:ea typeface="Calibri"/>
                <a:cs typeface="Arial"/>
              </a:rPr>
              <a:t>metaphosphate</a:t>
            </a:r>
            <a:r>
              <a:rPr lang="en-US" sz="2400" dirty="0">
                <a:latin typeface="Times New Roman"/>
                <a:ea typeface="Calibri"/>
                <a:cs typeface="Arial"/>
              </a:rPr>
              <a:t> , e.g. KPO</a:t>
            </a:r>
            <a:r>
              <a:rPr lang="en-US" sz="2400" baseline="-25000" dirty="0">
                <a:latin typeface="Times New Roman"/>
                <a:ea typeface="Calibri"/>
                <a:cs typeface="Arial"/>
              </a:rPr>
              <a:t>3</a:t>
            </a:r>
            <a:r>
              <a:rPr lang="en-US" sz="2400" dirty="0">
                <a:latin typeface="Times New Roman"/>
                <a:ea typeface="Calibri"/>
                <a:cs typeface="Arial"/>
              </a:rPr>
              <a:t>.</a:t>
            </a:r>
            <a:endParaRPr lang="en-US" sz="1800" dirty="0">
              <a:latin typeface="Calibri"/>
              <a:ea typeface="Calibri"/>
              <a:cs typeface="Arial"/>
            </a:endParaRPr>
          </a:p>
          <a:p>
            <a:pPr marL="502920" indent="0">
              <a:lnSpc>
                <a:spcPct val="115000"/>
              </a:lnSpc>
              <a:spcAft>
                <a:spcPts val="0"/>
              </a:spcAft>
              <a:buNone/>
              <a:tabLst>
                <a:tab pos="2362200" algn="l"/>
                <a:tab pos="2743200" algn="l"/>
                <a:tab pos="3200400" algn="l"/>
                <a:tab pos="3657600" algn="l"/>
                <a:tab pos="4114800" algn="l"/>
                <a:tab pos="4572000" algn="l"/>
              </a:tabLst>
            </a:pPr>
            <a:r>
              <a:rPr lang="en-US" sz="2400" dirty="0">
                <a:latin typeface="Times New Roman"/>
                <a:ea typeface="Calibri"/>
                <a:cs typeface="Arial"/>
              </a:rPr>
              <a:t> </a:t>
            </a:r>
            <a:endParaRPr lang="en-US" sz="1800" dirty="0">
              <a:latin typeface="Calibri"/>
              <a:ea typeface="Calibri"/>
              <a:cs typeface="Arial"/>
            </a:endParaRPr>
          </a:p>
          <a:p>
            <a:pPr marL="90170">
              <a:lnSpc>
                <a:spcPct val="115000"/>
              </a:lnSpc>
              <a:spcAft>
                <a:spcPts val="0"/>
              </a:spcAft>
              <a:tabLst>
                <a:tab pos="2362200" algn="l"/>
                <a:tab pos="2743200" algn="l"/>
                <a:tab pos="3200400" algn="l"/>
                <a:tab pos="3657600" algn="l"/>
                <a:tab pos="4114800" algn="l"/>
                <a:tab pos="4572000" algn="l"/>
              </a:tabLst>
            </a:pPr>
            <a:r>
              <a:rPr lang="en-US" sz="2400" b="1" u="sng" dirty="0">
                <a:latin typeface="Times New Roman"/>
                <a:ea typeface="Calibri"/>
                <a:cs typeface="Arial"/>
              </a:rPr>
              <a:t>Oxo acids of As, </a:t>
            </a:r>
            <a:r>
              <a:rPr lang="en-US" sz="2400" b="1" u="sng" dirty="0" err="1">
                <a:latin typeface="Times New Roman"/>
                <a:ea typeface="Calibri"/>
                <a:cs typeface="Arial"/>
              </a:rPr>
              <a:t>Sb</a:t>
            </a:r>
            <a:r>
              <a:rPr lang="en-US" sz="2400" b="1" u="sng" dirty="0">
                <a:latin typeface="Times New Roman"/>
                <a:ea typeface="Calibri"/>
                <a:cs typeface="Arial"/>
              </a:rPr>
              <a:t> and Bi </a:t>
            </a:r>
            <a:endParaRPr lang="en-US" sz="1800" dirty="0">
              <a:latin typeface="Calibri"/>
              <a:ea typeface="Calibri"/>
              <a:cs typeface="Arial"/>
            </a:endParaRPr>
          </a:p>
          <a:p>
            <a:pPr marL="502920" indent="0">
              <a:lnSpc>
                <a:spcPct val="115000"/>
              </a:lnSpc>
              <a:spcAft>
                <a:spcPts val="0"/>
              </a:spcAft>
              <a:buNone/>
              <a:tabLst>
                <a:tab pos="2362200" algn="l"/>
                <a:tab pos="2743200" algn="l"/>
                <a:tab pos="3200400" algn="l"/>
                <a:tab pos="3657600" algn="l"/>
                <a:tab pos="4114800" algn="l"/>
                <a:tab pos="4572000" algn="l"/>
              </a:tabLst>
            </a:pPr>
            <a:r>
              <a:rPr lang="en-US" sz="2400" dirty="0">
                <a:latin typeface="Times New Roman"/>
                <a:ea typeface="Calibri"/>
                <a:cs typeface="Arial"/>
              </a:rPr>
              <a:t>Examples:</a:t>
            </a:r>
            <a:endParaRPr lang="en-US" sz="1800" dirty="0">
              <a:latin typeface="Calibri"/>
              <a:ea typeface="Calibri"/>
              <a:cs typeface="Arial"/>
            </a:endParaRPr>
          </a:p>
          <a:p>
            <a:pPr marL="685800">
              <a:lnSpc>
                <a:spcPct val="115000"/>
              </a:lnSpc>
              <a:spcAft>
                <a:spcPts val="0"/>
              </a:spcAft>
              <a:tabLst>
                <a:tab pos="2362200" algn="l"/>
                <a:tab pos="2743200" algn="l"/>
                <a:tab pos="3200400" algn="l"/>
                <a:tab pos="3657600" algn="l"/>
                <a:tab pos="4114800" algn="l"/>
                <a:tab pos="4572000" algn="l"/>
              </a:tabLst>
            </a:pPr>
            <a:r>
              <a:rPr lang="en-US" sz="2400" dirty="0">
                <a:latin typeface="Times New Roman"/>
                <a:ea typeface="Calibri"/>
                <a:cs typeface="Arial"/>
              </a:rPr>
              <a:t>As(OH)</a:t>
            </a:r>
            <a:r>
              <a:rPr lang="en-US" sz="2400" baseline="-25000" dirty="0">
                <a:latin typeface="Times New Roman"/>
                <a:ea typeface="Calibri"/>
                <a:cs typeface="Arial"/>
              </a:rPr>
              <a:t>3</a:t>
            </a:r>
            <a:r>
              <a:rPr lang="en-US" sz="2400" dirty="0">
                <a:latin typeface="Times New Roman"/>
                <a:ea typeface="Calibri"/>
                <a:cs typeface="Arial"/>
              </a:rPr>
              <a:t>   </a:t>
            </a:r>
            <a:r>
              <a:rPr lang="en-US" sz="2400" dirty="0" err="1">
                <a:latin typeface="Times New Roman"/>
                <a:ea typeface="Calibri"/>
                <a:cs typeface="Arial"/>
              </a:rPr>
              <a:t>Arsenous</a:t>
            </a:r>
            <a:r>
              <a:rPr lang="en-US" sz="2400" dirty="0">
                <a:latin typeface="Times New Roman"/>
                <a:ea typeface="Calibri"/>
                <a:cs typeface="Arial"/>
              </a:rPr>
              <a:t> acid.</a:t>
            </a:r>
            <a:endParaRPr lang="en-US" sz="1800" dirty="0">
              <a:latin typeface="Calibri"/>
              <a:ea typeface="Calibri"/>
              <a:cs typeface="Arial"/>
            </a:endParaRPr>
          </a:p>
          <a:p>
            <a:pPr marL="685800">
              <a:lnSpc>
                <a:spcPct val="115000"/>
              </a:lnSpc>
              <a:spcAft>
                <a:spcPts val="0"/>
              </a:spcAft>
              <a:tabLst>
                <a:tab pos="2362200" algn="l"/>
                <a:tab pos="2743200" algn="l"/>
                <a:tab pos="3200400" algn="l"/>
                <a:tab pos="3657600" algn="l"/>
                <a:tab pos="4114800" algn="l"/>
                <a:tab pos="4572000" algn="l"/>
              </a:tabLst>
            </a:pPr>
            <a:r>
              <a:rPr lang="en-US" sz="2400" dirty="0">
                <a:latin typeface="Times New Roman"/>
                <a:ea typeface="Calibri"/>
                <a:cs typeface="Arial"/>
              </a:rPr>
              <a:t>H</a:t>
            </a:r>
            <a:r>
              <a:rPr lang="en-US" sz="2400" baseline="-25000" dirty="0">
                <a:latin typeface="Times New Roman"/>
                <a:ea typeface="Calibri"/>
                <a:cs typeface="Arial"/>
              </a:rPr>
              <a:t>3</a:t>
            </a:r>
            <a:r>
              <a:rPr lang="en-US" sz="2400" dirty="0">
                <a:latin typeface="Times New Roman"/>
                <a:ea typeface="Calibri"/>
                <a:cs typeface="Arial"/>
              </a:rPr>
              <a:t>A</a:t>
            </a:r>
            <a:r>
              <a:rPr lang="en-US" sz="2400" baseline="-25000" dirty="0">
                <a:latin typeface="Times New Roman"/>
                <a:ea typeface="Calibri"/>
                <a:cs typeface="Arial"/>
              </a:rPr>
              <a:t>S</a:t>
            </a:r>
            <a:r>
              <a:rPr lang="en-US" sz="2400" dirty="0">
                <a:latin typeface="Times New Roman"/>
                <a:ea typeface="Calibri"/>
                <a:cs typeface="Arial"/>
              </a:rPr>
              <a:t>O</a:t>
            </a:r>
            <a:r>
              <a:rPr lang="en-US" sz="2400" baseline="-25000" dirty="0">
                <a:latin typeface="Times New Roman"/>
                <a:ea typeface="Calibri"/>
                <a:cs typeface="Arial"/>
              </a:rPr>
              <a:t>4</a:t>
            </a:r>
            <a:r>
              <a:rPr lang="en-US" sz="2400" dirty="0">
                <a:latin typeface="Times New Roman"/>
                <a:ea typeface="Calibri"/>
                <a:cs typeface="Arial"/>
              </a:rPr>
              <a:t>   Arsenic acid.</a:t>
            </a:r>
            <a:endParaRPr lang="en-US" sz="1800" dirty="0">
              <a:latin typeface="Calibri"/>
              <a:ea typeface="Calibri"/>
              <a:cs typeface="Arial"/>
            </a:endParaRPr>
          </a:p>
          <a:p>
            <a:pPr marL="685800">
              <a:lnSpc>
                <a:spcPct val="115000"/>
              </a:lnSpc>
              <a:spcAft>
                <a:spcPts val="0"/>
              </a:spcAft>
              <a:tabLst>
                <a:tab pos="2362200" algn="l"/>
                <a:tab pos="2743200" algn="l"/>
                <a:tab pos="3200400" algn="l"/>
                <a:tab pos="3657600" algn="l"/>
                <a:tab pos="4114800" algn="l"/>
                <a:tab pos="4572000" algn="l"/>
              </a:tabLst>
            </a:pPr>
            <a:r>
              <a:rPr lang="en-US" sz="2400" dirty="0">
                <a:latin typeface="Times New Roman"/>
                <a:ea typeface="Calibri"/>
                <a:cs typeface="Arial"/>
              </a:rPr>
              <a:t> </a:t>
            </a:r>
            <a:endParaRPr lang="en-US" sz="1800" dirty="0">
              <a:latin typeface="Calibri"/>
              <a:ea typeface="Calibri"/>
              <a:cs typeface="Arial"/>
            </a:endParaRPr>
          </a:p>
          <a:p>
            <a:pPr marL="450215">
              <a:lnSpc>
                <a:spcPct val="115000"/>
              </a:lnSpc>
              <a:spcAft>
                <a:spcPts val="0"/>
              </a:spcAft>
              <a:tabLst>
                <a:tab pos="2362200" algn="l"/>
                <a:tab pos="2743200" algn="l"/>
                <a:tab pos="3200400" algn="l"/>
                <a:tab pos="3657600" algn="l"/>
                <a:tab pos="4114800" algn="l"/>
                <a:tab pos="4572000" algn="l"/>
              </a:tabLst>
            </a:pPr>
            <a:r>
              <a:rPr lang="en-US" sz="2400" dirty="0">
                <a:latin typeface="Times New Roman"/>
                <a:ea typeface="Calibri"/>
                <a:cs typeface="Arial"/>
              </a:rPr>
              <a:t>H</a:t>
            </a:r>
            <a:r>
              <a:rPr lang="en-US" sz="2400" baseline="-25000" dirty="0">
                <a:latin typeface="Times New Roman"/>
                <a:ea typeface="Calibri"/>
                <a:cs typeface="Arial"/>
              </a:rPr>
              <a:t>7</a:t>
            </a:r>
            <a:r>
              <a:rPr lang="en-US" sz="2400" dirty="0">
                <a:latin typeface="Times New Roman"/>
                <a:ea typeface="Calibri"/>
                <a:cs typeface="Arial"/>
              </a:rPr>
              <a:t>SbO</a:t>
            </a:r>
            <a:r>
              <a:rPr lang="en-US" sz="2400" baseline="-25000" dirty="0">
                <a:latin typeface="Times New Roman"/>
                <a:ea typeface="Calibri"/>
                <a:cs typeface="Arial"/>
              </a:rPr>
              <a:t>6</a:t>
            </a:r>
            <a:r>
              <a:rPr lang="en-US" sz="2400" dirty="0">
                <a:latin typeface="Times New Roman"/>
                <a:ea typeface="Calibri"/>
                <a:cs typeface="Arial"/>
              </a:rPr>
              <a:t>   </a:t>
            </a:r>
            <a:r>
              <a:rPr lang="en-US" sz="2400" dirty="0" err="1">
                <a:latin typeface="Times New Roman"/>
                <a:ea typeface="Calibri"/>
                <a:cs typeface="Arial"/>
              </a:rPr>
              <a:t>Antimonic</a:t>
            </a:r>
            <a:r>
              <a:rPr lang="en-US" sz="2400" dirty="0">
                <a:latin typeface="Times New Roman"/>
                <a:ea typeface="Calibri"/>
                <a:cs typeface="Arial"/>
              </a:rPr>
              <a:t> acid (not know as free , but in solution).</a:t>
            </a:r>
            <a:endParaRPr lang="en-US" sz="1800" dirty="0">
              <a:latin typeface="Calibri"/>
              <a:ea typeface="Calibri"/>
              <a:cs typeface="Arial"/>
            </a:endParaRPr>
          </a:p>
          <a:p>
            <a:pPr marL="450215">
              <a:lnSpc>
                <a:spcPct val="115000"/>
              </a:lnSpc>
              <a:spcAft>
                <a:spcPts val="0"/>
              </a:spcAft>
              <a:tabLst>
                <a:tab pos="2362200" algn="l"/>
                <a:tab pos="2743200" algn="l"/>
                <a:tab pos="3200400" algn="l"/>
                <a:tab pos="3657600" algn="l"/>
                <a:tab pos="4114800" algn="l"/>
                <a:tab pos="4572000" algn="l"/>
              </a:tabLst>
            </a:pPr>
            <a:r>
              <a:rPr lang="en-US" sz="2400" dirty="0">
                <a:latin typeface="Times New Roman"/>
                <a:ea typeface="Calibri"/>
                <a:cs typeface="Arial"/>
              </a:rPr>
              <a:t>Antimony salts are called Antimonite and </a:t>
            </a:r>
            <a:r>
              <a:rPr lang="en-US" sz="2400" dirty="0" err="1">
                <a:latin typeface="Times New Roman"/>
                <a:ea typeface="Calibri"/>
                <a:cs typeface="Arial"/>
              </a:rPr>
              <a:t>Antimonate</a:t>
            </a:r>
            <a:r>
              <a:rPr lang="en-US" sz="2400" dirty="0">
                <a:latin typeface="Times New Roman"/>
                <a:ea typeface="Calibri"/>
                <a:cs typeface="Arial"/>
              </a:rPr>
              <a:t>.</a:t>
            </a:r>
            <a:endParaRPr lang="en-US" sz="1800" dirty="0">
              <a:latin typeface="Calibri"/>
              <a:ea typeface="Calibri"/>
              <a:cs typeface="Arial"/>
            </a:endParaRPr>
          </a:p>
          <a:p>
            <a:pPr marL="450215">
              <a:lnSpc>
                <a:spcPct val="115000"/>
              </a:lnSpc>
              <a:spcAft>
                <a:spcPts val="0"/>
              </a:spcAft>
              <a:tabLst>
                <a:tab pos="2362200" algn="l"/>
                <a:tab pos="2743200" algn="l"/>
                <a:tab pos="3200400" algn="l"/>
                <a:tab pos="3657600" algn="l"/>
                <a:tab pos="4114800" algn="l"/>
                <a:tab pos="4572000" algn="l"/>
              </a:tabLst>
            </a:pPr>
            <a:r>
              <a:rPr lang="en-US" sz="600" dirty="0">
                <a:latin typeface="Times New Roman"/>
                <a:ea typeface="Calibri"/>
                <a:cs typeface="Arial"/>
              </a:rPr>
              <a:t> </a:t>
            </a:r>
            <a:endParaRPr lang="en-US" sz="1800" dirty="0">
              <a:latin typeface="Calibri"/>
              <a:ea typeface="Calibri"/>
              <a:cs typeface="Arial"/>
            </a:endParaRPr>
          </a:p>
          <a:p>
            <a:pPr marL="450215">
              <a:lnSpc>
                <a:spcPct val="115000"/>
              </a:lnSpc>
              <a:spcAft>
                <a:spcPts val="0"/>
              </a:spcAft>
              <a:tabLst>
                <a:tab pos="2362200" algn="l"/>
                <a:tab pos="2743200" algn="l"/>
                <a:tab pos="3200400" algn="l"/>
                <a:tab pos="3657600" algn="l"/>
                <a:tab pos="4114800" algn="l"/>
                <a:tab pos="4572000" algn="l"/>
              </a:tabLst>
            </a:pPr>
            <a:r>
              <a:rPr lang="en-US" sz="2400" dirty="0" err="1">
                <a:latin typeface="Times New Roman"/>
                <a:ea typeface="Calibri"/>
                <a:cs typeface="Arial"/>
              </a:rPr>
              <a:t>Bismothate</a:t>
            </a:r>
            <a:r>
              <a:rPr lang="en-US" sz="2400" dirty="0">
                <a:latin typeface="Times New Roman"/>
                <a:ea typeface="Calibri"/>
                <a:cs typeface="Arial"/>
              </a:rPr>
              <a:t> are not known as pure but by the reaction of Cl</a:t>
            </a:r>
            <a:r>
              <a:rPr lang="en-US" sz="2400" baseline="-25000" dirty="0">
                <a:latin typeface="Times New Roman"/>
                <a:ea typeface="Calibri"/>
                <a:cs typeface="Arial"/>
              </a:rPr>
              <a:t>2</a:t>
            </a:r>
            <a:r>
              <a:rPr lang="en-US" sz="2400" dirty="0">
                <a:latin typeface="Times New Roman"/>
                <a:ea typeface="Calibri"/>
                <a:cs typeface="Arial"/>
              </a:rPr>
              <a:t> Bi(OH)</a:t>
            </a:r>
            <a:r>
              <a:rPr lang="en-US" sz="2400" baseline="-25000" dirty="0">
                <a:latin typeface="Times New Roman"/>
                <a:ea typeface="Calibri"/>
                <a:cs typeface="Arial"/>
              </a:rPr>
              <a:t>2</a:t>
            </a:r>
            <a:r>
              <a:rPr lang="en-US" sz="2400" dirty="0">
                <a:latin typeface="Times New Roman"/>
                <a:ea typeface="Calibri"/>
                <a:cs typeface="Arial"/>
              </a:rPr>
              <a:t> in strong basic solutions or by heating of Na</a:t>
            </a:r>
            <a:r>
              <a:rPr lang="en-US" sz="2400" baseline="-25000" dirty="0">
                <a:latin typeface="Times New Roman"/>
                <a:ea typeface="Calibri"/>
                <a:cs typeface="Arial"/>
              </a:rPr>
              <a:t>2</a:t>
            </a:r>
            <a:r>
              <a:rPr lang="en-US" sz="2400" dirty="0">
                <a:latin typeface="Times New Roman"/>
                <a:ea typeface="Calibri"/>
                <a:cs typeface="Arial"/>
              </a:rPr>
              <a:t>O</a:t>
            </a:r>
            <a:r>
              <a:rPr lang="en-US" sz="2400" baseline="-25000" dirty="0">
                <a:latin typeface="Times New Roman"/>
                <a:ea typeface="Calibri"/>
                <a:cs typeface="Arial"/>
              </a:rPr>
              <a:t>2</a:t>
            </a:r>
            <a:r>
              <a:rPr lang="en-US" sz="2400" dirty="0">
                <a:latin typeface="Times New Roman"/>
                <a:ea typeface="Calibri"/>
                <a:cs typeface="Arial"/>
              </a:rPr>
              <a:t> with Bi</a:t>
            </a:r>
            <a:r>
              <a:rPr lang="en-US" sz="2400" baseline="-25000" dirty="0">
                <a:latin typeface="Times New Roman"/>
                <a:ea typeface="Calibri"/>
                <a:cs typeface="Arial"/>
              </a:rPr>
              <a:t>2</a:t>
            </a:r>
            <a:r>
              <a:rPr lang="en-US" sz="2400" dirty="0">
                <a:latin typeface="Times New Roman"/>
                <a:ea typeface="Calibri"/>
                <a:cs typeface="Arial"/>
              </a:rPr>
              <a:t>O</a:t>
            </a:r>
            <a:r>
              <a:rPr lang="en-US" sz="2400" baseline="-25000" dirty="0">
                <a:latin typeface="Times New Roman"/>
                <a:ea typeface="Calibri"/>
                <a:cs typeface="Arial"/>
              </a:rPr>
              <a:t>2 </a:t>
            </a:r>
            <a:r>
              <a:rPr lang="en-US" sz="2400" dirty="0">
                <a:latin typeface="Times New Roman"/>
                <a:ea typeface="Calibri"/>
                <a:cs typeface="Arial"/>
              </a:rPr>
              <a:t>to give NaBiO</a:t>
            </a:r>
            <a:r>
              <a:rPr lang="en-US" sz="2400" baseline="-25000" dirty="0">
                <a:latin typeface="Times New Roman"/>
                <a:ea typeface="Calibri"/>
                <a:cs typeface="Arial"/>
              </a:rPr>
              <a:t>3</a:t>
            </a:r>
            <a:r>
              <a:rPr lang="en-US" sz="2400" dirty="0">
                <a:latin typeface="Times New Roman"/>
                <a:ea typeface="Calibri"/>
                <a:cs typeface="Arial"/>
              </a:rPr>
              <a:t>.</a:t>
            </a:r>
            <a:endParaRPr lang="en-US" sz="1800" dirty="0">
              <a:latin typeface="Calibri"/>
              <a:ea typeface="Calibri"/>
              <a:cs typeface="Arial"/>
            </a:endParaRPr>
          </a:p>
          <a:p>
            <a:pPr marL="450215">
              <a:lnSpc>
                <a:spcPct val="115000"/>
              </a:lnSpc>
              <a:spcAft>
                <a:spcPts val="0"/>
              </a:spcAft>
              <a:tabLst>
                <a:tab pos="2362200" algn="l"/>
                <a:tab pos="2743200" algn="l"/>
                <a:tab pos="3200400" algn="l"/>
                <a:tab pos="3657600" algn="l"/>
                <a:tab pos="4114800" algn="l"/>
                <a:tab pos="4572000" algn="l"/>
              </a:tabLst>
            </a:pPr>
            <a:r>
              <a:rPr lang="en-US" sz="2400" dirty="0" err="1">
                <a:latin typeface="Times New Roman"/>
                <a:ea typeface="Calibri"/>
                <a:cs typeface="Arial"/>
              </a:rPr>
              <a:t>Bismothates</a:t>
            </a:r>
            <a:r>
              <a:rPr lang="en-US" sz="2400" dirty="0">
                <a:latin typeface="Times New Roman"/>
                <a:ea typeface="Calibri"/>
                <a:cs typeface="Arial"/>
              </a:rPr>
              <a:t> are strong oxidizing agents</a:t>
            </a:r>
            <a:r>
              <a:rPr lang="en-US" sz="2400" dirty="0" smtClean="0">
                <a:latin typeface="Times New Roman"/>
                <a:ea typeface="Calibri"/>
                <a:cs typeface="Arial"/>
              </a:rPr>
              <a:t>.</a:t>
            </a:r>
            <a:r>
              <a:rPr lang="en-US" sz="2400" dirty="0">
                <a:latin typeface="Times New Roman"/>
                <a:ea typeface="Calibri"/>
                <a:cs typeface="Arial"/>
              </a:rPr>
              <a:t> </a:t>
            </a:r>
            <a:endParaRPr lang="en-US" sz="1800" dirty="0">
              <a:latin typeface="Calibri"/>
              <a:ea typeface="Calibri"/>
              <a:cs typeface="Arial"/>
            </a:endParaRPr>
          </a:p>
          <a:p>
            <a:endParaRPr lang="en-US" dirty="0"/>
          </a:p>
        </p:txBody>
      </p:sp>
    </p:spTree>
    <p:extLst>
      <p:ext uri="{BB962C8B-B14F-4D97-AF65-F5344CB8AC3E}">
        <p14:creationId xmlns:p14="http://schemas.microsoft.com/office/powerpoint/2010/main" val="3789654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144000" cy="6858000"/>
          </a:xfrm>
        </p:spPr>
        <p:txBody>
          <a:bodyPr>
            <a:normAutofit/>
          </a:bodyPr>
          <a:lstStyle/>
          <a:p>
            <a:pPr marL="457200" algn="ctr">
              <a:lnSpc>
                <a:spcPct val="115000"/>
              </a:lnSpc>
              <a:spcAft>
                <a:spcPts val="1000"/>
              </a:spcAft>
              <a:tabLst>
                <a:tab pos="2085975" algn="l"/>
              </a:tabLst>
            </a:pPr>
            <a:r>
              <a:rPr lang="en-US" sz="2400" b="1" u="sng" dirty="0" smtClean="0">
                <a:latin typeface="Times New Roman"/>
                <a:ea typeface="Calibri"/>
                <a:cs typeface="Arial"/>
              </a:rPr>
              <a:t>Nitrides</a:t>
            </a:r>
          </a:p>
          <a:p>
            <a:pPr marL="0" lvl="0" indent="0" algn="just">
              <a:lnSpc>
                <a:spcPct val="115000"/>
              </a:lnSpc>
              <a:spcAft>
                <a:spcPts val="0"/>
              </a:spcAft>
              <a:buNone/>
              <a:tabLst>
                <a:tab pos="2085975" algn="l"/>
              </a:tabLst>
            </a:pPr>
            <a:r>
              <a:rPr lang="en-US" sz="1800" b="1" u="sng" dirty="0" smtClean="0">
                <a:latin typeface="Times New Roman"/>
                <a:ea typeface="Calibri"/>
                <a:cs typeface="Arial"/>
              </a:rPr>
              <a:t>1- Ionic</a:t>
            </a:r>
            <a:r>
              <a:rPr lang="en-US" sz="1800" b="1" u="sng" dirty="0">
                <a:latin typeface="Times New Roman"/>
                <a:ea typeface="Calibri"/>
                <a:cs typeface="Arial"/>
              </a:rPr>
              <a:t>:-</a:t>
            </a:r>
            <a:endParaRPr lang="en-US" sz="1800" dirty="0">
              <a:latin typeface="Calibri"/>
              <a:ea typeface="Calibri"/>
              <a:cs typeface="Arial"/>
            </a:endParaRPr>
          </a:p>
          <a:p>
            <a:pPr marL="502920" indent="0" algn="just">
              <a:lnSpc>
                <a:spcPct val="115000"/>
              </a:lnSpc>
              <a:spcAft>
                <a:spcPts val="0"/>
              </a:spcAft>
              <a:buNone/>
              <a:tabLst>
                <a:tab pos="2085975" algn="l"/>
              </a:tabLst>
            </a:pPr>
            <a:r>
              <a:rPr lang="ar-SA" sz="1800" dirty="0" smtClean="0">
                <a:latin typeface="Calibri"/>
                <a:ea typeface="Calibri"/>
                <a:cs typeface="Times New Roman"/>
              </a:rPr>
              <a:t> </a:t>
            </a:r>
            <a:r>
              <a:rPr lang="en-US" sz="1800" dirty="0">
                <a:latin typeface="Times New Roman"/>
                <a:ea typeface="Calibri"/>
                <a:cs typeface="Arial"/>
              </a:rPr>
              <a:t>e.g. Li</a:t>
            </a:r>
            <a:r>
              <a:rPr lang="en-US" sz="1800" baseline="-25000" dirty="0">
                <a:latin typeface="Times New Roman"/>
                <a:ea typeface="Calibri"/>
                <a:cs typeface="Arial"/>
              </a:rPr>
              <a:t>3</a:t>
            </a:r>
            <a:r>
              <a:rPr lang="en-US" sz="1800" dirty="0">
                <a:latin typeface="Times New Roman"/>
                <a:ea typeface="Calibri"/>
                <a:cs typeface="Arial"/>
              </a:rPr>
              <a:t>N , nitrides of earth alkaloids .They produce by the direct reaction of the element and nitrogen , they have N</a:t>
            </a:r>
            <a:r>
              <a:rPr lang="en-US" sz="1800" baseline="30000" dirty="0">
                <a:latin typeface="Times New Roman"/>
                <a:ea typeface="Calibri"/>
                <a:cs typeface="Arial"/>
              </a:rPr>
              <a:t>-3</a:t>
            </a:r>
            <a:r>
              <a:rPr lang="en-US" sz="1800" dirty="0">
                <a:latin typeface="Times New Roman"/>
                <a:ea typeface="Calibri"/>
                <a:cs typeface="Arial"/>
              </a:rPr>
              <a:t> and hydrolyze by water forming Ammonia and hydroxide.</a:t>
            </a:r>
            <a:endParaRPr lang="en-US" sz="1800" dirty="0">
              <a:latin typeface="Calibri"/>
              <a:ea typeface="Calibri"/>
              <a:cs typeface="Arial"/>
            </a:endParaRPr>
          </a:p>
          <a:p>
            <a:pPr marL="502920" indent="0" algn="just">
              <a:lnSpc>
                <a:spcPct val="115000"/>
              </a:lnSpc>
              <a:spcAft>
                <a:spcPts val="0"/>
              </a:spcAft>
              <a:buNone/>
              <a:tabLst>
                <a:tab pos="2085975" algn="l"/>
              </a:tabLst>
            </a:pPr>
            <a:r>
              <a:rPr lang="en-US" sz="1800" dirty="0">
                <a:latin typeface="Times New Roman"/>
                <a:ea typeface="Calibri"/>
                <a:cs typeface="Arial"/>
              </a:rPr>
              <a:t>Li</a:t>
            </a:r>
            <a:r>
              <a:rPr lang="en-US" sz="1800" baseline="-25000" dirty="0">
                <a:latin typeface="Times New Roman"/>
                <a:ea typeface="Calibri"/>
                <a:cs typeface="Arial"/>
              </a:rPr>
              <a:t>3</a:t>
            </a:r>
            <a:r>
              <a:rPr lang="en-US" sz="1800" dirty="0">
                <a:latin typeface="Times New Roman"/>
                <a:ea typeface="Calibri"/>
                <a:cs typeface="Arial"/>
              </a:rPr>
              <a:t>N + 3H</a:t>
            </a:r>
            <a:r>
              <a:rPr lang="en-US" sz="1800" baseline="-25000" dirty="0">
                <a:latin typeface="Times New Roman"/>
                <a:ea typeface="Calibri"/>
                <a:cs typeface="Arial"/>
              </a:rPr>
              <a:t>2</a:t>
            </a:r>
            <a:r>
              <a:rPr lang="en-US" sz="1800" dirty="0">
                <a:latin typeface="Times New Roman"/>
                <a:ea typeface="Calibri"/>
                <a:cs typeface="Arial"/>
              </a:rPr>
              <a:t>O </a:t>
            </a:r>
            <a:r>
              <a:rPr lang="en-US" sz="1800" dirty="0" smtClean="0">
                <a:latin typeface="Times New Roman"/>
                <a:ea typeface="Calibri"/>
                <a:cs typeface="Arial"/>
              </a:rPr>
              <a:t>              </a:t>
            </a:r>
            <a:r>
              <a:rPr lang="en-US" sz="1800" dirty="0">
                <a:latin typeface="Times New Roman"/>
                <a:ea typeface="Calibri"/>
                <a:cs typeface="Arial"/>
              </a:rPr>
              <a:t>NH</a:t>
            </a:r>
            <a:r>
              <a:rPr lang="en-US" sz="1800" baseline="-25000" dirty="0">
                <a:latin typeface="Times New Roman"/>
                <a:ea typeface="Calibri"/>
                <a:cs typeface="Arial"/>
              </a:rPr>
              <a:t>3</a:t>
            </a:r>
            <a:r>
              <a:rPr lang="en-US" sz="1800" dirty="0">
                <a:latin typeface="Times New Roman"/>
                <a:ea typeface="Calibri"/>
                <a:cs typeface="Arial"/>
              </a:rPr>
              <a:t> + </a:t>
            </a:r>
            <a:r>
              <a:rPr lang="en-US" sz="1800" dirty="0" smtClean="0">
                <a:latin typeface="Times New Roman"/>
                <a:ea typeface="Calibri"/>
                <a:cs typeface="Arial"/>
              </a:rPr>
              <a:t>3LiOH</a:t>
            </a:r>
          </a:p>
          <a:p>
            <a:pPr marL="502920" indent="0" algn="just">
              <a:lnSpc>
                <a:spcPct val="115000"/>
              </a:lnSpc>
              <a:spcAft>
                <a:spcPts val="0"/>
              </a:spcAft>
              <a:buNone/>
              <a:tabLst>
                <a:tab pos="2085975" algn="l"/>
              </a:tabLst>
            </a:pPr>
            <a:r>
              <a:rPr lang="en-US" sz="1800" dirty="0" smtClean="0">
                <a:latin typeface="Times New Roman"/>
                <a:ea typeface="Calibri"/>
                <a:cs typeface="Arial"/>
              </a:rPr>
              <a:t> </a:t>
            </a:r>
            <a:endParaRPr lang="en-US" sz="1800" dirty="0">
              <a:latin typeface="Calibri"/>
              <a:ea typeface="Calibri"/>
              <a:cs typeface="Arial"/>
            </a:endParaRPr>
          </a:p>
          <a:p>
            <a:pPr marL="0" lvl="0" indent="0" algn="just">
              <a:lnSpc>
                <a:spcPct val="115000"/>
              </a:lnSpc>
              <a:spcAft>
                <a:spcPts val="0"/>
              </a:spcAft>
              <a:buNone/>
              <a:tabLst>
                <a:tab pos="2085975" algn="l"/>
              </a:tabLst>
            </a:pPr>
            <a:r>
              <a:rPr lang="en-US" sz="1800" b="1" u="sng" dirty="0" smtClean="0">
                <a:latin typeface="Times New Roman"/>
                <a:ea typeface="Calibri"/>
                <a:cs typeface="Arial"/>
              </a:rPr>
              <a:t> 2- Covalent</a:t>
            </a:r>
            <a:r>
              <a:rPr lang="en-US" sz="1800" dirty="0">
                <a:latin typeface="Times New Roman"/>
                <a:ea typeface="Calibri"/>
                <a:cs typeface="Arial"/>
              </a:rPr>
              <a:t>:-</a:t>
            </a:r>
            <a:endParaRPr lang="en-US" sz="1800" dirty="0">
              <a:latin typeface="Calibri"/>
              <a:ea typeface="Calibri"/>
              <a:cs typeface="Arial"/>
            </a:endParaRPr>
          </a:p>
          <a:p>
            <a:pPr marL="501015" indent="0" algn="just">
              <a:lnSpc>
                <a:spcPct val="150000"/>
              </a:lnSpc>
              <a:spcAft>
                <a:spcPts val="0"/>
              </a:spcAft>
              <a:buNone/>
              <a:tabLst>
                <a:tab pos="2085975" algn="l"/>
              </a:tabLst>
            </a:pPr>
            <a:r>
              <a:rPr lang="en-US" sz="1800" dirty="0" smtClean="0">
                <a:latin typeface="Times New Roman"/>
                <a:ea typeface="Calibri"/>
                <a:cs typeface="Arial"/>
              </a:rPr>
              <a:t>Covalent </a:t>
            </a:r>
            <a:r>
              <a:rPr lang="en-US" sz="1800" dirty="0">
                <a:latin typeface="Times New Roman"/>
                <a:ea typeface="Calibri"/>
                <a:cs typeface="Arial"/>
              </a:rPr>
              <a:t>nitrides like BN, </a:t>
            </a:r>
            <a:r>
              <a:rPr lang="en-US" sz="1800" dirty="0" err="1">
                <a:latin typeface="Times New Roman"/>
                <a:ea typeface="Calibri"/>
                <a:cs typeface="Arial"/>
              </a:rPr>
              <a:t>AlN</a:t>
            </a:r>
            <a:r>
              <a:rPr lang="en-US" sz="1800" dirty="0">
                <a:latin typeface="Times New Roman"/>
                <a:ea typeface="Calibri"/>
                <a:cs typeface="Arial"/>
              </a:rPr>
              <a:t> , which have high melting .points. and like carbon in their crystalline structure , can be formed. BN have two forms, like diamond in one form and like graphite in the other. Also there are volatile nitrides like S</a:t>
            </a:r>
            <a:r>
              <a:rPr lang="en-US" sz="1800" baseline="-25000" dirty="0">
                <a:latin typeface="Times New Roman"/>
                <a:ea typeface="Calibri"/>
                <a:cs typeface="Arial"/>
              </a:rPr>
              <a:t>4</a:t>
            </a:r>
            <a:r>
              <a:rPr lang="en-US" sz="1800" dirty="0">
                <a:latin typeface="Times New Roman"/>
                <a:ea typeface="Calibri"/>
                <a:cs typeface="Arial"/>
              </a:rPr>
              <a:t>N.</a:t>
            </a:r>
            <a:endParaRPr lang="en-US" sz="1800" dirty="0">
              <a:latin typeface="Calibri"/>
              <a:ea typeface="Calibri"/>
              <a:cs typeface="Arial"/>
            </a:endParaRPr>
          </a:p>
          <a:p>
            <a:pPr marL="502920" indent="0" algn="just">
              <a:lnSpc>
                <a:spcPct val="115000"/>
              </a:lnSpc>
              <a:spcAft>
                <a:spcPts val="0"/>
              </a:spcAft>
              <a:buNone/>
              <a:tabLst>
                <a:tab pos="2085975" algn="l"/>
              </a:tabLst>
            </a:pPr>
            <a:endParaRPr lang="en-US" sz="1800" dirty="0">
              <a:latin typeface="Calibri"/>
              <a:ea typeface="Calibri"/>
              <a:cs typeface="Arial"/>
            </a:endParaRPr>
          </a:p>
          <a:p>
            <a:pPr marL="0" lvl="0" indent="0" algn="just">
              <a:lnSpc>
                <a:spcPct val="115000"/>
              </a:lnSpc>
              <a:spcAft>
                <a:spcPts val="0"/>
              </a:spcAft>
              <a:buNone/>
              <a:tabLst>
                <a:tab pos="2085975" algn="l"/>
              </a:tabLst>
            </a:pPr>
            <a:r>
              <a:rPr lang="en-US" sz="1800" b="1" u="sng" dirty="0" smtClean="0">
                <a:latin typeface="Times New Roman"/>
                <a:ea typeface="Calibri"/>
                <a:cs typeface="Arial"/>
              </a:rPr>
              <a:t>3- Transition </a:t>
            </a:r>
            <a:r>
              <a:rPr lang="en-US" sz="1800" b="1" u="sng" dirty="0">
                <a:latin typeface="Times New Roman"/>
                <a:ea typeface="Calibri"/>
                <a:cs typeface="Arial"/>
              </a:rPr>
              <a:t>Element Nitrides:-</a:t>
            </a:r>
            <a:endParaRPr lang="en-US" sz="1800" dirty="0">
              <a:latin typeface="Calibri"/>
              <a:ea typeface="Calibri"/>
              <a:cs typeface="Arial"/>
            </a:endParaRPr>
          </a:p>
          <a:p>
            <a:pPr marL="501015" indent="0" algn="just">
              <a:lnSpc>
                <a:spcPct val="150000"/>
              </a:lnSpc>
              <a:spcAft>
                <a:spcPts val="0"/>
              </a:spcAft>
              <a:buNone/>
              <a:tabLst>
                <a:tab pos="2085975" algn="l"/>
              </a:tabLst>
            </a:pPr>
            <a:r>
              <a:rPr lang="en-US" sz="1800" dirty="0" smtClean="0">
                <a:latin typeface="Times New Roman"/>
                <a:ea typeface="Calibri"/>
                <a:cs typeface="Arial"/>
              </a:rPr>
              <a:t>They </a:t>
            </a:r>
            <a:r>
              <a:rPr lang="en-US" sz="1800" dirty="0">
                <a:latin typeface="Times New Roman"/>
                <a:ea typeface="Calibri"/>
                <a:cs typeface="Arial"/>
              </a:rPr>
              <a:t>are like their iodides and carbides. Mostly nitrogen takes place in the cavities produced because of the packing of the metal</a:t>
            </a:r>
            <a:r>
              <a:rPr lang="en-US" sz="1800" baseline="30000" dirty="0">
                <a:latin typeface="Times New Roman"/>
                <a:ea typeface="Calibri"/>
                <a:cs typeface="Arial"/>
              </a:rPr>
              <a:t>'</a:t>
            </a:r>
            <a:r>
              <a:rPr lang="en-US" sz="1800" dirty="0">
                <a:latin typeface="Times New Roman"/>
                <a:ea typeface="Calibri"/>
                <a:cs typeface="Arial"/>
              </a:rPr>
              <a:t>s atoms. These nitrides are non-stoichiometric, nitrogen ratio is less in these compounds. They conduct electron current, chemically inactive and their melting points are very high e.g</a:t>
            </a:r>
            <a:r>
              <a:rPr lang="en-US" sz="1400" dirty="0">
                <a:latin typeface="Times New Roman"/>
                <a:ea typeface="Calibri"/>
                <a:cs typeface="Arial"/>
              </a:rPr>
              <a:t>. VN (m.p.2570˚c). </a:t>
            </a:r>
            <a:endParaRPr lang="en-US" sz="1100" dirty="0">
              <a:latin typeface="Calibri"/>
              <a:ea typeface="Calibri"/>
              <a:cs typeface="Arial"/>
            </a:endParaRPr>
          </a:p>
        </p:txBody>
      </p:sp>
      <p:cxnSp>
        <p:nvCxnSpPr>
          <p:cNvPr id="5" name="رابط كسهم مستقيم 4"/>
          <p:cNvCxnSpPr/>
          <p:nvPr/>
        </p:nvCxnSpPr>
        <p:spPr>
          <a:xfrm>
            <a:off x="1979712" y="1844824"/>
            <a:ext cx="57606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278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25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2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25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25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25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25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16632"/>
            <a:ext cx="9144000" cy="6624736"/>
          </a:xfrm>
        </p:spPr>
        <p:txBody>
          <a:bodyPr>
            <a:normAutofit fontScale="85000" lnSpcReduction="20000"/>
          </a:bodyPr>
          <a:lstStyle/>
          <a:p>
            <a:pPr marL="274320" indent="0" algn="just">
              <a:lnSpc>
                <a:spcPct val="115000"/>
              </a:lnSpc>
              <a:spcAft>
                <a:spcPts val="0"/>
              </a:spcAft>
              <a:buNone/>
              <a:tabLst>
                <a:tab pos="2085975" algn="l"/>
              </a:tabLst>
            </a:pPr>
            <a:r>
              <a:rPr lang="en-US" sz="3200" b="1" u="sng" dirty="0">
                <a:latin typeface="Times New Roman"/>
                <a:ea typeface="Calibri"/>
                <a:cs typeface="Arial"/>
              </a:rPr>
              <a:t>Nitrogen and Hydrogen Compounds:-</a:t>
            </a:r>
            <a:endParaRPr lang="en-US" sz="1800" dirty="0">
              <a:latin typeface="Calibri"/>
              <a:ea typeface="Calibri"/>
              <a:cs typeface="Arial"/>
            </a:endParaRPr>
          </a:p>
          <a:p>
            <a:pPr marL="342900" lvl="0" indent="-342900" algn="just">
              <a:lnSpc>
                <a:spcPct val="115000"/>
              </a:lnSpc>
              <a:spcAft>
                <a:spcPts val="0"/>
              </a:spcAft>
              <a:buFont typeface="+mj-lt"/>
              <a:buAutoNum type="arabicPeriod"/>
              <a:tabLst>
                <a:tab pos="2085975" algn="l"/>
              </a:tabLst>
            </a:pPr>
            <a:r>
              <a:rPr lang="en-US" sz="2400" b="1" u="sng" dirty="0">
                <a:latin typeface="Times New Roman"/>
                <a:ea typeface="Calibri"/>
                <a:cs typeface="Arial"/>
              </a:rPr>
              <a:t>Ammonia NH</a:t>
            </a:r>
            <a:r>
              <a:rPr lang="en-US" sz="2400" b="1" u="sng" baseline="-25000" dirty="0">
                <a:latin typeface="Times New Roman"/>
                <a:ea typeface="Calibri"/>
                <a:cs typeface="Arial"/>
              </a:rPr>
              <a:t>3</a:t>
            </a:r>
            <a:r>
              <a:rPr lang="en-US" sz="2400" b="1" u="sng" dirty="0">
                <a:latin typeface="Times New Roman"/>
                <a:ea typeface="Calibri"/>
                <a:cs typeface="Arial"/>
              </a:rPr>
              <a:t> (gas):-</a:t>
            </a:r>
            <a:endParaRPr lang="en-US" sz="1800" dirty="0">
              <a:latin typeface="Calibri"/>
              <a:ea typeface="Calibri"/>
              <a:cs typeface="Arial"/>
            </a:endParaRPr>
          </a:p>
          <a:p>
            <a:pPr marL="731520" indent="0" algn="just">
              <a:lnSpc>
                <a:spcPct val="115000"/>
              </a:lnSpc>
              <a:spcAft>
                <a:spcPts val="0"/>
              </a:spcAft>
              <a:buNone/>
              <a:tabLst>
                <a:tab pos="2085975" algn="l"/>
              </a:tabLst>
            </a:pPr>
            <a:r>
              <a:rPr lang="en-US" sz="2400" dirty="0">
                <a:latin typeface="Times New Roman"/>
                <a:ea typeface="Calibri"/>
                <a:cs typeface="Arial"/>
              </a:rPr>
              <a:t>The most one of these compounds, boils at -33.5˚c ,melts at -77˚c.</a:t>
            </a:r>
            <a:endParaRPr lang="en-US" sz="1800" dirty="0">
              <a:latin typeface="Calibri"/>
              <a:ea typeface="Calibri"/>
              <a:cs typeface="Arial"/>
            </a:endParaRPr>
          </a:p>
          <a:p>
            <a:pPr marL="731520" indent="0" algn="just">
              <a:lnSpc>
                <a:spcPct val="115000"/>
              </a:lnSpc>
              <a:spcAft>
                <a:spcPts val="0"/>
              </a:spcAft>
              <a:buNone/>
              <a:tabLst>
                <a:tab pos="2085975" algn="l"/>
              </a:tabLst>
            </a:pPr>
            <a:r>
              <a:rPr lang="en-US" sz="2400" dirty="0">
                <a:latin typeface="Times New Roman"/>
                <a:ea typeface="Calibri"/>
                <a:cs typeface="Arial"/>
              </a:rPr>
              <a:t> </a:t>
            </a:r>
            <a:endParaRPr lang="en-US" sz="1800" dirty="0">
              <a:latin typeface="Calibri"/>
              <a:ea typeface="Calibri"/>
              <a:cs typeface="Arial"/>
            </a:endParaRPr>
          </a:p>
          <a:p>
            <a:pPr marL="360045" indent="0" algn="just">
              <a:lnSpc>
                <a:spcPct val="115000"/>
              </a:lnSpc>
              <a:spcAft>
                <a:spcPts val="0"/>
              </a:spcAft>
              <a:buNone/>
              <a:tabLst>
                <a:tab pos="2085975" algn="l"/>
              </a:tabLst>
            </a:pPr>
            <a:r>
              <a:rPr lang="en-US" sz="2400" b="1" dirty="0">
                <a:latin typeface="Times New Roman"/>
                <a:ea typeface="Calibri"/>
                <a:cs typeface="Arial"/>
              </a:rPr>
              <a:t>Preparation </a:t>
            </a:r>
            <a:endParaRPr lang="en-US" sz="1800" dirty="0">
              <a:latin typeface="Calibri"/>
              <a:ea typeface="Calibri"/>
              <a:cs typeface="Arial"/>
            </a:endParaRPr>
          </a:p>
          <a:p>
            <a:pPr marL="0" lvl="0" indent="0" algn="just">
              <a:lnSpc>
                <a:spcPct val="150000"/>
              </a:lnSpc>
              <a:spcAft>
                <a:spcPts val="0"/>
              </a:spcAft>
              <a:buNone/>
              <a:tabLst>
                <a:tab pos="2085975" algn="l"/>
              </a:tabLst>
            </a:pPr>
            <a:r>
              <a:rPr lang="en-US" sz="2400" b="1" dirty="0" smtClean="0">
                <a:latin typeface="Times New Roman"/>
                <a:ea typeface="Calibri"/>
                <a:cs typeface="Arial"/>
              </a:rPr>
              <a:t>A-   In </a:t>
            </a:r>
            <a:r>
              <a:rPr lang="en-US" sz="2400" b="1" dirty="0">
                <a:latin typeface="Times New Roman"/>
                <a:ea typeface="Calibri"/>
                <a:cs typeface="Arial"/>
              </a:rPr>
              <a:t>Laboratory :- </a:t>
            </a:r>
            <a:r>
              <a:rPr lang="en-US" sz="2400" dirty="0">
                <a:latin typeface="Times New Roman"/>
                <a:ea typeface="Calibri"/>
                <a:cs typeface="Arial"/>
              </a:rPr>
              <a:t>From the reaction of ammonium salts with strong base:-</a:t>
            </a:r>
            <a:endParaRPr lang="en-US" sz="1800" dirty="0">
              <a:latin typeface="Calibri"/>
              <a:ea typeface="Calibri"/>
              <a:cs typeface="Arial"/>
            </a:endParaRPr>
          </a:p>
          <a:p>
            <a:pPr marL="960120" indent="0" algn="just">
              <a:lnSpc>
                <a:spcPct val="150000"/>
              </a:lnSpc>
              <a:spcAft>
                <a:spcPts val="0"/>
              </a:spcAft>
              <a:buNone/>
              <a:tabLst>
                <a:tab pos="2085975" algn="l"/>
              </a:tabLst>
            </a:pPr>
            <a:r>
              <a:rPr lang="en-US" sz="2400" b="1" dirty="0">
                <a:latin typeface="Times New Roman"/>
                <a:ea typeface="Calibri"/>
                <a:cs typeface="Arial"/>
              </a:rPr>
              <a:t>NH</a:t>
            </a:r>
            <a:r>
              <a:rPr lang="en-US" sz="2400" b="1" baseline="-25000" dirty="0">
                <a:latin typeface="Times New Roman"/>
                <a:ea typeface="Calibri"/>
                <a:cs typeface="Arial"/>
              </a:rPr>
              <a:t>4</a:t>
            </a:r>
            <a:r>
              <a:rPr lang="en-US" sz="2400" b="1" dirty="0">
                <a:latin typeface="Times New Roman"/>
                <a:ea typeface="Calibri"/>
                <a:cs typeface="Arial"/>
              </a:rPr>
              <a:t>X + OH</a:t>
            </a:r>
            <a:r>
              <a:rPr lang="en-US" sz="2400" b="1" baseline="30000" dirty="0">
                <a:latin typeface="Times New Roman"/>
                <a:ea typeface="Calibri"/>
                <a:cs typeface="Arial"/>
              </a:rPr>
              <a:t>-</a:t>
            </a:r>
            <a:r>
              <a:rPr lang="en-US" sz="2400" b="1" dirty="0">
                <a:latin typeface="Times New Roman"/>
                <a:ea typeface="Calibri"/>
                <a:cs typeface="Arial"/>
              </a:rPr>
              <a:t> </a:t>
            </a:r>
            <a:r>
              <a:rPr lang="en-US" sz="2400" b="1" dirty="0" smtClean="0">
                <a:latin typeface="Times New Roman"/>
                <a:ea typeface="Calibri"/>
                <a:cs typeface="Arial"/>
              </a:rPr>
              <a:t>               NH</a:t>
            </a:r>
            <a:r>
              <a:rPr lang="en-US" sz="2400" b="1" baseline="-25000" dirty="0" smtClean="0">
                <a:latin typeface="Times New Roman"/>
                <a:ea typeface="Calibri"/>
                <a:cs typeface="Arial"/>
              </a:rPr>
              <a:t>3</a:t>
            </a:r>
            <a:r>
              <a:rPr lang="en-US" sz="2400" b="1" dirty="0" smtClean="0">
                <a:latin typeface="Times New Roman"/>
                <a:ea typeface="Calibri"/>
                <a:cs typeface="Arial"/>
              </a:rPr>
              <a:t> </a:t>
            </a:r>
            <a:r>
              <a:rPr lang="en-US" sz="2400" b="1" dirty="0">
                <a:latin typeface="Times New Roman"/>
                <a:ea typeface="Calibri"/>
                <a:cs typeface="Arial"/>
              </a:rPr>
              <a:t>+H</a:t>
            </a:r>
            <a:r>
              <a:rPr lang="en-US" sz="2400" b="1" baseline="-25000" dirty="0">
                <a:latin typeface="Times New Roman"/>
                <a:ea typeface="Calibri"/>
                <a:cs typeface="Arial"/>
              </a:rPr>
              <a:t>2</a:t>
            </a:r>
            <a:r>
              <a:rPr lang="en-US" sz="2400" b="1" dirty="0">
                <a:latin typeface="Times New Roman"/>
                <a:ea typeface="Calibri"/>
                <a:cs typeface="Arial"/>
              </a:rPr>
              <a:t>O +X</a:t>
            </a:r>
            <a:r>
              <a:rPr lang="en-US" sz="2400" b="1" baseline="30000" dirty="0">
                <a:latin typeface="Times New Roman"/>
                <a:ea typeface="Calibri"/>
                <a:cs typeface="Arial"/>
              </a:rPr>
              <a:t>-</a:t>
            </a:r>
            <a:r>
              <a:rPr lang="en-US" sz="2400" b="1" dirty="0">
                <a:latin typeface="Times New Roman"/>
                <a:ea typeface="Calibri"/>
                <a:cs typeface="Arial"/>
              </a:rPr>
              <a:t> </a:t>
            </a:r>
            <a:endParaRPr lang="en-US" sz="1800" dirty="0">
              <a:latin typeface="Calibri"/>
              <a:ea typeface="Calibri"/>
              <a:cs typeface="Arial"/>
            </a:endParaRPr>
          </a:p>
          <a:p>
            <a:pPr marL="0" lvl="0" indent="0" algn="just">
              <a:lnSpc>
                <a:spcPct val="150000"/>
              </a:lnSpc>
              <a:spcAft>
                <a:spcPts val="0"/>
              </a:spcAft>
              <a:buNone/>
              <a:tabLst>
                <a:tab pos="2085975" algn="l"/>
              </a:tabLst>
            </a:pPr>
            <a:r>
              <a:rPr lang="en-US" sz="2400" b="1" dirty="0" smtClean="0">
                <a:latin typeface="Times New Roman"/>
                <a:ea typeface="Calibri"/>
                <a:cs typeface="Arial"/>
              </a:rPr>
              <a:t>B- In </a:t>
            </a:r>
            <a:r>
              <a:rPr lang="en-US" sz="2400" b="1" dirty="0">
                <a:latin typeface="Times New Roman"/>
                <a:ea typeface="Calibri"/>
                <a:cs typeface="Arial"/>
              </a:rPr>
              <a:t>Industry:- </a:t>
            </a:r>
            <a:r>
              <a:rPr lang="en-US" sz="2400" dirty="0">
                <a:latin typeface="Times New Roman"/>
                <a:ea typeface="Calibri"/>
                <a:cs typeface="Arial"/>
              </a:rPr>
              <a:t>A very</a:t>
            </a:r>
            <a:r>
              <a:rPr lang="en-US" sz="2400" b="1" dirty="0">
                <a:latin typeface="Times New Roman"/>
                <a:ea typeface="Calibri"/>
                <a:cs typeface="Arial"/>
              </a:rPr>
              <a:t> </a:t>
            </a:r>
            <a:r>
              <a:rPr lang="en-US" sz="2400" dirty="0">
                <a:latin typeface="Times New Roman"/>
                <a:ea typeface="Calibri"/>
                <a:cs typeface="Arial"/>
              </a:rPr>
              <a:t>important produce millions of tons. According </a:t>
            </a:r>
            <a:r>
              <a:rPr lang="en-US" sz="2400" dirty="0" smtClean="0">
                <a:latin typeface="Times New Roman"/>
                <a:ea typeface="Calibri"/>
                <a:cs typeface="Arial"/>
              </a:rPr>
              <a:t>to</a:t>
            </a:r>
          </a:p>
          <a:p>
            <a:pPr marL="0" lvl="0" indent="0" algn="just">
              <a:lnSpc>
                <a:spcPct val="150000"/>
              </a:lnSpc>
              <a:spcAft>
                <a:spcPts val="0"/>
              </a:spcAft>
              <a:buNone/>
              <a:tabLst>
                <a:tab pos="2085975" algn="l"/>
              </a:tabLst>
            </a:pPr>
            <a:r>
              <a:rPr lang="en-US" sz="2400" dirty="0" smtClean="0">
                <a:latin typeface="Times New Roman"/>
                <a:ea typeface="Calibri"/>
                <a:cs typeface="Arial"/>
              </a:rPr>
              <a:t> </a:t>
            </a:r>
            <a:r>
              <a:rPr lang="en-US" sz="2400" b="1" dirty="0">
                <a:latin typeface="Times New Roman"/>
                <a:ea typeface="Calibri"/>
                <a:cs typeface="Arial"/>
              </a:rPr>
              <a:t>Haber Bosch Method </a:t>
            </a:r>
            <a:r>
              <a:rPr lang="en-US" sz="2400" dirty="0">
                <a:latin typeface="Times New Roman"/>
                <a:ea typeface="Calibri"/>
                <a:cs typeface="Arial"/>
              </a:rPr>
              <a:t>by the direct reaction of N</a:t>
            </a:r>
            <a:r>
              <a:rPr lang="en-US" sz="2400" baseline="-25000" dirty="0">
                <a:latin typeface="Times New Roman"/>
                <a:ea typeface="Calibri"/>
                <a:cs typeface="Arial"/>
              </a:rPr>
              <a:t>2</a:t>
            </a:r>
            <a:r>
              <a:rPr lang="en-US" sz="2400" dirty="0">
                <a:latin typeface="Times New Roman"/>
                <a:ea typeface="Calibri"/>
                <a:cs typeface="Arial"/>
              </a:rPr>
              <a:t> and H</a:t>
            </a:r>
            <a:r>
              <a:rPr lang="en-US" sz="2400" baseline="-25000" dirty="0">
                <a:latin typeface="Times New Roman"/>
                <a:ea typeface="Calibri"/>
                <a:cs typeface="Arial"/>
              </a:rPr>
              <a:t>2</a:t>
            </a:r>
            <a:r>
              <a:rPr lang="en-US" sz="2400" dirty="0">
                <a:latin typeface="Times New Roman"/>
                <a:ea typeface="Calibri"/>
                <a:cs typeface="Arial"/>
              </a:rPr>
              <a:t> in presence of a catalyst and at high pressure (300 atm. Pres.) and temperature of 400- 550 ˚c:-</a:t>
            </a:r>
            <a:endParaRPr lang="en-US" sz="1800" dirty="0">
              <a:latin typeface="Calibri"/>
              <a:ea typeface="Calibri"/>
              <a:cs typeface="Arial"/>
            </a:endParaRPr>
          </a:p>
          <a:p>
            <a:pPr marL="960120" indent="0" algn="just">
              <a:lnSpc>
                <a:spcPct val="150000"/>
              </a:lnSpc>
              <a:spcAft>
                <a:spcPts val="0"/>
              </a:spcAft>
              <a:buNone/>
              <a:tabLst>
                <a:tab pos="2362200" algn="l"/>
              </a:tabLst>
            </a:pPr>
            <a:r>
              <a:rPr lang="en-US" sz="2400" b="1" dirty="0">
                <a:latin typeface="Times New Roman"/>
                <a:ea typeface="Calibri"/>
                <a:cs typeface="Arial"/>
              </a:rPr>
              <a:t>N</a:t>
            </a:r>
            <a:r>
              <a:rPr lang="en-US" sz="2400" b="1" baseline="-25000" dirty="0">
                <a:latin typeface="Times New Roman"/>
                <a:ea typeface="Calibri"/>
                <a:cs typeface="Arial"/>
              </a:rPr>
              <a:t>2</a:t>
            </a:r>
            <a:r>
              <a:rPr lang="en-US" sz="2400" b="1" dirty="0">
                <a:latin typeface="Times New Roman"/>
                <a:ea typeface="Calibri"/>
                <a:cs typeface="Arial"/>
              </a:rPr>
              <a:t>+3H</a:t>
            </a:r>
            <a:r>
              <a:rPr lang="en-US" sz="2400" b="1" baseline="-25000" dirty="0">
                <a:latin typeface="Times New Roman"/>
                <a:ea typeface="Calibri"/>
                <a:cs typeface="Arial"/>
              </a:rPr>
              <a:t>2</a:t>
            </a:r>
            <a:r>
              <a:rPr lang="ar-SA" sz="2400" b="1" dirty="0">
                <a:latin typeface="Times New Roman"/>
                <a:ea typeface="Calibri"/>
                <a:cs typeface="Arial"/>
              </a:rPr>
              <a:t>          </a:t>
            </a:r>
            <a:r>
              <a:rPr lang="ar-SA" sz="2400" b="1" dirty="0" smtClean="0">
                <a:latin typeface="Times New Roman"/>
                <a:ea typeface="Calibri"/>
                <a:cs typeface="Arial"/>
              </a:rPr>
              <a:t>        </a:t>
            </a:r>
            <a:r>
              <a:rPr lang="en-US" sz="2400" b="1" dirty="0" smtClean="0">
                <a:latin typeface="Times New Roman"/>
                <a:ea typeface="Calibri"/>
                <a:cs typeface="Arial"/>
              </a:rPr>
              <a:t> </a:t>
            </a:r>
            <a:r>
              <a:rPr lang="en-US" sz="2400" b="1" dirty="0">
                <a:latin typeface="Times New Roman"/>
                <a:ea typeface="Calibri"/>
                <a:cs typeface="Arial"/>
              </a:rPr>
              <a:t>2NH</a:t>
            </a:r>
            <a:r>
              <a:rPr lang="en-US" sz="2400" baseline="-25000" dirty="0">
                <a:latin typeface="Times New Roman"/>
                <a:ea typeface="Calibri"/>
                <a:cs typeface="Arial"/>
              </a:rPr>
              <a:t>3</a:t>
            </a:r>
            <a:r>
              <a:rPr lang="en-US" sz="2400" dirty="0">
                <a:latin typeface="Times New Roman"/>
                <a:ea typeface="Calibri"/>
                <a:cs typeface="Arial"/>
              </a:rPr>
              <a:t>      ∆H= -45 KJ/ </a:t>
            </a:r>
            <a:r>
              <a:rPr lang="en-US" sz="2400" dirty="0" err="1">
                <a:latin typeface="Times New Roman"/>
                <a:ea typeface="Calibri"/>
                <a:cs typeface="Arial"/>
              </a:rPr>
              <a:t>mol</a:t>
            </a:r>
            <a:r>
              <a:rPr lang="en-US" sz="2400" dirty="0">
                <a:latin typeface="Times New Roman"/>
                <a:ea typeface="Calibri"/>
                <a:cs typeface="Arial"/>
              </a:rPr>
              <a:t>, K25=103at m</a:t>
            </a:r>
            <a:r>
              <a:rPr lang="en-US" sz="2400" baseline="30000" dirty="0">
                <a:latin typeface="Times New Roman"/>
                <a:ea typeface="Calibri"/>
                <a:cs typeface="Arial"/>
              </a:rPr>
              <a:t>-1</a:t>
            </a:r>
            <a:endParaRPr lang="en-US" sz="1800" dirty="0">
              <a:latin typeface="Calibri"/>
              <a:ea typeface="Calibri"/>
              <a:cs typeface="Arial"/>
            </a:endParaRPr>
          </a:p>
          <a:p>
            <a:pPr marL="450215" indent="0" algn="just">
              <a:lnSpc>
                <a:spcPct val="150000"/>
              </a:lnSpc>
              <a:spcAft>
                <a:spcPts val="0"/>
              </a:spcAft>
              <a:buNone/>
              <a:tabLst>
                <a:tab pos="2362200" algn="l"/>
              </a:tabLst>
            </a:pPr>
            <a:r>
              <a:rPr lang="en-US" sz="2400" dirty="0">
                <a:latin typeface="Times New Roman"/>
                <a:ea typeface="Calibri"/>
                <a:cs typeface="Arial"/>
              </a:rPr>
              <a:t>(N</a:t>
            </a:r>
            <a:r>
              <a:rPr lang="en-US" sz="2400" baseline="-25000" dirty="0">
                <a:latin typeface="Times New Roman"/>
                <a:ea typeface="Calibri"/>
                <a:cs typeface="Arial"/>
              </a:rPr>
              <a:t>2 </a:t>
            </a:r>
            <a:r>
              <a:rPr lang="en-US" sz="2400" dirty="0">
                <a:latin typeface="Times New Roman"/>
                <a:ea typeface="Calibri"/>
                <a:cs typeface="Arial"/>
              </a:rPr>
              <a:t>from air, H</a:t>
            </a:r>
            <a:r>
              <a:rPr lang="en-US" sz="2400" baseline="-25000" dirty="0">
                <a:latin typeface="Times New Roman"/>
                <a:ea typeface="Calibri"/>
                <a:cs typeface="Arial"/>
              </a:rPr>
              <a:t>2</a:t>
            </a:r>
            <a:r>
              <a:rPr lang="en-US" sz="2400" dirty="0">
                <a:latin typeface="Times New Roman"/>
                <a:ea typeface="Calibri"/>
                <a:cs typeface="Arial"/>
              </a:rPr>
              <a:t> from water or hydrocarbons they are very cheap sources to produce NH3 for </a:t>
            </a:r>
            <a:r>
              <a:rPr lang="en-US" sz="2400" dirty="0" err="1">
                <a:latin typeface="Times New Roman"/>
                <a:ea typeface="Calibri"/>
                <a:cs typeface="Arial"/>
              </a:rPr>
              <a:t>fertizers</a:t>
            </a:r>
            <a:r>
              <a:rPr lang="en-US" sz="2400" dirty="0">
                <a:latin typeface="Times New Roman"/>
                <a:ea typeface="Calibri"/>
                <a:cs typeface="Arial"/>
              </a:rPr>
              <a:t>).</a:t>
            </a:r>
            <a:endParaRPr lang="en-US" sz="1800" dirty="0">
              <a:latin typeface="Calibri"/>
              <a:ea typeface="Calibri"/>
              <a:cs typeface="Arial"/>
            </a:endParaRPr>
          </a:p>
          <a:p>
            <a:pPr marL="274320" indent="0" algn="just">
              <a:lnSpc>
                <a:spcPct val="150000"/>
              </a:lnSpc>
              <a:spcAft>
                <a:spcPts val="0"/>
              </a:spcAft>
              <a:buNone/>
              <a:tabLst>
                <a:tab pos="2362200" algn="l"/>
              </a:tabLst>
            </a:pPr>
            <a:r>
              <a:rPr lang="en-US" sz="2400" dirty="0">
                <a:latin typeface="Times New Roman"/>
                <a:ea typeface="Calibri"/>
                <a:cs typeface="Arial"/>
              </a:rPr>
              <a:t>The structure of NH3 in pyramid , nitrogen atom on the top while hydrogen atoms are at the corners of the triangle below nitrogen atom.</a:t>
            </a:r>
            <a:endParaRPr lang="en-US" sz="1800" dirty="0">
              <a:latin typeface="Calibri"/>
              <a:ea typeface="Calibri"/>
              <a:cs typeface="Arial"/>
            </a:endParaRPr>
          </a:p>
          <a:p>
            <a:pPr marL="45720" indent="0">
              <a:buNone/>
            </a:pPr>
            <a:endParaRPr lang="en-US" dirty="0"/>
          </a:p>
        </p:txBody>
      </p:sp>
      <p:cxnSp>
        <p:nvCxnSpPr>
          <p:cNvPr id="5" name="رابط كسهم مستقيم 4"/>
          <p:cNvCxnSpPr/>
          <p:nvPr/>
        </p:nvCxnSpPr>
        <p:spPr>
          <a:xfrm>
            <a:off x="2555776" y="2708920"/>
            <a:ext cx="79208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رابط كسهم مستقيم 6"/>
          <p:cNvCxnSpPr/>
          <p:nvPr/>
        </p:nvCxnSpPr>
        <p:spPr>
          <a:xfrm>
            <a:off x="2051720" y="4365104"/>
            <a:ext cx="9001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600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25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2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25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25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25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25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1)">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25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heel(1)">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25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heel(1)">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25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heel(1)">
                                      <p:cBhvr>
                                        <p:cTn id="6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5" name="كائن 4"/>
          <p:cNvGraphicFramePr>
            <a:graphicFrameLocks noChangeAspect="1"/>
          </p:cNvGraphicFramePr>
          <p:nvPr>
            <p:extLst>
              <p:ext uri="{D42A27DB-BD31-4B8C-83A1-F6EECF244321}">
                <p14:modId xmlns:p14="http://schemas.microsoft.com/office/powerpoint/2010/main" val="2490141905"/>
              </p:ext>
            </p:extLst>
          </p:nvPr>
        </p:nvGraphicFramePr>
        <p:xfrm>
          <a:off x="1907704" y="421928"/>
          <a:ext cx="4802113" cy="2214984"/>
        </p:xfrm>
        <a:graphic>
          <a:graphicData uri="http://schemas.openxmlformats.org/presentationml/2006/ole">
            <mc:AlternateContent xmlns:mc="http://schemas.openxmlformats.org/markup-compatibility/2006">
              <mc:Choice xmlns:v="urn:schemas-microsoft-com:vml" Requires="v">
                <p:oleObj spid="_x0000_s2077" name="CS ChemDraw Drawing" r:id="rId3" imgW="2332829" imgH="885112" progId="ChemDraw.Document.6.0">
                  <p:embed/>
                </p:oleObj>
              </mc:Choice>
              <mc:Fallback>
                <p:oleObj name="CS ChemDraw Drawing" r:id="rId3" imgW="2332829" imgH="885112"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421928"/>
                        <a:ext cx="4802113" cy="2214984"/>
                      </a:xfrm>
                      <a:prstGeom prst="rect">
                        <a:avLst/>
                      </a:prstGeom>
                      <a:noFill/>
                    </p:spPr>
                  </p:pic>
                </p:oleObj>
              </mc:Fallback>
            </mc:AlternateContent>
          </a:graphicData>
        </a:graphic>
      </p:graphicFrame>
      <p:sp>
        <p:nvSpPr>
          <p:cNvPr id="7" name="Rectangle 3"/>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alt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9" name="كائن 8"/>
          <p:cNvGraphicFramePr>
            <a:graphicFrameLocks noChangeAspect="1"/>
          </p:cNvGraphicFramePr>
          <p:nvPr>
            <p:extLst>
              <p:ext uri="{D42A27DB-BD31-4B8C-83A1-F6EECF244321}">
                <p14:modId xmlns:p14="http://schemas.microsoft.com/office/powerpoint/2010/main" val="564738409"/>
              </p:ext>
            </p:extLst>
          </p:nvPr>
        </p:nvGraphicFramePr>
        <p:xfrm>
          <a:off x="1547664" y="3284984"/>
          <a:ext cx="6264696" cy="2633464"/>
        </p:xfrm>
        <a:graphic>
          <a:graphicData uri="http://schemas.openxmlformats.org/presentationml/2006/ole">
            <mc:AlternateContent xmlns:mc="http://schemas.openxmlformats.org/markup-compatibility/2006">
              <mc:Choice xmlns:v="urn:schemas-microsoft-com:vml" Requires="v">
                <p:oleObj spid="_x0000_s2078" name="CS ChemDraw Drawing" r:id="rId5" imgW="3494385" imgH="1671429" progId="ChemDraw.Document.6.0">
                  <p:embed/>
                </p:oleObj>
              </mc:Choice>
              <mc:Fallback>
                <p:oleObj name="CS ChemDraw Drawing" r:id="rId5" imgW="3494385" imgH="1671429" progId="ChemDraw.Document.6.0">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3284984"/>
                        <a:ext cx="6264696" cy="2633464"/>
                      </a:xfrm>
                      <a:prstGeom prst="rect">
                        <a:avLst/>
                      </a:prstGeom>
                      <a:noFill/>
                    </p:spPr>
                  </p:pic>
                </p:oleObj>
              </mc:Fallback>
            </mc:AlternateContent>
          </a:graphicData>
        </a:graphic>
      </p:graphicFrame>
      <p:sp>
        <p:nvSpPr>
          <p:cNvPr id="10" name="Rectangle 6"/>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Tree>
    <p:extLst>
      <p:ext uri="{BB962C8B-B14F-4D97-AF65-F5344CB8AC3E}">
        <p14:creationId xmlns:p14="http://schemas.microsoft.com/office/powerpoint/2010/main" val="35783072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504" y="260648"/>
            <a:ext cx="8856984" cy="6120680"/>
          </a:xfrm>
        </p:spPr>
        <p:txBody>
          <a:bodyPr>
            <a:normAutofit fontScale="32500" lnSpcReduction="20000"/>
          </a:bodyPr>
          <a:lstStyle/>
          <a:p>
            <a:pPr marL="274320" indent="0" algn="just">
              <a:lnSpc>
                <a:spcPct val="115000"/>
              </a:lnSpc>
              <a:spcAft>
                <a:spcPts val="0"/>
              </a:spcAft>
              <a:buNone/>
              <a:tabLst>
                <a:tab pos="2362200" algn="l"/>
              </a:tabLst>
            </a:pPr>
            <a:r>
              <a:rPr lang="en-US" sz="4900" b="1" u="sng" dirty="0" smtClean="0">
                <a:latin typeface="Times New Roman" pitchFamily="18" charset="0"/>
                <a:ea typeface="Calibri"/>
                <a:cs typeface="Times New Roman" pitchFamily="18" charset="0"/>
              </a:rPr>
              <a:t>Properties </a:t>
            </a:r>
            <a:r>
              <a:rPr lang="en-US" sz="4900" b="1" u="sng" dirty="0">
                <a:latin typeface="Times New Roman" pitchFamily="18" charset="0"/>
                <a:ea typeface="Calibri"/>
                <a:cs typeface="Times New Roman" pitchFamily="18" charset="0"/>
              </a:rPr>
              <a:t>of NH</a:t>
            </a:r>
            <a:r>
              <a:rPr lang="en-US" sz="4900" b="1" u="sng" baseline="-25000" dirty="0">
                <a:latin typeface="Times New Roman" pitchFamily="18" charset="0"/>
                <a:ea typeface="Calibri"/>
                <a:cs typeface="Times New Roman" pitchFamily="18" charset="0"/>
              </a:rPr>
              <a:t>3</a:t>
            </a:r>
            <a:endParaRPr lang="en-US" sz="4900" dirty="0">
              <a:latin typeface="Times New Roman" pitchFamily="18" charset="0"/>
              <a:ea typeface="Calibri"/>
              <a:cs typeface="Times New Roman" pitchFamily="18" charset="0"/>
            </a:endParaRPr>
          </a:p>
          <a:p>
            <a:pPr marL="0" lvl="0" indent="0" algn="just">
              <a:lnSpc>
                <a:spcPct val="115000"/>
              </a:lnSpc>
              <a:spcAft>
                <a:spcPts val="0"/>
              </a:spcAft>
              <a:buNone/>
              <a:tabLst>
                <a:tab pos="2362200" algn="l"/>
              </a:tabLst>
            </a:pPr>
            <a:r>
              <a:rPr lang="en-US" sz="4900" dirty="0" smtClean="0">
                <a:latin typeface="Times New Roman" pitchFamily="18" charset="0"/>
                <a:ea typeface="Calibri"/>
                <a:cs typeface="Times New Roman" pitchFamily="18" charset="0"/>
              </a:rPr>
              <a:t>1- Ammonia </a:t>
            </a:r>
            <a:r>
              <a:rPr lang="en-US" sz="4900" dirty="0">
                <a:latin typeface="Times New Roman" pitchFamily="18" charset="0"/>
                <a:ea typeface="Calibri"/>
                <a:cs typeface="Times New Roman" pitchFamily="18" charset="0"/>
              </a:rPr>
              <a:t>considered as a solvent like water (polar) also because of their self-ionization .</a:t>
            </a:r>
          </a:p>
          <a:p>
            <a:pPr marL="316230" indent="0" algn="just">
              <a:lnSpc>
                <a:spcPct val="115000"/>
              </a:lnSpc>
              <a:spcAft>
                <a:spcPts val="0"/>
              </a:spcAft>
              <a:buNone/>
              <a:tabLst>
                <a:tab pos="2362200" algn="l"/>
              </a:tabLst>
            </a:pPr>
            <a:r>
              <a:rPr lang="en-US" sz="4900" dirty="0" smtClean="0">
                <a:latin typeface="Times New Roman" pitchFamily="18" charset="0"/>
                <a:ea typeface="Calibri"/>
                <a:cs typeface="Times New Roman" pitchFamily="18" charset="0"/>
              </a:rPr>
              <a:t>2NH</a:t>
            </a:r>
            <a:r>
              <a:rPr lang="en-US" sz="4900" baseline="-25000" dirty="0" smtClean="0">
                <a:latin typeface="Times New Roman" pitchFamily="18" charset="0"/>
                <a:ea typeface="Calibri"/>
                <a:cs typeface="Times New Roman" pitchFamily="18" charset="0"/>
              </a:rPr>
              <a:t>3                     </a:t>
            </a:r>
            <a:r>
              <a:rPr lang="en-US" sz="4900" dirty="0">
                <a:latin typeface="Times New Roman" pitchFamily="18" charset="0"/>
                <a:ea typeface="Calibri"/>
                <a:cs typeface="Times New Roman" pitchFamily="18" charset="0"/>
              </a:rPr>
              <a:t>NH</a:t>
            </a:r>
            <a:r>
              <a:rPr lang="en-US" sz="4900" baseline="-25000" dirty="0">
                <a:latin typeface="Times New Roman" pitchFamily="18" charset="0"/>
                <a:ea typeface="Calibri"/>
                <a:cs typeface="Times New Roman" pitchFamily="18" charset="0"/>
              </a:rPr>
              <a:t>4</a:t>
            </a:r>
            <a:r>
              <a:rPr lang="en-US" sz="4900" baseline="30000" dirty="0">
                <a:latin typeface="Times New Roman" pitchFamily="18" charset="0"/>
                <a:ea typeface="Calibri"/>
                <a:cs typeface="Times New Roman" pitchFamily="18" charset="0"/>
              </a:rPr>
              <a:t>+</a:t>
            </a:r>
            <a:r>
              <a:rPr lang="en-US" sz="4900" dirty="0">
                <a:latin typeface="Times New Roman" pitchFamily="18" charset="0"/>
                <a:ea typeface="Calibri"/>
                <a:cs typeface="Times New Roman" pitchFamily="18" charset="0"/>
              </a:rPr>
              <a:t> + NH</a:t>
            </a:r>
            <a:r>
              <a:rPr lang="en-US" sz="4900" baseline="-25000" dirty="0">
                <a:latin typeface="Times New Roman" pitchFamily="18" charset="0"/>
                <a:ea typeface="Calibri"/>
                <a:cs typeface="Times New Roman" pitchFamily="18" charset="0"/>
              </a:rPr>
              <a:t>2</a:t>
            </a:r>
            <a:r>
              <a:rPr lang="en-US" sz="4900" baseline="30000" dirty="0">
                <a:latin typeface="Times New Roman" pitchFamily="18" charset="0"/>
                <a:ea typeface="Calibri"/>
                <a:cs typeface="Times New Roman" pitchFamily="18" charset="0"/>
              </a:rPr>
              <a:t>-</a:t>
            </a:r>
            <a:r>
              <a:rPr lang="en-US" sz="4900" dirty="0">
                <a:latin typeface="Times New Roman" pitchFamily="18" charset="0"/>
                <a:ea typeface="Calibri"/>
                <a:cs typeface="Times New Roman" pitchFamily="18" charset="0"/>
              </a:rPr>
              <a:t>         K</a:t>
            </a:r>
            <a:r>
              <a:rPr lang="en-US" sz="4900" baseline="-25000" dirty="0">
                <a:latin typeface="Times New Roman" pitchFamily="18" charset="0"/>
                <a:ea typeface="Calibri"/>
                <a:cs typeface="Times New Roman" pitchFamily="18" charset="0"/>
              </a:rPr>
              <a:t>25</a:t>
            </a:r>
            <a:r>
              <a:rPr lang="en-US" sz="4900" dirty="0">
                <a:latin typeface="Times New Roman" pitchFamily="18" charset="0"/>
                <a:ea typeface="Calibri"/>
                <a:cs typeface="Times New Roman" pitchFamily="18" charset="0"/>
              </a:rPr>
              <a:t>= 10</a:t>
            </a:r>
            <a:r>
              <a:rPr lang="en-US" sz="4900" baseline="30000" dirty="0">
                <a:latin typeface="Times New Roman" pitchFamily="18" charset="0"/>
                <a:ea typeface="Calibri"/>
                <a:cs typeface="Times New Roman" pitchFamily="18" charset="0"/>
              </a:rPr>
              <a:t>-30</a:t>
            </a:r>
            <a:r>
              <a:rPr lang="en-US" sz="4900" dirty="0">
                <a:latin typeface="Times New Roman" pitchFamily="18" charset="0"/>
                <a:ea typeface="Calibri"/>
                <a:cs typeface="Times New Roman" pitchFamily="18" charset="0"/>
              </a:rPr>
              <a:t> </a:t>
            </a:r>
          </a:p>
          <a:p>
            <a:pPr marL="316230" indent="0" algn="just">
              <a:lnSpc>
                <a:spcPct val="115000"/>
              </a:lnSpc>
              <a:spcAft>
                <a:spcPts val="0"/>
              </a:spcAft>
              <a:buNone/>
              <a:tabLst>
                <a:tab pos="2362200" algn="l"/>
              </a:tabLst>
            </a:pPr>
            <a:r>
              <a:rPr lang="en-US" sz="4900" dirty="0" smtClean="0">
                <a:latin typeface="Times New Roman" pitchFamily="18" charset="0"/>
                <a:ea typeface="Calibri"/>
                <a:cs typeface="Times New Roman" pitchFamily="18" charset="0"/>
              </a:rPr>
              <a:t>2H</a:t>
            </a:r>
            <a:r>
              <a:rPr lang="en-US" sz="4900" baseline="-25000" dirty="0" smtClean="0">
                <a:latin typeface="Times New Roman" pitchFamily="18" charset="0"/>
                <a:ea typeface="Calibri"/>
                <a:cs typeface="Times New Roman" pitchFamily="18" charset="0"/>
              </a:rPr>
              <a:t>2</a:t>
            </a:r>
            <a:r>
              <a:rPr lang="en-US" sz="4900" dirty="0" smtClean="0">
                <a:latin typeface="Times New Roman" pitchFamily="18" charset="0"/>
                <a:ea typeface="Calibri"/>
                <a:cs typeface="Times New Roman" pitchFamily="18" charset="0"/>
              </a:rPr>
              <a:t>O             </a:t>
            </a:r>
            <a:r>
              <a:rPr lang="en-US" sz="4900" dirty="0">
                <a:latin typeface="Times New Roman" pitchFamily="18" charset="0"/>
                <a:ea typeface="Calibri"/>
                <a:cs typeface="Times New Roman" pitchFamily="18" charset="0"/>
              </a:rPr>
              <a:t>H</a:t>
            </a:r>
            <a:r>
              <a:rPr lang="en-US" sz="4900" baseline="-25000" dirty="0">
                <a:latin typeface="Times New Roman" pitchFamily="18" charset="0"/>
                <a:ea typeface="Calibri"/>
                <a:cs typeface="Times New Roman" pitchFamily="18" charset="0"/>
              </a:rPr>
              <a:t>3</a:t>
            </a:r>
            <a:r>
              <a:rPr lang="en-US" sz="4900" dirty="0">
                <a:latin typeface="Times New Roman" pitchFamily="18" charset="0"/>
                <a:ea typeface="Calibri"/>
                <a:cs typeface="Times New Roman" pitchFamily="18" charset="0"/>
              </a:rPr>
              <a:t>O</a:t>
            </a:r>
            <a:r>
              <a:rPr lang="en-US" sz="4900" baseline="30000" dirty="0">
                <a:latin typeface="Times New Roman" pitchFamily="18" charset="0"/>
                <a:ea typeface="Calibri"/>
                <a:cs typeface="Times New Roman" pitchFamily="18" charset="0"/>
              </a:rPr>
              <a:t>+</a:t>
            </a:r>
            <a:r>
              <a:rPr lang="en-US" sz="4900" dirty="0">
                <a:latin typeface="Times New Roman" pitchFamily="18" charset="0"/>
                <a:ea typeface="Calibri"/>
                <a:cs typeface="Times New Roman" pitchFamily="18" charset="0"/>
              </a:rPr>
              <a:t> + OH</a:t>
            </a:r>
            <a:r>
              <a:rPr lang="en-US" sz="4900" baseline="30000" dirty="0">
                <a:latin typeface="Times New Roman" pitchFamily="18" charset="0"/>
                <a:ea typeface="Calibri"/>
                <a:cs typeface="Times New Roman" pitchFamily="18" charset="0"/>
              </a:rPr>
              <a:t>-</a:t>
            </a:r>
            <a:r>
              <a:rPr lang="en-US" sz="4900" dirty="0">
                <a:latin typeface="Times New Roman" pitchFamily="18" charset="0"/>
                <a:ea typeface="Calibri"/>
                <a:cs typeface="Times New Roman" pitchFamily="18" charset="0"/>
              </a:rPr>
              <a:t>          K</a:t>
            </a:r>
            <a:r>
              <a:rPr lang="en-US" sz="4900" baseline="-25000" dirty="0">
                <a:latin typeface="Times New Roman" pitchFamily="18" charset="0"/>
                <a:ea typeface="Calibri"/>
                <a:cs typeface="Times New Roman" pitchFamily="18" charset="0"/>
              </a:rPr>
              <a:t>25</a:t>
            </a:r>
            <a:r>
              <a:rPr lang="en-US" sz="4900" dirty="0">
                <a:latin typeface="Times New Roman" pitchFamily="18" charset="0"/>
                <a:ea typeface="Calibri"/>
                <a:cs typeface="Times New Roman" pitchFamily="18" charset="0"/>
              </a:rPr>
              <a:t>= 10</a:t>
            </a:r>
            <a:r>
              <a:rPr lang="en-US" sz="4900" baseline="30000" dirty="0">
                <a:latin typeface="Times New Roman" pitchFamily="18" charset="0"/>
                <a:ea typeface="Calibri"/>
                <a:cs typeface="Times New Roman" pitchFamily="18" charset="0"/>
              </a:rPr>
              <a:t>-14</a:t>
            </a:r>
            <a:endParaRPr lang="en-US" sz="4900" dirty="0">
              <a:latin typeface="Times New Roman" pitchFamily="18" charset="0"/>
              <a:ea typeface="Calibri"/>
              <a:cs typeface="Times New Roman" pitchFamily="18" charset="0"/>
            </a:endParaRPr>
          </a:p>
          <a:p>
            <a:pPr marL="316230" indent="0" algn="just">
              <a:lnSpc>
                <a:spcPct val="115000"/>
              </a:lnSpc>
              <a:spcAft>
                <a:spcPts val="0"/>
              </a:spcAft>
              <a:buNone/>
              <a:tabLst>
                <a:tab pos="2362200" algn="l"/>
              </a:tabLst>
            </a:pPr>
            <a:r>
              <a:rPr lang="en-US" sz="4900" dirty="0">
                <a:latin typeface="Times New Roman" pitchFamily="18" charset="0"/>
                <a:ea typeface="Calibri"/>
                <a:cs typeface="Times New Roman" pitchFamily="18" charset="0"/>
              </a:rPr>
              <a:t>                    </a:t>
            </a:r>
            <a:r>
              <a:rPr lang="en-US" sz="4900" dirty="0" err="1">
                <a:latin typeface="Times New Roman" pitchFamily="18" charset="0"/>
                <a:ea typeface="Calibri"/>
                <a:cs typeface="Times New Roman" pitchFamily="18" charset="0"/>
              </a:rPr>
              <a:t>acides</a:t>
            </a:r>
            <a:r>
              <a:rPr lang="en-US" sz="4900" dirty="0">
                <a:latin typeface="Times New Roman" pitchFamily="18" charset="0"/>
                <a:ea typeface="Calibri"/>
                <a:cs typeface="Times New Roman" pitchFamily="18" charset="0"/>
              </a:rPr>
              <a:t>   bases</a:t>
            </a:r>
          </a:p>
          <a:p>
            <a:pPr marL="0" lvl="0" indent="0" algn="just">
              <a:lnSpc>
                <a:spcPct val="115000"/>
              </a:lnSpc>
              <a:spcAft>
                <a:spcPts val="0"/>
              </a:spcAft>
              <a:buNone/>
              <a:tabLst>
                <a:tab pos="2362200" algn="l"/>
              </a:tabLst>
            </a:pPr>
            <a:r>
              <a:rPr lang="en-US" sz="4900" dirty="0" smtClean="0">
                <a:latin typeface="Times New Roman" pitchFamily="18" charset="0"/>
                <a:ea typeface="Calibri"/>
                <a:cs typeface="Times New Roman" pitchFamily="18" charset="0"/>
              </a:rPr>
              <a:t>2- Ammonia </a:t>
            </a:r>
            <a:r>
              <a:rPr lang="en-US" sz="4900" dirty="0">
                <a:latin typeface="Times New Roman" pitchFamily="18" charset="0"/>
                <a:ea typeface="Calibri"/>
                <a:cs typeface="Times New Roman" pitchFamily="18" charset="0"/>
              </a:rPr>
              <a:t>strongly dissolves in water (727 l in one of H</a:t>
            </a:r>
            <a:r>
              <a:rPr lang="en-US" sz="4900" baseline="-25000" dirty="0">
                <a:latin typeface="Times New Roman" pitchFamily="18" charset="0"/>
                <a:ea typeface="Calibri"/>
                <a:cs typeface="Times New Roman" pitchFamily="18" charset="0"/>
              </a:rPr>
              <a:t>2</a:t>
            </a:r>
            <a:r>
              <a:rPr lang="en-US" sz="4900" dirty="0">
                <a:latin typeface="Times New Roman" pitchFamily="18" charset="0"/>
                <a:ea typeface="Calibri"/>
                <a:cs typeface="Times New Roman" pitchFamily="18" charset="0"/>
              </a:rPr>
              <a:t>O  at 15 ˚c), pH of the basic solution (10-11) .</a:t>
            </a:r>
          </a:p>
          <a:p>
            <a:pPr marL="316230" indent="0" algn="just">
              <a:lnSpc>
                <a:spcPct val="115000"/>
              </a:lnSpc>
              <a:spcAft>
                <a:spcPts val="0"/>
              </a:spcAft>
              <a:buNone/>
              <a:tabLst>
                <a:tab pos="2362200" algn="l"/>
              </a:tabLst>
            </a:pPr>
            <a:r>
              <a:rPr lang="en-US" sz="4900" dirty="0">
                <a:latin typeface="Times New Roman" pitchFamily="18" charset="0"/>
                <a:ea typeface="Calibri"/>
                <a:cs typeface="Times New Roman" pitchFamily="18" charset="0"/>
              </a:rPr>
              <a:t>NH</a:t>
            </a:r>
            <a:r>
              <a:rPr lang="en-US" sz="4900" baseline="-25000" dirty="0">
                <a:latin typeface="Times New Roman" pitchFamily="18" charset="0"/>
                <a:ea typeface="Calibri"/>
                <a:cs typeface="Times New Roman" pitchFamily="18" charset="0"/>
              </a:rPr>
              <a:t>3</a:t>
            </a:r>
            <a:r>
              <a:rPr lang="en-US" sz="4900" dirty="0">
                <a:latin typeface="Times New Roman" pitchFamily="18" charset="0"/>
                <a:ea typeface="Calibri"/>
                <a:cs typeface="Times New Roman" pitchFamily="18" charset="0"/>
              </a:rPr>
              <a:t> + </a:t>
            </a:r>
            <a:r>
              <a:rPr lang="en-US" sz="4900" dirty="0" smtClean="0">
                <a:latin typeface="Times New Roman" pitchFamily="18" charset="0"/>
                <a:ea typeface="Calibri"/>
                <a:cs typeface="Times New Roman" pitchFamily="18" charset="0"/>
              </a:rPr>
              <a:t>H</a:t>
            </a:r>
            <a:r>
              <a:rPr lang="en-US" sz="4900" baseline="-25000" dirty="0" smtClean="0">
                <a:latin typeface="Times New Roman" pitchFamily="18" charset="0"/>
                <a:ea typeface="Calibri"/>
                <a:cs typeface="Times New Roman" pitchFamily="18" charset="0"/>
              </a:rPr>
              <a:t>2</a:t>
            </a:r>
            <a:r>
              <a:rPr lang="en-US" sz="4900" dirty="0" smtClean="0">
                <a:latin typeface="Times New Roman" pitchFamily="18" charset="0"/>
                <a:ea typeface="Calibri"/>
                <a:cs typeface="Times New Roman" pitchFamily="18" charset="0"/>
              </a:rPr>
              <a:t>O             </a:t>
            </a:r>
            <a:r>
              <a:rPr lang="en-US" sz="4900" dirty="0">
                <a:latin typeface="Times New Roman" pitchFamily="18" charset="0"/>
                <a:ea typeface="Calibri"/>
                <a:cs typeface="Times New Roman" pitchFamily="18" charset="0"/>
              </a:rPr>
              <a:t>NH</a:t>
            </a:r>
            <a:r>
              <a:rPr lang="en-US" sz="4900" baseline="-25000" dirty="0">
                <a:latin typeface="Times New Roman" pitchFamily="18" charset="0"/>
                <a:ea typeface="Calibri"/>
                <a:cs typeface="Times New Roman" pitchFamily="18" charset="0"/>
              </a:rPr>
              <a:t>4</a:t>
            </a:r>
            <a:r>
              <a:rPr lang="en-US" sz="4900" baseline="30000" dirty="0">
                <a:latin typeface="Times New Roman" pitchFamily="18" charset="0"/>
                <a:ea typeface="Calibri"/>
                <a:cs typeface="Times New Roman" pitchFamily="18" charset="0"/>
              </a:rPr>
              <a:t>+</a:t>
            </a:r>
            <a:r>
              <a:rPr lang="en-US" sz="4900" dirty="0">
                <a:latin typeface="Times New Roman" pitchFamily="18" charset="0"/>
                <a:ea typeface="Calibri"/>
                <a:cs typeface="Times New Roman" pitchFamily="18" charset="0"/>
              </a:rPr>
              <a:t> + OH</a:t>
            </a:r>
            <a:r>
              <a:rPr lang="en-US" sz="4900" baseline="30000" dirty="0">
                <a:latin typeface="Times New Roman" pitchFamily="18" charset="0"/>
                <a:ea typeface="Calibri"/>
                <a:cs typeface="Times New Roman" pitchFamily="18" charset="0"/>
              </a:rPr>
              <a:t>-</a:t>
            </a:r>
            <a:r>
              <a:rPr lang="en-US" sz="4900" dirty="0">
                <a:latin typeface="Times New Roman" pitchFamily="18" charset="0"/>
                <a:ea typeface="Calibri"/>
                <a:cs typeface="Times New Roman" pitchFamily="18" charset="0"/>
              </a:rPr>
              <a:t> ( There are hydrogen bonds)</a:t>
            </a:r>
          </a:p>
          <a:p>
            <a:pPr marL="0" lvl="0" indent="0" algn="just">
              <a:lnSpc>
                <a:spcPct val="115000"/>
              </a:lnSpc>
              <a:spcAft>
                <a:spcPts val="0"/>
              </a:spcAft>
              <a:buNone/>
              <a:tabLst>
                <a:tab pos="2362200" algn="l"/>
              </a:tabLst>
            </a:pPr>
            <a:r>
              <a:rPr lang="en-US" sz="4900" dirty="0" smtClean="0">
                <a:latin typeface="Times New Roman" pitchFamily="18" charset="0"/>
                <a:ea typeface="Calibri"/>
                <a:cs typeface="Times New Roman" pitchFamily="18" charset="0"/>
              </a:rPr>
              <a:t>3- Ammonia </a:t>
            </a:r>
            <a:r>
              <a:rPr lang="en-US" sz="4900" dirty="0">
                <a:latin typeface="Times New Roman" pitchFamily="18" charset="0"/>
                <a:ea typeface="Calibri"/>
                <a:cs typeface="Times New Roman" pitchFamily="18" charset="0"/>
              </a:rPr>
              <a:t>burns with air giving N</a:t>
            </a:r>
            <a:r>
              <a:rPr lang="en-US" sz="4900" baseline="-25000" dirty="0">
                <a:latin typeface="Times New Roman" pitchFamily="18" charset="0"/>
                <a:ea typeface="Calibri"/>
                <a:cs typeface="Times New Roman" pitchFamily="18" charset="0"/>
              </a:rPr>
              <a:t>2</a:t>
            </a:r>
            <a:r>
              <a:rPr lang="en-US" sz="4900" dirty="0">
                <a:latin typeface="Times New Roman" pitchFamily="18" charset="0"/>
                <a:ea typeface="Calibri"/>
                <a:cs typeface="Times New Roman" pitchFamily="18" charset="0"/>
              </a:rPr>
              <a:t> and H</a:t>
            </a:r>
            <a:r>
              <a:rPr lang="en-US" sz="4900" baseline="-25000" dirty="0">
                <a:latin typeface="Times New Roman" pitchFamily="18" charset="0"/>
                <a:ea typeface="Calibri"/>
                <a:cs typeface="Times New Roman" pitchFamily="18" charset="0"/>
              </a:rPr>
              <a:t>2</a:t>
            </a:r>
            <a:r>
              <a:rPr lang="en-US" sz="4900" dirty="0">
                <a:latin typeface="Times New Roman" pitchFamily="18" charset="0"/>
                <a:ea typeface="Calibri"/>
                <a:cs typeface="Times New Roman" pitchFamily="18" charset="0"/>
              </a:rPr>
              <a:t>O gases.</a:t>
            </a:r>
          </a:p>
          <a:p>
            <a:pPr marL="316230" indent="0" algn="just">
              <a:lnSpc>
                <a:spcPct val="115000"/>
              </a:lnSpc>
              <a:spcAft>
                <a:spcPts val="0"/>
              </a:spcAft>
              <a:buNone/>
              <a:tabLst>
                <a:tab pos="2057400" algn="l"/>
              </a:tabLst>
            </a:pPr>
            <a:r>
              <a:rPr lang="en-US" sz="4900" dirty="0">
                <a:latin typeface="Times New Roman" pitchFamily="18" charset="0"/>
                <a:ea typeface="Calibri"/>
                <a:cs typeface="Times New Roman" pitchFamily="18" charset="0"/>
              </a:rPr>
              <a:t>4NH</a:t>
            </a:r>
            <a:r>
              <a:rPr lang="en-US" sz="4900" baseline="-25000" dirty="0">
                <a:latin typeface="Times New Roman" pitchFamily="18" charset="0"/>
                <a:ea typeface="Calibri"/>
                <a:cs typeface="Times New Roman" pitchFamily="18" charset="0"/>
              </a:rPr>
              <a:t>3</a:t>
            </a:r>
            <a:r>
              <a:rPr lang="en-US" sz="4900" dirty="0">
                <a:latin typeface="Times New Roman" pitchFamily="18" charset="0"/>
                <a:ea typeface="Calibri"/>
                <a:cs typeface="Times New Roman" pitchFamily="18" charset="0"/>
              </a:rPr>
              <a:t> + O</a:t>
            </a:r>
            <a:r>
              <a:rPr lang="en-US" sz="4900" baseline="-25000" dirty="0">
                <a:latin typeface="Times New Roman" pitchFamily="18" charset="0"/>
                <a:ea typeface="Calibri"/>
                <a:cs typeface="Times New Roman" pitchFamily="18" charset="0"/>
              </a:rPr>
              <a:t>2</a:t>
            </a:r>
            <a:r>
              <a:rPr lang="ar-SA" sz="4900" baseline="-25000" dirty="0">
                <a:latin typeface="Times New Roman" pitchFamily="18" charset="0"/>
                <a:ea typeface="Calibri"/>
                <a:cs typeface="Times New Roman" pitchFamily="18" charset="0"/>
              </a:rPr>
              <a:t>   </a:t>
            </a:r>
            <a:r>
              <a:rPr lang="ar-SA" sz="4900" dirty="0">
                <a:latin typeface="Times New Roman" pitchFamily="18" charset="0"/>
                <a:ea typeface="Calibri"/>
                <a:cs typeface="Times New Roman" pitchFamily="18" charset="0"/>
              </a:rPr>
              <a:t>             </a:t>
            </a:r>
            <a:r>
              <a:rPr lang="en-US" sz="4900" dirty="0">
                <a:latin typeface="Times New Roman" pitchFamily="18" charset="0"/>
                <a:ea typeface="Calibri"/>
                <a:cs typeface="Times New Roman" pitchFamily="18" charset="0"/>
              </a:rPr>
              <a:t>2N</a:t>
            </a:r>
            <a:r>
              <a:rPr lang="en-US" sz="4900" baseline="-25000" dirty="0">
                <a:latin typeface="Times New Roman" pitchFamily="18" charset="0"/>
                <a:ea typeface="Calibri"/>
                <a:cs typeface="Times New Roman" pitchFamily="18" charset="0"/>
              </a:rPr>
              <a:t>2</a:t>
            </a:r>
            <a:r>
              <a:rPr lang="en-US" sz="4900" dirty="0">
                <a:latin typeface="Times New Roman" pitchFamily="18" charset="0"/>
                <a:ea typeface="Calibri"/>
                <a:cs typeface="Times New Roman" pitchFamily="18" charset="0"/>
              </a:rPr>
              <a:t> + 6H</a:t>
            </a:r>
            <a:r>
              <a:rPr lang="en-US" sz="4900" baseline="-25000" dirty="0">
                <a:latin typeface="Times New Roman" pitchFamily="18" charset="0"/>
                <a:ea typeface="Calibri"/>
                <a:cs typeface="Times New Roman" pitchFamily="18" charset="0"/>
              </a:rPr>
              <a:t>2</a:t>
            </a:r>
            <a:r>
              <a:rPr lang="en-US" sz="4900" dirty="0">
                <a:latin typeface="Times New Roman" pitchFamily="18" charset="0"/>
                <a:ea typeface="Calibri"/>
                <a:cs typeface="Times New Roman" pitchFamily="18" charset="0"/>
              </a:rPr>
              <a:t>O</a:t>
            </a:r>
          </a:p>
          <a:p>
            <a:pPr marL="0" lvl="0" indent="0" algn="just">
              <a:lnSpc>
                <a:spcPct val="115000"/>
              </a:lnSpc>
              <a:spcAft>
                <a:spcPts val="0"/>
              </a:spcAft>
              <a:buNone/>
              <a:tabLst>
                <a:tab pos="2057400" algn="l"/>
              </a:tabLst>
            </a:pPr>
            <a:r>
              <a:rPr lang="en-US" sz="4900" dirty="0" smtClean="0">
                <a:latin typeface="Times New Roman" pitchFamily="18" charset="0"/>
                <a:ea typeface="Calibri"/>
                <a:cs typeface="Times New Roman" pitchFamily="18" charset="0"/>
              </a:rPr>
              <a:t>4- Ammonia </a:t>
            </a:r>
            <a:r>
              <a:rPr lang="en-US" sz="4900" dirty="0">
                <a:latin typeface="Times New Roman" pitchFamily="18" charset="0"/>
                <a:ea typeface="Calibri"/>
                <a:cs typeface="Times New Roman" pitchFamily="18" charset="0"/>
              </a:rPr>
              <a:t>can be oxidized by O</a:t>
            </a:r>
            <a:r>
              <a:rPr lang="en-US" sz="4900" baseline="-25000" dirty="0">
                <a:latin typeface="Times New Roman" pitchFamily="18" charset="0"/>
                <a:ea typeface="Calibri"/>
                <a:cs typeface="Times New Roman" pitchFamily="18" charset="0"/>
              </a:rPr>
              <a:t>2</a:t>
            </a:r>
            <a:r>
              <a:rPr lang="en-US" sz="4900" dirty="0">
                <a:latin typeface="Times New Roman" pitchFamily="18" charset="0"/>
                <a:ea typeface="Calibri"/>
                <a:cs typeface="Times New Roman" pitchFamily="18" charset="0"/>
              </a:rPr>
              <a:t>, using </a:t>
            </a:r>
            <a:r>
              <a:rPr lang="en-US" sz="4900" dirty="0" err="1">
                <a:latin typeface="Times New Roman" pitchFamily="18" charset="0"/>
                <a:ea typeface="Calibri"/>
                <a:cs typeface="Times New Roman" pitchFamily="18" charset="0"/>
              </a:rPr>
              <a:t>Pt</a:t>
            </a:r>
            <a:r>
              <a:rPr lang="en-US" sz="4900" dirty="0">
                <a:latin typeface="Times New Roman" pitchFamily="18" charset="0"/>
                <a:ea typeface="Calibri"/>
                <a:cs typeface="Times New Roman" pitchFamily="18" charset="0"/>
              </a:rPr>
              <a:t> as catalyst giving nitrite oxide (used in HNO</a:t>
            </a:r>
            <a:r>
              <a:rPr lang="en-US" sz="4900" baseline="-25000" dirty="0">
                <a:latin typeface="Times New Roman" pitchFamily="18" charset="0"/>
                <a:ea typeface="Calibri"/>
                <a:cs typeface="Times New Roman" pitchFamily="18" charset="0"/>
              </a:rPr>
              <a:t>3</a:t>
            </a:r>
            <a:r>
              <a:rPr lang="en-US" sz="4900" dirty="0">
                <a:latin typeface="Times New Roman" pitchFamily="18" charset="0"/>
                <a:ea typeface="Calibri"/>
                <a:cs typeface="Times New Roman" pitchFamily="18" charset="0"/>
              </a:rPr>
              <a:t>  industry )</a:t>
            </a:r>
          </a:p>
          <a:p>
            <a:pPr marL="316230" indent="0" algn="just">
              <a:lnSpc>
                <a:spcPct val="115000"/>
              </a:lnSpc>
              <a:spcAft>
                <a:spcPts val="0"/>
              </a:spcAft>
              <a:buNone/>
              <a:tabLst>
                <a:tab pos="2057400" algn="l"/>
              </a:tabLst>
            </a:pPr>
            <a:r>
              <a:rPr lang="en-US" sz="4900" dirty="0">
                <a:latin typeface="Times New Roman" pitchFamily="18" charset="0"/>
                <a:ea typeface="Calibri"/>
                <a:cs typeface="Times New Roman" pitchFamily="18" charset="0"/>
              </a:rPr>
              <a:t>4NH</a:t>
            </a:r>
            <a:r>
              <a:rPr lang="en-US" sz="4900" baseline="-25000" dirty="0">
                <a:latin typeface="Times New Roman" pitchFamily="18" charset="0"/>
                <a:ea typeface="Calibri"/>
                <a:cs typeface="Times New Roman" pitchFamily="18" charset="0"/>
              </a:rPr>
              <a:t>3</a:t>
            </a:r>
            <a:r>
              <a:rPr lang="en-US" sz="4900" dirty="0">
                <a:latin typeface="Times New Roman" pitchFamily="18" charset="0"/>
                <a:ea typeface="Calibri"/>
                <a:cs typeface="Times New Roman" pitchFamily="18" charset="0"/>
              </a:rPr>
              <a:t> + 5O2</a:t>
            </a:r>
            <a:r>
              <a:rPr lang="ar-SA" sz="4900" dirty="0">
                <a:latin typeface="Times New Roman" pitchFamily="18" charset="0"/>
                <a:ea typeface="Calibri"/>
                <a:cs typeface="Times New Roman" pitchFamily="18" charset="0"/>
              </a:rPr>
              <a:t>               </a:t>
            </a:r>
            <a:r>
              <a:rPr lang="en-US" sz="4900" dirty="0">
                <a:latin typeface="Times New Roman" pitchFamily="18" charset="0"/>
                <a:ea typeface="Calibri"/>
                <a:cs typeface="Times New Roman" pitchFamily="18" charset="0"/>
              </a:rPr>
              <a:t>4NO +</a:t>
            </a:r>
            <a:r>
              <a:rPr lang="en-US" sz="4900" dirty="0" smtClean="0">
                <a:latin typeface="Times New Roman" pitchFamily="18" charset="0"/>
                <a:ea typeface="Calibri"/>
                <a:cs typeface="Times New Roman" pitchFamily="18" charset="0"/>
              </a:rPr>
              <a:t>6H</a:t>
            </a:r>
            <a:r>
              <a:rPr lang="en-US" sz="4900" baseline="-25000" dirty="0" smtClean="0">
                <a:latin typeface="Times New Roman" pitchFamily="18" charset="0"/>
                <a:ea typeface="Calibri"/>
                <a:cs typeface="Times New Roman" pitchFamily="18" charset="0"/>
              </a:rPr>
              <a:t>2</a:t>
            </a:r>
            <a:r>
              <a:rPr lang="en-US" sz="4900" dirty="0" smtClean="0">
                <a:latin typeface="Times New Roman" pitchFamily="18" charset="0"/>
                <a:ea typeface="Calibri"/>
                <a:cs typeface="Times New Roman" pitchFamily="18" charset="0"/>
              </a:rPr>
              <a:t>O</a:t>
            </a:r>
          </a:p>
          <a:p>
            <a:pPr marL="316230" indent="0" algn="just">
              <a:lnSpc>
                <a:spcPct val="115000"/>
              </a:lnSpc>
              <a:spcAft>
                <a:spcPts val="0"/>
              </a:spcAft>
              <a:buNone/>
              <a:tabLst>
                <a:tab pos="2057400" algn="l"/>
              </a:tabLst>
            </a:pPr>
            <a:endParaRPr lang="en-US" sz="4900" dirty="0">
              <a:latin typeface="Times New Roman" pitchFamily="18" charset="0"/>
              <a:ea typeface="Calibri"/>
              <a:cs typeface="Times New Roman" pitchFamily="18" charset="0"/>
            </a:endParaRPr>
          </a:p>
          <a:p>
            <a:pPr marL="274320" indent="0" algn="just">
              <a:lnSpc>
                <a:spcPct val="115000"/>
              </a:lnSpc>
              <a:spcAft>
                <a:spcPts val="0"/>
              </a:spcAft>
              <a:buNone/>
              <a:tabLst>
                <a:tab pos="2362200" algn="l"/>
              </a:tabLst>
            </a:pPr>
            <a:r>
              <a:rPr lang="en-US" sz="4900" b="1" u="sng" dirty="0">
                <a:latin typeface="Times New Roman" pitchFamily="18" charset="0"/>
                <a:ea typeface="Calibri"/>
                <a:cs typeface="Times New Roman" pitchFamily="18" charset="0"/>
              </a:rPr>
              <a:t>Compounds of Ammonia </a:t>
            </a:r>
            <a:endParaRPr lang="en-US" sz="4900" dirty="0">
              <a:latin typeface="Times New Roman" pitchFamily="18" charset="0"/>
              <a:ea typeface="Calibri"/>
              <a:cs typeface="Times New Roman" pitchFamily="18" charset="0"/>
            </a:endParaRPr>
          </a:p>
          <a:p>
            <a:pPr marL="342900" lvl="0" indent="-342900" algn="just">
              <a:lnSpc>
                <a:spcPct val="115000"/>
              </a:lnSpc>
              <a:spcAft>
                <a:spcPts val="0"/>
              </a:spcAft>
              <a:buFont typeface="+mj-lt"/>
              <a:buAutoNum type="arabicPeriod"/>
              <a:tabLst>
                <a:tab pos="2362200" algn="l"/>
              </a:tabLst>
            </a:pPr>
            <a:r>
              <a:rPr lang="en-US" sz="4900" b="1" u="sng" dirty="0">
                <a:latin typeface="Times New Roman" pitchFamily="18" charset="0"/>
                <a:ea typeface="Calibri"/>
                <a:cs typeface="Times New Roman" pitchFamily="18" charset="0"/>
              </a:rPr>
              <a:t>Ammonium Salts </a:t>
            </a:r>
            <a:endParaRPr lang="en-US" sz="4900" dirty="0">
              <a:latin typeface="Times New Roman" pitchFamily="18" charset="0"/>
              <a:ea typeface="Calibri"/>
              <a:cs typeface="Times New Roman" pitchFamily="18" charset="0"/>
            </a:endParaRPr>
          </a:p>
          <a:p>
            <a:pPr marL="403860" indent="0" algn="just">
              <a:lnSpc>
                <a:spcPct val="150000"/>
              </a:lnSpc>
              <a:spcAft>
                <a:spcPts val="0"/>
              </a:spcAft>
              <a:buNone/>
              <a:tabLst>
                <a:tab pos="2362200" algn="l"/>
              </a:tabLst>
            </a:pPr>
            <a:r>
              <a:rPr lang="en-US" sz="4900" dirty="0">
                <a:latin typeface="Times New Roman" pitchFamily="18" charset="0"/>
                <a:ea typeface="Calibri"/>
                <a:cs typeface="Times New Roman" pitchFamily="18" charset="0"/>
              </a:rPr>
              <a:t>They are like K and </a:t>
            </a:r>
            <a:r>
              <a:rPr lang="en-US" sz="4900" dirty="0" err="1">
                <a:latin typeface="Times New Roman" pitchFamily="18" charset="0"/>
                <a:ea typeface="Calibri"/>
                <a:cs typeface="Times New Roman" pitchFamily="18" charset="0"/>
              </a:rPr>
              <a:t>Rb</a:t>
            </a:r>
            <a:r>
              <a:rPr lang="en-US" sz="4900" dirty="0">
                <a:latin typeface="Times New Roman" pitchFamily="18" charset="0"/>
                <a:ea typeface="Calibri"/>
                <a:cs typeface="Times New Roman" pitchFamily="18" charset="0"/>
              </a:rPr>
              <a:t> salts in their solubility and crystal structure. This is due to their near values of the radii of </a:t>
            </a:r>
            <a:r>
              <a:rPr lang="en-US" sz="4900" dirty="0" err="1">
                <a:latin typeface="Times New Roman" pitchFamily="18" charset="0"/>
                <a:ea typeface="Calibri"/>
                <a:cs typeface="Times New Roman" pitchFamily="18" charset="0"/>
              </a:rPr>
              <a:t>Rb</a:t>
            </a:r>
            <a:r>
              <a:rPr lang="en-US" sz="4900" baseline="30000" dirty="0">
                <a:latin typeface="Times New Roman" pitchFamily="18" charset="0"/>
                <a:ea typeface="Calibri"/>
                <a:cs typeface="Times New Roman" pitchFamily="18" charset="0"/>
              </a:rPr>
              <a:t>+</a:t>
            </a:r>
            <a:r>
              <a:rPr lang="en-US" sz="4900" dirty="0">
                <a:latin typeface="Times New Roman" pitchFamily="18" charset="0"/>
                <a:ea typeface="Calibri"/>
                <a:cs typeface="Times New Roman" pitchFamily="18" charset="0"/>
              </a:rPr>
              <a:t> , K</a:t>
            </a:r>
            <a:r>
              <a:rPr lang="en-US" sz="4900" baseline="30000" dirty="0">
                <a:latin typeface="Times New Roman" pitchFamily="18" charset="0"/>
                <a:ea typeface="Calibri"/>
                <a:cs typeface="Times New Roman" pitchFamily="18" charset="0"/>
              </a:rPr>
              <a:t>+</a:t>
            </a:r>
            <a:r>
              <a:rPr lang="en-US" sz="4900" dirty="0">
                <a:latin typeface="Times New Roman" pitchFamily="18" charset="0"/>
                <a:ea typeface="Calibri"/>
                <a:cs typeface="Times New Roman" pitchFamily="18" charset="0"/>
              </a:rPr>
              <a:t> and NH</a:t>
            </a:r>
            <a:r>
              <a:rPr lang="en-US" sz="4900" baseline="-25000" dirty="0">
                <a:latin typeface="Times New Roman" pitchFamily="18" charset="0"/>
                <a:ea typeface="Calibri"/>
                <a:cs typeface="Times New Roman" pitchFamily="18" charset="0"/>
              </a:rPr>
              <a:t>4</a:t>
            </a:r>
            <a:r>
              <a:rPr lang="en-US" sz="4900" baseline="30000" dirty="0">
                <a:latin typeface="Times New Roman" pitchFamily="18" charset="0"/>
                <a:ea typeface="Calibri"/>
                <a:cs typeface="Times New Roman" pitchFamily="18" charset="0"/>
              </a:rPr>
              <a:t>+</a:t>
            </a:r>
            <a:r>
              <a:rPr lang="en-US" sz="4900" dirty="0">
                <a:latin typeface="Times New Roman" pitchFamily="18" charset="0"/>
                <a:ea typeface="Calibri"/>
                <a:cs typeface="Times New Roman" pitchFamily="18" charset="0"/>
              </a:rPr>
              <a:t> ions.</a:t>
            </a:r>
          </a:p>
          <a:p>
            <a:pPr marL="405765" indent="0" algn="just">
              <a:lnSpc>
                <a:spcPct val="150000"/>
              </a:lnSpc>
              <a:spcAft>
                <a:spcPts val="0"/>
              </a:spcAft>
              <a:buNone/>
              <a:tabLst>
                <a:tab pos="2362200" algn="l"/>
              </a:tabLst>
            </a:pPr>
            <a:r>
              <a:rPr lang="en-US" sz="4900" dirty="0">
                <a:latin typeface="Times New Roman" pitchFamily="18" charset="0"/>
                <a:ea typeface="Calibri"/>
                <a:cs typeface="Times New Roman" pitchFamily="18" charset="0"/>
              </a:rPr>
              <a:t>NH4</a:t>
            </a:r>
            <a:r>
              <a:rPr lang="en-US" sz="4900" baseline="30000" dirty="0">
                <a:latin typeface="Times New Roman" pitchFamily="18" charset="0"/>
                <a:ea typeface="Calibri"/>
                <a:cs typeface="Times New Roman" pitchFamily="18" charset="0"/>
              </a:rPr>
              <a:t>+</a:t>
            </a:r>
            <a:r>
              <a:rPr lang="en-US" sz="4900" dirty="0">
                <a:latin typeface="Times New Roman" pitchFamily="18" charset="0"/>
                <a:ea typeface="Calibri"/>
                <a:cs typeface="Times New Roman" pitchFamily="18" charset="0"/>
              </a:rPr>
              <a:t> ion is a weak acid compared with H</a:t>
            </a:r>
            <a:r>
              <a:rPr lang="en-US" sz="4900" baseline="-25000" dirty="0">
                <a:latin typeface="Times New Roman" pitchFamily="18" charset="0"/>
                <a:ea typeface="Calibri"/>
                <a:cs typeface="Times New Roman" pitchFamily="18" charset="0"/>
              </a:rPr>
              <a:t>3</a:t>
            </a:r>
            <a:r>
              <a:rPr lang="en-US" sz="4900" dirty="0">
                <a:latin typeface="Times New Roman" pitchFamily="18" charset="0"/>
                <a:ea typeface="Calibri"/>
                <a:cs typeface="Times New Roman" pitchFamily="18" charset="0"/>
              </a:rPr>
              <a:t>O</a:t>
            </a:r>
            <a:r>
              <a:rPr lang="en-US" sz="4900" baseline="30000" dirty="0">
                <a:latin typeface="Times New Roman" pitchFamily="18" charset="0"/>
                <a:ea typeface="Calibri"/>
                <a:cs typeface="Times New Roman" pitchFamily="18" charset="0"/>
              </a:rPr>
              <a:t>+</a:t>
            </a:r>
            <a:r>
              <a:rPr lang="en-US" sz="4900" dirty="0">
                <a:latin typeface="Times New Roman" pitchFamily="18" charset="0"/>
                <a:ea typeface="Calibri"/>
                <a:cs typeface="Times New Roman" pitchFamily="18" charset="0"/>
              </a:rPr>
              <a:t>. Its structure is Tetrahedral (sp3 hybridization ).</a:t>
            </a:r>
          </a:p>
          <a:p>
            <a:pPr marL="405765" indent="0" algn="just">
              <a:lnSpc>
                <a:spcPct val="150000"/>
              </a:lnSpc>
              <a:spcAft>
                <a:spcPts val="0"/>
              </a:spcAft>
              <a:buNone/>
              <a:tabLst>
                <a:tab pos="2362200" algn="l"/>
              </a:tabLst>
            </a:pPr>
            <a:r>
              <a:rPr lang="en-US" sz="4900" dirty="0">
                <a:latin typeface="Times New Roman" pitchFamily="18" charset="0"/>
                <a:ea typeface="Calibri"/>
                <a:cs typeface="Times New Roman" pitchFamily="18" charset="0"/>
              </a:rPr>
              <a:t>Note:- Vigorous heatin</a:t>
            </a:r>
            <a:r>
              <a:rPr lang="en-US" sz="4900" dirty="0">
                <a:latin typeface="Times New Roman"/>
                <a:ea typeface="Calibri"/>
                <a:cs typeface="Arial"/>
              </a:rPr>
              <a:t>g of these salts produces an explosion ( that is why they used in explosives</a:t>
            </a:r>
            <a:r>
              <a:rPr lang="en-US" sz="4900" dirty="0" smtClean="0">
                <a:latin typeface="Times New Roman"/>
                <a:ea typeface="Calibri"/>
                <a:cs typeface="Arial"/>
              </a:rPr>
              <a:t>).</a:t>
            </a:r>
            <a:endParaRPr lang="en-US" sz="4900" dirty="0">
              <a:latin typeface="Calibri"/>
              <a:ea typeface="Calibri"/>
              <a:cs typeface="Arial"/>
            </a:endParaRPr>
          </a:p>
        </p:txBody>
      </p:sp>
      <p:cxnSp>
        <p:nvCxnSpPr>
          <p:cNvPr id="8" name="رابط كسهم مستقيم 7"/>
          <p:cNvCxnSpPr/>
          <p:nvPr/>
        </p:nvCxnSpPr>
        <p:spPr>
          <a:xfrm>
            <a:off x="1511660" y="2636912"/>
            <a:ext cx="50405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رابط كسهم مستقيم 9"/>
          <p:cNvCxnSpPr/>
          <p:nvPr/>
        </p:nvCxnSpPr>
        <p:spPr>
          <a:xfrm>
            <a:off x="1763688" y="3212976"/>
            <a:ext cx="43204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رابط كسهم مستقيم 11"/>
          <p:cNvCxnSpPr/>
          <p:nvPr/>
        </p:nvCxnSpPr>
        <p:spPr>
          <a:xfrm>
            <a:off x="1475656" y="2132856"/>
            <a:ext cx="576064"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4" name="رابط كسهم مستقيم 13"/>
          <p:cNvCxnSpPr/>
          <p:nvPr/>
        </p:nvCxnSpPr>
        <p:spPr>
          <a:xfrm>
            <a:off x="1115616" y="980728"/>
            <a:ext cx="396044"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7" name="رابط كسهم مستقيم 16"/>
          <p:cNvCxnSpPr/>
          <p:nvPr/>
        </p:nvCxnSpPr>
        <p:spPr>
          <a:xfrm>
            <a:off x="1115616" y="1268760"/>
            <a:ext cx="396044"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4775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5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25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25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25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25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25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25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25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25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25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250"/>
                                  </p:stCondLst>
                                  <p:childTnLst>
                                    <p:set>
                                      <p:cBhvr>
                                        <p:cTn id="83" dur="1" fill="hold">
                                          <p:stCondLst>
                                            <p:cond delay="0"/>
                                          </p:stCondLst>
                                        </p:cTn>
                                        <p:tgtEl>
                                          <p:spTgt spid="3">
                                            <p:txEl>
                                              <p:pRg st="12" end="12"/>
                                            </p:txEl>
                                          </p:spTgt>
                                        </p:tgtEl>
                                        <p:attrNameLst>
                                          <p:attrName>style.visibility</p:attrName>
                                        </p:attrNameLst>
                                      </p:cBhvr>
                                      <p:to>
                                        <p:strVal val="visible"/>
                                      </p:to>
                                    </p:set>
                                    <p:animEffect transition="in" filter="fade">
                                      <p:cBhvr>
                                        <p:cTn id="84" dur="1000"/>
                                        <p:tgtEl>
                                          <p:spTgt spid="3">
                                            <p:txEl>
                                              <p:pRg st="12" end="12"/>
                                            </p:txEl>
                                          </p:spTgt>
                                        </p:tgtEl>
                                      </p:cBhvr>
                                    </p:animEffect>
                                    <p:anim calcmode="lin" valueType="num">
                                      <p:cBhvr>
                                        <p:cTn id="8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250"/>
                                  </p:stCondLst>
                                  <p:childTnLst>
                                    <p:set>
                                      <p:cBhvr>
                                        <p:cTn id="90" dur="1" fill="hold">
                                          <p:stCondLst>
                                            <p:cond delay="0"/>
                                          </p:stCondLst>
                                        </p:cTn>
                                        <p:tgtEl>
                                          <p:spTgt spid="3">
                                            <p:txEl>
                                              <p:pRg st="13" end="13"/>
                                            </p:txEl>
                                          </p:spTgt>
                                        </p:tgtEl>
                                        <p:attrNameLst>
                                          <p:attrName>style.visibility</p:attrName>
                                        </p:attrNameLst>
                                      </p:cBhvr>
                                      <p:to>
                                        <p:strVal val="visible"/>
                                      </p:to>
                                    </p:set>
                                    <p:animEffect transition="in" filter="fade">
                                      <p:cBhvr>
                                        <p:cTn id="91" dur="1000"/>
                                        <p:tgtEl>
                                          <p:spTgt spid="3">
                                            <p:txEl>
                                              <p:pRg st="13" end="13"/>
                                            </p:txEl>
                                          </p:spTgt>
                                        </p:tgtEl>
                                      </p:cBhvr>
                                    </p:animEffect>
                                    <p:anim calcmode="lin" valueType="num">
                                      <p:cBhvr>
                                        <p:cTn id="9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250"/>
                                  </p:stCondLst>
                                  <p:childTnLst>
                                    <p:set>
                                      <p:cBhvr>
                                        <p:cTn id="97" dur="1" fill="hold">
                                          <p:stCondLst>
                                            <p:cond delay="0"/>
                                          </p:stCondLst>
                                        </p:cTn>
                                        <p:tgtEl>
                                          <p:spTgt spid="3">
                                            <p:txEl>
                                              <p:pRg st="14" end="14"/>
                                            </p:txEl>
                                          </p:spTgt>
                                        </p:tgtEl>
                                        <p:attrNameLst>
                                          <p:attrName>style.visibility</p:attrName>
                                        </p:attrNameLst>
                                      </p:cBhvr>
                                      <p:to>
                                        <p:strVal val="visible"/>
                                      </p:to>
                                    </p:set>
                                    <p:animEffect transition="in" filter="fade">
                                      <p:cBhvr>
                                        <p:cTn id="98" dur="1000"/>
                                        <p:tgtEl>
                                          <p:spTgt spid="3">
                                            <p:txEl>
                                              <p:pRg st="14" end="14"/>
                                            </p:txEl>
                                          </p:spTgt>
                                        </p:tgtEl>
                                      </p:cBhvr>
                                    </p:animEffect>
                                    <p:anim calcmode="lin" valueType="num">
                                      <p:cBhvr>
                                        <p:cTn id="99"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250"/>
                                  </p:stCondLst>
                                  <p:childTnLst>
                                    <p:set>
                                      <p:cBhvr>
                                        <p:cTn id="104" dur="1" fill="hold">
                                          <p:stCondLst>
                                            <p:cond delay="0"/>
                                          </p:stCondLst>
                                        </p:cTn>
                                        <p:tgtEl>
                                          <p:spTgt spid="3">
                                            <p:txEl>
                                              <p:pRg st="15" end="15"/>
                                            </p:txEl>
                                          </p:spTgt>
                                        </p:tgtEl>
                                        <p:attrNameLst>
                                          <p:attrName>style.visibility</p:attrName>
                                        </p:attrNameLst>
                                      </p:cBhvr>
                                      <p:to>
                                        <p:strVal val="visible"/>
                                      </p:to>
                                    </p:set>
                                    <p:animEffect transition="in" filter="fade">
                                      <p:cBhvr>
                                        <p:cTn id="105" dur="1000"/>
                                        <p:tgtEl>
                                          <p:spTgt spid="3">
                                            <p:txEl>
                                              <p:pRg st="15" end="15"/>
                                            </p:txEl>
                                          </p:spTgt>
                                        </p:tgtEl>
                                      </p:cBhvr>
                                    </p:animEffect>
                                    <p:anim calcmode="lin" valueType="num">
                                      <p:cBhvr>
                                        <p:cTn id="106"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250"/>
                                  </p:stCondLst>
                                  <p:childTnLst>
                                    <p:set>
                                      <p:cBhvr>
                                        <p:cTn id="111" dur="1" fill="hold">
                                          <p:stCondLst>
                                            <p:cond delay="0"/>
                                          </p:stCondLst>
                                        </p:cTn>
                                        <p:tgtEl>
                                          <p:spTgt spid="3">
                                            <p:txEl>
                                              <p:pRg st="16" end="16"/>
                                            </p:txEl>
                                          </p:spTgt>
                                        </p:tgtEl>
                                        <p:attrNameLst>
                                          <p:attrName>style.visibility</p:attrName>
                                        </p:attrNameLst>
                                      </p:cBhvr>
                                      <p:to>
                                        <p:strVal val="visible"/>
                                      </p:to>
                                    </p:set>
                                    <p:animEffect transition="in" filter="fade">
                                      <p:cBhvr>
                                        <p:cTn id="112" dur="1000"/>
                                        <p:tgtEl>
                                          <p:spTgt spid="3">
                                            <p:txEl>
                                              <p:pRg st="16" end="16"/>
                                            </p:txEl>
                                          </p:spTgt>
                                        </p:tgtEl>
                                      </p:cBhvr>
                                    </p:animEffect>
                                    <p:anim calcmode="lin" valueType="num">
                                      <p:cBhvr>
                                        <p:cTn id="113"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14"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fade">
                                      <p:cBhvr>
                                        <p:cTn id="1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332656"/>
            <a:ext cx="8712968" cy="6408712"/>
          </a:xfrm>
        </p:spPr>
        <p:txBody>
          <a:bodyPr>
            <a:normAutofit fontScale="77500" lnSpcReduction="20000"/>
          </a:bodyPr>
          <a:lstStyle/>
          <a:p>
            <a:pPr marL="0" lvl="0" indent="0" algn="just">
              <a:lnSpc>
                <a:spcPct val="115000"/>
              </a:lnSpc>
              <a:spcAft>
                <a:spcPts val="0"/>
              </a:spcAft>
              <a:buNone/>
              <a:tabLst>
                <a:tab pos="2362200" algn="l"/>
              </a:tabLst>
            </a:pPr>
            <a:r>
              <a:rPr lang="en-US" sz="2400" b="1" dirty="0" smtClean="0">
                <a:solidFill>
                  <a:srgbClr val="FF0000"/>
                </a:solidFill>
                <a:latin typeface="Times New Roman"/>
                <a:ea typeface="Calibri"/>
                <a:cs typeface="Arial"/>
              </a:rPr>
              <a:t>2. </a:t>
            </a:r>
            <a:r>
              <a:rPr lang="en-US" sz="2400" b="1" u="sng" dirty="0" smtClean="0">
                <a:latin typeface="Times New Roman"/>
                <a:ea typeface="Calibri"/>
                <a:cs typeface="Arial"/>
              </a:rPr>
              <a:t>Hydrazine </a:t>
            </a:r>
            <a:r>
              <a:rPr lang="en-US" sz="2400" b="1" u="sng" dirty="0">
                <a:latin typeface="Times New Roman"/>
                <a:ea typeface="Calibri"/>
                <a:cs typeface="Arial"/>
              </a:rPr>
              <a:t>N</a:t>
            </a:r>
            <a:r>
              <a:rPr lang="en-US" sz="2400" b="1" u="sng" baseline="-25000" dirty="0">
                <a:latin typeface="Times New Roman"/>
                <a:ea typeface="Calibri"/>
                <a:cs typeface="Arial"/>
              </a:rPr>
              <a:t>2</a:t>
            </a:r>
            <a:r>
              <a:rPr lang="en-US" sz="2400" b="1" u="sng" dirty="0">
                <a:latin typeface="Times New Roman"/>
                <a:ea typeface="Calibri"/>
                <a:cs typeface="Arial"/>
              </a:rPr>
              <a:t>H</a:t>
            </a:r>
            <a:r>
              <a:rPr lang="en-US" sz="2400" b="1" u="sng" baseline="-25000" dirty="0">
                <a:latin typeface="Times New Roman"/>
                <a:ea typeface="Calibri"/>
                <a:cs typeface="Arial"/>
              </a:rPr>
              <a:t>4</a:t>
            </a:r>
            <a:endParaRPr lang="en-US" sz="1800" dirty="0">
              <a:latin typeface="Calibri"/>
              <a:ea typeface="Calibri"/>
              <a:cs typeface="Arial"/>
            </a:endParaRPr>
          </a:p>
          <a:p>
            <a:pPr marL="586740" indent="0" algn="just">
              <a:lnSpc>
                <a:spcPct val="150000"/>
              </a:lnSpc>
              <a:spcAft>
                <a:spcPts val="0"/>
              </a:spcAft>
              <a:buNone/>
              <a:tabLst>
                <a:tab pos="2362200" algn="l"/>
              </a:tabLst>
            </a:pPr>
            <a:r>
              <a:rPr lang="en-US" sz="2400" dirty="0">
                <a:latin typeface="Times New Roman"/>
                <a:ea typeface="Calibri"/>
                <a:cs typeface="Arial"/>
              </a:rPr>
              <a:t>Prepared by oxidation of NH</a:t>
            </a:r>
            <a:r>
              <a:rPr lang="en-US" sz="2400" baseline="-25000" dirty="0">
                <a:latin typeface="Times New Roman"/>
                <a:ea typeface="Calibri"/>
                <a:cs typeface="Arial"/>
              </a:rPr>
              <a:t>3</a:t>
            </a:r>
            <a:r>
              <a:rPr lang="en-US" sz="2400" dirty="0">
                <a:latin typeface="Times New Roman"/>
                <a:ea typeface="Calibri"/>
                <a:cs typeface="Arial"/>
              </a:rPr>
              <a:t> by </a:t>
            </a:r>
            <a:r>
              <a:rPr lang="en-US" sz="2400" dirty="0" err="1">
                <a:latin typeface="Times New Roman"/>
                <a:ea typeface="Calibri"/>
                <a:cs typeface="Arial"/>
              </a:rPr>
              <a:t>hypochloric</a:t>
            </a:r>
            <a:r>
              <a:rPr lang="en-US" sz="2400" dirty="0">
                <a:latin typeface="Times New Roman"/>
                <a:ea typeface="Calibri"/>
                <a:cs typeface="Arial"/>
              </a:rPr>
              <a:t> acid or sodium hypochlorite </a:t>
            </a:r>
            <a:endParaRPr lang="en-US" sz="1800" dirty="0">
              <a:latin typeface="Calibri"/>
              <a:ea typeface="Calibri"/>
              <a:cs typeface="Arial"/>
            </a:endParaRPr>
          </a:p>
          <a:p>
            <a:pPr marL="405765" indent="0" algn="just">
              <a:lnSpc>
                <a:spcPct val="150000"/>
              </a:lnSpc>
              <a:spcAft>
                <a:spcPts val="0"/>
              </a:spcAft>
              <a:buNone/>
              <a:tabLst>
                <a:tab pos="2076450" algn="l"/>
              </a:tabLst>
            </a:pPr>
            <a:r>
              <a:rPr lang="en-US" sz="2400" dirty="0" smtClean="0">
                <a:latin typeface="Times New Roman"/>
                <a:ea typeface="Calibri"/>
                <a:cs typeface="Arial"/>
              </a:rPr>
              <a:t>     2NH</a:t>
            </a:r>
            <a:r>
              <a:rPr lang="en-US" sz="2400" baseline="-25000" dirty="0" smtClean="0">
                <a:latin typeface="Times New Roman"/>
                <a:ea typeface="Calibri"/>
                <a:cs typeface="Arial"/>
              </a:rPr>
              <a:t>3</a:t>
            </a:r>
            <a:r>
              <a:rPr lang="en-US" sz="2400" dirty="0" smtClean="0">
                <a:latin typeface="Times New Roman"/>
                <a:ea typeface="Calibri"/>
                <a:cs typeface="Arial"/>
              </a:rPr>
              <a:t> </a:t>
            </a:r>
            <a:r>
              <a:rPr lang="en-US" sz="2400" dirty="0">
                <a:latin typeface="Times New Roman"/>
                <a:ea typeface="Calibri"/>
                <a:cs typeface="Arial"/>
              </a:rPr>
              <a:t>+ </a:t>
            </a:r>
            <a:r>
              <a:rPr lang="en-US" sz="2400" dirty="0" err="1">
                <a:latin typeface="Times New Roman"/>
                <a:ea typeface="Calibri"/>
                <a:cs typeface="Arial"/>
              </a:rPr>
              <a:t>OCl</a:t>
            </a:r>
            <a:r>
              <a:rPr lang="en-US" sz="2400" dirty="0">
                <a:latin typeface="Times New Roman"/>
                <a:ea typeface="Calibri"/>
                <a:cs typeface="Arial"/>
              </a:rPr>
              <a:t> </a:t>
            </a:r>
            <a:r>
              <a:rPr lang="ar-SA" sz="2400" dirty="0">
                <a:latin typeface="Times New Roman"/>
                <a:ea typeface="Calibri"/>
                <a:cs typeface="Arial"/>
              </a:rPr>
              <a:t>                </a:t>
            </a:r>
            <a:r>
              <a:rPr lang="en-US" sz="2400" dirty="0">
                <a:latin typeface="Times New Roman"/>
                <a:ea typeface="Calibri"/>
                <a:cs typeface="Arial"/>
              </a:rPr>
              <a:t>H</a:t>
            </a:r>
            <a:r>
              <a:rPr lang="en-US" sz="2400" baseline="-25000" dirty="0">
                <a:latin typeface="Times New Roman"/>
                <a:ea typeface="Calibri"/>
                <a:cs typeface="Arial"/>
              </a:rPr>
              <a:t>2</a:t>
            </a:r>
            <a:r>
              <a:rPr lang="en-US" sz="2400" dirty="0">
                <a:latin typeface="Times New Roman"/>
                <a:ea typeface="Calibri"/>
                <a:cs typeface="Arial"/>
              </a:rPr>
              <a:t>N –NH</a:t>
            </a:r>
            <a:r>
              <a:rPr lang="en-US" sz="2400" baseline="-25000" dirty="0">
                <a:latin typeface="Times New Roman"/>
                <a:ea typeface="Calibri"/>
                <a:cs typeface="Arial"/>
              </a:rPr>
              <a:t>2</a:t>
            </a:r>
            <a:r>
              <a:rPr lang="en-US" sz="2400" dirty="0">
                <a:latin typeface="Times New Roman"/>
                <a:ea typeface="Calibri"/>
                <a:cs typeface="Arial"/>
              </a:rPr>
              <a:t> + H</a:t>
            </a:r>
            <a:r>
              <a:rPr lang="en-US" sz="2400" baseline="-25000" dirty="0">
                <a:latin typeface="Times New Roman"/>
                <a:ea typeface="Calibri"/>
                <a:cs typeface="Arial"/>
              </a:rPr>
              <a:t>2</a:t>
            </a:r>
            <a:r>
              <a:rPr lang="en-US" sz="2400" dirty="0">
                <a:latin typeface="Times New Roman"/>
                <a:ea typeface="Calibri"/>
                <a:cs typeface="Arial"/>
              </a:rPr>
              <a:t>O +</a:t>
            </a:r>
            <a:r>
              <a:rPr lang="en-US" sz="2400" dirty="0" err="1">
                <a:latin typeface="Times New Roman"/>
                <a:ea typeface="Calibri"/>
                <a:cs typeface="Arial"/>
              </a:rPr>
              <a:t>Cl</a:t>
            </a:r>
            <a:r>
              <a:rPr lang="en-US" sz="2400" baseline="30000" dirty="0">
                <a:latin typeface="Times New Roman"/>
                <a:ea typeface="Calibri"/>
                <a:cs typeface="Arial"/>
              </a:rPr>
              <a:t>-</a:t>
            </a:r>
            <a:endParaRPr lang="en-US" sz="1800" dirty="0">
              <a:latin typeface="Calibri"/>
              <a:ea typeface="Calibri"/>
              <a:cs typeface="Arial"/>
            </a:endParaRPr>
          </a:p>
          <a:p>
            <a:pPr marL="405765" indent="0" algn="ctr">
              <a:lnSpc>
                <a:spcPct val="150000"/>
              </a:lnSpc>
              <a:spcAft>
                <a:spcPts val="0"/>
              </a:spcAft>
              <a:buNone/>
              <a:tabLst>
                <a:tab pos="2076450" algn="l"/>
              </a:tabLst>
            </a:pPr>
            <a:r>
              <a:rPr lang="en-US" sz="2400" dirty="0">
                <a:latin typeface="Times New Roman"/>
                <a:ea typeface="Calibri"/>
                <a:cs typeface="Arial"/>
              </a:rPr>
              <a:t>Enthalpy of formation ∆=50 KJ/ mol.</a:t>
            </a:r>
            <a:endParaRPr lang="en-US" sz="1800" dirty="0">
              <a:latin typeface="Calibri"/>
              <a:ea typeface="Calibri"/>
              <a:cs typeface="Arial"/>
            </a:endParaRPr>
          </a:p>
          <a:p>
            <a:pPr marL="403860" indent="0" algn="just">
              <a:lnSpc>
                <a:spcPct val="150000"/>
              </a:lnSpc>
              <a:spcAft>
                <a:spcPts val="0"/>
              </a:spcAft>
              <a:buNone/>
              <a:tabLst>
                <a:tab pos="2076450" algn="l"/>
              </a:tabLst>
            </a:pPr>
            <a:r>
              <a:rPr lang="en-US" sz="2400" dirty="0" smtClean="0">
                <a:latin typeface="Times New Roman"/>
                <a:ea typeface="Calibri"/>
                <a:cs typeface="Arial"/>
              </a:rPr>
              <a:t>. </a:t>
            </a:r>
            <a:r>
              <a:rPr lang="en-US" sz="2400" dirty="0">
                <a:latin typeface="Times New Roman"/>
                <a:ea typeface="Calibri"/>
                <a:cs typeface="Arial"/>
              </a:rPr>
              <a:t>Salts that contain N</a:t>
            </a:r>
            <a:r>
              <a:rPr lang="en-US" sz="2400" baseline="-25000" dirty="0">
                <a:latin typeface="Times New Roman"/>
                <a:ea typeface="Calibri"/>
                <a:cs typeface="Arial"/>
              </a:rPr>
              <a:t>2</a:t>
            </a:r>
            <a:r>
              <a:rPr lang="en-US" sz="2400" dirty="0">
                <a:latin typeface="Times New Roman"/>
                <a:ea typeface="Calibri"/>
                <a:cs typeface="Arial"/>
              </a:rPr>
              <a:t>H</a:t>
            </a:r>
            <a:r>
              <a:rPr lang="en-US" sz="2400" baseline="-25000" dirty="0">
                <a:latin typeface="Times New Roman"/>
                <a:ea typeface="Calibri"/>
                <a:cs typeface="Arial"/>
              </a:rPr>
              <a:t>6</a:t>
            </a:r>
            <a:r>
              <a:rPr lang="en-US" sz="2400" baseline="30000" dirty="0">
                <a:latin typeface="Times New Roman"/>
                <a:ea typeface="Calibri"/>
                <a:cs typeface="Arial"/>
              </a:rPr>
              <a:t>+2</a:t>
            </a:r>
            <a:r>
              <a:rPr lang="en-US" sz="2400" dirty="0">
                <a:latin typeface="Times New Roman"/>
                <a:ea typeface="Calibri"/>
                <a:cs typeface="Arial"/>
              </a:rPr>
              <a:t> are stable in acidic medium only  (hydrolysis).</a:t>
            </a:r>
            <a:endParaRPr lang="en-US" sz="1800" dirty="0">
              <a:latin typeface="Calibri"/>
              <a:ea typeface="Calibri"/>
              <a:cs typeface="Arial"/>
            </a:endParaRPr>
          </a:p>
          <a:p>
            <a:pPr marL="405765" indent="0" algn="just">
              <a:lnSpc>
                <a:spcPct val="150000"/>
              </a:lnSpc>
              <a:spcAft>
                <a:spcPts val="0"/>
              </a:spcAft>
              <a:buNone/>
              <a:tabLst>
                <a:tab pos="2076450" algn="l"/>
              </a:tabLst>
            </a:pPr>
            <a:r>
              <a:rPr lang="en-US" sz="2400" dirty="0" smtClean="0">
                <a:latin typeface="Times New Roman"/>
                <a:ea typeface="Calibri"/>
                <a:cs typeface="Arial"/>
              </a:rPr>
              <a:t>       N</a:t>
            </a:r>
            <a:r>
              <a:rPr lang="en-US" sz="2400" baseline="-25000" dirty="0" smtClean="0">
                <a:latin typeface="Times New Roman"/>
                <a:ea typeface="Calibri"/>
                <a:cs typeface="Arial"/>
              </a:rPr>
              <a:t>2</a:t>
            </a:r>
            <a:r>
              <a:rPr lang="en-US" sz="2400" dirty="0" smtClean="0">
                <a:latin typeface="Times New Roman"/>
                <a:ea typeface="Calibri"/>
                <a:cs typeface="Arial"/>
              </a:rPr>
              <a:t>H</a:t>
            </a:r>
            <a:r>
              <a:rPr lang="en-US" sz="2400" baseline="-25000" dirty="0" smtClean="0">
                <a:latin typeface="Times New Roman"/>
                <a:ea typeface="Calibri"/>
                <a:cs typeface="Arial"/>
              </a:rPr>
              <a:t>6</a:t>
            </a:r>
            <a:r>
              <a:rPr lang="en-US" sz="2400" dirty="0" smtClean="0">
                <a:latin typeface="Times New Roman"/>
                <a:ea typeface="Calibri"/>
                <a:cs typeface="Arial"/>
              </a:rPr>
              <a:t> </a:t>
            </a:r>
            <a:r>
              <a:rPr lang="en-US" sz="2400" baseline="30000" dirty="0">
                <a:latin typeface="Times New Roman"/>
                <a:ea typeface="Calibri"/>
                <a:cs typeface="Arial"/>
              </a:rPr>
              <a:t>+2</a:t>
            </a:r>
            <a:r>
              <a:rPr lang="en-US" sz="2400" dirty="0">
                <a:latin typeface="Times New Roman"/>
                <a:ea typeface="Calibri"/>
                <a:cs typeface="Arial"/>
              </a:rPr>
              <a:t> +</a:t>
            </a:r>
            <a:r>
              <a:rPr lang="en-US" sz="2400" dirty="0" smtClean="0">
                <a:latin typeface="Times New Roman"/>
                <a:ea typeface="Calibri"/>
                <a:cs typeface="Arial"/>
              </a:rPr>
              <a:t>H</a:t>
            </a:r>
            <a:r>
              <a:rPr lang="en-US" sz="2400" baseline="-25000" dirty="0" smtClean="0">
                <a:latin typeface="Times New Roman"/>
                <a:ea typeface="Calibri"/>
                <a:cs typeface="Arial"/>
              </a:rPr>
              <a:t>2</a:t>
            </a:r>
            <a:r>
              <a:rPr lang="en-US" sz="2400" dirty="0" smtClean="0">
                <a:latin typeface="Times New Roman"/>
                <a:ea typeface="Calibri"/>
                <a:cs typeface="Arial"/>
              </a:rPr>
              <a:t>O                   N</a:t>
            </a:r>
            <a:r>
              <a:rPr lang="en-US" sz="2400" baseline="-25000" dirty="0" smtClean="0">
                <a:latin typeface="Times New Roman"/>
                <a:ea typeface="Calibri"/>
                <a:cs typeface="Arial"/>
              </a:rPr>
              <a:t>2</a:t>
            </a:r>
            <a:r>
              <a:rPr lang="en-US" sz="2400" dirty="0" smtClean="0">
                <a:latin typeface="Times New Roman"/>
                <a:ea typeface="Calibri"/>
                <a:cs typeface="Arial"/>
              </a:rPr>
              <a:t>H</a:t>
            </a:r>
            <a:r>
              <a:rPr lang="en-US" sz="2400" baseline="-25000" dirty="0" smtClean="0">
                <a:latin typeface="Times New Roman"/>
                <a:ea typeface="Calibri"/>
                <a:cs typeface="Arial"/>
              </a:rPr>
              <a:t>5</a:t>
            </a:r>
            <a:r>
              <a:rPr lang="en-US" sz="2400" baseline="30000" dirty="0">
                <a:latin typeface="Times New Roman"/>
                <a:ea typeface="Calibri"/>
                <a:cs typeface="Arial"/>
              </a:rPr>
              <a:t>+</a:t>
            </a:r>
            <a:r>
              <a:rPr lang="en-US" sz="2400" dirty="0">
                <a:latin typeface="Times New Roman"/>
                <a:ea typeface="Calibri"/>
                <a:cs typeface="Arial"/>
              </a:rPr>
              <a:t> +H</a:t>
            </a:r>
            <a:r>
              <a:rPr lang="en-US" sz="2400" baseline="-25000" dirty="0">
                <a:latin typeface="Times New Roman"/>
                <a:ea typeface="Calibri"/>
                <a:cs typeface="Arial"/>
              </a:rPr>
              <a:t>3</a:t>
            </a:r>
            <a:r>
              <a:rPr lang="en-US" sz="2400" dirty="0">
                <a:latin typeface="Times New Roman"/>
                <a:ea typeface="Calibri"/>
                <a:cs typeface="Arial"/>
              </a:rPr>
              <a:t>O</a:t>
            </a:r>
            <a:r>
              <a:rPr lang="en-US" sz="2400" baseline="30000" dirty="0">
                <a:latin typeface="Times New Roman"/>
                <a:ea typeface="Calibri"/>
                <a:cs typeface="Arial"/>
              </a:rPr>
              <a:t>+</a:t>
            </a:r>
            <a:endParaRPr lang="en-US" sz="1800" dirty="0">
              <a:latin typeface="Calibri"/>
              <a:ea typeface="Calibri"/>
              <a:cs typeface="Arial"/>
            </a:endParaRPr>
          </a:p>
          <a:p>
            <a:pPr marL="403860" indent="0" algn="just">
              <a:lnSpc>
                <a:spcPct val="150000"/>
              </a:lnSpc>
              <a:spcAft>
                <a:spcPts val="0"/>
              </a:spcAft>
              <a:buNone/>
              <a:tabLst>
                <a:tab pos="2076450" algn="l"/>
              </a:tabLst>
            </a:pPr>
            <a:r>
              <a:rPr lang="en-US" sz="2400" dirty="0">
                <a:latin typeface="Times New Roman"/>
                <a:ea typeface="Calibri"/>
                <a:cs typeface="Arial"/>
              </a:rPr>
              <a:t>Hydrazine used against corrosion in low concentration in electricity stations and as fuel for rockets because of the large energy produced through the burning. </a:t>
            </a:r>
            <a:endParaRPr lang="en-US" sz="1800" dirty="0">
              <a:latin typeface="Calibri"/>
              <a:ea typeface="Calibri"/>
              <a:cs typeface="Arial"/>
            </a:endParaRPr>
          </a:p>
          <a:p>
            <a:pPr marL="405765" indent="0" algn="just">
              <a:lnSpc>
                <a:spcPct val="150000"/>
              </a:lnSpc>
              <a:spcAft>
                <a:spcPts val="0"/>
              </a:spcAft>
              <a:buNone/>
              <a:tabLst>
                <a:tab pos="2076450" algn="l"/>
              </a:tabLst>
            </a:pPr>
            <a:r>
              <a:rPr lang="en-US" sz="2400" dirty="0" smtClean="0">
                <a:latin typeface="Times New Roman"/>
                <a:ea typeface="Calibri"/>
                <a:cs typeface="Arial"/>
              </a:rPr>
              <a:t>     N</a:t>
            </a:r>
            <a:r>
              <a:rPr lang="en-US" sz="2400" baseline="-25000" dirty="0" smtClean="0">
                <a:latin typeface="Times New Roman"/>
                <a:ea typeface="Calibri"/>
                <a:cs typeface="Arial"/>
              </a:rPr>
              <a:t>2</a:t>
            </a:r>
            <a:r>
              <a:rPr lang="en-US" sz="2400" dirty="0" smtClean="0">
                <a:latin typeface="Times New Roman"/>
                <a:ea typeface="Calibri"/>
                <a:cs typeface="Arial"/>
              </a:rPr>
              <a:t>H</a:t>
            </a:r>
            <a:r>
              <a:rPr lang="en-US" sz="2400" baseline="-25000" dirty="0" smtClean="0">
                <a:latin typeface="Times New Roman"/>
                <a:ea typeface="Calibri"/>
                <a:cs typeface="Arial"/>
              </a:rPr>
              <a:t>4</a:t>
            </a:r>
            <a:r>
              <a:rPr lang="en-US" sz="2400" dirty="0" smtClean="0">
                <a:latin typeface="Times New Roman"/>
                <a:ea typeface="Calibri"/>
                <a:cs typeface="Arial"/>
              </a:rPr>
              <a:t> </a:t>
            </a:r>
            <a:r>
              <a:rPr lang="en-US" sz="2400" dirty="0">
                <a:latin typeface="Times New Roman"/>
                <a:ea typeface="Calibri"/>
                <a:cs typeface="Arial"/>
              </a:rPr>
              <a:t>+O</a:t>
            </a:r>
            <a:r>
              <a:rPr lang="en-US" sz="2400" baseline="-25000" dirty="0">
                <a:latin typeface="Times New Roman"/>
                <a:ea typeface="Calibri"/>
                <a:cs typeface="Arial"/>
              </a:rPr>
              <a:t>2</a:t>
            </a:r>
            <a:r>
              <a:rPr lang="en-US" sz="2400" dirty="0">
                <a:latin typeface="Times New Roman"/>
                <a:ea typeface="Calibri"/>
                <a:cs typeface="Arial"/>
              </a:rPr>
              <a:t> </a:t>
            </a:r>
            <a:r>
              <a:rPr lang="en-US" sz="2400" dirty="0" smtClean="0">
                <a:latin typeface="Times New Roman"/>
                <a:ea typeface="Calibri"/>
                <a:cs typeface="Arial"/>
              </a:rPr>
              <a:t>        </a:t>
            </a:r>
            <a:r>
              <a:rPr lang="en-US" sz="2400" dirty="0">
                <a:latin typeface="Times New Roman"/>
                <a:ea typeface="Calibri"/>
                <a:cs typeface="Arial"/>
              </a:rPr>
              <a:t>	N</a:t>
            </a:r>
            <a:r>
              <a:rPr lang="en-US" sz="2400" baseline="-25000" dirty="0">
                <a:latin typeface="Times New Roman"/>
                <a:ea typeface="Calibri"/>
                <a:cs typeface="Arial"/>
              </a:rPr>
              <a:t>2</a:t>
            </a:r>
            <a:r>
              <a:rPr lang="en-US" sz="2400" dirty="0">
                <a:latin typeface="Times New Roman"/>
                <a:ea typeface="Calibri"/>
                <a:cs typeface="Arial"/>
              </a:rPr>
              <a:t> + 2H</a:t>
            </a:r>
            <a:r>
              <a:rPr lang="en-US" sz="2400" baseline="-25000" dirty="0">
                <a:latin typeface="Times New Roman"/>
                <a:ea typeface="Calibri"/>
                <a:cs typeface="Arial"/>
              </a:rPr>
              <a:t>2</a:t>
            </a:r>
            <a:r>
              <a:rPr lang="en-US" sz="2400" dirty="0">
                <a:latin typeface="Times New Roman"/>
                <a:ea typeface="Calibri"/>
                <a:cs typeface="Arial"/>
              </a:rPr>
              <a:t>O        ∆H = -622 KJ/ </a:t>
            </a:r>
            <a:r>
              <a:rPr lang="en-US" sz="2400" dirty="0" err="1">
                <a:latin typeface="Times New Roman"/>
                <a:ea typeface="Calibri"/>
                <a:cs typeface="Arial"/>
              </a:rPr>
              <a:t>mol</a:t>
            </a:r>
            <a:endParaRPr lang="en-US" sz="1800" dirty="0">
              <a:latin typeface="Calibri"/>
              <a:ea typeface="Calibri"/>
              <a:cs typeface="Arial"/>
            </a:endParaRPr>
          </a:p>
          <a:p>
            <a:pPr marL="403860" indent="0" algn="just">
              <a:lnSpc>
                <a:spcPct val="150000"/>
              </a:lnSpc>
              <a:spcAft>
                <a:spcPts val="0"/>
              </a:spcAft>
              <a:buNone/>
              <a:tabLst>
                <a:tab pos="2076450" algn="l"/>
              </a:tabLst>
            </a:pPr>
            <a:r>
              <a:rPr lang="en-US" sz="2400" dirty="0">
                <a:latin typeface="Times New Roman"/>
                <a:ea typeface="Calibri"/>
                <a:cs typeface="Arial"/>
              </a:rPr>
              <a:t>Hydrazine in structure like H</a:t>
            </a:r>
            <a:r>
              <a:rPr lang="en-US" sz="2400" baseline="-25000" dirty="0">
                <a:latin typeface="Times New Roman"/>
                <a:ea typeface="Calibri"/>
                <a:cs typeface="Arial"/>
              </a:rPr>
              <a:t>2</a:t>
            </a:r>
            <a:r>
              <a:rPr lang="en-US" sz="2400" dirty="0">
                <a:latin typeface="Times New Roman"/>
                <a:ea typeface="Calibri"/>
                <a:cs typeface="Arial"/>
              </a:rPr>
              <a:t>O</a:t>
            </a:r>
            <a:r>
              <a:rPr lang="en-US" sz="2400" baseline="-25000" dirty="0">
                <a:latin typeface="Times New Roman"/>
                <a:ea typeface="Calibri"/>
                <a:cs typeface="Arial"/>
              </a:rPr>
              <a:t>2</a:t>
            </a:r>
            <a:r>
              <a:rPr lang="en-US" sz="2400" dirty="0">
                <a:latin typeface="Times New Roman"/>
                <a:ea typeface="Calibri"/>
                <a:cs typeface="Arial"/>
              </a:rPr>
              <a:t> ,</a:t>
            </a:r>
            <a:r>
              <a:rPr lang="en-US" sz="2400" dirty="0" smtClean="0">
                <a:latin typeface="Times New Roman"/>
                <a:ea typeface="Calibri"/>
                <a:cs typeface="Arial"/>
              </a:rPr>
              <a:t>the </a:t>
            </a:r>
            <a:r>
              <a:rPr lang="en-US" sz="2400" dirty="0">
                <a:latin typeface="Times New Roman"/>
                <a:ea typeface="Calibri"/>
                <a:cs typeface="Arial"/>
              </a:rPr>
              <a:t>two NH</a:t>
            </a:r>
            <a:r>
              <a:rPr lang="en-US" sz="2400" baseline="-25000" dirty="0">
                <a:latin typeface="Times New Roman"/>
                <a:ea typeface="Calibri"/>
                <a:cs typeface="Arial"/>
              </a:rPr>
              <a:t>2</a:t>
            </a:r>
            <a:r>
              <a:rPr lang="en-US" sz="2400" dirty="0">
                <a:latin typeface="Times New Roman"/>
                <a:ea typeface="Calibri"/>
                <a:cs typeface="Arial"/>
              </a:rPr>
              <a:t> groups does not rotate around the bond they are fixed as gauche shape, </a:t>
            </a:r>
            <a:endParaRPr lang="en-US" sz="1800" dirty="0">
              <a:latin typeface="Calibri"/>
              <a:ea typeface="Calibri"/>
              <a:cs typeface="Arial"/>
            </a:endParaRPr>
          </a:p>
          <a:p>
            <a:pPr marL="405765" indent="0" algn="just">
              <a:lnSpc>
                <a:spcPct val="115000"/>
              </a:lnSpc>
              <a:spcAft>
                <a:spcPts val="0"/>
              </a:spcAft>
              <a:buNone/>
              <a:tabLst>
                <a:tab pos="2076450" algn="l"/>
              </a:tabLst>
            </a:pPr>
            <a:r>
              <a:rPr lang="en-US" sz="2400" dirty="0">
                <a:latin typeface="Times New Roman"/>
                <a:ea typeface="Calibri"/>
                <a:cs typeface="Arial"/>
              </a:rPr>
              <a:t>The relation between the chemistry of N</a:t>
            </a:r>
            <a:r>
              <a:rPr lang="en-US" sz="2400" baseline="-25000" dirty="0">
                <a:latin typeface="Times New Roman"/>
                <a:ea typeface="Calibri"/>
                <a:cs typeface="Arial"/>
              </a:rPr>
              <a:t>2</a:t>
            </a:r>
            <a:r>
              <a:rPr lang="en-US" sz="2400" dirty="0">
                <a:latin typeface="Times New Roman"/>
                <a:ea typeface="Calibri"/>
                <a:cs typeface="Arial"/>
              </a:rPr>
              <a:t>H</a:t>
            </a:r>
            <a:r>
              <a:rPr lang="en-US" sz="2400" baseline="-25000" dirty="0">
                <a:latin typeface="Times New Roman"/>
                <a:ea typeface="Calibri"/>
                <a:cs typeface="Arial"/>
              </a:rPr>
              <a:t>4</a:t>
            </a:r>
            <a:r>
              <a:rPr lang="en-US" sz="2400" dirty="0">
                <a:latin typeface="Times New Roman"/>
                <a:ea typeface="Calibri"/>
                <a:cs typeface="Arial"/>
              </a:rPr>
              <a:t> and NH</a:t>
            </a:r>
            <a:r>
              <a:rPr lang="en-US" sz="2400" baseline="-25000" dirty="0">
                <a:latin typeface="Times New Roman"/>
                <a:ea typeface="Calibri"/>
                <a:cs typeface="Arial"/>
              </a:rPr>
              <a:t>3</a:t>
            </a:r>
            <a:r>
              <a:rPr lang="en-US" sz="2400" dirty="0">
                <a:latin typeface="Times New Roman"/>
                <a:ea typeface="Calibri"/>
                <a:cs typeface="Arial"/>
              </a:rPr>
              <a:t> is as that between H</a:t>
            </a:r>
            <a:r>
              <a:rPr lang="en-US" sz="2400" baseline="-25000" dirty="0">
                <a:latin typeface="Times New Roman"/>
                <a:ea typeface="Calibri"/>
                <a:cs typeface="Arial"/>
              </a:rPr>
              <a:t>2</a:t>
            </a:r>
            <a:r>
              <a:rPr lang="en-US" sz="2400" dirty="0">
                <a:latin typeface="Times New Roman"/>
                <a:ea typeface="Calibri"/>
                <a:cs typeface="Arial"/>
              </a:rPr>
              <a:t>O and H</a:t>
            </a:r>
            <a:r>
              <a:rPr lang="en-US" sz="2400" baseline="-25000" dirty="0">
                <a:latin typeface="Times New Roman"/>
                <a:ea typeface="Calibri"/>
                <a:cs typeface="Arial"/>
              </a:rPr>
              <a:t>2</a:t>
            </a:r>
            <a:r>
              <a:rPr lang="en-US" sz="2400" dirty="0">
                <a:latin typeface="Times New Roman"/>
                <a:ea typeface="Calibri"/>
                <a:cs typeface="Arial"/>
              </a:rPr>
              <a:t>O</a:t>
            </a:r>
            <a:r>
              <a:rPr lang="en-US" sz="2400" baseline="-25000" dirty="0">
                <a:latin typeface="Times New Roman"/>
                <a:ea typeface="Calibri"/>
                <a:cs typeface="Arial"/>
              </a:rPr>
              <a:t>2</a:t>
            </a:r>
            <a:r>
              <a:rPr lang="en-US" sz="2400" dirty="0">
                <a:latin typeface="Times New Roman"/>
                <a:ea typeface="Calibri"/>
                <a:cs typeface="Arial"/>
              </a:rPr>
              <a:t> .</a:t>
            </a:r>
            <a:endParaRPr lang="en-US" sz="1800" dirty="0">
              <a:latin typeface="Calibri"/>
              <a:ea typeface="Calibri"/>
              <a:cs typeface="Arial"/>
            </a:endParaRPr>
          </a:p>
          <a:p>
            <a:pPr marL="405765" indent="0" algn="just">
              <a:lnSpc>
                <a:spcPct val="115000"/>
              </a:lnSpc>
              <a:spcAft>
                <a:spcPts val="0"/>
              </a:spcAft>
              <a:buNone/>
              <a:tabLst>
                <a:tab pos="2076450" algn="l"/>
              </a:tabLst>
            </a:pPr>
            <a:r>
              <a:rPr lang="en-US" sz="2400" dirty="0">
                <a:latin typeface="Times New Roman"/>
                <a:ea typeface="Calibri"/>
                <a:cs typeface="Arial"/>
              </a:rPr>
              <a:t>Hydrazine behave as an oxidizing agent with strong reducing agent and as a reducing agent toward the strong oxidation agents, so it like H</a:t>
            </a:r>
            <a:r>
              <a:rPr lang="en-US" sz="2400" baseline="-25000" dirty="0">
                <a:latin typeface="Times New Roman"/>
                <a:ea typeface="Calibri"/>
                <a:cs typeface="Arial"/>
              </a:rPr>
              <a:t>2</a:t>
            </a:r>
            <a:r>
              <a:rPr lang="en-US" sz="2400" dirty="0">
                <a:latin typeface="Times New Roman"/>
                <a:ea typeface="Calibri"/>
                <a:cs typeface="Arial"/>
              </a:rPr>
              <a:t>O</a:t>
            </a:r>
            <a:r>
              <a:rPr lang="en-US" sz="2400" baseline="-25000" dirty="0">
                <a:latin typeface="Times New Roman"/>
                <a:ea typeface="Calibri"/>
                <a:cs typeface="Arial"/>
              </a:rPr>
              <a:t>2</a:t>
            </a:r>
            <a:r>
              <a:rPr lang="en-US" sz="2400" dirty="0">
                <a:latin typeface="Times New Roman"/>
                <a:ea typeface="Calibri"/>
                <a:cs typeface="Arial"/>
              </a:rPr>
              <a:t>.</a:t>
            </a:r>
            <a:endParaRPr lang="en-US" sz="1800" dirty="0">
              <a:latin typeface="Calibri"/>
              <a:ea typeface="Calibri"/>
              <a:cs typeface="Arial"/>
            </a:endParaRPr>
          </a:p>
          <a:p>
            <a:pPr marL="405765" indent="0" algn="just">
              <a:lnSpc>
                <a:spcPct val="115000"/>
              </a:lnSpc>
              <a:spcAft>
                <a:spcPts val="1000"/>
              </a:spcAft>
              <a:buNone/>
              <a:tabLst>
                <a:tab pos="2076450" algn="l"/>
              </a:tabLst>
            </a:pPr>
            <a:r>
              <a:rPr lang="en-US" sz="2400" dirty="0">
                <a:latin typeface="Times New Roman"/>
                <a:ea typeface="Calibri"/>
                <a:cs typeface="Arial"/>
              </a:rPr>
              <a:t> </a:t>
            </a:r>
            <a:endParaRPr lang="en-US" sz="1800" dirty="0">
              <a:latin typeface="Calibri"/>
              <a:ea typeface="Calibri"/>
              <a:cs typeface="Arial"/>
            </a:endParaRPr>
          </a:p>
          <a:p>
            <a:pPr marL="45720" indent="0">
              <a:buNone/>
            </a:pPr>
            <a:endParaRPr lang="en-US" dirty="0"/>
          </a:p>
        </p:txBody>
      </p:sp>
      <p:cxnSp>
        <p:nvCxnSpPr>
          <p:cNvPr id="5" name="رابط كسهم مستقيم 4"/>
          <p:cNvCxnSpPr/>
          <p:nvPr/>
        </p:nvCxnSpPr>
        <p:spPr>
          <a:xfrm>
            <a:off x="2483768" y="1412776"/>
            <a:ext cx="57606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061" y="2564904"/>
            <a:ext cx="658813"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987" y="3861048"/>
            <a:ext cx="658813"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9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25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25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25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25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25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25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25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25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250"/>
                                  </p:stCondLst>
                                  <p:childTnLst>
                                    <p:set>
                                      <p:cBhvr>
                                        <p:cTn id="168" dur="1" fill="hold">
                                          <p:stCondLst>
                                            <p:cond delay="0"/>
                                          </p:stCondLst>
                                        </p:cTn>
                                        <p:tgtEl>
                                          <p:spTgt spid="3">
                                            <p:txEl>
                                              <p:pRg st="9" end="9"/>
                                            </p:txEl>
                                          </p:spTgt>
                                        </p:tgtEl>
                                        <p:attrNameLst>
                                          <p:attrName>style.visibility</p:attrName>
                                        </p:attrNameLst>
                                      </p:cBhvr>
                                      <p:to>
                                        <p:strVal val="visible"/>
                                      </p:to>
                                    </p:set>
                                    <p:animEffect transition="in" filter="wipe(down)">
                                      <p:cBhvr>
                                        <p:cTn id="169" dur="580">
                                          <p:stCondLst>
                                            <p:cond delay="0"/>
                                          </p:stCondLst>
                                        </p:cTn>
                                        <p:tgtEl>
                                          <p:spTgt spid="3">
                                            <p:txEl>
                                              <p:pRg st="9" end="9"/>
                                            </p:txEl>
                                          </p:spTgt>
                                        </p:tgtEl>
                                      </p:cBhvr>
                                    </p:animEffect>
                                    <p:anim calcmode="lin" valueType="num">
                                      <p:cBhvr>
                                        <p:cTn id="17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txEl>
                                              <p:pRg st="9" end="9"/>
                                            </p:txEl>
                                          </p:spTgt>
                                        </p:tgtEl>
                                      </p:cBhvr>
                                      <p:to x="100000" y="60000"/>
                                    </p:animScale>
                                    <p:animScale>
                                      <p:cBhvr>
                                        <p:cTn id="176" dur="166" decel="50000">
                                          <p:stCondLst>
                                            <p:cond delay="676"/>
                                          </p:stCondLst>
                                        </p:cTn>
                                        <p:tgtEl>
                                          <p:spTgt spid="3">
                                            <p:txEl>
                                              <p:pRg st="9" end="9"/>
                                            </p:txEl>
                                          </p:spTgt>
                                        </p:tgtEl>
                                      </p:cBhvr>
                                      <p:to x="100000" y="100000"/>
                                    </p:animScale>
                                    <p:animScale>
                                      <p:cBhvr>
                                        <p:cTn id="177" dur="26">
                                          <p:stCondLst>
                                            <p:cond delay="1312"/>
                                          </p:stCondLst>
                                        </p:cTn>
                                        <p:tgtEl>
                                          <p:spTgt spid="3">
                                            <p:txEl>
                                              <p:pRg st="9" end="9"/>
                                            </p:txEl>
                                          </p:spTgt>
                                        </p:tgtEl>
                                      </p:cBhvr>
                                      <p:to x="100000" y="80000"/>
                                    </p:animScale>
                                    <p:animScale>
                                      <p:cBhvr>
                                        <p:cTn id="178" dur="166" decel="50000">
                                          <p:stCondLst>
                                            <p:cond delay="1338"/>
                                          </p:stCondLst>
                                        </p:cTn>
                                        <p:tgtEl>
                                          <p:spTgt spid="3">
                                            <p:txEl>
                                              <p:pRg st="9" end="9"/>
                                            </p:txEl>
                                          </p:spTgt>
                                        </p:tgtEl>
                                      </p:cBhvr>
                                      <p:to x="100000" y="100000"/>
                                    </p:animScale>
                                    <p:animScale>
                                      <p:cBhvr>
                                        <p:cTn id="179" dur="26">
                                          <p:stCondLst>
                                            <p:cond delay="1642"/>
                                          </p:stCondLst>
                                        </p:cTn>
                                        <p:tgtEl>
                                          <p:spTgt spid="3">
                                            <p:txEl>
                                              <p:pRg st="9" end="9"/>
                                            </p:txEl>
                                          </p:spTgt>
                                        </p:tgtEl>
                                      </p:cBhvr>
                                      <p:to x="100000" y="90000"/>
                                    </p:animScale>
                                    <p:animScale>
                                      <p:cBhvr>
                                        <p:cTn id="180" dur="166" decel="50000">
                                          <p:stCondLst>
                                            <p:cond delay="1668"/>
                                          </p:stCondLst>
                                        </p:cTn>
                                        <p:tgtEl>
                                          <p:spTgt spid="3">
                                            <p:txEl>
                                              <p:pRg st="9" end="9"/>
                                            </p:txEl>
                                          </p:spTgt>
                                        </p:tgtEl>
                                      </p:cBhvr>
                                      <p:to x="100000" y="100000"/>
                                    </p:animScale>
                                    <p:animScale>
                                      <p:cBhvr>
                                        <p:cTn id="181" dur="26">
                                          <p:stCondLst>
                                            <p:cond delay="1808"/>
                                          </p:stCondLst>
                                        </p:cTn>
                                        <p:tgtEl>
                                          <p:spTgt spid="3">
                                            <p:txEl>
                                              <p:pRg st="9" end="9"/>
                                            </p:txEl>
                                          </p:spTgt>
                                        </p:tgtEl>
                                      </p:cBhvr>
                                      <p:to x="100000" y="95000"/>
                                    </p:animScale>
                                    <p:animScale>
                                      <p:cBhvr>
                                        <p:cTn id="182" dur="166" decel="50000">
                                          <p:stCondLst>
                                            <p:cond delay="1834"/>
                                          </p:stCondLst>
                                        </p:cTn>
                                        <p:tgtEl>
                                          <p:spTgt spid="3">
                                            <p:txEl>
                                              <p:pRg st="9" end="9"/>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250"/>
                                  </p:stCondLst>
                                  <p:childTnLst>
                                    <p:set>
                                      <p:cBhvr>
                                        <p:cTn id="186" dur="1" fill="hold">
                                          <p:stCondLst>
                                            <p:cond delay="0"/>
                                          </p:stCondLst>
                                        </p:cTn>
                                        <p:tgtEl>
                                          <p:spTgt spid="3">
                                            <p:txEl>
                                              <p:pRg st="10" end="10"/>
                                            </p:txEl>
                                          </p:spTgt>
                                        </p:tgtEl>
                                        <p:attrNameLst>
                                          <p:attrName>style.visibility</p:attrName>
                                        </p:attrNameLst>
                                      </p:cBhvr>
                                      <p:to>
                                        <p:strVal val="visible"/>
                                      </p:to>
                                    </p:set>
                                    <p:animEffect transition="in" filter="wipe(down)">
                                      <p:cBhvr>
                                        <p:cTn id="187" dur="580">
                                          <p:stCondLst>
                                            <p:cond delay="0"/>
                                          </p:stCondLst>
                                        </p:cTn>
                                        <p:tgtEl>
                                          <p:spTgt spid="3">
                                            <p:txEl>
                                              <p:pRg st="10" end="10"/>
                                            </p:txEl>
                                          </p:spTgt>
                                        </p:tgtEl>
                                      </p:cBhvr>
                                    </p:animEffect>
                                    <p:anim calcmode="lin" valueType="num">
                                      <p:cBhvr>
                                        <p:cTn id="188"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3">
                                            <p:txEl>
                                              <p:pRg st="10" end="10"/>
                                            </p:txEl>
                                          </p:spTgt>
                                        </p:tgtEl>
                                      </p:cBhvr>
                                      <p:to x="100000" y="60000"/>
                                    </p:animScale>
                                    <p:animScale>
                                      <p:cBhvr>
                                        <p:cTn id="194" dur="166" decel="50000">
                                          <p:stCondLst>
                                            <p:cond delay="676"/>
                                          </p:stCondLst>
                                        </p:cTn>
                                        <p:tgtEl>
                                          <p:spTgt spid="3">
                                            <p:txEl>
                                              <p:pRg st="10" end="10"/>
                                            </p:txEl>
                                          </p:spTgt>
                                        </p:tgtEl>
                                      </p:cBhvr>
                                      <p:to x="100000" y="100000"/>
                                    </p:animScale>
                                    <p:animScale>
                                      <p:cBhvr>
                                        <p:cTn id="195" dur="26">
                                          <p:stCondLst>
                                            <p:cond delay="1312"/>
                                          </p:stCondLst>
                                        </p:cTn>
                                        <p:tgtEl>
                                          <p:spTgt spid="3">
                                            <p:txEl>
                                              <p:pRg st="10" end="10"/>
                                            </p:txEl>
                                          </p:spTgt>
                                        </p:tgtEl>
                                      </p:cBhvr>
                                      <p:to x="100000" y="80000"/>
                                    </p:animScale>
                                    <p:animScale>
                                      <p:cBhvr>
                                        <p:cTn id="196" dur="166" decel="50000">
                                          <p:stCondLst>
                                            <p:cond delay="1338"/>
                                          </p:stCondLst>
                                        </p:cTn>
                                        <p:tgtEl>
                                          <p:spTgt spid="3">
                                            <p:txEl>
                                              <p:pRg st="10" end="10"/>
                                            </p:txEl>
                                          </p:spTgt>
                                        </p:tgtEl>
                                      </p:cBhvr>
                                      <p:to x="100000" y="100000"/>
                                    </p:animScale>
                                    <p:animScale>
                                      <p:cBhvr>
                                        <p:cTn id="197" dur="26">
                                          <p:stCondLst>
                                            <p:cond delay="1642"/>
                                          </p:stCondLst>
                                        </p:cTn>
                                        <p:tgtEl>
                                          <p:spTgt spid="3">
                                            <p:txEl>
                                              <p:pRg st="10" end="10"/>
                                            </p:txEl>
                                          </p:spTgt>
                                        </p:tgtEl>
                                      </p:cBhvr>
                                      <p:to x="100000" y="90000"/>
                                    </p:animScale>
                                    <p:animScale>
                                      <p:cBhvr>
                                        <p:cTn id="198" dur="166" decel="50000">
                                          <p:stCondLst>
                                            <p:cond delay="1668"/>
                                          </p:stCondLst>
                                        </p:cTn>
                                        <p:tgtEl>
                                          <p:spTgt spid="3">
                                            <p:txEl>
                                              <p:pRg st="10" end="10"/>
                                            </p:txEl>
                                          </p:spTgt>
                                        </p:tgtEl>
                                      </p:cBhvr>
                                      <p:to x="100000" y="100000"/>
                                    </p:animScale>
                                    <p:animScale>
                                      <p:cBhvr>
                                        <p:cTn id="199" dur="26">
                                          <p:stCondLst>
                                            <p:cond delay="1808"/>
                                          </p:stCondLst>
                                        </p:cTn>
                                        <p:tgtEl>
                                          <p:spTgt spid="3">
                                            <p:txEl>
                                              <p:pRg st="10" end="10"/>
                                            </p:txEl>
                                          </p:spTgt>
                                        </p:tgtEl>
                                      </p:cBhvr>
                                      <p:to x="100000" y="95000"/>
                                    </p:animScale>
                                    <p:animScale>
                                      <p:cBhvr>
                                        <p:cTn id="200" dur="166" decel="50000">
                                          <p:stCondLst>
                                            <p:cond delay="1834"/>
                                          </p:stCondLst>
                                        </p:cTn>
                                        <p:tgtEl>
                                          <p:spTgt spid="3">
                                            <p:txEl>
                                              <p:pRg st="10" end="10"/>
                                            </p:txEl>
                                          </p:spTgt>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250"/>
                                  </p:stCondLst>
                                  <p:childTnLst>
                                    <p:set>
                                      <p:cBhvr>
                                        <p:cTn id="204" dur="1" fill="hold">
                                          <p:stCondLst>
                                            <p:cond delay="0"/>
                                          </p:stCondLst>
                                        </p:cTn>
                                        <p:tgtEl>
                                          <p:spTgt spid="3">
                                            <p:txEl>
                                              <p:pRg st="11" end="11"/>
                                            </p:txEl>
                                          </p:spTgt>
                                        </p:tgtEl>
                                        <p:attrNameLst>
                                          <p:attrName>style.visibility</p:attrName>
                                        </p:attrNameLst>
                                      </p:cBhvr>
                                      <p:to>
                                        <p:strVal val="visible"/>
                                      </p:to>
                                    </p:set>
                                    <p:animEffect transition="in" filter="wipe(down)">
                                      <p:cBhvr>
                                        <p:cTn id="205" dur="580">
                                          <p:stCondLst>
                                            <p:cond delay="0"/>
                                          </p:stCondLst>
                                        </p:cTn>
                                        <p:tgtEl>
                                          <p:spTgt spid="3">
                                            <p:txEl>
                                              <p:pRg st="11" end="11"/>
                                            </p:txEl>
                                          </p:spTgt>
                                        </p:tgtEl>
                                      </p:cBhvr>
                                    </p:animEffect>
                                    <p:anim calcmode="lin" valueType="num">
                                      <p:cBhvr>
                                        <p:cTn id="206"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11" dur="26">
                                          <p:stCondLst>
                                            <p:cond delay="650"/>
                                          </p:stCondLst>
                                        </p:cTn>
                                        <p:tgtEl>
                                          <p:spTgt spid="3">
                                            <p:txEl>
                                              <p:pRg st="11" end="11"/>
                                            </p:txEl>
                                          </p:spTgt>
                                        </p:tgtEl>
                                      </p:cBhvr>
                                      <p:to x="100000" y="60000"/>
                                    </p:animScale>
                                    <p:animScale>
                                      <p:cBhvr>
                                        <p:cTn id="212" dur="166" decel="50000">
                                          <p:stCondLst>
                                            <p:cond delay="676"/>
                                          </p:stCondLst>
                                        </p:cTn>
                                        <p:tgtEl>
                                          <p:spTgt spid="3">
                                            <p:txEl>
                                              <p:pRg st="11" end="11"/>
                                            </p:txEl>
                                          </p:spTgt>
                                        </p:tgtEl>
                                      </p:cBhvr>
                                      <p:to x="100000" y="100000"/>
                                    </p:animScale>
                                    <p:animScale>
                                      <p:cBhvr>
                                        <p:cTn id="213" dur="26">
                                          <p:stCondLst>
                                            <p:cond delay="1312"/>
                                          </p:stCondLst>
                                        </p:cTn>
                                        <p:tgtEl>
                                          <p:spTgt spid="3">
                                            <p:txEl>
                                              <p:pRg st="11" end="11"/>
                                            </p:txEl>
                                          </p:spTgt>
                                        </p:tgtEl>
                                      </p:cBhvr>
                                      <p:to x="100000" y="80000"/>
                                    </p:animScale>
                                    <p:animScale>
                                      <p:cBhvr>
                                        <p:cTn id="214" dur="166" decel="50000">
                                          <p:stCondLst>
                                            <p:cond delay="1338"/>
                                          </p:stCondLst>
                                        </p:cTn>
                                        <p:tgtEl>
                                          <p:spTgt spid="3">
                                            <p:txEl>
                                              <p:pRg st="11" end="11"/>
                                            </p:txEl>
                                          </p:spTgt>
                                        </p:tgtEl>
                                      </p:cBhvr>
                                      <p:to x="100000" y="100000"/>
                                    </p:animScale>
                                    <p:animScale>
                                      <p:cBhvr>
                                        <p:cTn id="215" dur="26">
                                          <p:stCondLst>
                                            <p:cond delay="1642"/>
                                          </p:stCondLst>
                                        </p:cTn>
                                        <p:tgtEl>
                                          <p:spTgt spid="3">
                                            <p:txEl>
                                              <p:pRg st="11" end="11"/>
                                            </p:txEl>
                                          </p:spTgt>
                                        </p:tgtEl>
                                      </p:cBhvr>
                                      <p:to x="100000" y="90000"/>
                                    </p:animScale>
                                    <p:animScale>
                                      <p:cBhvr>
                                        <p:cTn id="216" dur="166" decel="50000">
                                          <p:stCondLst>
                                            <p:cond delay="1668"/>
                                          </p:stCondLst>
                                        </p:cTn>
                                        <p:tgtEl>
                                          <p:spTgt spid="3">
                                            <p:txEl>
                                              <p:pRg st="11" end="11"/>
                                            </p:txEl>
                                          </p:spTgt>
                                        </p:tgtEl>
                                      </p:cBhvr>
                                      <p:to x="100000" y="100000"/>
                                    </p:animScale>
                                    <p:animScale>
                                      <p:cBhvr>
                                        <p:cTn id="217" dur="26">
                                          <p:stCondLst>
                                            <p:cond delay="1808"/>
                                          </p:stCondLst>
                                        </p:cTn>
                                        <p:tgtEl>
                                          <p:spTgt spid="3">
                                            <p:txEl>
                                              <p:pRg st="11" end="11"/>
                                            </p:txEl>
                                          </p:spTgt>
                                        </p:tgtEl>
                                      </p:cBhvr>
                                      <p:to x="100000" y="95000"/>
                                    </p:animScale>
                                    <p:animScale>
                                      <p:cBhvr>
                                        <p:cTn id="218" dur="166" decel="50000">
                                          <p:stCondLst>
                                            <p:cond delay="1834"/>
                                          </p:stCondLst>
                                        </p:cTn>
                                        <p:tgtEl>
                                          <p:spTgt spid="3">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551</TotalTime>
  <Words>3408</Words>
  <Application>Microsoft Office PowerPoint</Application>
  <PresentationFormat>عرض على الشاشة (3:4)‏</PresentationFormat>
  <Paragraphs>439</Paragraphs>
  <Slides>42</Slides>
  <Notes>1</Notes>
  <HiddenSlides>0</HiddenSlides>
  <MMClips>0</MMClips>
  <ScaleCrop>false</ScaleCrop>
  <HeadingPairs>
    <vt:vector size="6" baseType="variant">
      <vt:variant>
        <vt:lpstr>نسق</vt:lpstr>
      </vt:variant>
      <vt:variant>
        <vt:i4>1</vt:i4>
      </vt:variant>
      <vt:variant>
        <vt:lpstr>خوادم OLE مضمنة</vt:lpstr>
      </vt:variant>
      <vt:variant>
        <vt:i4>2</vt:i4>
      </vt:variant>
      <vt:variant>
        <vt:lpstr>عناوين الشرائح</vt:lpstr>
      </vt:variant>
      <vt:variant>
        <vt:i4>42</vt:i4>
      </vt:variant>
    </vt:vector>
  </HeadingPairs>
  <TitlesOfParts>
    <vt:vector size="45" baseType="lpstr">
      <vt:lpstr>Slipstream</vt:lpstr>
      <vt:lpstr>CS ChemDraw Drawing</vt:lpstr>
      <vt:lpstr>Packager Shell Object</vt:lpstr>
      <vt:lpstr>عرض تقديمي في PowerPoint</vt:lpstr>
      <vt:lpstr>Nitrogen &amp; The (VB)  Group Element  The electronic structure &amp; the oxidation state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Hydrazine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فراس الصعيو</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Nitrogen &amp; The (VB) Group Element The electronic structure &amp; the oxidation state</dc:title>
  <dc:creator>HP</dc:creator>
  <cp:lastModifiedBy>dr.sahar</cp:lastModifiedBy>
  <cp:revision>67</cp:revision>
  <dcterms:created xsi:type="dcterms:W3CDTF">2014-02-13T10:55:24Z</dcterms:created>
  <dcterms:modified xsi:type="dcterms:W3CDTF">2021-05-18T08:51:28Z</dcterms:modified>
</cp:coreProperties>
</file>