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9" r:id="rId18"/>
    <p:sldId id="300" r:id="rId19"/>
    <p:sldId id="301" r:id="rId20"/>
    <p:sldId id="272" r:id="rId21"/>
    <p:sldId id="273" r:id="rId22"/>
    <p:sldId id="274" r:id="rId23"/>
    <p:sldId id="275" r:id="rId24"/>
    <p:sldId id="276" r:id="rId25"/>
    <p:sldId id="277" r:id="rId26"/>
    <p:sldId id="302" r:id="rId27"/>
    <p:sldId id="303" r:id="rId28"/>
    <p:sldId id="278" r:id="rId29"/>
    <p:sldId id="279" r:id="rId30"/>
    <p:sldId id="280" r:id="rId31"/>
    <p:sldId id="305" r:id="rId32"/>
    <p:sldId id="281" r:id="rId33"/>
    <p:sldId id="283" r:id="rId34"/>
    <p:sldId id="284" r:id="rId35"/>
    <p:sldId id="285" r:id="rId36"/>
    <p:sldId id="286" r:id="rId37"/>
    <p:sldId id="287" r:id="rId38"/>
    <p:sldId id="288" r:id="rId39"/>
    <p:sldId id="289" r:id="rId40"/>
    <p:sldId id="304" r:id="rId41"/>
    <p:sldId id="290" r:id="rId42"/>
    <p:sldId id="291" r:id="rId43"/>
    <p:sldId id="292" r:id="rId44"/>
    <p:sldId id="293" r:id="rId45"/>
    <p:sldId id="294" r:id="rId46"/>
    <p:sldId id="295" r:id="rId47"/>
    <p:sldId id="296" r:id="rId48"/>
    <p:sldId id="297" r:id="rId49"/>
    <p:sldId id="298"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95997-73E3-4959-82D4-0D3CF2803D91}"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95997-73E3-4959-82D4-0D3CF2803D91}"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95997-73E3-4959-82D4-0D3CF2803D91}"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95997-73E3-4959-82D4-0D3CF2803D91}"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95997-73E3-4959-82D4-0D3CF2803D91}" type="datetimeFigureOut">
              <a:rPr lang="ar-IQ" smtClean="0"/>
              <a:t>10/06/1445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895997-73E3-4959-82D4-0D3CF2803D91}" type="datetimeFigureOut">
              <a:rPr lang="ar-IQ" smtClean="0"/>
              <a:t>10/06/1445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95997-73E3-4959-82D4-0D3CF2803D91}" type="datetimeFigureOut">
              <a:rPr lang="ar-IQ" smtClean="0"/>
              <a:t>10/06/1445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95997-73E3-4959-82D4-0D3CF2803D91}" type="datetimeFigureOut">
              <a:rPr lang="ar-IQ" smtClean="0"/>
              <a:t>10/06/1445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5997-73E3-4959-82D4-0D3CF2803D91}" type="datetimeFigureOut">
              <a:rPr lang="ar-IQ" smtClean="0"/>
              <a:t>10/06/1445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44D03D7-CF66-4968-8CB4-9B3D2477317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95997-73E3-4959-82D4-0D3CF2803D91}" type="datetimeFigureOut">
              <a:rPr lang="ar-IQ" smtClean="0"/>
              <a:t>10/06/1445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4D03D7-CF66-4968-8CB4-9B3D24773173}" type="slidenum">
              <a:rPr lang="ar-IQ" smtClean="0"/>
              <a:t>‹#›</a:t>
            </a:fld>
            <a:endParaRPr lang="ar-IQ"/>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E895997-73E3-4959-82D4-0D3CF2803D91}" type="datetimeFigureOut">
              <a:rPr lang="ar-IQ" smtClean="0"/>
              <a:t>10/06/1445</a:t>
            </a:fld>
            <a:endParaRPr lang="ar-IQ"/>
          </a:p>
        </p:txBody>
      </p:sp>
      <p:sp>
        <p:nvSpPr>
          <p:cNvPr id="9" name="Slide Number Placeholder 8"/>
          <p:cNvSpPr>
            <a:spLocks noGrp="1"/>
          </p:cNvSpPr>
          <p:nvPr>
            <p:ph type="sldNum" sz="quarter" idx="11"/>
          </p:nvPr>
        </p:nvSpPr>
        <p:spPr/>
        <p:txBody>
          <a:bodyPr/>
          <a:lstStyle/>
          <a:p>
            <a:fld id="{044D03D7-CF66-4968-8CB4-9B3D24773173}" type="slidenum">
              <a:rPr lang="ar-IQ" smtClean="0"/>
              <a:t>‹#›</a:t>
            </a:fld>
            <a:endParaRPr lang="ar-IQ"/>
          </a:p>
        </p:txBody>
      </p:sp>
      <p:sp>
        <p:nvSpPr>
          <p:cNvPr id="10" name="Footer Placeholder 9"/>
          <p:cNvSpPr>
            <a:spLocks noGrp="1"/>
          </p:cNvSpPr>
          <p:nvPr>
            <p:ph type="ftr" sz="quarter" idx="12"/>
          </p:nvPr>
        </p:nvSpPr>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44D03D7-CF66-4968-8CB4-9B3D24773173}" type="slidenum">
              <a:rPr lang="ar-IQ" smtClean="0"/>
              <a:t>‹#›</a:t>
            </a:fld>
            <a:endParaRPr lang="ar-IQ"/>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IQ"/>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E895997-73E3-4959-82D4-0D3CF2803D91}" type="datetimeFigureOut">
              <a:rPr lang="ar-IQ" smtClean="0"/>
              <a:t>10/06/1445</a:t>
            </a:fld>
            <a:endParaRPr lang="ar-IQ"/>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543800" cy="2808313"/>
          </a:xfrm>
        </p:spPr>
        <p:txBody>
          <a:bodyPr>
            <a:normAutofit/>
          </a:bodyPr>
          <a:lstStyle/>
          <a:p>
            <a:pPr rtl="0">
              <a:lnSpc>
                <a:spcPct val="115000"/>
              </a:lnSpc>
              <a:spcAft>
                <a:spcPts val="1000"/>
              </a:spcAft>
            </a:pPr>
            <a:r>
              <a:rPr lang="en-US" b="1" dirty="0" smtClean="0">
                <a:effectLst/>
                <a:latin typeface="Times New Roman"/>
                <a:ea typeface="Calibri"/>
                <a:cs typeface="Arial"/>
              </a:rPr>
              <a:t>The digestive system</a:t>
            </a:r>
            <a:r>
              <a:rPr lang="en-US" sz="3200" dirty="0">
                <a:ea typeface="Calibri"/>
                <a:cs typeface="Arial"/>
              </a:rPr>
              <a:t/>
            </a:r>
            <a:br>
              <a:rPr lang="en-US" sz="3200" dirty="0">
                <a:ea typeface="Calibri"/>
                <a:cs typeface="Arial"/>
              </a:rPr>
            </a:br>
            <a:endParaRPr lang="ar-IQ" dirty="0"/>
          </a:p>
        </p:txBody>
      </p:sp>
      <p:sp>
        <p:nvSpPr>
          <p:cNvPr id="3" name="Subtitle 2"/>
          <p:cNvSpPr>
            <a:spLocks noGrp="1"/>
          </p:cNvSpPr>
          <p:nvPr>
            <p:ph type="subTitle" idx="1"/>
          </p:nvPr>
        </p:nvSpPr>
        <p:spPr>
          <a:xfrm>
            <a:off x="611560" y="3356992"/>
            <a:ext cx="7632848" cy="2664296"/>
          </a:xfrm>
        </p:spPr>
        <p:txBody>
          <a:bodyPr>
            <a:normAutofit/>
          </a:bodyPr>
          <a:lstStyle/>
          <a:p>
            <a:pPr algn="ctr" rtl="0">
              <a:tabLst>
                <a:tab pos="2637155" algn="ctr"/>
                <a:tab pos="5274310" algn="r"/>
              </a:tabLst>
            </a:pPr>
            <a:r>
              <a:rPr lang="en-US" sz="3600" b="1" dirty="0" smtClean="0">
                <a:solidFill>
                  <a:schemeClr val="tx1"/>
                </a:solidFill>
                <a:effectLst/>
                <a:latin typeface="Times New Roman"/>
                <a:ea typeface="Times New Roman"/>
                <a:cs typeface="+mj-cs"/>
              </a:rPr>
              <a:t>Second Stage /2023-2024</a:t>
            </a:r>
          </a:p>
          <a:p>
            <a:pPr algn="ctr" rtl="0">
              <a:tabLst>
                <a:tab pos="2637155" algn="ctr"/>
                <a:tab pos="5274310" algn="r"/>
              </a:tabLst>
            </a:pPr>
            <a:r>
              <a:rPr lang="en-US" sz="3600" b="1" dirty="0">
                <a:solidFill>
                  <a:schemeClr val="tx1"/>
                </a:solidFill>
                <a:ea typeface="Calibri"/>
                <a:cs typeface="+mj-cs"/>
              </a:rPr>
              <a:t>By</a:t>
            </a:r>
            <a:endParaRPr lang="en-US" sz="3600" b="1" dirty="0" smtClean="0">
              <a:solidFill>
                <a:schemeClr val="tx1"/>
              </a:solidFill>
              <a:ea typeface="Calibri"/>
              <a:cs typeface="+mj-cs"/>
            </a:endParaRPr>
          </a:p>
          <a:p>
            <a:pPr algn="ctr" rtl="0">
              <a:tabLst>
                <a:tab pos="2637155" algn="ctr"/>
                <a:tab pos="5274310" algn="r"/>
              </a:tabLst>
            </a:pPr>
            <a:r>
              <a:rPr lang="en-US" sz="3600" b="1" dirty="0" err="1" smtClean="0">
                <a:solidFill>
                  <a:schemeClr val="tx1"/>
                </a:solidFill>
                <a:effectLst/>
                <a:latin typeface="Times New Roman"/>
                <a:ea typeface="Times New Roman"/>
                <a:cs typeface="+mj-cs"/>
              </a:rPr>
              <a:t>Asst.Prof.Dr</a:t>
            </a:r>
            <a:r>
              <a:rPr lang="en-US" sz="3600" b="1" dirty="0" smtClean="0">
                <a:solidFill>
                  <a:schemeClr val="tx1"/>
                </a:solidFill>
                <a:effectLst/>
                <a:latin typeface="Times New Roman"/>
                <a:ea typeface="Times New Roman"/>
                <a:cs typeface="+mj-cs"/>
              </a:rPr>
              <a:t>. </a:t>
            </a:r>
            <a:r>
              <a:rPr lang="en-US" sz="3600" b="1" dirty="0" err="1" smtClean="0">
                <a:solidFill>
                  <a:schemeClr val="tx1"/>
                </a:solidFill>
                <a:effectLst/>
                <a:latin typeface="Times New Roman"/>
                <a:ea typeface="Times New Roman"/>
                <a:cs typeface="+mj-cs"/>
              </a:rPr>
              <a:t>Sawsan</a:t>
            </a:r>
            <a:r>
              <a:rPr lang="en-US" sz="3600" b="1" dirty="0" smtClean="0">
                <a:solidFill>
                  <a:schemeClr val="tx1"/>
                </a:solidFill>
                <a:effectLst/>
                <a:latin typeface="Times New Roman"/>
                <a:ea typeface="Times New Roman"/>
                <a:cs typeface="+mj-cs"/>
              </a:rPr>
              <a:t> </a:t>
            </a:r>
            <a:r>
              <a:rPr lang="en-US" sz="3600" b="1" dirty="0" err="1" smtClean="0">
                <a:solidFill>
                  <a:schemeClr val="tx1"/>
                </a:solidFill>
                <a:effectLst/>
                <a:latin typeface="Times New Roman"/>
                <a:ea typeface="Times New Roman"/>
                <a:cs typeface="+mj-cs"/>
              </a:rPr>
              <a:t>Kadhim</a:t>
            </a:r>
            <a:r>
              <a:rPr lang="en-US" sz="3600" b="1" dirty="0" smtClean="0">
                <a:solidFill>
                  <a:schemeClr val="tx1"/>
                </a:solidFill>
                <a:effectLst/>
                <a:latin typeface="Times New Roman"/>
                <a:ea typeface="Times New Roman"/>
                <a:cs typeface="+mj-cs"/>
              </a:rPr>
              <a:t> </a:t>
            </a:r>
            <a:r>
              <a:rPr lang="en-US" sz="3600" b="1" dirty="0" err="1" smtClean="0">
                <a:solidFill>
                  <a:schemeClr val="tx1"/>
                </a:solidFill>
                <a:effectLst/>
                <a:latin typeface="Times New Roman"/>
                <a:ea typeface="Times New Roman"/>
                <a:cs typeface="+mj-cs"/>
              </a:rPr>
              <a:t>Mashi</a:t>
            </a:r>
            <a:endParaRPr lang="en-US" sz="3600" b="1" dirty="0" smtClean="0">
              <a:solidFill>
                <a:schemeClr val="tx1"/>
              </a:solidFill>
              <a:ea typeface="Calibri"/>
              <a:cs typeface="+mj-cs"/>
            </a:endParaRPr>
          </a:p>
          <a:p>
            <a:endParaRPr lang="ar-IQ" sz="3600" dirty="0"/>
          </a:p>
        </p:txBody>
      </p:sp>
    </p:spTree>
    <p:extLst>
      <p:ext uri="{BB962C8B-B14F-4D97-AF65-F5344CB8AC3E}">
        <p14:creationId xmlns:p14="http://schemas.microsoft.com/office/powerpoint/2010/main" val="1274382720"/>
      </p:ext>
    </p:extLst>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l">
              <a:lnSpc>
                <a:spcPct val="115000"/>
              </a:lnSpc>
              <a:spcAft>
                <a:spcPts val="1000"/>
              </a:spcAft>
            </a:pPr>
            <a:r>
              <a:rPr lang="en-US" sz="3600" b="1" u="sng" dirty="0" smtClean="0">
                <a:effectLst/>
                <a:latin typeface="Times New Roman"/>
                <a:ea typeface="Calibri"/>
                <a:cs typeface="Arial"/>
              </a:rPr>
              <a:t>The simple Stomach</a:t>
            </a:r>
            <a:endParaRPr lang="en-US" sz="2400" dirty="0">
              <a:ea typeface="Calibri"/>
              <a:cs typeface="Arial"/>
            </a:endParaRPr>
          </a:p>
          <a:p>
            <a:pPr algn="l">
              <a:lnSpc>
                <a:spcPct val="115000"/>
              </a:lnSpc>
              <a:spcAft>
                <a:spcPts val="1000"/>
              </a:spcAft>
            </a:pPr>
            <a:r>
              <a:rPr lang="en-US" dirty="0" smtClean="0">
                <a:effectLst/>
                <a:latin typeface="Times New Roman"/>
                <a:ea typeface="Calibri"/>
                <a:cs typeface="Arial"/>
              </a:rPr>
              <a:t>The stomach is an expanded section of the digestive tube between the esophagus and small intestine.  </a:t>
            </a:r>
            <a:r>
              <a:rPr lang="en-US" b="1" dirty="0" smtClean="0">
                <a:effectLst/>
                <a:latin typeface="Times New Roman"/>
                <a:ea typeface="Calibri"/>
                <a:cs typeface="Arial"/>
              </a:rPr>
              <a:t>regions of the stomach</a:t>
            </a:r>
            <a:r>
              <a:rPr lang="en-US" dirty="0" smtClean="0">
                <a:effectLst/>
                <a:latin typeface="Times New Roman"/>
                <a:ea typeface="Calibri"/>
                <a:cs typeface="Arial"/>
              </a:rPr>
              <a:t>: </a:t>
            </a:r>
            <a:r>
              <a:rPr lang="en-US" b="1" dirty="0" smtClean="0">
                <a:effectLst/>
                <a:latin typeface="Times New Roman"/>
                <a:ea typeface="Calibri"/>
                <a:cs typeface="Arial"/>
              </a:rPr>
              <a:t>Cardia, Fundus, Body, Antrum and Pylorus</a:t>
            </a:r>
            <a:r>
              <a:rPr lang="en-US" dirty="0" smtClean="0">
                <a:effectLst/>
                <a:latin typeface="Times New Roman"/>
                <a:ea typeface="Calibri"/>
                <a:cs typeface="Arial"/>
              </a:rPr>
              <a:t>. as food is liquefied in the stomach it passes through the pyloric canal into the small intestine. There are two sphincters:</a:t>
            </a:r>
            <a:endParaRPr lang="en-US" sz="2400" dirty="0">
              <a:ea typeface="Calibri"/>
              <a:cs typeface="Arial"/>
            </a:endParaRPr>
          </a:p>
          <a:p>
            <a:pPr algn="l"/>
            <a:r>
              <a:rPr lang="en-US" b="1" dirty="0" smtClean="0">
                <a:effectLst/>
                <a:latin typeface="Times New Roman"/>
                <a:ea typeface="Calibri"/>
                <a:cs typeface="Arial"/>
              </a:rPr>
              <a:t>Lower esophageal sphincter</a:t>
            </a:r>
            <a:r>
              <a:rPr lang="ar-IQ" b="1" dirty="0">
                <a:ea typeface="Calibri"/>
                <a:cs typeface="Times New Roman"/>
              </a:rPr>
              <a:t>-</a:t>
            </a:r>
            <a:endParaRPr lang="en-US" sz="2400" dirty="0">
              <a:ea typeface="Calibri"/>
              <a:cs typeface="Arial"/>
            </a:endParaRPr>
          </a:p>
          <a:p>
            <a:pPr algn="l"/>
            <a:r>
              <a:rPr lang="en-US" b="1" dirty="0" smtClean="0">
                <a:effectLst/>
                <a:latin typeface="Times New Roman"/>
                <a:ea typeface="Calibri"/>
                <a:cs typeface="Arial"/>
              </a:rPr>
              <a:t>Pyloric sphincter</a:t>
            </a:r>
            <a:r>
              <a:rPr lang="ar-IQ" b="1" dirty="0">
                <a:ea typeface="Calibri"/>
                <a:cs typeface="Times New Roman"/>
              </a:rPr>
              <a:t>-</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4041860639"/>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20000"/>
          </a:bodyPr>
          <a:lstStyle/>
          <a:p>
            <a:pPr marL="0" indent="0" algn="l">
              <a:buNone/>
            </a:pPr>
            <a:r>
              <a:rPr lang="ar-IQ" b="1" dirty="0">
                <a:ea typeface="Calibri"/>
                <a:cs typeface="Times New Roman"/>
              </a:rPr>
              <a:t> </a:t>
            </a:r>
            <a:endParaRPr lang="en-US" sz="2400" dirty="0">
              <a:ea typeface="Calibri"/>
              <a:cs typeface="Arial"/>
            </a:endParaRPr>
          </a:p>
          <a:p>
            <a:pPr marL="0" indent="0" algn="l">
              <a:lnSpc>
                <a:spcPct val="115000"/>
              </a:lnSpc>
              <a:spcAft>
                <a:spcPts val="1000"/>
              </a:spcAft>
              <a:buNone/>
            </a:pPr>
            <a:r>
              <a:rPr lang="en-US" sz="4400" b="1" u="sng" dirty="0" smtClean="0">
                <a:effectLst/>
                <a:latin typeface="Times New Roman"/>
                <a:ea typeface="Calibri"/>
                <a:cs typeface="Arial"/>
              </a:rPr>
              <a:t>Gastric secretion</a:t>
            </a:r>
            <a:endParaRPr lang="en-US" sz="4400" dirty="0">
              <a:ea typeface="Calibri"/>
              <a:cs typeface="Arial"/>
            </a:endParaRPr>
          </a:p>
          <a:p>
            <a:pPr algn="l" rtl="0"/>
            <a:endParaRPr lang="en-US" dirty="0" smtClean="0"/>
          </a:p>
          <a:p>
            <a:pPr marL="0" indent="0" algn="l" rtl="0">
              <a:buNone/>
            </a:pPr>
            <a:r>
              <a:rPr lang="en-US" b="1" dirty="0" smtClean="0"/>
              <a:t>1-Pepsin:</a:t>
            </a:r>
            <a:r>
              <a:rPr lang="en-US" dirty="0" smtClean="0"/>
              <a:t>  It is produced by the chief cells  in its inactive form pepsinogen. Pepsinogen is then activated by the stomach acid (</a:t>
            </a:r>
            <a:r>
              <a:rPr lang="en-US" dirty="0" err="1" smtClean="0"/>
              <a:t>HCl</a:t>
            </a:r>
            <a:r>
              <a:rPr lang="en-US" dirty="0" smtClean="0"/>
              <a:t>) into its active form pepsin. Pepsin breaks down the protein in the food into smaller particles such as peptide fragments and amino acids.</a:t>
            </a:r>
          </a:p>
          <a:p>
            <a:pPr marL="0" indent="0" algn="l" rtl="0">
              <a:buNone/>
            </a:pPr>
            <a:r>
              <a:rPr lang="en-US" b="1" dirty="0" smtClean="0"/>
              <a:t>2-Hydrochloric acid (</a:t>
            </a:r>
            <a:r>
              <a:rPr lang="en-US" b="1" dirty="0" err="1" smtClean="0"/>
              <a:t>HCl</a:t>
            </a:r>
            <a:r>
              <a:rPr lang="en-US" b="1" dirty="0" smtClean="0"/>
              <a:t>): </a:t>
            </a:r>
            <a:r>
              <a:rPr lang="en-US" dirty="0" smtClean="0"/>
              <a:t>is produced by the parietal cells. </a:t>
            </a:r>
          </a:p>
          <a:p>
            <a:pPr marL="0" indent="0" algn="l" rtl="0">
              <a:buNone/>
            </a:pPr>
            <a:r>
              <a:rPr lang="en-US" dirty="0" err="1" smtClean="0"/>
              <a:t>HCl</a:t>
            </a:r>
            <a:r>
              <a:rPr lang="en-US" dirty="0" smtClean="0"/>
              <a:t> functions:</a:t>
            </a:r>
          </a:p>
          <a:p>
            <a:pPr marL="0" indent="0" algn="l" rtl="0">
              <a:buNone/>
            </a:pPr>
            <a:r>
              <a:rPr lang="en-US" dirty="0" smtClean="0"/>
              <a:t> 1-denature the proteins ingested, to destroy any bacteria or virus that remains in the food.</a:t>
            </a:r>
          </a:p>
          <a:p>
            <a:pPr marL="0" indent="0" algn="l" rtl="0">
              <a:buNone/>
            </a:pPr>
            <a:r>
              <a:rPr lang="en-US" dirty="0" smtClean="0"/>
              <a:t>  2- Activate pepsinogen into pepsin. </a:t>
            </a:r>
          </a:p>
          <a:p>
            <a:pPr marL="0" indent="0" algn="l" rtl="0">
              <a:buNone/>
            </a:pPr>
            <a:r>
              <a:rPr lang="en-US" b="1" dirty="0" smtClean="0"/>
              <a:t>Mechanism for </a:t>
            </a:r>
            <a:r>
              <a:rPr lang="en-US" b="1" dirty="0" err="1" smtClean="0"/>
              <a:t>HCl</a:t>
            </a:r>
            <a:r>
              <a:rPr lang="en-US" b="1" dirty="0" smtClean="0"/>
              <a:t> production:</a:t>
            </a:r>
          </a:p>
          <a:p>
            <a:pPr marL="0" indent="0" algn="l" rtl="0">
              <a:buNone/>
            </a:pPr>
            <a:r>
              <a:rPr lang="en-US" dirty="0" smtClean="0"/>
              <a:t>The H+ is derived from H2O and CO2 reaction to form carbonic acid regulated by the enzyme carbonic anhydrase. In the cell, The Cl_ from the blood enters the cell in exchange with bicarbonate.</a:t>
            </a:r>
          </a:p>
          <a:p>
            <a:pPr marL="0" indent="0" algn="l" rtl="0">
              <a:buNone/>
            </a:pPr>
            <a:r>
              <a:rPr lang="en-US" dirty="0" smtClean="0"/>
              <a:t> </a:t>
            </a:r>
          </a:p>
          <a:p>
            <a:pPr algn="l" rtl="0"/>
            <a:endParaRPr lang="ar-IQ" dirty="0"/>
          </a:p>
        </p:txBody>
      </p:sp>
    </p:spTree>
    <p:extLst>
      <p:ext uri="{BB962C8B-B14F-4D97-AF65-F5344CB8AC3E}">
        <p14:creationId xmlns:p14="http://schemas.microsoft.com/office/powerpoint/2010/main" val="2473033326"/>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40000" lnSpcReduction="20000"/>
          </a:bodyPr>
          <a:lstStyle/>
          <a:p>
            <a:pPr algn="l" rtl="0"/>
            <a:r>
              <a:rPr lang="en-US" sz="6000" b="1" dirty="0" smtClean="0"/>
              <a:t>Stimulation of Gastric Acid secretion. </a:t>
            </a:r>
          </a:p>
          <a:p>
            <a:pPr algn="l" rtl="0"/>
            <a:endParaRPr lang="en-US" sz="4400" dirty="0" smtClean="0"/>
          </a:p>
          <a:p>
            <a:pPr algn="l" rtl="0"/>
            <a:r>
              <a:rPr lang="en-US" sz="4400" b="1" dirty="0" smtClean="0"/>
              <a:t>a- </a:t>
            </a:r>
            <a:r>
              <a:rPr lang="en-US" sz="4400" b="1" dirty="0" err="1" smtClean="0"/>
              <a:t>Histamin</a:t>
            </a:r>
            <a:r>
              <a:rPr lang="en-US" sz="4400" dirty="0" smtClean="0"/>
              <a:t>  release by </a:t>
            </a:r>
            <a:r>
              <a:rPr lang="en-US" sz="4400" dirty="0" err="1" smtClean="0"/>
              <a:t>enterochromaffin</a:t>
            </a:r>
            <a:r>
              <a:rPr lang="en-US" sz="4400" dirty="0" smtClean="0"/>
              <a:t>-like cells (ECL). </a:t>
            </a:r>
          </a:p>
          <a:p>
            <a:pPr algn="l" rtl="0"/>
            <a:endParaRPr lang="en-US" sz="4400" dirty="0" smtClean="0"/>
          </a:p>
          <a:p>
            <a:pPr algn="l" rtl="0"/>
            <a:r>
              <a:rPr lang="en-US" sz="4400" b="1" dirty="0" smtClean="0"/>
              <a:t>b- Gastrin  </a:t>
            </a:r>
            <a:r>
              <a:rPr lang="en-US" sz="4400" dirty="0" smtClean="0"/>
              <a:t>secreted by the G cells in the antrum of the stomach. </a:t>
            </a:r>
          </a:p>
          <a:p>
            <a:pPr algn="l" rtl="0"/>
            <a:endParaRPr lang="en-US" sz="4400" dirty="0" smtClean="0"/>
          </a:p>
          <a:p>
            <a:pPr algn="l" rtl="0"/>
            <a:r>
              <a:rPr lang="en-US" sz="4400" b="1" dirty="0" smtClean="0"/>
              <a:t>c- Acetylcholine  </a:t>
            </a:r>
            <a:r>
              <a:rPr lang="en-US" sz="4400" dirty="0" smtClean="0"/>
              <a:t>release from the </a:t>
            </a:r>
            <a:r>
              <a:rPr lang="en-US" sz="4400" dirty="0" err="1" smtClean="0"/>
              <a:t>vagus</a:t>
            </a:r>
            <a:r>
              <a:rPr lang="en-US" sz="4400" dirty="0" smtClean="0"/>
              <a:t> nerve.</a:t>
            </a:r>
          </a:p>
          <a:p>
            <a:pPr algn="l" rtl="0"/>
            <a:endParaRPr lang="en-US" sz="4400" dirty="0" smtClean="0"/>
          </a:p>
          <a:p>
            <a:pPr algn="l" rtl="0"/>
            <a:r>
              <a:rPr lang="en-US" sz="4400" b="1" dirty="0" smtClean="0"/>
              <a:t>3-Intrinsic factor (IF):</a:t>
            </a:r>
            <a:r>
              <a:rPr lang="en-US" sz="4400" dirty="0" smtClean="0"/>
              <a:t> Intrinsic factor is produced by the parietal cells of the stomach then binds Vitamin B12, creating a </a:t>
            </a:r>
            <a:r>
              <a:rPr lang="en-US" sz="4400" dirty="0" err="1" smtClean="0"/>
              <a:t>Vit</a:t>
            </a:r>
            <a:r>
              <a:rPr lang="en-US" sz="4400" dirty="0" smtClean="0"/>
              <a:t>. B12-IF complex, this complex is then absorbed at the terminal portion of the ileum.</a:t>
            </a:r>
          </a:p>
          <a:p>
            <a:pPr algn="l" rtl="0"/>
            <a:endParaRPr lang="en-US" sz="4400" dirty="0" smtClean="0"/>
          </a:p>
          <a:p>
            <a:pPr algn="l" rtl="0"/>
            <a:r>
              <a:rPr lang="en-US" sz="4400" b="1" dirty="0" smtClean="0"/>
              <a:t>4-Mucin:</a:t>
            </a:r>
            <a:r>
              <a:rPr lang="en-US" sz="4400" dirty="0" smtClean="0"/>
              <a:t> secreting mucin and bicarbonate via its mucous cells, to protect lining of the stomach. </a:t>
            </a:r>
          </a:p>
          <a:p>
            <a:pPr algn="l" rtl="0"/>
            <a:endParaRPr lang="en-US" sz="4400" dirty="0" smtClean="0"/>
          </a:p>
          <a:p>
            <a:pPr algn="l" rtl="0"/>
            <a:r>
              <a:rPr lang="en-US" sz="4400" b="1" dirty="0" smtClean="0"/>
              <a:t>5-Gastrin: </a:t>
            </a:r>
            <a:r>
              <a:rPr lang="en-US" sz="4400" dirty="0" smtClean="0"/>
              <a:t>This is an important hormone produced by the "G cells" of the stomach.. Gastrin is an endocrine hormone and therefore enters the bloodstream and eventually returns to the stomach where it stimulates parietal cells to produce hydrochloric acid (</a:t>
            </a:r>
            <a:r>
              <a:rPr lang="en-US" sz="4400" dirty="0" err="1" smtClean="0"/>
              <a:t>HCl</a:t>
            </a:r>
            <a:r>
              <a:rPr lang="en-US" sz="4400" dirty="0" smtClean="0"/>
              <a:t>) and Intrinsic factor (IF).</a:t>
            </a:r>
          </a:p>
          <a:p>
            <a:pPr algn="l" rtl="0"/>
            <a:endParaRPr lang="ar-IQ" dirty="0"/>
          </a:p>
        </p:txBody>
      </p:sp>
    </p:spTree>
    <p:extLst>
      <p:ext uri="{BB962C8B-B14F-4D97-AF65-F5344CB8AC3E}">
        <p14:creationId xmlns:p14="http://schemas.microsoft.com/office/powerpoint/2010/main" val="88172233"/>
      </p:ext>
    </p:extLst>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l" rtl="0">
              <a:buNone/>
            </a:pPr>
            <a:r>
              <a:rPr lang="en-US" b="1" dirty="0" smtClean="0"/>
              <a:t>6-Gastric Lipase: </a:t>
            </a:r>
            <a:r>
              <a:rPr lang="en-US" dirty="0" smtClean="0"/>
              <a:t>Gastric lipase is an acidic lipase secreted by the gastric chief cells in the </a:t>
            </a:r>
            <a:r>
              <a:rPr lang="en-US" dirty="0" err="1" smtClean="0"/>
              <a:t>fundic</a:t>
            </a:r>
            <a:r>
              <a:rPr lang="en-US" dirty="0" smtClean="0"/>
              <a:t> mucosa in the stomach.</a:t>
            </a:r>
          </a:p>
          <a:p>
            <a:pPr marL="0" indent="0" algn="l" rtl="0">
              <a:buNone/>
            </a:pPr>
            <a:r>
              <a:rPr lang="en-US" dirty="0" smtClean="0"/>
              <a:t> </a:t>
            </a:r>
          </a:p>
          <a:p>
            <a:pPr marL="0" indent="0" algn="l">
              <a:lnSpc>
                <a:spcPct val="115000"/>
              </a:lnSpc>
              <a:spcAft>
                <a:spcPts val="1000"/>
              </a:spcAft>
              <a:buNone/>
            </a:pPr>
            <a:r>
              <a:rPr lang="en-US" b="1" dirty="0" smtClean="0">
                <a:effectLst/>
                <a:latin typeface="Times New Roman"/>
                <a:ea typeface="Calibri"/>
                <a:cs typeface="Arial"/>
              </a:rPr>
              <a:t>Function of the stomach</a:t>
            </a:r>
            <a:endParaRPr lang="en-US" sz="2400" dirty="0">
              <a:ea typeface="Calibri"/>
              <a:cs typeface="Arial"/>
            </a:endParaRPr>
          </a:p>
          <a:p>
            <a:pPr marL="0" indent="0" algn="l" rtl="0">
              <a:buNone/>
            </a:pPr>
            <a:endParaRPr lang="en-US" dirty="0" smtClean="0"/>
          </a:p>
          <a:p>
            <a:pPr marL="0" indent="0" algn="l" rtl="0">
              <a:buNone/>
            </a:pPr>
            <a:r>
              <a:rPr lang="en-US" dirty="0" smtClean="0"/>
              <a:t>1-Mechanical digestion</a:t>
            </a:r>
          </a:p>
          <a:p>
            <a:pPr marL="0" indent="0" algn="l" rtl="0">
              <a:buNone/>
            </a:pPr>
            <a:r>
              <a:rPr lang="en-US" dirty="0" smtClean="0"/>
              <a:t>2-Secreation of acid (</a:t>
            </a:r>
            <a:r>
              <a:rPr lang="en-US" dirty="0" err="1" smtClean="0"/>
              <a:t>HCl</a:t>
            </a:r>
            <a:r>
              <a:rPr lang="en-US" dirty="0" smtClean="0"/>
              <a:t>) aid in activation of pepsinogen </a:t>
            </a:r>
          </a:p>
          <a:p>
            <a:pPr marL="0" indent="0" algn="l" rtl="0">
              <a:buNone/>
            </a:pPr>
            <a:r>
              <a:rPr lang="en-US" dirty="0" smtClean="0"/>
              <a:t>3-Digestion of proteins by active </a:t>
            </a:r>
            <a:r>
              <a:rPr lang="en-US" dirty="0" err="1" smtClean="0"/>
              <a:t>pepsine</a:t>
            </a:r>
            <a:r>
              <a:rPr lang="en-US" dirty="0" smtClean="0"/>
              <a:t> </a:t>
            </a:r>
          </a:p>
          <a:p>
            <a:pPr marL="0" indent="0" algn="l" rtl="0">
              <a:buNone/>
            </a:pPr>
            <a:r>
              <a:rPr lang="en-US" dirty="0" smtClean="0"/>
              <a:t>4-Absorbtion of water and electrolytes </a:t>
            </a:r>
          </a:p>
          <a:p>
            <a:pPr marL="0" indent="0" algn="l" rtl="0">
              <a:buNone/>
            </a:pPr>
            <a:r>
              <a:rPr lang="en-US" dirty="0" smtClean="0"/>
              <a:t>5-Synthesis of gastric intrinsic factor (GIF), </a:t>
            </a:r>
            <a:r>
              <a:rPr lang="en-US" b="1" dirty="0" smtClean="0"/>
              <a:t>is a glycoprotein produced by the parietal cells of the stomach, It is necessary for the absorption of vitamin B12.</a:t>
            </a:r>
          </a:p>
          <a:p>
            <a:pPr marL="0" indent="0" algn="l" rtl="0">
              <a:buNone/>
            </a:pPr>
            <a:endParaRPr lang="ar-IQ" dirty="0"/>
          </a:p>
        </p:txBody>
      </p:sp>
    </p:spTree>
    <p:extLst>
      <p:ext uri="{BB962C8B-B14F-4D97-AF65-F5344CB8AC3E}">
        <p14:creationId xmlns:p14="http://schemas.microsoft.com/office/powerpoint/2010/main" val="1695817828"/>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small intestine</a:t>
            </a:r>
            <a:endParaRPr lang="ar-IQ" b="1" dirty="0"/>
          </a:p>
        </p:txBody>
      </p:sp>
      <p:sp>
        <p:nvSpPr>
          <p:cNvPr id="3" name="Content Placeholder 2"/>
          <p:cNvSpPr>
            <a:spLocks noGrp="1"/>
          </p:cNvSpPr>
          <p:nvPr>
            <p:ph idx="1"/>
          </p:nvPr>
        </p:nvSpPr>
        <p:spPr/>
        <p:txBody>
          <a:bodyPr>
            <a:normAutofit/>
          </a:bodyPr>
          <a:lstStyle/>
          <a:p>
            <a:pPr algn="l">
              <a:lnSpc>
                <a:spcPct val="115000"/>
              </a:lnSpc>
              <a:spcAft>
                <a:spcPts val="1000"/>
              </a:spcAft>
            </a:pPr>
            <a:r>
              <a:rPr lang="en-US" dirty="0" smtClean="0">
                <a:effectLst/>
                <a:latin typeface="Times New Roman"/>
                <a:ea typeface="Calibri"/>
                <a:cs typeface="Arial"/>
              </a:rPr>
              <a:t>The small intestine is the site where almost all of the digestion and absorption of nutrients and minerals from food takes place. It consists of three segments forming a passage from the pylorus to the large intestine: </a:t>
            </a:r>
            <a:endParaRPr lang="en-US" sz="2400" dirty="0">
              <a:ea typeface="Calibri"/>
              <a:cs typeface="Arial"/>
            </a:endParaRPr>
          </a:p>
          <a:p>
            <a:pPr algn="l" rtl="0">
              <a:spcAft>
                <a:spcPts val="0"/>
              </a:spcAft>
            </a:pPr>
            <a:r>
              <a:rPr lang="en-US" dirty="0" smtClean="0">
                <a:effectLst/>
                <a:latin typeface="Times New Roman"/>
                <a:ea typeface="Calibri"/>
                <a:cs typeface="Arial"/>
              </a:rPr>
              <a:t>-</a:t>
            </a:r>
            <a:r>
              <a:rPr lang="en-US" b="1" dirty="0" smtClean="0">
                <a:effectLst/>
                <a:latin typeface="Times New Roman"/>
                <a:ea typeface="Calibri"/>
                <a:cs typeface="Arial"/>
              </a:rPr>
              <a:t>Duodenum:</a:t>
            </a:r>
            <a:r>
              <a:rPr lang="en-US" dirty="0" smtClean="0">
                <a:effectLst/>
                <a:latin typeface="Times New Roman"/>
                <a:ea typeface="Calibri"/>
                <a:cs typeface="Arial"/>
              </a:rPr>
              <a:t> a short section that receives secretions from the pancreas and liver via the </a:t>
            </a:r>
            <a:r>
              <a:rPr lang="en-US" b="1" dirty="0" smtClean="0">
                <a:effectLst/>
                <a:latin typeface="Times New Roman"/>
                <a:ea typeface="Calibri"/>
                <a:cs typeface="Arial"/>
              </a:rPr>
              <a:t>pancreatic and common bile ducts</a:t>
            </a:r>
            <a:r>
              <a:rPr lang="en-US" dirty="0" smtClean="0">
                <a:effectLst/>
                <a:latin typeface="Times New Roman"/>
                <a:ea typeface="Calibri"/>
                <a:cs typeface="Arial"/>
              </a:rPr>
              <a:t>. </a:t>
            </a:r>
            <a:endParaRPr lang="en-US" sz="2400" dirty="0">
              <a:ea typeface="Calibri"/>
              <a:cs typeface="Arial"/>
            </a:endParaRPr>
          </a:p>
          <a:p>
            <a:pPr marL="180340" indent="-228600" algn="l" rtl="0">
              <a:spcAft>
                <a:spcPts val="0"/>
              </a:spcAft>
            </a:pPr>
            <a:r>
              <a:rPr lang="en-US" dirty="0" smtClean="0">
                <a:effectLst/>
                <a:latin typeface="Times New Roman"/>
                <a:ea typeface="Calibri"/>
                <a:cs typeface="Arial"/>
              </a:rPr>
              <a:t>-</a:t>
            </a:r>
            <a:r>
              <a:rPr lang="en-US" b="1" dirty="0" smtClean="0">
                <a:effectLst/>
                <a:latin typeface="Times New Roman"/>
                <a:ea typeface="Calibri"/>
                <a:cs typeface="Arial"/>
              </a:rPr>
              <a:t>Jejunum:</a:t>
            </a:r>
            <a:r>
              <a:rPr lang="en-US" dirty="0" smtClean="0">
                <a:effectLst/>
                <a:latin typeface="Times New Roman"/>
                <a:ea typeface="Calibri"/>
                <a:cs typeface="Arial"/>
              </a:rPr>
              <a:t> considered to be roughly 40% of the small gut in man, but closer to 90% in animals. </a:t>
            </a:r>
            <a:endParaRPr lang="en-US" sz="2400" dirty="0">
              <a:ea typeface="Calibri"/>
              <a:cs typeface="Arial"/>
            </a:endParaRPr>
          </a:p>
          <a:p>
            <a:pPr algn="l" rtl="0">
              <a:spcAft>
                <a:spcPts val="0"/>
              </a:spcAft>
            </a:pPr>
            <a:r>
              <a:rPr lang="en-US" dirty="0" smtClean="0">
                <a:effectLst/>
                <a:latin typeface="Times New Roman"/>
                <a:ea typeface="Calibri"/>
                <a:cs typeface="Arial"/>
              </a:rPr>
              <a:t>-</a:t>
            </a:r>
            <a:r>
              <a:rPr lang="en-US" b="1" dirty="0" smtClean="0">
                <a:effectLst/>
                <a:latin typeface="Times New Roman"/>
                <a:ea typeface="Calibri"/>
                <a:cs typeface="Arial"/>
              </a:rPr>
              <a:t>Ileum</a:t>
            </a:r>
            <a:r>
              <a:rPr lang="en-US" dirty="0" smtClean="0">
                <a:effectLst/>
                <a:latin typeface="Times New Roman"/>
                <a:ea typeface="Calibri"/>
                <a:cs typeface="Arial"/>
              </a:rPr>
              <a:t> empties into the large intestine; considered to be about 60% of the intestine in man, but veterinary anatomists usually refer to it as being only the short terminal section of the small intestine. </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3995078494"/>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l" rtl="0">
              <a:buNone/>
            </a:pPr>
            <a:r>
              <a:rPr lang="en-US" b="1" dirty="0" smtClean="0"/>
              <a:t>Physiological structure of small intestine</a:t>
            </a:r>
          </a:p>
          <a:p>
            <a:pPr marL="0" indent="0" algn="l" rtl="0">
              <a:buNone/>
            </a:pPr>
            <a:endParaRPr lang="en-US" dirty="0" smtClean="0"/>
          </a:p>
          <a:p>
            <a:pPr marL="0" indent="0" algn="l" rtl="0">
              <a:buNone/>
            </a:pPr>
            <a:r>
              <a:rPr lang="en-US" b="1" dirty="0" smtClean="0"/>
              <a:t>-Mucosal folds: </a:t>
            </a:r>
            <a:r>
              <a:rPr lang="en-US" dirty="0" smtClean="0"/>
              <a:t>The inner surface of the small intestine is not flat, but thrown into circular folds which aid in :</a:t>
            </a:r>
          </a:p>
          <a:p>
            <a:pPr marL="0" indent="0" algn="l" rtl="0">
              <a:buNone/>
            </a:pPr>
            <a:endParaRPr lang="en-US" dirty="0" smtClean="0"/>
          </a:p>
          <a:p>
            <a:pPr marL="0" indent="0" algn="l" rtl="0">
              <a:buNone/>
            </a:pPr>
            <a:r>
              <a:rPr lang="en-US" dirty="0" smtClean="0"/>
              <a:t>1- Increase surface area    2- Mixing the </a:t>
            </a:r>
            <a:r>
              <a:rPr lang="en-US" dirty="0" err="1" smtClean="0"/>
              <a:t>ingesta</a:t>
            </a:r>
            <a:r>
              <a:rPr lang="en-US" dirty="0" smtClean="0"/>
              <a:t> with digestive enzymes.</a:t>
            </a:r>
          </a:p>
          <a:p>
            <a:pPr marL="0" indent="0" algn="l" rtl="0">
              <a:buNone/>
            </a:pPr>
            <a:endParaRPr lang="en-US" dirty="0" smtClean="0"/>
          </a:p>
          <a:p>
            <a:pPr marL="0" indent="0" algn="l" rtl="0">
              <a:buNone/>
            </a:pPr>
            <a:r>
              <a:rPr lang="en-US" b="1" dirty="0" smtClean="0"/>
              <a:t>-Villi: </a:t>
            </a:r>
            <a:r>
              <a:rPr lang="en-US" dirty="0" smtClean="0"/>
              <a:t>The mucosa form multitudes of finger shape projection which protrude into the lumen and are covered with absorptive epithelial cells called Enterocytes. </a:t>
            </a:r>
          </a:p>
          <a:p>
            <a:pPr algn="l" rtl="0"/>
            <a:endParaRPr lang="ar-IQ" dirty="0"/>
          </a:p>
        </p:txBody>
      </p:sp>
    </p:spTree>
    <p:extLst>
      <p:ext uri="{BB962C8B-B14F-4D97-AF65-F5344CB8AC3E}">
        <p14:creationId xmlns:p14="http://schemas.microsoft.com/office/powerpoint/2010/main" val="2666066579"/>
      </p:ext>
    </p:extLst>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400600"/>
          </a:xfrm>
        </p:spPr>
        <p:txBody>
          <a:bodyPr>
            <a:normAutofit/>
          </a:bodyPr>
          <a:lstStyle/>
          <a:p>
            <a:pPr marL="0" indent="0" algn="l" rtl="0">
              <a:buNone/>
            </a:pPr>
            <a:r>
              <a:rPr lang="en-US" b="1" dirty="0" smtClean="0"/>
              <a:t>The benefit of the villi:</a:t>
            </a:r>
            <a:endParaRPr lang="en-US" dirty="0" smtClean="0"/>
          </a:p>
          <a:p>
            <a:pPr marL="0" indent="0" algn="l" rtl="0">
              <a:buNone/>
            </a:pPr>
            <a:r>
              <a:rPr lang="en-US" dirty="0" smtClean="0"/>
              <a:t>Increase the internal surface area of the intestinal wall area to be available for absorptive which is useful because digestive nutrient (including sugar and amino acids) pass into the villi which is semi-permeable, through diffusion that effective only at short time.</a:t>
            </a:r>
          </a:p>
          <a:p>
            <a:pPr marL="0" indent="0" algn="l" rtl="0">
              <a:buNone/>
            </a:pPr>
            <a:endParaRPr lang="en-US" dirty="0" smtClean="0"/>
          </a:p>
          <a:p>
            <a:pPr marL="0" indent="0" algn="l" rtl="0">
              <a:buNone/>
            </a:pPr>
            <a:r>
              <a:rPr lang="en-US" dirty="0" smtClean="0"/>
              <a:t>-</a:t>
            </a:r>
            <a:r>
              <a:rPr lang="en-US" b="1" dirty="0" smtClean="0"/>
              <a:t>Microvilli:</a:t>
            </a:r>
            <a:r>
              <a:rPr lang="en-US" dirty="0" smtClean="0"/>
              <a:t> The </a:t>
            </a:r>
            <a:r>
              <a:rPr lang="en-US" dirty="0" err="1" smtClean="0"/>
              <a:t>lumenal</a:t>
            </a:r>
            <a:r>
              <a:rPr lang="en-US" dirty="0" smtClean="0"/>
              <a:t> plasma membrane of absorptive epithelial cells is studded with densely-packed microvilli.</a:t>
            </a:r>
          </a:p>
          <a:p>
            <a:pPr marL="0" indent="0" algn="l" rtl="0">
              <a:buNone/>
            </a:pPr>
            <a:endParaRPr lang="en-US" dirty="0" smtClean="0"/>
          </a:p>
          <a:p>
            <a:pPr marL="0" indent="0" algn="l" rtl="0">
              <a:buNone/>
            </a:pPr>
            <a:r>
              <a:rPr lang="en-US" b="1" dirty="0" smtClean="0"/>
              <a:t>Brush border: </a:t>
            </a:r>
            <a:r>
              <a:rPr lang="en-US" dirty="0" smtClean="0"/>
              <a:t>The microvillus border of intestinal epithelial cells are called brush border.</a:t>
            </a:r>
          </a:p>
          <a:p>
            <a:pPr marL="0" indent="0" algn="l" rtl="0">
              <a:buNone/>
            </a:pPr>
            <a:r>
              <a:rPr lang="en-US" b="1" dirty="0" smtClean="0"/>
              <a:t>Enzymes of brush border: Maltase, Lactase, </a:t>
            </a:r>
            <a:r>
              <a:rPr lang="en-US" b="1" dirty="0" err="1" smtClean="0"/>
              <a:t>sucrase</a:t>
            </a:r>
            <a:r>
              <a:rPr lang="en-US" b="1" dirty="0" smtClean="0"/>
              <a:t>, Peptidase and Lipase.</a:t>
            </a:r>
          </a:p>
          <a:p>
            <a:pPr marL="0" indent="0" algn="l" rtl="0">
              <a:buNone/>
            </a:pPr>
            <a:endParaRPr lang="ar-IQ" dirty="0"/>
          </a:p>
        </p:txBody>
      </p:sp>
    </p:spTree>
    <p:extLst>
      <p:ext uri="{BB962C8B-B14F-4D97-AF65-F5344CB8AC3E}">
        <p14:creationId xmlns:p14="http://schemas.microsoft.com/office/powerpoint/2010/main" val="2160951165"/>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85520"/>
          </a:xfrm>
        </p:spPr>
        <p:txBody>
          <a:bodyPr/>
          <a:lstStyle/>
          <a:p>
            <a:pPr marL="0" indent="0" algn="l" rtl="0">
              <a:buNone/>
            </a:pPr>
            <a:endParaRPr lang="ar-IQ" dirty="0"/>
          </a:p>
        </p:txBody>
      </p:sp>
      <p:pic>
        <p:nvPicPr>
          <p:cNvPr id="4" name="Picture 2" descr="C:\Users\ufuq\Desktop\محاضرات هضم اولية\vi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5562600" cy="576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54488"/>
      </p:ext>
    </p:extLst>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lgn="l" rtl="0"/>
            <a:endParaRPr lang="ar-IQ" dirty="0"/>
          </a:p>
        </p:txBody>
      </p:sp>
      <p:pic>
        <p:nvPicPr>
          <p:cNvPr id="4" name="Picture 2" descr="C:\Users\ufuq\Desktop\محاضرات هضم اولية\histo. of vi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55650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390954"/>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lstStyle/>
          <a:p>
            <a:pPr algn="l" rtl="0"/>
            <a:endParaRPr lang="ar-IQ" dirty="0"/>
          </a:p>
        </p:txBody>
      </p:sp>
      <p:pic>
        <p:nvPicPr>
          <p:cNvPr id="4" name="Picture 2" descr="C:\Users\ufuq\Desktop\محاضرات هضم اولية\مقطع نسيجي للامعا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7"/>
            <a:ext cx="7556500" cy="554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8534"/>
      </p:ext>
    </p:extLst>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l" rtl="0">
              <a:spcAft>
                <a:spcPts val="0"/>
              </a:spcAft>
            </a:pPr>
            <a:r>
              <a:rPr lang="en-US" dirty="0" smtClean="0">
                <a:effectLst/>
                <a:latin typeface="Times New Roman"/>
                <a:ea typeface="Calibri"/>
                <a:cs typeface="Arial"/>
              </a:rPr>
              <a:t>The digestive system consists of the parts of the body that work together to turn food and liquid into the building blocks and fuel that the body needs. The digestive system is made up of:</a:t>
            </a:r>
            <a:endParaRPr lang="en-US" sz="2400" dirty="0">
              <a:ea typeface="Calibri"/>
              <a:cs typeface="Arial"/>
            </a:endParaRPr>
          </a:p>
          <a:p>
            <a:pPr algn="l" rtl="0">
              <a:spcAft>
                <a:spcPts val="0"/>
              </a:spcAft>
            </a:pPr>
            <a:r>
              <a:rPr lang="en-US" dirty="0" smtClean="0">
                <a:effectLst/>
                <a:latin typeface="Times New Roman"/>
                <a:ea typeface="Calibri"/>
                <a:cs typeface="Arial"/>
              </a:rPr>
              <a:t>1-The gastrointestinal tract (GIT) also called the digestive tract. The GIT is a series of organs joined in a long, twisting tube from the mouth to the anus (mouth, esophagus, stomach, small intestine, large intestine which includes rectum and anus).</a:t>
            </a:r>
            <a:endParaRPr lang="en-US" sz="2400" dirty="0">
              <a:ea typeface="Calibri"/>
              <a:cs typeface="Arial"/>
            </a:endParaRPr>
          </a:p>
          <a:p>
            <a:pPr algn="l" rtl="0">
              <a:spcAft>
                <a:spcPts val="0"/>
              </a:spcAft>
            </a:pPr>
            <a:r>
              <a:rPr lang="en-US" dirty="0" smtClean="0">
                <a:effectLst/>
                <a:latin typeface="Times New Roman"/>
                <a:ea typeface="Calibri"/>
                <a:cs typeface="Arial"/>
              </a:rPr>
              <a:t>2-Accessories organs: liver, gall bladder, pancreas and salivary glands.</a:t>
            </a:r>
            <a:endParaRPr lang="en-US" sz="2400" dirty="0">
              <a:ea typeface="Calibri"/>
              <a:cs typeface="Arial"/>
            </a:endParaRPr>
          </a:p>
          <a:p>
            <a:pPr algn="l" rtl="0">
              <a:spcAft>
                <a:spcPts val="0"/>
              </a:spcAft>
            </a:pPr>
            <a:r>
              <a:rPr lang="en-US" dirty="0" smtClean="0">
                <a:effectLst/>
                <a:latin typeface="Times New Roman"/>
                <a:ea typeface="Calibri"/>
                <a:cs typeface="Arial"/>
              </a:rPr>
              <a:t>3-Bacteria found in GIT also called </a:t>
            </a:r>
            <a:r>
              <a:rPr lang="en-US" b="1" dirty="0" smtClean="0">
                <a:effectLst/>
                <a:latin typeface="Times New Roman"/>
                <a:ea typeface="Calibri"/>
                <a:cs typeface="Arial"/>
              </a:rPr>
              <a:t>Gut flora</a:t>
            </a:r>
            <a:r>
              <a:rPr lang="en-US" dirty="0" smtClean="0">
                <a:effectLst/>
                <a:latin typeface="Times New Roman"/>
                <a:ea typeface="Calibri"/>
                <a:cs typeface="Arial"/>
              </a:rPr>
              <a:t> or </a:t>
            </a:r>
            <a:r>
              <a:rPr lang="en-US" b="1" dirty="0" smtClean="0">
                <a:effectLst/>
                <a:latin typeface="Times New Roman"/>
                <a:ea typeface="Calibri"/>
                <a:cs typeface="Arial"/>
              </a:rPr>
              <a:t>microbiome, </a:t>
            </a:r>
            <a:r>
              <a:rPr lang="en-US" dirty="0" smtClean="0">
                <a:effectLst/>
                <a:latin typeface="Times New Roman"/>
                <a:ea typeface="Calibri"/>
                <a:cs typeface="Arial"/>
              </a:rPr>
              <a:t>it help with digestion.</a:t>
            </a:r>
            <a:r>
              <a:rPr lang="en-US" b="1" dirty="0" smtClean="0">
                <a:effectLst/>
                <a:latin typeface="Times New Roman"/>
                <a:ea typeface="Calibri"/>
                <a:cs typeface="Arial"/>
              </a:rPr>
              <a:t> </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21390213"/>
      </p:ext>
    </p:extLst>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60640"/>
          </a:xfrm>
        </p:spPr>
        <p:txBody>
          <a:bodyPr>
            <a:normAutofit fontScale="25000" lnSpcReduction="20000"/>
          </a:bodyPr>
          <a:lstStyle/>
          <a:p>
            <a:pPr marL="0" indent="0" algn="l" rtl="0">
              <a:spcAft>
                <a:spcPts val="0"/>
              </a:spcAft>
              <a:buNone/>
            </a:pPr>
            <a:r>
              <a:rPr lang="en-US" sz="16000" b="1" dirty="0" smtClean="0">
                <a:effectLst/>
                <a:latin typeface="Times New Roman"/>
                <a:ea typeface="Calibri"/>
                <a:cs typeface="Arial"/>
              </a:rPr>
              <a:t>Intestinal functions:</a:t>
            </a:r>
          </a:p>
          <a:p>
            <a:pPr marL="0" indent="0" algn="l" rtl="0">
              <a:spcAft>
                <a:spcPts val="0"/>
              </a:spcAft>
              <a:buNone/>
            </a:pPr>
            <a:endParaRPr lang="en-US" sz="16000" dirty="0">
              <a:ea typeface="Calibri"/>
              <a:cs typeface="Arial"/>
            </a:endParaRPr>
          </a:p>
          <a:p>
            <a:pPr marL="0" indent="0" algn="l" rtl="0">
              <a:spcAft>
                <a:spcPts val="0"/>
              </a:spcAft>
              <a:buNone/>
            </a:pPr>
            <a:r>
              <a:rPr lang="en-US" sz="9600" b="1" dirty="0" smtClean="0">
                <a:effectLst/>
                <a:latin typeface="Times New Roman"/>
                <a:ea typeface="Calibri"/>
                <a:cs typeface="Arial"/>
              </a:rPr>
              <a:t>1-Chemical digestion by digestive enzymes</a:t>
            </a:r>
            <a:r>
              <a:rPr lang="en-US" sz="9600" dirty="0" smtClean="0">
                <a:effectLst/>
                <a:latin typeface="Times New Roman"/>
                <a:ea typeface="Calibri"/>
                <a:cs typeface="Arial"/>
              </a:rPr>
              <a:t>:</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 </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Pancreatic secretion</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Intestinal secretion</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Biliary secretion </a:t>
            </a:r>
            <a:endParaRPr lang="en-US" sz="9600" dirty="0">
              <a:ea typeface="Calibri"/>
              <a:cs typeface="Arial"/>
            </a:endParaRPr>
          </a:p>
          <a:p>
            <a:pPr marL="0" indent="0" algn="l" rtl="0">
              <a:spcAft>
                <a:spcPts val="0"/>
              </a:spcAft>
              <a:buNone/>
            </a:pPr>
            <a:r>
              <a:rPr lang="ar-IQ" sz="9600" dirty="0">
                <a:ea typeface="Calibri"/>
                <a:cs typeface="Times New Roman"/>
              </a:rPr>
              <a:t> </a:t>
            </a:r>
            <a:endParaRPr lang="en-US" sz="9600" dirty="0">
              <a:ea typeface="Calibri"/>
              <a:cs typeface="Arial"/>
            </a:endParaRPr>
          </a:p>
          <a:p>
            <a:pPr marL="0" indent="0" algn="l" rtl="0">
              <a:spcAft>
                <a:spcPts val="0"/>
              </a:spcAft>
              <a:buNone/>
            </a:pPr>
            <a:r>
              <a:rPr lang="en-US" sz="9600" b="1" dirty="0" smtClean="0">
                <a:effectLst/>
                <a:latin typeface="Times New Roman"/>
                <a:ea typeface="Calibri"/>
                <a:cs typeface="Arial"/>
              </a:rPr>
              <a:t>2-Absorption </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Enterocytes which mature into absorptive epithelial cells cover the villi these cells deliver into blood all nutrients from the diet.</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 </a:t>
            </a:r>
            <a:endParaRPr lang="en-US" sz="9600" dirty="0">
              <a:ea typeface="Calibri"/>
              <a:cs typeface="Arial"/>
            </a:endParaRPr>
          </a:p>
          <a:p>
            <a:pPr marL="0" indent="0" algn="l" rtl="0">
              <a:spcAft>
                <a:spcPts val="0"/>
              </a:spcAft>
              <a:buNone/>
            </a:pPr>
            <a:r>
              <a:rPr lang="en-US" sz="9600" b="1" dirty="0" smtClean="0">
                <a:effectLst/>
                <a:latin typeface="Times New Roman"/>
                <a:ea typeface="Calibri"/>
                <a:cs typeface="Arial"/>
              </a:rPr>
              <a:t>3-Enteroendocrine cells: </a:t>
            </a:r>
            <a:r>
              <a:rPr lang="en-US" sz="9600" dirty="0" smtClean="0">
                <a:effectLst/>
                <a:latin typeface="Times New Roman"/>
                <a:ea typeface="Calibri"/>
                <a:cs typeface="Arial"/>
              </a:rPr>
              <a:t>secret cholecystokinin (CCK) and Gastrin hormone, gastrin inter the blood then inter the stomach and stimulate the parietal cells to secret </a:t>
            </a:r>
            <a:r>
              <a:rPr lang="en-US" sz="9600" dirty="0" err="1" smtClean="0">
                <a:effectLst/>
                <a:latin typeface="Times New Roman"/>
                <a:ea typeface="Calibri"/>
                <a:cs typeface="Arial"/>
              </a:rPr>
              <a:t>Hcl</a:t>
            </a:r>
            <a:r>
              <a:rPr lang="en-US" sz="9600" dirty="0" smtClean="0">
                <a:effectLst/>
                <a:latin typeface="Times New Roman"/>
                <a:ea typeface="Calibri"/>
                <a:cs typeface="Arial"/>
              </a:rPr>
              <a:t> and If.</a:t>
            </a:r>
            <a:endParaRPr lang="en-US" sz="9600" dirty="0">
              <a:ea typeface="Calibri"/>
              <a:cs typeface="Arial"/>
            </a:endParaRPr>
          </a:p>
          <a:p>
            <a:pPr marL="0" indent="0" algn="l" rtl="0">
              <a:spcAft>
                <a:spcPts val="0"/>
              </a:spcAft>
              <a:buNone/>
            </a:pPr>
            <a:r>
              <a:rPr lang="en-US" sz="9600" dirty="0" smtClean="0">
                <a:effectLst/>
                <a:latin typeface="Times New Roman"/>
                <a:ea typeface="Calibri"/>
                <a:cs typeface="Arial"/>
              </a:rPr>
              <a:t> </a:t>
            </a:r>
            <a:endParaRPr lang="en-US" sz="9600" dirty="0">
              <a:ea typeface="Calibri"/>
              <a:cs typeface="Arial"/>
            </a:endParaRPr>
          </a:p>
        </p:txBody>
      </p:sp>
    </p:spTree>
    <p:extLst>
      <p:ext uri="{BB962C8B-B14F-4D97-AF65-F5344CB8AC3E}">
        <p14:creationId xmlns:p14="http://schemas.microsoft.com/office/powerpoint/2010/main" val="1772065310"/>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lgn="l" rtl="0">
              <a:spcAft>
                <a:spcPts val="0"/>
              </a:spcAft>
              <a:buNone/>
            </a:pPr>
            <a:r>
              <a:rPr lang="en-US" b="1" dirty="0" smtClean="0">
                <a:effectLst/>
                <a:latin typeface="Times New Roman"/>
                <a:ea typeface="Calibri"/>
                <a:cs typeface="Arial"/>
              </a:rPr>
              <a:t>4-Lubrication the intestinal lumen: </a:t>
            </a:r>
            <a:r>
              <a:rPr lang="en-US" dirty="0" smtClean="0">
                <a:effectLst/>
                <a:latin typeface="Times New Roman"/>
                <a:ea typeface="Calibri"/>
                <a:cs typeface="Arial"/>
              </a:rPr>
              <a:t>Goblet cells secret lubricating mucosa.</a:t>
            </a:r>
            <a:endParaRPr lang="en-US" dirty="0">
              <a:ea typeface="Calibri"/>
              <a:cs typeface="Arial"/>
            </a:endParaRPr>
          </a:p>
          <a:p>
            <a:pPr marL="0" indent="0" algn="l" rtl="0">
              <a:spcAft>
                <a:spcPts val="0"/>
              </a:spcAft>
              <a:buNone/>
            </a:pPr>
            <a:r>
              <a:rPr lang="en-US" dirty="0" smtClean="0">
                <a:effectLst/>
                <a:latin typeface="Times New Roman"/>
                <a:ea typeface="Calibri"/>
                <a:cs typeface="Arial"/>
              </a:rPr>
              <a:t> </a:t>
            </a:r>
            <a:endParaRPr lang="en-US" dirty="0">
              <a:ea typeface="Calibri"/>
              <a:cs typeface="Arial"/>
            </a:endParaRPr>
          </a:p>
          <a:p>
            <a:pPr marL="0" indent="0" algn="l" rtl="0">
              <a:spcAft>
                <a:spcPts val="0"/>
              </a:spcAft>
              <a:buNone/>
            </a:pPr>
            <a:r>
              <a:rPr lang="en-US" b="1" dirty="0" smtClean="0">
                <a:effectLst/>
                <a:latin typeface="Times New Roman"/>
                <a:ea typeface="Calibri"/>
                <a:cs typeface="Arial"/>
              </a:rPr>
              <a:t>5-Antibacterial function: </a:t>
            </a:r>
            <a:r>
              <a:rPr lang="en-US" dirty="0" smtClean="0">
                <a:effectLst/>
                <a:latin typeface="Times New Roman"/>
                <a:ea typeface="Calibri"/>
                <a:cs typeface="Arial"/>
              </a:rPr>
              <a:t>Paneth cells provide anti-microbial substances that protect the intestinal mucosa.</a:t>
            </a:r>
            <a:endParaRPr lang="en-US" dirty="0">
              <a:ea typeface="Calibri"/>
              <a:cs typeface="Arial"/>
            </a:endParaRPr>
          </a:p>
          <a:p>
            <a:pPr marL="0" indent="0" algn="l" rtl="0">
              <a:spcAft>
                <a:spcPts val="0"/>
              </a:spcAft>
              <a:buNone/>
            </a:pPr>
            <a:r>
              <a:rPr lang="en-US" dirty="0" smtClean="0">
                <a:effectLst/>
                <a:latin typeface="Times New Roman"/>
                <a:ea typeface="Calibri"/>
                <a:cs typeface="Arial"/>
              </a:rPr>
              <a:t> </a:t>
            </a:r>
            <a:endParaRPr lang="en-US" dirty="0">
              <a:ea typeface="Calibri"/>
              <a:cs typeface="Arial"/>
            </a:endParaRPr>
          </a:p>
          <a:p>
            <a:pPr marL="0" indent="0" algn="l" rtl="0">
              <a:spcAft>
                <a:spcPts val="0"/>
              </a:spcAft>
              <a:buNone/>
            </a:pPr>
            <a:endParaRPr lang="en-US" b="1" dirty="0" smtClean="0">
              <a:effectLst/>
              <a:latin typeface="Times New Roman"/>
              <a:ea typeface="Calibri"/>
              <a:cs typeface="Arial"/>
            </a:endParaRPr>
          </a:p>
          <a:p>
            <a:pPr marL="0" indent="0" algn="l" rtl="0">
              <a:spcAft>
                <a:spcPts val="0"/>
              </a:spcAft>
              <a:buNone/>
            </a:pPr>
            <a:r>
              <a:rPr lang="en-US" b="1" dirty="0" smtClean="0">
                <a:effectLst/>
                <a:latin typeface="Times New Roman"/>
                <a:ea typeface="Calibri"/>
                <a:cs typeface="Arial"/>
              </a:rPr>
              <a:t>6-Stem cells: </a:t>
            </a:r>
            <a:r>
              <a:rPr lang="en-US" dirty="0" smtClean="0">
                <a:effectLst/>
                <a:latin typeface="Times New Roman"/>
                <a:ea typeface="Calibri"/>
                <a:cs typeface="Arial"/>
              </a:rPr>
              <a:t>Allow rapid and constant turnover of small intestinal epithelial cells.</a:t>
            </a:r>
            <a:r>
              <a:rPr lang="en-US" b="1" dirty="0" smtClean="0">
                <a:effectLst/>
                <a:latin typeface="Times New Roman"/>
                <a:ea typeface="Calibri"/>
                <a:cs typeface="Arial"/>
              </a:rPr>
              <a:t> </a:t>
            </a:r>
            <a:endParaRPr lang="en-US" sz="2400" dirty="0">
              <a:ea typeface="Calibri"/>
              <a:cs typeface="Arial"/>
            </a:endParaRPr>
          </a:p>
          <a:p>
            <a:pPr marL="0" indent="0" algn="l" rtl="0">
              <a:spcAft>
                <a:spcPts val="0"/>
              </a:spcAft>
              <a:buNone/>
            </a:pPr>
            <a:r>
              <a:rPr lang="en-US" b="1" dirty="0" smtClean="0">
                <a:effectLst/>
                <a:latin typeface="Times New Roman"/>
                <a:ea typeface="Calibri"/>
                <a:cs typeface="Arial"/>
              </a:rPr>
              <a:t> </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427376787"/>
      </p:ext>
    </p:extLst>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lnSpc>
                <a:spcPct val="115000"/>
              </a:lnSpc>
              <a:spcAft>
                <a:spcPts val="1000"/>
              </a:spcAft>
            </a:pPr>
            <a:r>
              <a:rPr lang="en-US" b="1" dirty="0" smtClean="0">
                <a:effectLst/>
                <a:latin typeface="Times New Roman"/>
                <a:ea typeface="Calibri"/>
                <a:cs typeface="Times New Roman"/>
              </a:rPr>
              <a:t>Large intestine</a:t>
            </a:r>
            <a:r>
              <a:rPr lang="en-US" sz="3200" dirty="0">
                <a:ea typeface="Calibri"/>
                <a:cs typeface="Arial"/>
              </a:rPr>
              <a:t/>
            </a:r>
            <a:br>
              <a:rPr lang="en-US" sz="3200" dirty="0">
                <a:ea typeface="Calibri"/>
                <a:cs typeface="Arial"/>
              </a:rPr>
            </a:br>
            <a:endParaRPr lang="ar-IQ" dirty="0"/>
          </a:p>
        </p:txBody>
      </p:sp>
      <p:sp>
        <p:nvSpPr>
          <p:cNvPr id="3" name="Content Placeholder 2"/>
          <p:cNvSpPr>
            <a:spLocks noGrp="1"/>
          </p:cNvSpPr>
          <p:nvPr>
            <p:ph idx="1"/>
          </p:nvPr>
        </p:nvSpPr>
        <p:spPr/>
        <p:txBody>
          <a:bodyPr>
            <a:normAutofit/>
          </a:bodyPr>
          <a:lstStyle/>
          <a:p>
            <a:pPr marL="0" indent="0" algn="l">
              <a:lnSpc>
                <a:spcPct val="115000"/>
              </a:lnSpc>
              <a:spcAft>
                <a:spcPts val="1000"/>
              </a:spcAft>
              <a:buNone/>
            </a:pPr>
            <a:r>
              <a:rPr lang="en-US" dirty="0" smtClean="0">
                <a:solidFill>
                  <a:srgbClr val="575757"/>
                </a:solidFill>
                <a:effectLst/>
                <a:latin typeface="Times New Roman"/>
                <a:ea typeface="Calibri"/>
                <a:cs typeface="Arial"/>
              </a:rPr>
              <a:t> </a:t>
            </a:r>
            <a:r>
              <a:rPr lang="en-US" dirty="0" smtClean="0">
                <a:effectLst/>
                <a:latin typeface="Times New Roman"/>
                <a:ea typeface="Calibri"/>
                <a:cs typeface="Arial"/>
              </a:rPr>
              <a:t>The waste products of the digestive process include undigested parts of food and older cells from the GI tract lining. Muscles push these waste products into the large intestine. The large intestine absorbs water and any remaining nutrients and changes the waste from liquid into stool. The rectum stores stool until it pushes stool out of the body during a bowel movement.</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631345577"/>
      </p:ext>
    </p:extLst>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6247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230146"/>
      </p:ext>
    </p:extLst>
  </p:cSld>
  <p:clrMapOvr>
    <a:masterClrMapping/>
  </p:clrMapOvr>
  <p:transition spd="slow">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lnSpc>
                <a:spcPct val="115000"/>
              </a:lnSpc>
              <a:spcAft>
                <a:spcPts val="1000"/>
              </a:spcAft>
            </a:pPr>
            <a:r>
              <a:rPr lang="en-US" b="1" dirty="0" smtClean="0">
                <a:effectLst/>
                <a:latin typeface="Times New Roman"/>
                <a:ea typeface="Times New Roman"/>
                <a:cs typeface="Arial"/>
              </a:rPr>
              <a:t>Pancreas</a:t>
            </a:r>
            <a:r>
              <a:rPr lang="en-US" sz="3200" dirty="0">
                <a:ea typeface="Calibri"/>
                <a:cs typeface="Arial"/>
              </a:rPr>
              <a:t/>
            </a:r>
            <a:br>
              <a:rPr lang="en-US" sz="3200" dirty="0">
                <a:ea typeface="Calibri"/>
                <a:cs typeface="Arial"/>
              </a:rPr>
            </a:br>
            <a:endParaRPr lang="ar-IQ" dirty="0"/>
          </a:p>
        </p:txBody>
      </p:sp>
      <p:sp>
        <p:nvSpPr>
          <p:cNvPr id="3" name="Content Placeholder 2"/>
          <p:cNvSpPr>
            <a:spLocks noGrp="1"/>
          </p:cNvSpPr>
          <p:nvPr>
            <p:ph idx="1"/>
          </p:nvPr>
        </p:nvSpPr>
        <p:spPr/>
        <p:txBody>
          <a:bodyPr>
            <a:normAutofit/>
          </a:bodyPr>
          <a:lstStyle/>
          <a:p>
            <a:pPr marL="0" indent="0" algn="just" rtl="0">
              <a:lnSpc>
                <a:spcPct val="115000"/>
              </a:lnSpc>
              <a:spcAft>
                <a:spcPts val="1000"/>
              </a:spcAft>
              <a:buNone/>
            </a:pPr>
            <a:r>
              <a:rPr lang="en-US" dirty="0" smtClean="0">
                <a:effectLst/>
                <a:latin typeface="Times New Roman"/>
                <a:ea typeface="Times New Roman"/>
                <a:cs typeface="Arial"/>
              </a:rPr>
              <a:t>The </a:t>
            </a:r>
            <a:r>
              <a:rPr lang="en-US" b="1" dirty="0" smtClean="0">
                <a:effectLst/>
                <a:latin typeface="Times New Roman"/>
                <a:ea typeface="Times New Roman"/>
                <a:cs typeface="Arial"/>
              </a:rPr>
              <a:t>pancreas</a:t>
            </a:r>
            <a:r>
              <a:rPr lang="en-US" dirty="0" smtClean="0">
                <a:effectLst/>
                <a:latin typeface="Times New Roman"/>
                <a:ea typeface="Times New Roman"/>
                <a:cs typeface="Arial"/>
              </a:rPr>
              <a:t> is a gland located near the beginning of the duodenum (see diagram 1). In most animals it is large and easily seen but in rodents and rabbits it lies within the membrane linking the loops of the intestine (</a:t>
            </a:r>
            <a:r>
              <a:rPr lang="en-US" b="1" dirty="0" smtClean="0">
                <a:effectLst/>
                <a:latin typeface="Times New Roman"/>
                <a:ea typeface="Times New Roman"/>
                <a:cs typeface="Arial"/>
              </a:rPr>
              <a:t>the</a:t>
            </a:r>
            <a:r>
              <a:rPr lang="en-US" dirty="0" smtClean="0">
                <a:effectLst/>
                <a:latin typeface="Times New Roman"/>
                <a:ea typeface="Times New Roman"/>
                <a:cs typeface="Arial"/>
              </a:rPr>
              <a:t> </a:t>
            </a:r>
            <a:r>
              <a:rPr lang="en-US" b="1" dirty="0" smtClean="0">
                <a:effectLst/>
                <a:latin typeface="Times New Roman"/>
                <a:ea typeface="Times New Roman"/>
                <a:cs typeface="Arial"/>
              </a:rPr>
              <a:t>mesentery</a:t>
            </a:r>
            <a:r>
              <a:rPr lang="en-US" dirty="0" smtClean="0">
                <a:effectLst/>
                <a:latin typeface="Times New Roman"/>
                <a:ea typeface="Times New Roman"/>
                <a:cs typeface="Arial"/>
              </a:rPr>
              <a:t>) and is quite difficult to find. </a:t>
            </a:r>
            <a:r>
              <a:rPr lang="en-US" dirty="0" smtClean="0">
                <a:effectLst/>
                <a:latin typeface="Times New Roman"/>
                <a:ea typeface="Calibri"/>
                <a:cs typeface="Arial"/>
              </a:rPr>
              <a:t>The pancreas makes pancreatic juice consisting of:</a:t>
            </a:r>
            <a:endParaRPr lang="en-US" sz="2400" dirty="0">
              <a:ea typeface="Calibri"/>
              <a:cs typeface="Arial"/>
            </a:endParaRPr>
          </a:p>
          <a:p>
            <a:pPr marL="0" indent="0" algn="just" rtl="0">
              <a:lnSpc>
                <a:spcPct val="115000"/>
              </a:lnSpc>
              <a:spcAft>
                <a:spcPts val="1000"/>
              </a:spcAft>
              <a:buNone/>
            </a:pPr>
            <a:r>
              <a:rPr lang="en-US" dirty="0" smtClean="0">
                <a:effectLst/>
                <a:latin typeface="Times New Roman"/>
                <a:ea typeface="Calibri"/>
                <a:cs typeface="Arial"/>
              </a:rPr>
              <a:t>1- Enzymes (amylases, lipases, and proteases) </a:t>
            </a:r>
            <a:endParaRPr lang="en-US" sz="2400" dirty="0">
              <a:ea typeface="Calibri"/>
              <a:cs typeface="Arial"/>
            </a:endParaRPr>
          </a:p>
          <a:p>
            <a:pPr marL="0" indent="0" algn="l" rtl="0">
              <a:buNone/>
            </a:pPr>
            <a:r>
              <a:rPr lang="en-US" dirty="0" smtClean="0">
                <a:effectLst/>
                <a:latin typeface="Times New Roman"/>
                <a:ea typeface="Calibri"/>
              </a:rPr>
              <a:t>2- Bicarbonate, which helps neutralize acidic secretions produced during digestion</a:t>
            </a:r>
            <a:endParaRPr lang="ar-IQ" dirty="0"/>
          </a:p>
        </p:txBody>
      </p:sp>
    </p:spTree>
    <p:extLst>
      <p:ext uri="{BB962C8B-B14F-4D97-AF65-F5344CB8AC3E}">
        <p14:creationId xmlns:p14="http://schemas.microsoft.com/office/powerpoint/2010/main" val="10364317"/>
      </p:ext>
    </p:extLst>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pPr marL="0" indent="0" algn="just" rtl="0">
              <a:lnSpc>
                <a:spcPct val="115000"/>
              </a:lnSpc>
              <a:spcAft>
                <a:spcPts val="1000"/>
              </a:spcAft>
              <a:buNone/>
            </a:pPr>
            <a:r>
              <a:rPr lang="en-US" b="1" dirty="0" smtClean="0">
                <a:effectLst/>
                <a:latin typeface="Times New Roman"/>
                <a:ea typeface="Calibri"/>
                <a:cs typeface="Arial"/>
              </a:rPr>
              <a:t>Regulation of pancreas secretion</a:t>
            </a:r>
            <a:endParaRPr lang="en-US" sz="2400" dirty="0">
              <a:ea typeface="Calibri"/>
              <a:cs typeface="Arial"/>
            </a:endParaRPr>
          </a:p>
          <a:p>
            <a:pPr marL="0" indent="0" algn="just" rtl="0">
              <a:lnSpc>
                <a:spcPct val="115000"/>
              </a:lnSpc>
              <a:spcAft>
                <a:spcPts val="1000"/>
              </a:spcAft>
              <a:buNone/>
            </a:pPr>
            <a:r>
              <a:rPr lang="en-US" dirty="0" smtClean="0">
                <a:effectLst/>
                <a:latin typeface="Times New Roman"/>
                <a:ea typeface="Calibri"/>
                <a:cs typeface="Arial"/>
              </a:rPr>
              <a:t>The pancreas delivers the pancreatic juice to the small intestine, in response to a signal in three phases:</a:t>
            </a:r>
            <a:endParaRPr lang="en-US" sz="2400" dirty="0">
              <a:ea typeface="Calibri"/>
              <a:cs typeface="Arial"/>
            </a:endParaRPr>
          </a:p>
          <a:p>
            <a:pPr marL="0" indent="0" algn="just" rtl="0">
              <a:lnSpc>
                <a:spcPct val="115000"/>
              </a:lnSpc>
              <a:spcAft>
                <a:spcPts val="1000"/>
              </a:spcAft>
              <a:buNone/>
            </a:pPr>
            <a:r>
              <a:rPr lang="en-US" b="1" dirty="0" smtClean="0">
                <a:effectLst/>
                <a:latin typeface="Times New Roman"/>
                <a:ea typeface="Calibri"/>
                <a:cs typeface="Arial"/>
              </a:rPr>
              <a:t>1. The cephalic phase</a:t>
            </a:r>
            <a:r>
              <a:rPr lang="en-US" dirty="0" smtClean="0">
                <a:effectLst/>
                <a:latin typeface="Times New Roman"/>
                <a:ea typeface="Calibri"/>
                <a:cs typeface="Arial"/>
              </a:rPr>
              <a:t>: is elicited before food reaches the stomach. Olfactory signals (via the limbic system) as well as visual and tactile signals (via the thalamic relay station) are processed in the brain, and vagal signals reach the stomach mucosa, gastrin is released from G-cells. Gastrin induces the secretion of pancreatic juice.</a:t>
            </a:r>
            <a:endParaRPr lang="en-US" sz="2400" dirty="0">
              <a:ea typeface="Calibri"/>
              <a:cs typeface="Arial"/>
            </a:endParaRPr>
          </a:p>
          <a:p>
            <a:pPr marL="0" indent="0" algn="just" rtl="0">
              <a:lnSpc>
                <a:spcPct val="115000"/>
              </a:lnSpc>
              <a:spcAft>
                <a:spcPts val="1000"/>
              </a:spcAft>
              <a:buNone/>
            </a:pPr>
            <a:r>
              <a:rPr lang="en-US" b="1" dirty="0" smtClean="0">
                <a:effectLst/>
                <a:latin typeface="Times New Roman"/>
                <a:ea typeface="Calibri"/>
                <a:cs typeface="Arial"/>
              </a:rPr>
              <a:t>2. The gastric phase</a:t>
            </a:r>
            <a:r>
              <a:rPr lang="en-US" dirty="0" smtClean="0">
                <a:effectLst/>
                <a:latin typeface="Times New Roman"/>
                <a:ea typeface="Calibri"/>
                <a:cs typeface="Arial"/>
              </a:rPr>
              <a:t>: is elicited by the presence of food in the stomach. Gastric distension and more gastrin from the G-cells stimulate of pancreatic juice.</a:t>
            </a:r>
            <a:endParaRPr lang="en-US" sz="2400" dirty="0">
              <a:ea typeface="Calibri"/>
              <a:cs typeface="Arial"/>
            </a:endParaRPr>
          </a:p>
          <a:p>
            <a:pPr marL="0" indent="0" algn="just" rtl="0">
              <a:lnSpc>
                <a:spcPct val="115000"/>
              </a:lnSpc>
              <a:spcAft>
                <a:spcPts val="1000"/>
              </a:spcAft>
              <a:buNone/>
            </a:pPr>
            <a:r>
              <a:rPr lang="en-US" b="1" dirty="0" smtClean="0">
                <a:effectLst/>
                <a:latin typeface="Times New Roman"/>
                <a:ea typeface="Calibri"/>
                <a:cs typeface="Arial"/>
              </a:rPr>
              <a:t>3. The intestinal phase</a:t>
            </a:r>
            <a:r>
              <a:rPr lang="en-US" dirty="0" smtClean="0">
                <a:effectLst/>
                <a:latin typeface="Times New Roman"/>
                <a:ea typeface="Calibri"/>
                <a:cs typeface="Arial"/>
              </a:rPr>
              <a:t>: When </a:t>
            </a:r>
            <a:r>
              <a:rPr lang="en-US" dirty="0" err="1" smtClean="0">
                <a:effectLst/>
                <a:latin typeface="Times New Roman"/>
                <a:ea typeface="Calibri"/>
                <a:cs typeface="Arial"/>
              </a:rPr>
              <a:t>chyme</a:t>
            </a:r>
            <a:r>
              <a:rPr lang="en-US" dirty="0" smtClean="0">
                <a:effectLst/>
                <a:latin typeface="Times New Roman"/>
                <a:ea typeface="Calibri"/>
                <a:cs typeface="Arial"/>
              </a:rPr>
              <a:t> enters the duodenum both secretin and CCK is released. Secretin stimulates both the secretion of bicarbonate and water by pancreatic duct cells.</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610696746"/>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793507"/>
          </a:xfrm>
        </p:spPr>
        <p:txBody>
          <a:bodyPr/>
          <a:lstStyle/>
          <a:p>
            <a:pPr algn="l" rtl="0"/>
            <a:endParaRPr lang="ar-IQ" dirty="0"/>
          </a:p>
        </p:txBody>
      </p:sp>
      <p:pic>
        <p:nvPicPr>
          <p:cNvPr id="4" name="Picture 2" descr="C:\Users\ufuq\Desktop\محاضرات هضم اولية\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98477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598"/>
      </p:ext>
    </p:extLst>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l" rtl="0"/>
            <a:endParaRPr lang="ar-IQ" dirty="0"/>
          </a:p>
        </p:txBody>
      </p:sp>
      <p:pic>
        <p:nvPicPr>
          <p:cNvPr id="4" name="Picture 2" descr="C:\Users\ufuq\Desktop\محاضرات هضم اولية\900px-Blausen_0699_PancreasAnatom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208912" cy="544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04734"/>
      </p:ext>
    </p:extLst>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lnSpc>
                <a:spcPct val="115000"/>
              </a:lnSpc>
              <a:spcAft>
                <a:spcPts val="1000"/>
              </a:spcAft>
            </a:pPr>
            <a:r>
              <a:rPr lang="en-US" b="1" dirty="0" smtClean="0">
                <a:effectLst/>
                <a:latin typeface="Times New Roman"/>
                <a:ea typeface="Times New Roman"/>
                <a:cs typeface="Arial"/>
              </a:rPr>
              <a:t>The Liver</a:t>
            </a:r>
            <a:r>
              <a:rPr lang="en-US" sz="3200" dirty="0">
                <a:ea typeface="Calibri"/>
                <a:cs typeface="Arial"/>
              </a:rPr>
              <a:t/>
            </a:r>
            <a:br>
              <a:rPr lang="en-US" sz="3200" dirty="0">
                <a:ea typeface="Calibri"/>
                <a:cs typeface="Arial"/>
              </a:rPr>
            </a:br>
            <a:endParaRPr lang="ar-IQ" dirty="0"/>
          </a:p>
        </p:txBody>
      </p:sp>
      <p:sp>
        <p:nvSpPr>
          <p:cNvPr id="3" name="Content Placeholder 2"/>
          <p:cNvSpPr>
            <a:spLocks noGrp="1"/>
          </p:cNvSpPr>
          <p:nvPr>
            <p:ph idx="1"/>
          </p:nvPr>
        </p:nvSpPr>
        <p:spPr/>
        <p:txBody>
          <a:bodyPr/>
          <a:lstStyle/>
          <a:p>
            <a:pPr marL="0" indent="0" algn="just" rtl="0">
              <a:lnSpc>
                <a:spcPct val="115000"/>
              </a:lnSpc>
              <a:spcAft>
                <a:spcPts val="1000"/>
              </a:spcAft>
              <a:buNone/>
            </a:pPr>
            <a:r>
              <a:rPr lang="en-US" dirty="0" smtClean="0">
                <a:effectLst/>
                <a:latin typeface="Times New Roman"/>
                <a:ea typeface="Times New Roman"/>
                <a:cs typeface="Arial"/>
              </a:rPr>
              <a:t>The liver is situated in the abdominal cavity adjacent to the diaphragm. It is the largest single organ of the body and has over 100 known functions. </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211180384"/>
      </p:ext>
    </p:extLst>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liver, gall bladder and pancreas</a:t>
            </a:r>
            <a:endParaRPr lang="ar-IQ" dirty="0"/>
          </a:p>
        </p:txBody>
      </p:sp>
      <p:pic>
        <p:nvPicPr>
          <p:cNvPr id="5" name="صورة 1" descr="Anatomy and physiology of animals Liver, gall bladder &amp; pancreas.jpg"/>
          <p:cNvPicPr>
            <a:picLocks noGrp="1"/>
          </p:cNvPicPr>
          <p:nvPr>
            <p:ph idx="1"/>
          </p:nvPr>
        </p:nvPicPr>
        <p:blipFill>
          <a:blip r:embed="rId2" cstate="print"/>
          <a:srcRect/>
          <a:stretch>
            <a:fillRect/>
          </a:stretch>
        </p:blipFill>
        <p:spPr bwMode="auto">
          <a:xfrm>
            <a:off x="457200" y="1412776"/>
            <a:ext cx="8229600" cy="4536504"/>
          </a:xfrm>
          <a:prstGeom prst="rect">
            <a:avLst/>
          </a:prstGeom>
          <a:noFill/>
          <a:ln w="9525">
            <a:noFill/>
            <a:miter lim="800000"/>
            <a:headEnd/>
            <a:tailEnd/>
          </a:ln>
        </p:spPr>
      </p:pic>
    </p:spTree>
    <p:extLst>
      <p:ext uri="{BB962C8B-B14F-4D97-AF65-F5344CB8AC3E}">
        <p14:creationId xmlns:p14="http://schemas.microsoft.com/office/powerpoint/2010/main" val="2786771372"/>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algn="l" rtl="0">
              <a:lnSpc>
                <a:spcPct val="115000"/>
              </a:lnSpc>
              <a:spcAft>
                <a:spcPts val="1000"/>
              </a:spcAft>
            </a:pPr>
            <a:r>
              <a:rPr lang="en-US" b="1" dirty="0" smtClean="0">
                <a:effectLst/>
                <a:latin typeface="Times New Roman"/>
                <a:ea typeface="Calibri"/>
                <a:cs typeface="Arial"/>
              </a:rPr>
              <a:t>The function of digestive system: </a:t>
            </a:r>
            <a:r>
              <a:rPr lang="en-US" dirty="0" smtClean="0">
                <a:effectLst/>
                <a:latin typeface="Times New Roman"/>
                <a:ea typeface="Calibri"/>
                <a:cs typeface="Arial"/>
              </a:rPr>
              <a:t>It can be summarized as follows</a:t>
            </a:r>
            <a:endParaRPr lang="en-US" sz="2400" dirty="0">
              <a:ea typeface="Calibri"/>
              <a:cs typeface="Arial"/>
            </a:endParaRPr>
          </a:p>
          <a:p>
            <a:pPr algn="l" rtl="0">
              <a:spcAft>
                <a:spcPts val="0"/>
              </a:spcAft>
            </a:pPr>
            <a:r>
              <a:rPr lang="en-US" dirty="0" smtClean="0">
                <a:effectLst/>
                <a:latin typeface="Times New Roman"/>
                <a:ea typeface="Calibri"/>
                <a:cs typeface="Arial"/>
              </a:rPr>
              <a:t>1-Ingestion (eat food)</a:t>
            </a:r>
            <a:endParaRPr lang="en-US" sz="2400" dirty="0">
              <a:ea typeface="Calibri"/>
              <a:cs typeface="Arial"/>
            </a:endParaRPr>
          </a:p>
          <a:p>
            <a:pPr algn="l" rtl="0">
              <a:spcAft>
                <a:spcPts val="0"/>
              </a:spcAft>
            </a:pPr>
            <a:r>
              <a:rPr lang="en-US" dirty="0" smtClean="0">
                <a:effectLst/>
                <a:latin typeface="Times New Roman"/>
                <a:ea typeface="Calibri"/>
                <a:cs typeface="Arial"/>
              </a:rPr>
              <a:t>2-Digestion (breakdown food)</a:t>
            </a:r>
            <a:endParaRPr lang="en-US" sz="2400" dirty="0">
              <a:ea typeface="Calibri"/>
              <a:cs typeface="Arial"/>
            </a:endParaRPr>
          </a:p>
          <a:p>
            <a:pPr algn="l" rtl="0">
              <a:spcAft>
                <a:spcPts val="0"/>
              </a:spcAft>
            </a:pPr>
            <a:r>
              <a:rPr lang="en-US" dirty="0" smtClean="0">
                <a:effectLst/>
                <a:latin typeface="Times New Roman"/>
                <a:ea typeface="Calibri"/>
                <a:cs typeface="Arial"/>
              </a:rPr>
              <a:t>3-Absorption (extraction of nutrients from the food)</a:t>
            </a:r>
            <a:endParaRPr lang="en-US" sz="2400" dirty="0">
              <a:ea typeface="Calibri"/>
              <a:cs typeface="Arial"/>
            </a:endParaRPr>
          </a:p>
          <a:p>
            <a:pPr algn="l" rtl="0">
              <a:spcAft>
                <a:spcPts val="0"/>
              </a:spcAft>
            </a:pPr>
            <a:r>
              <a:rPr lang="en-US" dirty="0" smtClean="0">
                <a:effectLst/>
                <a:latin typeface="Times New Roman"/>
                <a:ea typeface="Calibri"/>
                <a:cs typeface="Arial"/>
              </a:rPr>
              <a:t>4-Defecation (removal of waste products)</a:t>
            </a:r>
            <a:endParaRPr lang="en-US" sz="2400" dirty="0">
              <a:ea typeface="Calibri"/>
              <a:cs typeface="Arial"/>
            </a:endParaRPr>
          </a:p>
          <a:p>
            <a:pPr algn="l" rtl="0"/>
            <a:endParaRPr lang="en-US" dirty="0" smtClean="0"/>
          </a:p>
          <a:p>
            <a:pPr algn="l" rtl="0"/>
            <a:endParaRPr lang="ar-IQ" dirty="0"/>
          </a:p>
        </p:txBody>
      </p:sp>
    </p:spTree>
    <p:extLst>
      <p:ext uri="{BB962C8B-B14F-4D97-AF65-F5344CB8AC3E}">
        <p14:creationId xmlns:p14="http://schemas.microsoft.com/office/powerpoint/2010/main" val="743562749"/>
      </p:ext>
    </p:extLst>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pPr algn="l" rtl="0">
              <a:lnSpc>
                <a:spcPct val="115000"/>
              </a:lnSpc>
              <a:spcAft>
                <a:spcPts val="1000"/>
              </a:spcAft>
            </a:pPr>
            <a:r>
              <a:rPr lang="en-US" b="1" dirty="0" smtClean="0">
                <a:effectLst/>
                <a:latin typeface="Times New Roman"/>
                <a:ea typeface="Times New Roman"/>
                <a:cs typeface="Arial"/>
              </a:rPr>
              <a:t>The most important function of the liver:</a:t>
            </a:r>
            <a:endParaRPr lang="en-US" sz="2400" dirty="0">
              <a:ea typeface="Calibri"/>
              <a:cs typeface="Arial"/>
            </a:endParaRPr>
          </a:p>
          <a:p>
            <a:pPr algn="just" rtl="0">
              <a:lnSpc>
                <a:spcPct val="115000"/>
              </a:lnSpc>
              <a:spcAft>
                <a:spcPts val="1000"/>
              </a:spcAft>
            </a:pPr>
            <a:r>
              <a:rPr lang="en-US" b="1" dirty="0" smtClean="0">
                <a:effectLst/>
                <a:latin typeface="Times New Roman"/>
                <a:ea typeface="Times New Roman"/>
                <a:cs typeface="Arial"/>
              </a:rPr>
              <a:t>1- The production of</a:t>
            </a:r>
            <a:r>
              <a:rPr lang="en-US" dirty="0" smtClean="0">
                <a:effectLst/>
                <a:latin typeface="Times New Roman"/>
                <a:ea typeface="Times New Roman"/>
                <a:cs typeface="Arial"/>
              </a:rPr>
              <a:t> </a:t>
            </a:r>
            <a:r>
              <a:rPr lang="en-US" b="1" dirty="0" smtClean="0">
                <a:effectLst/>
                <a:latin typeface="Times New Roman"/>
                <a:ea typeface="Times New Roman"/>
                <a:cs typeface="Arial"/>
              </a:rPr>
              <a:t>bile</a:t>
            </a:r>
            <a:r>
              <a:rPr lang="en-US" dirty="0" smtClean="0">
                <a:effectLst/>
                <a:latin typeface="Times New Roman"/>
                <a:ea typeface="Times New Roman"/>
                <a:cs typeface="Arial"/>
              </a:rPr>
              <a:t>: an emulsifier, which enters the small intestine and prepares fats and oils for digestion. This bile is stored in the gallbladder prior to delivery to the small intestine. A hormone called cholecystokinin helps control the release of bile.</a:t>
            </a:r>
            <a:endParaRPr lang="en-US" sz="2400" dirty="0">
              <a:ea typeface="Calibri"/>
              <a:cs typeface="Arial"/>
            </a:endParaRPr>
          </a:p>
          <a:p>
            <a:pPr algn="just" rtl="0">
              <a:lnSpc>
                <a:spcPct val="115000"/>
              </a:lnSpc>
              <a:spcAft>
                <a:spcPts val="1000"/>
              </a:spcAft>
            </a:pPr>
            <a:r>
              <a:rPr lang="en-US" b="1" dirty="0" smtClean="0">
                <a:effectLst/>
                <a:latin typeface="Times New Roman"/>
                <a:ea typeface="Times New Roman"/>
                <a:cs typeface="Arial"/>
              </a:rPr>
              <a:t>2-the control of</a:t>
            </a:r>
            <a:r>
              <a:rPr lang="en-US" dirty="0" smtClean="0">
                <a:effectLst/>
                <a:latin typeface="Times New Roman"/>
                <a:ea typeface="Times New Roman"/>
                <a:cs typeface="Arial"/>
              </a:rPr>
              <a:t> </a:t>
            </a:r>
            <a:r>
              <a:rPr lang="en-US" b="1" dirty="0" smtClean="0">
                <a:effectLst/>
                <a:latin typeface="Times New Roman"/>
                <a:ea typeface="Times New Roman"/>
                <a:cs typeface="Arial"/>
              </a:rPr>
              <a:t>blood sugar</a:t>
            </a:r>
            <a:r>
              <a:rPr lang="en-US" dirty="0" smtClean="0">
                <a:effectLst/>
                <a:latin typeface="Times New Roman"/>
                <a:ea typeface="Times New Roman"/>
                <a:cs typeface="Arial"/>
              </a:rPr>
              <a:t> </a:t>
            </a:r>
            <a:r>
              <a:rPr lang="en-US" b="1" dirty="0" smtClean="0">
                <a:effectLst/>
                <a:latin typeface="Times New Roman"/>
                <a:ea typeface="Times New Roman"/>
                <a:cs typeface="Arial"/>
              </a:rPr>
              <a:t>levels</a:t>
            </a:r>
            <a:r>
              <a:rPr lang="en-US" dirty="0" smtClean="0">
                <a:effectLst/>
                <a:latin typeface="Times New Roman"/>
                <a:ea typeface="Times New Roman"/>
                <a:cs typeface="Arial"/>
              </a:rPr>
              <a:t>: glucose is absorbed into the capillaries of the villi of the intestine. The blood stream takes it directly to the liver via a blood vessel known as the </a:t>
            </a:r>
            <a:r>
              <a:rPr lang="en-US" b="1" dirty="0" smtClean="0">
                <a:effectLst/>
                <a:latin typeface="Times New Roman"/>
                <a:ea typeface="Times New Roman"/>
                <a:cs typeface="Arial"/>
              </a:rPr>
              <a:t>hepatic portal vessel</a:t>
            </a:r>
            <a:r>
              <a:rPr lang="en-US" dirty="0" smtClean="0">
                <a:effectLst/>
                <a:latin typeface="Times New Roman"/>
                <a:ea typeface="Times New Roman"/>
                <a:cs typeface="Arial"/>
              </a:rPr>
              <a:t> or </a:t>
            </a:r>
            <a:r>
              <a:rPr lang="en-US" b="1" dirty="0" smtClean="0">
                <a:effectLst/>
                <a:latin typeface="Times New Roman"/>
                <a:ea typeface="Times New Roman"/>
                <a:cs typeface="Arial"/>
              </a:rPr>
              <a:t>vein</a:t>
            </a:r>
            <a:r>
              <a:rPr lang="en-US" dirty="0" smtClean="0">
                <a:effectLst/>
                <a:latin typeface="Times New Roman"/>
                <a:ea typeface="Times New Roman"/>
                <a:cs typeface="Arial"/>
              </a:rPr>
              <a:t> (see diagram 2), the liver converts this glucose into glycogen which it stores. When glucose levels are low the liver can convert the glycogen back into glucose. It releases this back into the blood to keep the level of glucose constant. </a:t>
            </a:r>
            <a:endParaRPr lang="en-US" sz="2400" dirty="0">
              <a:ea typeface="Calibri"/>
              <a:cs typeface="Arial"/>
            </a:endParaRPr>
          </a:p>
          <a:p>
            <a:pPr marL="0" indent="0" algn="l" rtl="0">
              <a:buNone/>
            </a:pPr>
            <a:endParaRPr lang="ar-IQ" dirty="0"/>
          </a:p>
        </p:txBody>
      </p:sp>
    </p:spTree>
    <p:extLst>
      <p:ext uri="{BB962C8B-B14F-4D97-AF65-F5344CB8AC3E}">
        <p14:creationId xmlns:p14="http://schemas.microsoft.com/office/powerpoint/2010/main" val="2977267063"/>
      </p:ext>
    </p:extLst>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latin typeface="Times New Roman"/>
                <a:ea typeface="Times New Roman"/>
              </a:rPr>
              <a:t>control of blood glucose by the liver</a:t>
            </a:r>
            <a:endParaRPr lang="ar-IQ" dirty="0"/>
          </a:p>
        </p:txBody>
      </p:sp>
      <p:pic>
        <p:nvPicPr>
          <p:cNvPr id="4" name="صورة 2" descr="Anatomy and physiology of animals Control of glucose by the liver.jpg"/>
          <p:cNvPicPr>
            <a:picLocks noGrp="1"/>
          </p:cNvPicPr>
          <p:nvPr>
            <p:ph idx="1"/>
          </p:nvPr>
        </p:nvPicPr>
        <p:blipFill>
          <a:blip r:embed="rId2" cstate="print"/>
          <a:stretch>
            <a:fillRect/>
          </a:stretch>
        </p:blipFill>
        <p:spPr bwMode="auto">
          <a:xfrm>
            <a:off x="900178" y="1600200"/>
            <a:ext cx="6734044" cy="4800600"/>
          </a:xfrm>
          <a:prstGeom prst="rect">
            <a:avLst/>
          </a:prstGeom>
          <a:noFill/>
          <a:ln w="9525">
            <a:noFill/>
            <a:miter lim="800000"/>
            <a:headEnd/>
            <a:tailEnd/>
          </a:ln>
        </p:spPr>
      </p:pic>
    </p:spTree>
    <p:extLst>
      <p:ext uri="{BB962C8B-B14F-4D97-AF65-F5344CB8AC3E}">
        <p14:creationId xmlns:p14="http://schemas.microsoft.com/office/powerpoint/2010/main" val="3458056048"/>
      </p:ext>
    </p:extLst>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indent="0" algn="l" rtl="0">
              <a:lnSpc>
                <a:spcPct val="115000"/>
              </a:lnSpc>
              <a:spcAft>
                <a:spcPts val="1000"/>
              </a:spcAft>
              <a:buNone/>
            </a:pPr>
            <a:r>
              <a:rPr lang="en-US" b="1" dirty="0" smtClean="0">
                <a:effectLst/>
                <a:latin typeface="Times New Roman"/>
                <a:ea typeface="Times New Roman"/>
                <a:cs typeface="Arial"/>
              </a:rPr>
              <a:t>4. Making the</a:t>
            </a:r>
            <a:r>
              <a:rPr lang="en-US" dirty="0" smtClean="0">
                <a:effectLst/>
                <a:latin typeface="Times New Roman"/>
                <a:ea typeface="Times New Roman"/>
                <a:cs typeface="Arial"/>
              </a:rPr>
              <a:t> </a:t>
            </a:r>
            <a:r>
              <a:rPr lang="en-US" b="1" dirty="0" smtClean="0">
                <a:effectLst/>
                <a:latin typeface="Times New Roman"/>
                <a:ea typeface="Times New Roman"/>
                <a:cs typeface="Arial"/>
              </a:rPr>
              <a:t>proteins</a:t>
            </a:r>
            <a:r>
              <a:rPr lang="en-US" dirty="0" smtClean="0">
                <a:effectLst/>
                <a:latin typeface="Times New Roman"/>
                <a:ea typeface="Times New Roman"/>
                <a:cs typeface="Arial"/>
              </a:rPr>
              <a:t> that are found in the blood plasma (</a:t>
            </a:r>
            <a:r>
              <a:rPr lang="en-US" b="1" dirty="0" smtClean="0">
                <a:effectLst/>
                <a:latin typeface="Times New Roman"/>
                <a:ea typeface="Times New Roman"/>
                <a:cs typeface="Arial"/>
              </a:rPr>
              <a:t>albumin, globulin</a:t>
            </a:r>
            <a:r>
              <a:rPr lang="en-US" dirty="0" smtClean="0">
                <a:effectLst/>
                <a:latin typeface="Times New Roman"/>
                <a:ea typeface="Times New Roman"/>
                <a:cs typeface="Arial"/>
              </a:rPr>
              <a:t> and </a:t>
            </a:r>
            <a:r>
              <a:rPr lang="en-US" b="1" dirty="0" smtClean="0">
                <a:effectLst/>
                <a:latin typeface="Times New Roman"/>
                <a:ea typeface="Times New Roman"/>
                <a:cs typeface="Arial"/>
              </a:rPr>
              <a:t>fibrinogen</a:t>
            </a:r>
            <a:r>
              <a:rPr lang="en-US" dirty="0" smtClean="0">
                <a:effectLst/>
                <a:latin typeface="Times New Roman"/>
                <a:ea typeface="Times New Roman"/>
                <a:cs typeface="Arial"/>
              </a:rPr>
              <a:t>).</a:t>
            </a:r>
            <a:endParaRPr lang="en-US" sz="2400" dirty="0">
              <a:ea typeface="Calibri"/>
              <a:cs typeface="Arial"/>
            </a:endParaRPr>
          </a:p>
          <a:p>
            <a:pPr marL="0" indent="0" algn="l" rtl="0">
              <a:lnSpc>
                <a:spcPct val="115000"/>
              </a:lnSpc>
              <a:spcAft>
                <a:spcPts val="1000"/>
              </a:spcAft>
              <a:buNone/>
            </a:pPr>
            <a:r>
              <a:rPr lang="en-US" b="1" dirty="0" smtClean="0">
                <a:effectLst/>
                <a:latin typeface="Times New Roman"/>
                <a:ea typeface="Times New Roman"/>
                <a:cs typeface="Arial"/>
              </a:rPr>
              <a:t>5. Storage</a:t>
            </a:r>
            <a:r>
              <a:rPr lang="en-US" dirty="0" smtClean="0">
                <a:effectLst/>
                <a:latin typeface="Times New Roman"/>
                <a:ea typeface="Times New Roman"/>
                <a:cs typeface="Arial"/>
              </a:rPr>
              <a:t> </a:t>
            </a:r>
            <a:r>
              <a:rPr lang="en-US" b="1" dirty="0" smtClean="0">
                <a:effectLst/>
                <a:latin typeface="Times New Roman"/>
                <a:ea typeface="Times New Roman"/>
                <a:cs typeface="Arial"/>
              </a:rPr>
              <a:t>iron</a:t>
            </a:r>
            <a:r>
              <a:rPr lang="en-US" dirty="0" smtClean="0">
                <a:effectLst/>
                <a:latin typeface="Times New Roman"/>
                <a:ea typeface="Times New Roman"/>
                <a:cs typeface="Arial"/>
              </a:rPr>
              <a:t>.</a:t>
            </a:r>
            <a:endParaRPr lang="en-US" sz="2400" dirty="0">
              <a:ea typeface="Calibri"/>
              <a:cs typeface="Arial"/>
            </a:endParaRPr>
          </a:p>
          <a:p>
            <a:pPr marL="0" indent="0" algn="l" rtl="0">
              <a:lnSpc>
                <a:spcPct val="115000"/>
              </a:lnSpc>
              <a:spcAft>
                <a:spcPts val="0"/>
              </a:spcAft>
              <a:buNone/>
            </a:pPr>
            <a:r>
              <a:rPr lang="en-US" b="1" dirty="0" smtClean="0">
                <a:effectLst/>
                <a:latin typeface="Times New Roman"/>
                <a:ea typeface="Times New Roman"/>
                <a:cs typeface="Arial"/>
              </a:rPr>
              <a:t>6. Removing</a:t>
            </a:r>
            <a:r>
              <a:rPr lang="en-US" dirty="0" smtClean="0">
                <a:effectLst/>
                <a:latin typeface="Times New Roman"/>
                <a:ea typeface="Times New Roman"/>
                <a:cs typeface="Arial"/>
              </a:rPr>
              <a:t> </a:t>
            </a:r>
            <a:r>
              <a:rPr lang="en-US" b="1" dirty="0" smtClean="0">
                <a:effectLst/>
                <a:latin typeface="Times New Roman"/>
                <a:ea typeface="Times New Roman"/>
                <a:cs typeface="Arial"/>
              </a:rPr>
              <a:t>toxic substances</a:t>
            </a:r>
            <a:r>
              <a:rPr lang="en-US" dirty="0" smtClean="0">
                <a:effectLst/>
                <a:latin typeface="Times New Roman"/>
                <a:ea typeface="Times New Roman"/>
                <a:cs typeface="Arial"/>
              </a:rPr>
              <a:t> like alcohol and poisons from the blood and converting them to safer substances.</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3646789851"/>
      </p:ext>
    </p:extLst>
  </p:cSld>
  <p:clrMapOvr>
    <a:masterClrMapping/>
  </p:clrMapOvr>
  <p:transition spd="slow">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indent="0" algn="l" rtl="0">
              <a:lnSpc>
                <a:spcPct val="115000"/>
              </a:lnSpc>
              <a:spcAft>
                <a:spcPts val="1000"/>
              </a:spcAft>
              <a:buNone/>
            </a:pPr>
            <a:r>
              <a:rPr lang="en-US" b="1" u="sng" dirty="0" smtClean="0">
                <a:effectLst/>
                <a:latin typeface="Times New Roman"/>
                <a:ea typeface="Times New Roman"/>
                <a:cs typeface="Arial"/>
              </a:rPr>
              <a:t>Factors affecting bile secretion:</a:t>
            </a:r>
            <a:endParaRPr lang="en-US" sz="2400" dirty="0">
              <a:ea typeface="Calibri"/>
              <a:cs typeface="Arial"/>
            </a:endParaRPr>
          </a:p>
          <a:p>
            <a:pPr marL="0" indent="0" algn="l" rtl="0">
              <a:lnSpc>
                <a:spcPct val="115000"/>
              </a:lnSpc>
              <a:spcAft>
                <a:spcPts val="1000"/>
              </a:spcAft>
              <a:buNone/>
            </a:pPr>
            <a:r>
              <a:rPr lang="en-US" b="1" dirty="0" smtClean="0">
                <a:effectLst/>
                <a:latin typeface="Times New Roman"/>
                <a:ea typeface="Times New Roman"/>
                <a:cs typeface="Arial"/>
              </a:rPr>
              <a:t>A-</a:t>
            </a:r>
            <a:r>
              <a:rPr lang="en-US" b="1" dirty="0" err="1" smtClean="0">
                <a:effectLst/>
                <a:latin typeface="Times New Roman"/>
                <a:ea typeface="Times New Roman"/>
                <a:cs typeface="Arial"/>
              </a:rPr>
              <a:t>Choleretics</a:t>
            </a:r>
            <a:r>
              <a:rPr lang="en-US" b="1" dirty="0" smtClean="0">
                <a:effectLst/>
                <a:latin typeface="Times New Roman"/>
                <a:ea typeface="Times New Roman"/>
                <a:cs typeface="Arial"/>
              </a:rPr>
              <a:t>:</a:t>
            </a:r>
            <a:r>
              <a:rPr lang="en-US" dirty="0" smtClean="0">
                <a:effectLst/>
                <a:latin typeface="Times New Roman"/>
                <a:ea typeface="Times New Roman"/>
                <a:cs typeface="Arial"/>
              </a:rPr>
              <a:t> </a:t>
            </a:r>
            <a:r>
              <a:rPr lang="en-US" dirty="0" err="1" smtClean="0">
                <a:effectLst/>
                <a:latin typeface="Times New Roman"/>
                <a:ea typeface="Times New Roman"/>
                <a:cs typeface="Arial"/>
              </a:rPr>
              <a:t>Choleretics</a:t>
            </a:r>
            <a:r>
              <a:rPr lang="en-US" dirty="0" smtClean="0">
                <a:effectLst/>
                <a:latin typeface="Times New Roman"/>
                <a:ea typeface="Times New Roman"/>
                <a:cs typeface="Arial"/>
              </a:rPr>
              <a:t> are substances that increase bile secretion by the liver (Bile salts and the secretin hormone)</a:t>
            </a:r>
            <a:endParaRPr lang="en-US" sz="2400" dirty="0">
              <a:ea typeface="Calibri"/>
              <a:cs typeface="Arial"/>
            </a:endParaRPr>
          </a:p>
          <a:p>
            <a:pPr marL="0" indent="0" algn="l" rtl="0">
              <a:buNone/>
            </a:pPr>
            <a:r>
              <a:rPr lang="en-US" b="1" dirty="0" smtClean="0">
                <a:effectLst/>
                <a:latin typeface="Times New Roman"/>
                <a:ea typeface="Times New Roman"/>
              </a:rPr>
              <a:t>B-</a:t>
            </a:r>
            <a:r>
              <a:rPr lang="en-US" b="1" dirty="0" err="1" smtClean="0">
                <a:effectLst/>
                <a:latin typeface="Times New Roman"/>
                <a:ea typeface="Times New Roman"/>
              </a:rPr>
              <a:t>Cholagogues</a:t>
            </a:r>
            <a:r>
              <a:rPr lang="en-US" b="1" dirty="0" smtClean="0">
                <a:effectLst/>
                <a:latin typeface="Times New Roman"/>
                <a:ea typeface="Times New Roman"/>
              </a:rPr>
              <a:t>:</a:t>
            </a:r>
            <a:r>
              <a:rPr lang="en-US" dirty="0" smtClean="0">
                <a:effectLst/>
                <a:latin typeface="Times New Roman"/>
                <a:ea typeface="Times New Roman"/>
              </a:rPr>
              <a:t> These are substances that cause contraction of the gallbladder, thus increasing the bile flow into the duodenum (CCK).</a:t>
            </a:r>
            <a:endParaRPr lang="ar-IQ" dirty="0"/>
          </a:p>
        </p:txBody>
      </p:sp>
    </p:spTree>
    <p:extLst>
      <p:ext uri="{BB962C8B-B14F-4D97-AF65-F5344CB8AC3E}">
        <p14:creationId xmlns:p14="http://schemas.microsoft.com/office/powerpoint/2010/main" val="2136017491"/>
      </p:ext>
    </p:extLst>
  </p:cSld>
  <p:clrMapOvr>
    <a:masterClrMapping/>
  </p:clrMapOvr>
  <p:transition spd="slow">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l" rtl="0">
              <a:lnSpc>
                <a:spcPct val="115000"/>
              </a:lnSpc>
              <a:spcAft>
                <a:spcPts val="1000"/>
              </a:spcAft>
            </a:pPr>
            <a:r>
              <a:rPr lang="en-US" b="1" u="sng" dirty="0" smtClean="0">
                <a:effectLst/>
                <a:latin typeface="Times New Roman"/>
                <a:ea typeface="Times New Roman"/>
                <a:cs typeface="Arial"/>
              </a:rPr>
              <a:t>Bile acids:</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Are steroid acids found in the bile of mammals and other vertebrates. There are three types of bile acids:</a:t>
            </a:r>
            <a:endParaRPr lang="en-US" sz="2400" dirty="0">
              <a:ea typeface="Calibri"/>
              <a:cs typeface="Arial"/>
            </a:endParaRPr>
          </a:p>
          <a:p>
            <a:pPr algn="l" rtl="0">
              <a:lnSpc>
                <a:spcPct val="115000"/>
              </a:lnSpc>
              <a:spcAft>
                <a:spcPts val="1000"/>
              </a:spcAft>
            </a:pPr>
            <a:r>
              <a:rPr lang="en-US" b="1" dirty="0" smtClean="0">
                <a:effectLst/>
                <a:latin typeface="Times New Roman"/>
                <a:ea typeface="Times New Roman"/>
                <a:cs typeface="Arial"/>
              </a:rPr>
              <a:t>1-Primary bile acids</a:t>
            </a:r>
            <a:r>
              <a:rPr lang="en-US" dirty="0" smtClean="0">
                <a:effectLst/>
                <a:latin typeface="Times New Roman"/>
                <a:ea typeface="Times New Roman"/>
                <a:cs typeface="Arial"/>
              </a:rPr>
              <a:t>: are those synthesized by the liver.</a:t>
            </a:r>
            <a:endParaRPr lang="en-US" sz="2400" dirty="0">
              <a:ea typeface="Calibri"/>
              <a:cs typeface="Arial"/>
            </a:endParaRPr>
          </a:p>
          <a:p>
            <a:pPr algn="l" rtl="0">
              <a:lnSpc>
                <a:spcPct val="115000"/>
              </a:lnSpc>
              <a:spcAft>
                <a:spcPts val="1000"/>
              </a:spcAft>
            </a:pPr>
            <a:r>
              <a:rPr lang="en-US" b="1" dirty="0" smtClean="0">
                <a:effectLst/>
                <a:latin typeface="Times New Roman"/>
                <a:ea typeface="Times New Roman"/>
                <a:cs typeface="Arial"/>
              </a:rPr>
              <a:t>2-Secondary bile acids</a:t>
            </a:r>
            <a:r>
              <a:rPr lang="en-US" dirty="0" smtClean="0">
                <a:effectLst/>
                <a:latin typeface="Times New Roman"/>
                <a:ea typeface="Times New Roman"/>
                <a:cs typeface="Arial"/>
              </a:rPr>
              <a:t>: result from bacterial action in the colon.</a:t>
            </a:r>
            <a:endParaRPr lang="en-US" sz="2400" dirty="0">
              <a:ea typeface="Calibri"/>
              <a:cs typeface="Arial"/>
            </a:endParaRPr>
          </a:p>
          <a:p>
            <a:pPr algn="l" rtl="0">
              <a:lnSpc>
                <a:spcPct val="115000"/>
              </a:lnSpc>
              <a:spcAft>
                <a:spcPts val="1000"/>
              </a:spcAft>
            </a:pPr>
            <a:r>
              <a:rPr lang="en-US" b="1" dirty="0" smtClean="0">
                <a:effectLst/>
                <a:latin typeface="Times New Roman"/>
                <a:ea typeface="Times New Roman"/>
                <a:cs typeface="Arial"/>
              </a:rPr>
              <a:t>3-conjugated bile acids</a:t>
            </a:r>
            <a:r>
              <a:rPr lang="en-US" dirty="0" smtClean="0">
                <a:effectLst/>
                <a:latin typeface="Times New Roman"/>
                <a:ea typeface="Times New Roman"/>
                <a:cs typeface="Arial"/>
              </a:rPr>
              <a:t>: which conjugated with taurine or glycine in the liver forming bile salts.</a:t>
            </a:r>
            <a:endParaRPr lang="en-US" sz="2400" dirty="0">
              <a:ea typeface="Calibri"/>
              <a:cs typeface="Arial"/>
            </a:endParaRPr>
          </a:p>
          <a:p>
            <a:pPr marL="0" indent="0" algn="l" rtl="0">
              <a:buNone/>
            </a:pPr>
            <a:endParaRPr lang="ar-IQ" dirty="0"/>
          </a:p>
        </p:txBody>
      </p:sp>
    </p:spTree>
    <p:extLst>
      <p:ext uri="{BB962C8B-B14F-4D97-AF65-F5344CB8AC3E}">
        <p14:creationId xmlns:p14="http://schemas.microsoft.com/office/powerpoint/2010/main" val="3356368055"/>
      </p:ext>
    </p:extLst>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l" rtl="0">
              <a:lnSpc>
                <a:spcPct val="115000"/>
              </a:lnSpc>
              <a:spcAft>
                <a:spcPts val="1000"/>
              </a:spcAft>
            </a:pPr>
            <a:r>
              <a:rPr lang="en-US" b="1" u="sng" dirty="0" smtClean="0">
                <a:effectLst/>
                <a:latin typeface="Times New Roman"/>
                <a:ea typeface="Times New Roman"/>
                <a:cs typeface="Arial"/>
              </a:rPr>
              <a:t>Function of bile acids:</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All their physiological functions are performed in the conjugated form:</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1- They are the major route of the elimination of cholesterol from body.</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2-Bile acids are strong surfactants.</a:t>
            </a:r>
            <a:endParaRPr lang="en-US" sz="2400" dirty="0">
              <a:ea typeface="Calibri"/>
              <a:cs typeface="Arial"/>
            </a:endParaRPr>
          </a:p>
          <a:p>
            <a:pPr indent="-7620" algn="l" rtl="0"/>
            <a:r>
              <a:rPr lang="en-US" dirty="0" smtClean="0">
                <a:effectLst/>
                <a:latin typeface="Times New Roman"/>
                <a:ea typeface="Times New Roman"/>
              </a:rPr>
              <a:t>3-At the intestinal level, they modulate the secretion of pancreatic enzymes and cholecystokinin (CCK).</a:t>
            </a:r>
            <a:endParaRPr lang="en-US" dirty="0" smtClean="0">
              <a:effectLst/>
            </a:endParaRPr>
          </a:p>
          <a:p>
            <a:pPr indent="-7620" algn="l" rtl="0"/>
            <a:r>
              <a:rPr lang="en-US" dirty="0" smtClean="0">
                <a:effectLst/>
                <a:latin typeface="Times New Roman"/>
                <a:ea typeface="Times New Roman"/>
              </a:rPr>
              <a:t> </a:t>
            </a:r>
            <a:endParaRPr lang="en-US" dirty="0" smtClean="0">
              <a:effectLst/>
            </a:endParaRPr>
          </a:p>
          <a:p>
            <a:pPr algn="l" rtl="0">
              <a:lnSpc>
                <a:spcPct val="115000"/>
              </a:lnSpc>
              <a:spcAft>
                <a:spcPts val="1000"/>
              </a:spcAft>
            </a:pPr>
            <a:r>
              <a:rPr lang="en-US" dirty="0" smtClean="0">
                <a:effectLst/>
                <a:latin typeface="Times New Roman"/>
                <a:ea typeface="Times New Roman"/>
                <a:cs typeface="Arial"/>
              </a:rPr>
              <a:t>4-In the small and large intestine they have potent antimicrobial activity.</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5-They have regulatory role in the control of energy metabolism and in particular for hepatic glucose handling.</a:t>
            </a:r>
            <a:endParaRPr lang="en-US" sz="2400" dirty="0">
              <a:ea typeface="Calibri"/>
              <a:cs typeface="Arial"/>
            </a:endParaRPr>
          </a:p>
          <a:p>
            <a:pPr marL="0" indent="0" algn="l" rtl="0">
              <a:buNone/>
            </a:pPr>
            <a:endParaRPr lang="ar-IQ" dirty="0"/>
          </a:p>
        </p:txBody>
      </p:sp>
    </p:spTree>
    <p:extLst>
      <p:ext uri="{BB962C8B-B14F-4D97-AF65-F5344CB8AC3E}">
        <p14:creationId xmlns:p14="http://schemas.microsoft.com/office/powerpoint/2010/main" val="3694204100"/>
      </p:ext>
    </p:extLst>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lnSpc>
                <a:spcPct val="115000"/>
              </a:lnSpc>
              <a:spcAft>
                <a:spcPts val="1000"/>
              </a:spcAft>
            </a:pPr>
            <a:r>
              <a:rPr lang="en-US" b="1" dirty="0" smtClean="0">
                <a:effectLst/>
                <a:latin typeface="Times New Roman"/>
                <a:ea typeface="Calibri"/>
                <a:cs typeface="Arial"/>
              </a:rPr>
              <a:t>Digestion and absorption</a:t>
            </a:r>
            <a:r>
              <a:rPr lang="en-US" sz="3200" dirty="0">
                <a:ea typeface="Calibri"/>
                <a:cs typeface="Arial"/>
              </a:rPr>
              <a:t/>
            </a:r>
            <a:br>
              <a:rPr lang="en-US" sz="3200" dirty="0">
                <a:ea typeface="Calibri"/>
                <a:cs typeface="Arial"/>
              </a:rPr>
            </a:br>
            <a:endParaRPr lang="ar-IQ" dirty="0"/>
          </a:p>
        </p:txBody>
      </p:sp>
      <p:sp>
        <p:nvSpPr>
          <p:cNvPr id="3" name="Content Placeholder 2"/>
          <p:cNvSpPr>
            <a:spLocks noGrp="1"/>
          </p:cNvSpPr>
          <p:nvPr>
            <p:ph idx="1"/>
          </p:nvPr>
        </p:nvSpPr>
        <p:spPr/>
        <p:txBody>
          <a:bodyPr>
            <a:normAutofit lnSpcReduction="10000"/>
          </a:bodyPr>
          <a:lstStyle/>
          <a:p>
            <a:pPr marL="0" indent="0" algn="l" rtl="0">
              <a:lnSpc>
                <a:spcPct val="115000"/>
              </a:lnSpc>
              <a:spcAft>
                <a:spcPts val="0"/>
              </a:spcAft>
              <a:buNone/>
            </a:pPr>
            <a:r>
              <a:rPr lang="en-US" b="1" dirty="0" smtClean="0">
                <a:effectLst/>
                <a:latin typeface="Times New Roman"/>
                <a:ea typeface="Times New Roman"/>
                <a:cs typeface="Arial"/>
              </a:rPr>
              <a:t>Digestion:</a:t>
            </a:r>
            <a:r>
              <a:rPr lang="en-US" dirty="0" smtClean="0">
                <a:effectLst/>
                <a:latin typeface="Times New Roman"/>
                <a:ea typeface="Times New Roman"/>
                <a:cs typeface="Arial"/>
              </a:rPr>
              <a:t> is the breakdown of food into smaller particles or individual nutrients. </a:t>
            </a:r>
            <a:endParaRPr lang="en-US" sz="2400" dirty="0">
              <a:ea typeface="Calibri"/>
              <a:cs typeface="Arial"/>
            </a:endParaRPr>
          </a:p>
          <a:p>
            <a:pPr marL="0" indent="0" algn="just" rtl="0">
              <a:lnSpc>
                <a:spcPct val="115000"/>
              </a:lnSpc>
              <a:spcAft>
                <a:spcPts val="0"/>
              </a:spcAft>
              <a:buNone/>
            </a:pPr>
            <a:r>
              <a:rPr lang="en-US" dirty="0" smtClean="0">
                <a:effectLst/>
                <a:latin typeface="Times New Roman"/>
                <a:ea typeface="Times New Roman"/>
                <a:cs typeface="Arial"/>
              </a:rPr>
              <a:t>There are two types of digestion: </a:t>
            </a:r>
            <a:r>
              <a:rPr lang="en-US" b="1" dirty="0" smtClean="0">
                <a:effectLst/>
                <a:latin typeface="Times New Roman"/>
                <a:ea typeface="Times New Roman"/>
                <a:cs typeface="Arial"/>
              </a:rPr>
              <a:t>mechanical and chemical digestion</a:t>
            </a:r>
            <a:endParaRPr lang="en-US" sz="2400" dirty="0">
              <a:ea typeface="Calibri"/>
              <a:cs typeface="Arial"/>
            </a:endParaRPr>
          </a:p>
          <a:p>
            <a:pPr marL="0" indent="0" algn="just" rtl="0">
              <a:lnSpc>
                <a:spcPct val="115000"/>
              </a:lnSpc>
              <a:spcAft>
                <a:spcPts val="0"/>
              </a:spcAft>
              <a:buNone/>
            </a:pPr>
            <a:r>
              <a:rPr lang="en-US" dirty="0" smtClean="0">
                <a:effectLst/>
                <a:latin typeface="Times New Roman"/>
                <a:ea typeface="Times New Roman"/>
                <a:cs typeface="Arial"/>
              </a:rPr>
              <a:t>The process of mechanical digestion is relatively simple; it involves the physical breakdown of food but does not alter its chemical makeup. Chemical digestion, on the other hand, is a complex process that reduces food into its chemical building blocks, which are then absorbed to nourish the cells of the body.</a:t>
            </a:r>
          </a:p>
          <a:p>
            <a:pPr marL="0" indent="0" algn="just" rtl="0">
              <a:lnSpc>
                <a:spcPct val="115000"/>
              </a:lnSpc>
              <a:spcAft>
                <a:spcPts val="0"/>
              </a:spcAft>
              <a:buNone/>
            </a:pPr>
            <a:endParaRPr lang="en-US" sz="2400" dirty="0">
              <a:ea typeface="Calibri"/>
              <a:cs typeface="Arial"/>
            </a:endParaRPr>
          </a:p>
          <a:p>
            <a:pPr marL="0" indent="0" algn="l" rtl="0">
              <a:lnSpc>
                <a:spcPct val="115000"/>
              </a:lnSpc>
              <a:spcAft>
                <a:spcPts val="0"/>
              </a:spcAft>
              <a:buNone/>
            </a:pPr>
            <a:r>
              <a:rPr lang="en-US" b="1" dirty="0" smtClean="0">
                <a:effectLst/>
                <a:latin typeface="Times New Roman"/>
                <a:ea typeface="Times New Roman"/>
                <a:cs typeface="Arial"/>
              </a:rPr>
              <a:t>Absorption:</a:t>
            </a:r>
            <a:r>
              <a:rPr lang="en-US" dirty="0" smtClean="0">
                <a:effectLst/>
                <a:latin typeface="Times New Roman"/>
                <a:ea typeface="Times New Roman"/>
                <a:cs typeface="Arial"/>
              </a:rPr>
              <a:t> is the movement of </a:t>
            </a:r>
            <a:r>
              <a:rPr lang="en-US" b="1" dirty="0" smtClean="0">
                <a:effectLst/>
                <a:latin typeface="Times New Roman"/>
                <a:ea typeface="Times New Roman"/>
                <a:cs typeface="Arial"/>
              </a:rPr>
              <a:t>molecules</a:t>
            </a:r>
            <a:r>
              <a:rPr lang="en-US" dirty="0" smtClean="0">
                <a:effectLst/>
                <a:latin typeface="Times New Roman"/>
                <a:ea typeface="Times New Roman"/>
                <a:cs typeface="Arial"/>
              </a:rPr>
              <a:t> across the </a:t>
            </a:r>
            <a:r>
              <a:rPr lang="en-US" b="1" dirty="0" smtClean="0">
                <a:effectLst/>
                <a:latin typeface="Times New Roman"/>
                <a:ea typeface="Times New Roman"/>
                <a:cs typeface="Arial"/>
              </a:rPr>
              <a:t>gastrointestinal</a:t>
            </a:r>
            <a:r>
              <a:rPr lang="en-US" dirty="0" smtClean="0">
                <a:effectLst/>
                <a:latin typeface="Times New Roman"/>
                <a:ea typeface="Times New Roman"/>
                <a:cs typeface="Arial"/>
              </a:rPr>
              <a:t> (GI) tract into the circulatory system.</a:t>
            </a:r>
            <a:endParaRPr lang="en-US" sz="2400" dirty="0">
              <a:ea typeface="Calibri"/>
              <a:cs typeface="Arial"/>
            </a:endParaRPr>
          </a:p>
          <a:p>
            <a:pPr marL="0" indent="0" algn="l" rtl="0">
              <a:buNone/>
            </a:pPr>
            <a:endParaRPr lang="ar-IQ" dirty="0"/>
          </a:p>
        </p:txBody>
      </p:sp>
    </p:spTree>
    <p:extLst>
      <p:ext uri="{BB962C8B-B14F-4D97-AF65-F5344CB8AC3E}">
        <p14:creationId xmlns:p14="http://schemas.microsoft.com/office/powerpoint/2010/main" val="4163914995"/>
      </p:ext>
    </p:extLst>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lnSpc>
                <a:spcPct val="115000"/>
              </a:lnSpc>
              <a:spcAft>
                <a:spcPts val="0"/>
              </a:spcAft>
            </a:pPr>
            <a:r>
              <a:rPr lang="en-US" sz="3600" b="1" dirty="0" smtClean="0">
                <a:effectLst/>
                <a:latin typeface="Times New Roman"/>
                <a:ea typeface="Times New Roman"/>
                <a:cs typeface="Arial"/>
              </a:rPr>
              <a:t>ANATOMICAL BASIS OF ABSORPTION</a:t>
            </a:r>
            <a:r>
              <a:rPr lang="en-US" sz="3600" dirty="0">
                <a:ea typeface="Calibri"/>
                <a:cs typeface="Arial"/>
              </a:rPr>
              <a:t/>
            </a:r>
            <a:br>
              <a:rPr lang="en-US" sz="3600" dirty="0">
                <a:ea typeface="Calibri"/>
                <a:cs typeface="Arial"/>
              </a:rPr>
            </a:br>
            <a:endParaRPr lang="ar-IQ" dirty="0"/>
          </a:p>
        </p:txBody>
      </p:sp>
      <p:sp>
        <p:nvSpPr>
          <p:cNvPr id="3" name="Content Placeholder 2"/>
          <p:cNvSpPr>
            <a:spLocks noGrp="1"/>
          </p:cNvSpPr>
          <p:nvPr>
            <p:ph idx="1"/>
          </p:nvPr>
        </p:nvSpPr>
        <p:spPr/>
        <p:txBody>
          <a:bodyPr>
            <a:normAutofit/>
          </a:bodyPr>
          <a:lstStyle/>
          <a:p>
            <a:pPr marL="0" indent="0" algn="l" rtl="0">
              <a:lnSpc>
                <a:spcPct val="115000"/>
              </a:lnSpc>
              <a:spcAft>
                <a:spcPts val="0"/>
              </a:spcAft>
              <a:buNone/>
            </a:pPr>
            <a:r>
              <a:rPr lang="en-US" dirty="0" smtClean="0">
                <a:effectLst/>
                <a:latin typeface="Times New Roman"/>
                <a:ea typeface="Times New Roman"/>
                <a:cs typeface="Arial"/>
              </a:rPr>
              <a:t>The total quantity of fluid that must be absorbed each day by the intestines is equal to the ingested fluid (about 1.5 liters) plus that secreted in the various gastrointestinal secretions (about 7 liters), which comes to a total of 8 to 9 liters,</a:t>
            </a:r>
            <a:r>
              <a:rPr lang="en-US" sz="1800" dirty="0" smtClean="0">
                <a:effectLst/>
                <a:latin typeface="WarnockPro-Light"/>
                <a:ea typeface="Calibri"/>
                <a:cs typeface="Arial"/>
              </a:rPr>
              <a:t> </a:t>
            </a:r>
            <a:r>
              <a:rPr lang="en-US" dirty="0" smtClean="0">
                <a:effectLst/>
                <a:latin typeface="Times New Roman"/>
                <a:ea typeface="Times New Roman"/>
                <a:cs typeface="Arial"/>
              </a:rPr>
              <a:t>leaving only 1.5 liters to pass through the ileocecal valve into the colon each day.</a:t>
            </a:r>
            <a:endParaRPr lang="en-US" sz="2400" dirty="0">
              <a:ea typeface="Calibri"/>
              <a:cs typeface="Arial"/>
            </a:endParaRPr>
          </a:p>
          <a:p>
            <a:pPr marL="0" indent="0" algn="l">
              <a:buNone/>
            </a:pPr>
            <a:r>
              <a:rPr lang="en-US" b="1" dirty="0" smtClean="0">
                <a:effectLst/>
                <a:latin typeface="Times New Roman"/>
                <a:ea typeface="Times New Roman"/>
              </a:rPr>
              <a:t>The stomach</a:t>
            </a:r>
            <a:r>
              <a:rPr lang="en-US" dirty="0" smtClean="0">
                <a:effectLst/>
                <a:latin typeface="Times New Roman"/>
                <a:ea typeface="Times New Roman"/>
              </a:rPr>
              <a:t> is a poor absorptive area of the gastrointestinal tract because it lacks the typical villus type of absorptive membrane, and also because the junctions between the epithelial cells are tight junctions, while most absorption occurs in small intestine because the small intestinal mucosa have three main structures (</a:t>
            </a:r>
            <a:r>
              <a:rPr lang="en-US" b="1" dirty="0" smtClean="0">
                <a:effectLst/>
                <a:latin typeface="Times New Roman"/>
                <a:ea typeface="Times New Roman"/>
              </a:rPr>
              <a:t>Folds of </a:t>
            </a:r>
            <a:r>
              <a:rPr lang="en-US" b="1" dirty="0" err="1" smtClean="0">
                <a:effectLst/>
                <a:latin typeface="Times New Roman"/>
                <a:ea typeface="Times New Roman"/>
              </a:rPr>
              <a:t>Kerckring</a:t>
            </a:r>
            <a:r>
              <a:rPr lang="en-US" b="1" dirty="0" smtClean="0">
                <a:effectLst/>
                <a:latin typeface="Times New Roman"/>
                <a:ea typeface="Times New Roman"/>
              </a:rPr>
              <a:t>, Villi, and Microvilli</a:t>
            </a:r>
            <a:r>
              <a:rPr lang="en-US" dirty="0" smtClean="0">
                <a:effectLst/>
                <a:latin typeface="Times New Roman"/>
                <a:ea typeface="Times New Roman"/>
              </a:rPr>
              <a:t>) which are increase the surface area of absorptive mucosa nearly 1000- fold.</a:t>
            </a:r>
            <a:endParaRPr lang="ar-IQ" dirty="0"/>
          </a:p>
        </p:txBody>
      </p:sp>
    </p:spTree>
    <p:extLst>
      <p:ext uri="{BB962C8B-B14F-4D97-AF65-F5344CB8AC3E}">
        <p14:creationId xmlns:p14="http://schemas.microsoft.com/office/powerpoint/2010/main" val="1467840611"/>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latin typeface="Times New Roman"/>
                <a:ea typeface="Times New Roman"/>
                <a:cs typeface="Times New Roman"/>
              </a:rPr>
              <a:t>Digestion and absorption of lipids</a:t>
            </a:r>
            <a:r>
              <a:rPr lang="en-US" sz="4000" dirty="0" smtClean="0">
                <a:effectLst/>
                <a:latin typeface="Times New Roman"/>
                <a:ea typeface="Times New Roman"/>
              </a:rPr>
              <a:t/>
            </a:r>
            <a:br>
              <a:rPr lang="en-US" sz="4000" dirty="0" smtClean="0">
                <a:effectLst/>
                <a:latin typeface="Times New Roman"/>
                <a:ea typeface="Times New Roman"/>
              </a:rPr>
            </a:br>
            <a:endParaRPr lang="ar-IQ" dirty="0"/>
          </a:p>
        </p:txBody>
      </p:sp>
      <p:sp>
        <p:nvSpPr>
          <p:cNvPr id="3" name="Content Placeholder 2"/>
          <p:cNvSpPr>
            <a:spLocks noGrp="1"/>
          </p:cNvSpPr>
          <p:nvPr>
            <p:ph idx="1"/>
          </p:nvPr>
        </p:nvSpPr>
        <p:spPr/>
        <p:txBody>
          <a:bodyPr/>
          <a:lstStyle/>
          <a:p>
            <a:pPr marL="0" indent="0" algn="l" rtl="0">
              <a:buNone/>
            </a:pPr>
            <a:r>
              <a:rPr lang="en-US" dirty="0" smtClean="0">
                <a:effectLst/>
                <a:latin typeface="Times New Roman"/>
                <a:ea typeface="Times New Roman"/>
                <a:cs typeface="Times New Roman"/>
              </a:rPr>
              <a:t> </a:t>
            </a:r>
            <a:r>
              <a:rPr lang="en-US" b="1" dirty="0" smtClean="0">
                <a:effectLst/>
                <a:latin typeface="Times New Roman"/>
                <a:ea typeface="Times New Roman"/>
                <a:cs typeface="Times New Roman"/>
              </a:rPr>
              <a:t>Lipase</a:t>
            </a:r>
            <a:r>
              <a:rPr lang="en-US" dirty="0" smtClean="0">
                <a:effectLst/>
                <a:latin typeface="Times New Roman"/>
                <a:ea typeface="Times New Roman"/>
                <a:cs typeface="Times New Roman"/>
              </a:rPr>
              <a:t>, an enzyme in the pancreas and the small intestine and bile from the liver, break down </a:t>
            </a:r>
            <a:r>
              <a:rPr lang="en-US" b="1" dirty="0" smtClean="0">
                <a:effectLst/>
                <a:latin typeface="Times New Roman"/>
                <a:ea typeface="Times New Roman"/>
                <a:cs typeface="Times New Roman"/>
              </a:rPr>
              <a:t>lipids</a:t>
            </a:r>
            <a:r>
              <a:rPr lang="en-US" dirty="0" smtClean="0">
                <a:effectLst/>
                <a:latin typeface="Times New Roman"/>
                <a:ea typeface="Times New Roman"/>
                <a:cs typeface="Times New Roman"/>
              </a:rPr>
              <a:t> into fatty acids and </a:t>
            </a:r>
            <a:r>
              <a:rPr lang="en-US" dirty="0" err="1" smtClean="0">
                <a:effectLst/>
                <a:latin typeface="Times New Roman"/>
                <a:ea typeface="Times New Roman"/>
                <a:cs typeface="Times New Roman"/>
              </a:rPr>
              <a:t>monglycerides</a:t>
            </a:r>
            <a:r>
              <a:rPr lang="en-US" dirty="0" smtClean="0">
                <a:effectLst/>
                <a:latin typeface="Times New Roman"/>
                <a:ea typeface="Times New Roman"/>
                <a:cs typeface="Times New Roman"/>
              </a:rPr>
              <a:t>, these end-products then are absorbed through villi cells as triglycerides.</a:t>
            </a:r>
            <a:endParaRPr lang="en-US" sz="2800" dirty="0" smtClean="0">
              <a:effectLst/>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655817608"/>
      </p:ext>
    </p:extLst>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Compaq\Desktop\figure_23_34_labeled.jpg"/>
          <p:cNvPicPr>
            <a:picLocks noGrp="1"/>
          </p:cNvPicPr>
          <p:nvPr>
            <p:ph idx="1"/>
          </p:nvPr>
        </p:nvPicPr>
        <p:blipFill>
          <a:blip r:embed="rId2" cstate="print"/>
          <a:srcRect/>
          <a:stretch>
            <a:fillRect/>
          </a:stretch>
        </p:blipFill>
        <p:spPr bwMode="auto">
          <a:xfrm>
            <a:off x="971600" y="620713"/>
            <a:ext cx="7056783" cy="5505450"/>
          </a:xfrm>
          <a:prstGeom prst="rect">
            <a:avLst/>
          </a:prstGeom>
          <a:noFill/>
        </p:spPr>
      </p:pic>
    </p:spTree>
    <p:extLst>
      <p:ext uri="{BB962C8B-B14F-4D97-AF65-F5344CB8AC3E}">
        <p14:creationId xmlns:p14="http://schemas.microsoft.com/office/powerpoint/2010/main" val="2769215555"/>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l" rtl="0">
              <a:spcAft>
                <a:spcPts val="0"/>
              </a:spcAft>
            </a:pPr>
            <a:r>
              <a:rPr lang="en-US" b="1" dirty="0" smtClean="0">
                <a:effectLst/>
                <a:latin typeface="Times New Roman"/>
                <a:ea typeface="Calibri"/>
                <a:cs typeface="Arial"/>
              </a:rPr>
              <a:t>According to the type of feeding some animals:</a:t>
            </a:r>
            <a:endParaRPr lang="en-US" sz="2400" dirty="0">
              <a:ea typeface="Calibri"/>
              <a:cs typeface="Arial"/>
            </a:endParaRPr>
          </a:p>
          <a:p>
            <a:pPr algn="l" rtl="0">
              <a:spcAft>
                <a:spcPts val="0"/>
              </a:spcAft>
            </a:pPr>
            <a:r>
              <a:rPr lang="en-US" dirty="0" smtClean="0">
                <a:effectLst/>
                <a:latin typeface="Times New Roman"/>
                <a:ea typeface="Calibri"/>
                <a:cs typeface="Arial"/>
              </a:rPr>
              <a:t> </a:t>
            </a:r>
            <a:endParaRPr lang="en-US" sz="2400" dirty="0">
              <a:ea typeface="Calibri"/>
              <a:cs typeface="Arial"/>
            </a:endParaRPr>
          </a:p>
          <a:p>
            <a:pPr algn="l" rtl="0">
              <a:spcAft>
                <a:spcPts val="0"/>
              </a:spcAft>
            </a:pPr>
            <a:r>
              <a:rPr lang="en-US" dirty="0" smtClean="0">
                <a:effectLst/>
                <a:latin typeface="Times New Roman"/>
                <a:ea typeface="Calibri"/>
                <a:cs typeface="Arial"/>
              </a:rPr>
              <a:t>1-Herbivores eat plants. </a:t>
            </a:r>
            <a:endParaRPr lang="en-US" sz="2400" dirty="0">
              <a:ea typeface="Calibri"/>
              <a:cs typeface="Arial"/>
            </a:endParaRPr>
          </a:p>
          <a:p>
            <a:pPr algn="l" rtl="0">
              <a:spcAft>
                <a:spcPts val="0"/>
              </a:spcAft>
            </a:pPr>
            <a:r>
              <a:rPr lang="en-US" dirty="0" smtClean="0">
                <a:effectLst/>
                <a:latin typeface="Times New Roman"/>
                <a:ea typeface="Calibri"/>
                <a:cs typeface="Arial"/>
              </a:rPr>
              <a:t>2-Carnivores eat the herbivores. </a:t>
            </a:r>
            <a:endParaRPr lang="en-US" sz="2400" dirty="0">
              <a:ea typeface="Calibri"/>
              <a:cs typeface="Arial"/>
            </a:endParaRPr>
          </a:p>
          <a:p>
            <a:pPr algn="l" rtl="0">
              <a:spcAft>
                <a:spcPts val="0"/>
              </a:spcAft>
            </a:pPr>
            <a:r>
              <a:rPr lang="en-US" dirty="0" smtClean="0">
                <a:effectLst/>
                <a:latin typeface="Times New Roman"/>
                <a:ea typeface="Calibri"/>
                <a:cs typeface="Arial"/>
              </a:rPr>
              <a:t>3-Omnivores many animals feed on both animal and vegetable material</a:t>
            </a:r>
            <a:endParaRPr lang="en-US" sz="2400" dirty="0">
              <a:ea typeface="Calibri"/>
              <a:cs typeface="Arial"/>
            </a:endParaRPr>
          </a:p>
          <a:p>
            <a:pPr algn="l" rtl="0">
              <a:spcAft>
                <a:spcPts val="0"/>
              </a:spcAft>
            </a:pPr>
            <a:r>
              <a:rPr lang="en-US" dirty="0" smtClean="0">
                <a:effectLst/>
                <a:latin typeface="Times New Roman"/>
                <a:ea typeface="Calibri"/>
                <a:cs typeface="Arial"/>
              </a:rPr>
              <a:t> </a:t>
            </a:r>
            <a:endParaRPr lang="en-US" sz="2400" dirty="0">
              <a:ea typeface="Calibri"/>
              <a:cs typeface="Arial"/>
            </a:endParaRPr>
          </a:p>
          <a:p>
            <a:pPr algn="l" rtl="0">
              <a:spcAft>
                <a:spcPts val="0"/>
              </a:spcAft>
            </a:pPr>
            <a:r>
              <a:rPr lang="en-US" dirty="0" smtClean="0">
                <a:effectLst/>
                <a:latin typeface="Times New Roman"/>
                <a:ea typeface="Calibri"/>
                <a:cs typeface="Arial"/>
              </a:rPr>
              <a:t>-Herbivores have an appendix which they use for the digestion of cellulose. Carnivores have an appendix but is not of any function anymore due to the fact that their diet is not based on cellulose anymore.</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955913105"/>
      </p:ext>
    </p:extLst>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507288" cy="5433467"/>
          </a:xfrm>
        </p:spPr>
        <p:txBody>
          <a:bodyPr/>
          <a:lstStyle/>
          <a:p>
            <a:pPr marL="0" indent="0" algn="l" rtl="0">
              <a:buNone/>
            </a:pPr>
            <a:endParaRPr lang="ar-IQ" dirty="0"/>
          </a:p>
        </p:txBody>
      </p:sp>
      <p:pic>
        <p:nvPicPr>
          <p:cNvPr id="4" name="Picture 2" descr="C:\Users\ufuq\Desktop\محاضرات هضم اولية\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7704856" cy="552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91071"/>
      </p:ext>
    </p:extLst>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lgn="l" rtl="0">
              <a:lnSpc>
                <a:spcPct val="115000"/>
              </a:lnSpc>
              <a:spcAft>
                <a:spcPts val="1000"/>
              </a:spcAft>
              <a:buNone/>
            </a:pPr>
            <a:r>
              <a:rPr lang="en-US" b="1" dirty="0" smtClean="0">
                <a:effectLst/>
                <a:latin typeface="Times New Roman"/>
                <a:ea typeface="Times New Roman"/>
                <a:cs typeface="Arial"/>
              </a:rPr>
              <a:t>Lacteal: </a:t>
            </a:r>
            <a:r>
              <a:rPr lang="en-US" dirty="0" smtClean="0">
                <a:effectLst/>
                <a:latin typeface="Times New Roman"/>
                <a:ea typeface="Times New Roman"/>
                <a:cs typeface="Arial"/>
              </a:rPr>
              <a:t>A lymphatic capillaries that absorbs dietary fat into the villi of small intestine.</a:t>
            </a:r>
          </a:p>
          <a:p>
            <a:pPr marL="0" indent="0" algn="l" rtl="0">
              <a:lnSpc>
                <a:spcPct val="115000"/>
              </a:lnSpc>
              <a:spcAft>
                <a:spcPts val="1000"/>
              </a:spcAft>
              <a:buNone/>
            </a:pPr>
            <a:endParaRPr lang="en-US" sz="2400" dirty="0">
              <a:ea typeface="Calibri"/>
              <a:cs typeface="Arial"/>
            </a:endParaRPr>
          </a:p>
          <a:p>
            <a:pPr marL="0" indent="0" algn="l" rtl="0">
              <a:buNone/>
            </a:pPr>
            <a:r>
              <a:rPr lang="en-US" b="1" dirty="0" smtClean="0">
                <a:effectLst/>
                <a:latin typeface="Times New Roman"/>
                <a:ea typeface="Times New Roman"/>
              </a:rPr>
              <a:t>Chylomicrons: </a:t>
            </a:r>
            <a:r>
              <a:rPr lang="en-US" dirty="0" smtClean="0">
                <a:effectLst/>
                <a:latin typeface="Times New Roman"/>
                <a:ea typeface="Times New Roman"/>
              </a:rPr>
              <a:t>Are lipoprotein particles that consist of triglycerides, phospholipids, cholesterol and proteins. They transport dietary lipids from small intestine to other locations in the body like adipose cells and liver.</a:t>
            </a:r>
            <a:endParaRPr lang="ar-IQ" dirty="0"/>
          </a:p>
        </p:txBody>
      </p:sp>
    </p:spTree>
    <p:extLst>
      <p:ext uri="{BB962C8B-B14F-4D97-AF65-F5344CB8AC3E}">
        <p14:creationId xmlns:p14="http://schemas.microsoft.com/office/powerpoint/2010/main" val="2163945850"/>
      </p:ext>
    </p:extLst>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Digestion and absorption of Carbohydrates</a:t>
            </a:r>
            <a:endParaRPr lang="ar-IQ" b="1" dirty="0"/>
          </a:p>
        </p:txBody>
      </p:sp>
      <p:sp>
        <p:nvSpPr>
          <p:cNvPr id="3" name="Content Placeholder 2"/>
          <p:cNvSpPr>
            <a:spLocks noGrp="1"/>
          </p:cNvSpPr>
          <p:nvPr>
            <p:ph idx="1"/>
          </p:nvPr>
        </p:nvSpPr>
        <p:spPr/>
        <p:txBody>
          <a:bodyPr>
            <a:normAutofit/>
          </a:bodyPr>
          <a:lstStyle/>
          <a:p>
            <a:pPr marL="0" indent="0" algn="l" rtl="0">
              <a:buNone/>
            </a:pPr>
            <a:r>
              <a:rPr lang="en-US" dirty="0" smtClean="0"/>
              <a:t>Dietary starches are composed of glucose units arranged in long chains called amylose, a polysaccharide. During digestion, bonds between glucose molecules are broken by salivary and pancreatic amylase, resulting in progressively smaller chains of glucose. This results in simple sugars glucose and maltose  that can be absorbed by the small intestine. Carbohydrates, including both sugar and starch molecules, are broken down by enzymes in the intestine to disaccharides called sucrose, lactose, and maltose, and then finally into the end-products known as glucose, fructose, and galactose, which are absorbed mostly by active transport.</a:t>
            </a:r>
            <a:endParaRPr lang="ar-IQ" dirty="0"/>
          </a:p>
        </p:txBody>
      </p:sp>
    </p:spTree>
    <p:extLst>
      <p:ext uri="{BB962C8B-B14F-4D97-AF65-F5344CB8AC3E}">
        <p14:creationId xmlns:p14="http://schemas.microsoft.com/office/powerpoint/2010/main" val="377206196"/>
      </p:ext>
    </p:extLst>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algn="l" rtl="0">
              <a:lnSpc>
                <a:spcPct val="115000"/>
              </a:lnSpc>
              <a:spcAft>
                <a:spcPts val="1000"/>
              </a:spcAft>
            </a:pPr>
            <a:r>
              <a:rPr lang="en-US" b="1" dirty="0" smtClean="0">
                <a:effectLst/>
                <a:latin typeface="Times New Roman"/>
                <a:ea typeface="Times New Roman"/>
                <a:cs typeface="Arial"/>
              </a:rPr>
              <a:t>-Glucose and galactose: </a:t>
            </a:r>
            <a:r>
              <a:rPr lang="en-US" dirty="0" smtClean="0">
                <a:effectLst/>
                <a:latin typeface="Times New Roman"/>
                <a:ea typeface="Times New Roman"/>
                <a:cs typeface="Arial"/>
              </a:rPr>
              <a:t>These are transported from the intestinal lumen into the cells by Na dependent co transport in the luminal </a:t>
            </a:r>
            <a:r>
              <a:rPr lang="en-US" dirty="0" smtClean="0">
                <a:effectLst/>
                <a:latin typeface="Times New Roman"/>
                <a:ea typeface="Times New Roman"/>
                <a:cs typeface="Arial"/>
              </a:rPr>
              <a:t>membrane. </a:t>
            </a:r>
            <a:r>
              <a:rPr lang="en-US" dirty="0" smtClean="0">
                <a:effectLst/>
                <a:latin typeface="Times New Roman"/>
                <a:ea typeface="Times New Roman"/>
                <a:cs typeface="Arial"/>
              </a:rPr>
              <a:t>This sugar is transported uphill and Na is transported downhill. These are then transported from cell to blood by diffusion Sodium ion moves laterally into the intercellular space From here , it is transported into blood by active transport In this process the energy is utilized which is liberated by breakdown of ATP.</a:t>
            </a:r>
            <a:endParaRPr lang="en-US" sz="2400" dirty="0">
              <a:ea typeface="Calibri"/>
              <a:cs typeface="Arial"/>
            </a:endParaRPr>
          </a:p>
          <a:p>
            <a:pPr algn="l" rtl="0">
              <a:lnSpc>
                <a:spcPct val="115000"/>
              </a:lnSpc>
              <a:spcAft>
                <a:spcPts val="1000"/>
              </a:spcAft>
            </a:pPr>
            <a:r>
              <a:rPr lang="en-US" b="1" dirty="0" smtClean="0">
                <a:effectLst/>
                <a:latin typeface="Times New Roman"/>
                <a:ea typeface="Times New Roman"/>
                <a:cs typeface="Arial"/>
              </a:rPr>
              <a:t>-Fructose: </a:t>
            </a:r>
            <a:r>
              <a:rPr lang="en-US" dirty="0" smtClean="0">
                <a:effectLst/>
                <a:latin typeface="Times New Roman"/>
                <a:ea typeface="Times New Roman"/>
                <a:cs typeface="Arial"/>
              </a:rPr>
              <a:t>It is absorbed into the blood by means of facilitated diffusion some molecules of fructose are converted into glucose, the glucose is absorbed </a:t>
            </a:r>
            <a:r>
              <a:rPr lang="en-US" dirty="0" smtClean="0">
                <a:effectLst/>
                <a:latin typeface="Times New Roman"/>
                <a:ea typeface="Calibri"/>
                <a:cs typeface="Arial"/>
              </a:rPr>
              <a:t>by the small intestine</a:t>
            </a:r>
            <a:r>
              <a:rPr lang="en-US" dirty="0" smtClean="0">
                <a:effectLst/>
                <a:latin typeface="Times New Roman"/>
                <a:ea typeface="Times New Roman"/>
                <a:cs typeface="Arial"/>
              </a:rPr>
              <a:t>.</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1402706006"/>
      </p:ext>
    </p:extLst>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Digestion and absorption of Proteins: </a:t>
            </a:r>
            <a:endParaRPr lang="ar-IQ" b="1" dirty="0"/>
          </a:p>
        </p:txBody>
      </p:sp>
      <p:sp>
        <p:nvSpPr>
          <p:cNvPr id="3" name="Content Placeholder 2"/>
          <p:cNvSpPr>
            <a:spLocks noGrp="1"/>
          </p:cNvSpPr>
          <p:nvPr>
            <p:ph idx="1"/>
          </p:nvPr>
        </p:nvSpPr>
        <p:spPr/>
        <p:txBody>
          <a:bodyPr/>
          <a:lstStyle/>
          <a:p>
            <a:pPr algn="l" rtl="0"/>
            <a:r>
              <a:rPr lang="en-US" dirty="0" smtClean="0">
                <a:effectLst/>
                <a:latin typeface="Times New Roman"/>
                <a:ea typeface="Calibri"/>
              </a:rPr>
              <a:t>Proteins are broken down by proteases they are absorbed as dipeptides, tripeptides, and individual amino acids.</a:t>
            </a:r>
            <a:endParaRPr lang="ar-IQ" dirty="0"/>
          </a:p>
        </p:txBody>
      </p:sp>
    </p:spTree>
    <p:extLst>
      <p:ext uri="{BB962C8B-B14F-4D97-AF65-F5344CB8AC3E}">
        <p14:creationId xmlns:p14="http://schemas.microsoft.com/office/powerpoint/2010/main" val="1590201888"/>
      </p:ext>
    </p:extLst>
  </p:cSld>
  <p:clrMapOvr>
    <a:masterClrMapping/>
  </p:clrMapOvr>
  <p:transition spd="slow">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Compaq\Desktop\figure_23_33_labeled (2).jpg"/>
          <p:cNvPicPr>
            <a:picLocks noGrp="1"/>
          </p:cNvPicPr>
          <p:nvPr>
            <p:ph idx="1"/>
          </p:nvPr>
        </p:nvPicPr>
        <p:blipFill>
          <a:blip r:embed="rId2" cstate="print"/>
          <a:srcRect/>
          <a:stretch>
            <a:fillRect/>
          </a:stretch>
        </p:blipFill>
        <p:spPr bwMode="auto">
          <a:xfrm>
            <a:off x="1043609" y="620713"/>
            <a:ext cx="7272808" cy="5505450"/>
          </a:xfrm>
          <a:prstGeom prst="rect">
            <a:avLst/>
          </a:prstGeom>
          <a:noFill/>
        </p:spPr>
      </p:pic>
    </p:spTree>
    <p:extLst>
      <p:ext uri="{BB962C8B-B14F-4D97-AF65-F5344CB8AC3E}">
        <p14:creationId xmlns:p14="http://schemas.microsoft.com/office/powerpoint/2010/main" val="3523757306"/>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ISOSMOTIC ABSORPTION OF WATER</a:t>
            </a:r>
            <a:endParaRPr lang="ar-IQ" b="1" dirty="0"/>
          </a:p>
        </p:txBody>
      </p:sp>
      <p:sp>
        <p:nvSpPr>
          <p:cNvPr id="3" name="Content Placeholder 2"/>
          <p:cNvSpPr>
            <a:spLocks noGrp="1"/>
          </p:cNvSpPr>
          <p:nvPr>
            <p:ph idx="1"/>
          </p:nvPr>
        </p:nvSpPr>
        <p:spPr/>
        <p:txBody>
          <a:bodyPr>
            <a:normAutofit/>
          </a:bodyPr>
          <a:lstStyle/>
          <a:p>
            <a:pPr algn="l" rtl="0"/>
            <a:r>
              <a:rPr lang="en-US" dirty="0" smtClean="0">
                <a:effectLst/>
                <a:latin typeface="Times New Roman"/>
                <a:ea typeface="Times New Roman"/>
              </a:rPr>
              <a:t>Water is transported through the intestinal membrane entirely by </a:t>
            </a:r>
            <a:r>
              <a:rPr lang="en-US" b="1" i="1" dirty="0" smtClean="0">
                <a:effectLst/>
                <a:latin typeface="Times New Roman"/>
                <a:ea typeface="Times New Roman"/>
              </a:rPr>
              <a:t>diffusion</a:t>
            </a:r>
            <a:r>
              <a:rPr lang="en-US" i="1" dirty="0" smtClean="0">
                <a:effectLst/>
                <a:latin typeface="Times New Roman"/>
                <a:ea typeface="Times New Roman"/>
              </a:rPr>
              <a:t>. </a:t>
            </a:r>
            <a:r>
              <a:rPr lang="en-US" dirty="0" smtClean="0">
                <a:effectLst/>
                <a:latin typeface="Times New Roman"/>
                <a:ea typeface="Times New Roman"/>
              </a:rPr>
              <a:t>Furthermore, this diffusion obeys the usual laws of osmosis. Therefore, when the </a:t>
            </a:r>
            <a:r>
              <a:rPr lang="en-US" dirty="0" err="1" smtClean="0">
                <a:effectLst/>
                <a:latin typeface="Times New Roman"/>
                <a:ea typeface="Times New Roman"/>
              </a:rPr>
              <a:t>chyme</a:t>
            </a:r>
            <a:r>
              <a:rPr lang="en-US" dirty="0" smtClean="0">
                <a:effectLst/>
                <a:latin typeface="Times New Roman"/>
                <a:ea typeface="Times New Roman"/>
              </a:rPr>
              <a:t> is dilute enough, water is absorbed  through the intestinal mucosa into the blood of the villi almost entirely by osmosis Conversely, water can also be transported in the opposite direction—from plasma into the </a:t>
            </a:r>
            <a:r>
              <a:rPr lang="en-US" dirty="0" err="1" smtClean="0">
                <a:effectLst/>
                <a:latin typeface="Times New Roman"/>
                <a:ea typeface="Times New Roman"/>
              </a:rPr>
              <a:t>chyme</a:t>
            </a:r>
            <a:r>
              <a:rPr lang="en-US" dirty="0" smtClean="0">
                <a:effectLst/>
                <a:latin typeface="Times New Roman"/>
                <a:ea typeface="Times New Roman"/>
              </a:rPr>
              <a:t>. This type of transport occurs especially when hyperosmotic solutions are discharged from the stomach into the duodenum. Within minutes, sufficient water usually will be transferred by osmosis to make the </a:t>
            </a:r>
            <a:r>
              <a:rPr lang="en-US" dirty="0" err="1" smtClean="0">
                <a:effectLst/>
                <a:latin typeface="Times New Roman"/>
                <a:ea typeface="Times New Roman"/>
              </a:rPr>
              <a:t>chyme</a:t>
            </a:r>
            <a:r>
              <a:rPr lang="en-US" dirty="0" smtClean="0">
                <a:effectLst/>
                <a:latin typeface="Times New Roman"/>
                <a:ea typeface="Times New Roman"/>
              </a:rPr>
              <a:t> isosmotic with the plasma</a:t>
            </a:r>
            <a:r>
              <a:rPr lang="en-US" sz="2000" b="1" dirty="0" smtClean="0">
                <a:solidFill>
                  <a:srgbClr val="202124"/>
                </a:solidFill>
                <a:effectLst/>
                <a:latin typeface="Arial"/>
                <a:ea typeface="Calibri"/>
              </a:rPr>
              <a:t> ( </a:t>
            </a:r>
            <a:r>
              <a:rPr lang="en-US" b="1" dirty="0" smtClean="0">
                <a:effectLst/>
                <a:latin typeface="Times New Roman"/>
                <a:ea typeface="Times New Roman"/>
              </a:rPr>
              <a:t>having the same osmotic pressure)</a:t>
            </a:r>
            <a:r>
              <a:rPr lang="en-US" dirty="0" smtClean="0">
                <a:effectLst/>
                <a:latin typeface="Times New Roman"/>
                <a:ea typeface="Times New Roman"/>
              </a:rPr>
              <a:t>. </a:t>
            </a:r>
            <a:endParaRPr lang="ar-IQ" dirty="0"/>
          </a:p>
        </p:txBody>
      </p:sp>
    </p:spTree>
    <p:extLst>
      <p:ext uri="{BB962C8B-B14F-4D97-AF65-F5344CB8AC3E}">
        <p14:creationId xmlns:p14="http://schemas.microsoft.com/office/powerpoint/2010/main" val="1067739305"/>
      </p:ext>
    </p:extLst>
  </p:cSld>
  <p:clrMapOvr>
    <a:masterClrMapping/>
  </p:clrMapOvr>
  <p:transition spd="slow">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Absorption of Vitamins </a:t>
            </a:r>
            <a:endParaRPr lang="ar-IQ" b="1" dirty="0"/>
          </a:p>
        </p:txBody>
      </p:sp>
      <p:sp>
        <p:nvSpPr>
          <p:cNvPr id="3" name="Content Placeholder 2"/>
          <p:cNvSpPr>
            <a:spLocks noGrp="1"/>
          </p:cNvSpPr>
          <p:nvPr>
            <p:ph idx="1"/>
          </p:nvPr>
        </p:nvSpPr>
        <p:spPr/>
        <p:txBody>
          <a:bodyPr>
            <a:normAutofit/>
          </a:bodyPr>
          <a:lstStyle/>
          <a:p>
            <a:pPr algn="l" rtl="0">
              <a:lnSpc>
                <a:spcPct val="115000"/>
              </a:lnSpc>
              <a:spcAft>
                <a:spcPts val="1000"/>
              </a:spcAft>
            </a:pPr>
            <a:r>
              <a:rPr lang="en-US" b="1" dirty="0" smtClean="0">
                <a:effectLst/>
                <a:latin typeface="Times New Roman"/>
                <a:ea typeface="Times New Roman"/>
                <a:cs typeface="Arial"/>
              </a:rPr>
              <a:t>1-</a:t>
            </a:r>
            <a:r>
              <a:rPr lang="en-US" dirty="0" smtClean="0">
                <a:effectLst/>
                <a:latin typeface="Times New Roman"/>
                <a:ea typeface="Times New Roman"/>
                <a:cs typeface="Arial"/>
              </a:rPr>
              <a:t> </a:t>
            </a:r>
            <a:r>
              <a:rPr lang="en-US" b="1" dirty="0" smtClean="0">
                <a:effectLst/>
                <a:latin typeface="Times New Roman"/>
                <a:ea typeface="Times New Roman"/>
                <a:cs typeface="Arial"/>
              </a:rPr>
              <a:t>The water-soluble vitamins</a:t>
            </a:r>
            <a:r>
              <a:rPr lang="en-US" dirty="0" smtClean="0">
                <a:effectLst/>
                <a:latin typeface="Times New Roman"/>
                <a:ea typeface="Times New Roman"/>
                <a:cs typeface="Arial"/>
              </a:rPr>
              <a:t> (vitamin B and vitamin C) are absorbed easily along with the water in the small intestine, where they then travel through the body via the blood vessels.</a:t>
            </a:r>
            <a:endParaRPr lang="en-US" sz="2400" dirty="0">
              <a:ea typeface="Calibri"/>
              <a:cs typeface="Arial"/>
            </a:endParaRPr>
          </a:p>
          <a:p>
            <a:pPr algn="l" rtl="0">
              <a:lnSpc>
                <a:spcPct val="115000"/>
              </a:lnSpc>
              <a:spcAft>
                <a:spcPts val="1000"/>
              </a:spcAft>
            </a:pPr>
            <a:r>
              <a:rPr lang="en-US" b="1" dirty="0" smtClean="0">
                <a:effectLst/>
                <a:latin typeface="Times New Roman"/>
                <a:ea typeface="Times New Roman"/>
                <a:cs typeface="Arial"/>
              </a:rPr>
              <a:t>2-</a:t>
            </a:r>
            <a:r>
              <a:rPr lang="en-US" dirty="0" smtClean="0">
                <a:effectLst/>
                <a:latin typeface="Times New Roman"/>
                <a:ea typeface="Times New Roman"/>
                <a:cs typeface="Arial"/>
              </a:rPr>
              <a:t> </a:t>
            </a:r>
            <a:r>
              <a:rPr lang="en-US" b="1" dirty="0" smtClean="0">
                <a:effectLst/>
                <a:latin typeface="Times New Roman"/>
                <a:ea typeface="Times New Roman"/>
                <a:cs typeface="Arial"/>
              </a:rPr>
              <a:t>Fat-soluble vitamins</a:t>
            </a:r>
            <a:r>
              <a:rPr lang="en-US" dirty="0" smtClean="0">
                <a:effectLst/>
                <a:latin typeface="Times New Roman"/>
                <a:ea typeface="Times New Roman"/>
                <a:cs typeface="Arial"/>
              </a:rPr>
              <a:t> (vitamins A, D,E, and K) are absorbed just like the fat. Once absorbed. However, they are stored for long periods of time in cells called </a:t>
            </a:r>
            <a:r>
              <a:rPr lang="en-US" dirty="0" err="1" smtClean="0">
                <a:effectLst/>
                <a:latin typeface="Times New Roman"/>
                <a:ea typeface="Times New Roman"/>
                <a:cs typeface="Arial"/>
              </a:rPr>
              <a:t>lipocytes</a:t>
            </a:r>
            <a:r>
              <a:rPr lang="en-US" dirty="0" smtClean="0">
                <a:effectLst/>
                <a:latin typeface="Times New Roman"/>
                <a:ea typeface="Times New Roman"/>
                <a:cs typeface="Arial"/>
              </a:rPr>
              <a:t>. Water-soluble vitamins don't stay in your body for long. Extra amounts of these are usually eliminated in urine.</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2107015841"/>
      </p:ext>
    </p:extLst>
  </p:cSld>
  <p:clrMapOvr>
    <a:masterClrMapping/>
  </p:clrMapOvr>
  <p:transition spd="slow">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latin typeface="Times New Roman"/>
                <a:ea typeface="Times New Roman"/>
              </a:rPr>
              <a:t>ABSORPTION IN THE LARGE INTESTINE</a:t>
            </a:r>
            <a:endParaRPr lang="ar-IQ" dirty="0"/>
          </a:p>
        </p:txBody>
      </p:sp>
      <p:sp>
        <p:nvSpPr>
          <p:cNvPr id="3" name="Content Placeholder 2"/>
          <p:cNvSpPr>
            <a:spLocks noGrp="1"/>
          </p:cNvSpPr>
          <p:nvPr>
            <p:ph idx="1"/>
          </p:nvPr>
        </p:nvSpPr>
        <p:spPr/>
        <p:txBody>
          <a:bodyPr>
            <a:normAutofit lnSpcReduction="10000"/>
          </a:bodyPr>
          <a:lstStyle/>
          <a:p>
            <a:pPr algn="l" rtl="0">
              <a:lnSpc>
                <a:spcPct val="115000"/>
              </a:lnSpc>
              <a:spcAft>
                <a:spcPts val="1000"/>
              </a:spcAft>
            </a:pPr>
            <a:r>
              <a:rPr lang="en-US" dirty="0" smtClean="0">
                <a:effectLst/>
                <a:latin typeface="Times New Roman"/>
                <a:ea typeface="Times New Roman"/>
                <a:cs typeface="Arial"/>
              </a:rPr>
              <a:t>About 1500 milliliters of </a:t>
            </a:r>
            <a:r>
              <a:rPr lang="en-US" dirty="0" err="1" smtClean="0">
                <a:effectLst/>
                <a:latin typeface="Times New Roman"/>
                <a:ea typeface="Times New Roman"/>
                <a:cs typeface="Arial"/>
              </a:rPr>
              <a:t>chyme</a:t>
            </a:r>
            <a:r>
              <a:rPr lang="en-US" dirty="0" smtClean="0">
                <a:effectLst/>
                <a:latin typeface="Times New Roman"/>
                <a:ea typeface="Times New Roman"/>
                <a:cs typeface="Arial"/>
              </a:rPr>
              <a:t> normally pass through the ileocecal valve into the large intestine each day. Most of the water and electrolytes in this </a:t>
            </a:r>
            <a:r>
              <a:rPr lang="en-US" dirty="0" err="1" smtClean="0">
                <a:effectLst/>
                <a:latin typeface="Times New Roman"/>
                <a:ea typeface="Times New Roman"/>
                <a:cs typeface="Arial"/>
              </a:rPr>
              <a:t>chyme</a:t>
            </a:r>
            <a:r>
              <a:rPr lang="en-US" dirty="0" smtClean="0">
                <a:effectLst/>
                <a:latin typeface="Times New Roman"/>
                <a:ea typeface="Times New Roman"/>
                <a:cs typeface="Arial"/>
              </a:rPr>
              <a:t> are absorbed in the colon, usually leaving less than 100 milliliters of fluid to be excreted in the feces. Also, essentially all the ions are absorbed, leaving only 1 to 5 </a:t>
            </a:r>
            <a:r>
              <a:rPr lang="en-US" dirty="0" err="1" smtClean="0">
                <a:effectLst/>
                <a:latin typeface="Times New Roman"/>
                <a:ea typeface="Times New Roman"/>
                <a:cs typeface="Arial"/>
              </a:rPr>
              <a:t>mEq</a:t>
            </a:r>
            <a:r>
              <a:rPr lang="en-US" dirty="0" smtClean="0">
                <a:effectLst/>
                <a:latin typeface="Times New Roman"/>
                <a:ea typeface="Times New Roman"/>
                <a:cs typeface="Arial"/>
              </a:rPr>
              <a:t> each of sodium and chloride ions to be lost in the feces.</a:t>
            </a:r>
            <a:endParaRPr lang="en-US" sz="2400" dirty="0">
              <a:ea typeface="Calibri"/>
              <a:cs typeface="Arial"/>
            </a:endParaRPr>
          </a:p>
          <a:p>
            <a:pPr algn="l" rtl="0">
              <a:lnSpc>
                <a:spcPct val="115000"/>
              </a:lnSpc>
              <a:spcAft>
                <a:spcPts val="1000"/>
              </a:spcAft>
            </a:pPr>
            <a:r>
              <a:rPr lang="en-US" dirty="0" smtClean="0">
                <a:effectLst/>
                <a:latin typeface="Times New Roman"/>
                <a:ea typeface="Times New Roman"/>
                <a:cs typeface="Arial"/>
              </a:rPr>
              <a:t>Most of the absorption in the large intestine occurs in the proximal one half of the colon, giving this portion the name </a:t>
            </a:r>
            <a:r>
              <a:rPr lang="en-US" b="1" i="1" dirty="0" smtClean="0">
                <a:effectLst/>
                <a:latin typeface="Times New Roman"/>
                <a:ea typeface="Times New Roman"/>
                <a:cs typeface="Arial"/>
              </a:rPr>
              <a:t>absorbing colon</a:t>
            </a:r>
            <a:r>
              <a:rPr lang="en-US" i="1" dirty="0" smtClean="0">
                <a:effectLst/>
                <a:latin typeface="Times New Roman"/>
                <a:ea typeface="Times New Roman"/>
                <a:cs typeface="Arial"/>
              </a:rPr>
              <a:t>, </a:t>
            </a:r>
            <a:r>
              <a:rPr lang="en-US" dirty="0" smtClean="0">
                <a:effectLst/>
                <a:latin typeface="Times New Roman"/>
                <a:ea typeface="Times New Roman"/>
                <a:cs typeface="Arial"/>
              </a:rPr>
              <a:t>whereas the distal colon functions principally for feces storage until a propitious time for feces excretion and is therefore called the </a:t>
            </a:r>
            <a:r>
              <a:rPr lang="en-US" b="1" i="1" dirty="0" smtClean="0">
                <a:effectLst/>
                <a:latin typeface="Times New Roman"/>
                <a:ea typeface="Times New Roman"/>
                <a:cs typeface="Arial"/>
              </a:rPr>
              <a:t>storage colon</a:t>
            </a:r>
            <a:r>
              <a:rPr lang="en-US" i="1" dirty="0" smtClean="0">
                <a:effectLst/>
                <a:latin typeface="Times New Roman"/>
                <a:ea typeface="Times New Roman"/>
                <a:cs typeface="Arial"/>
              </a:rPr>
              <a:t>.</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227092648"/>
      </p:ext>
    </p:extLst>
  </p:cSld>
  <p:clrMapOvr>
    <a:masterClrMapping/>
  </p:clrMapOvr>
  <p:transition spd="slow">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Maximum Absorption Capacity of the Large Intestine</a:t>
            </a:r>
            <a:endParaRPr lang="ar-IQ" b="1" dirty="0"/>
          </a:p>
        </p:txBody>
      </p:sp>
      <p:sp>
        <p:nvSpPr>
          <p:cNvPr id="3" name="Content Placeholder 2"/>
          <p:cNvSpPr>
            <a:spLocks noGrp="1"/>
          </p:cNvSpPr>
          <p:nvPr>
            <p:ph idx="1"/>
          </p:nvPr>
        </p:nvSpPr>
        <p:spPr/>
        <p:txBody>
          <a:bodyPr/>
          <a:lstStyle/>
          <a:p>
            <a:pPr marL="0" indent="0" algn="l" rtl="0">
              <a:lnSpc>
                <a:spcPct val="115000"/>
              </a:lnSpc>
              <a:spcAft>
                <a:spcPts val="1000"/>
              </a:spcAft>
              <a:buNone/>
            </a:pPr>
            <a:r>
              <a:rPr lang="en-US" dirty="0" smtClean="0">
                <a:effectLst/>
                <a:latin typeface="Times New Roman"/>
                <a:ea typeface="Times New Roman"/>
                <a:cs typeface="Arial"/>
              </a:rPr>
              <a:t>The large intestine can absorb a maximum of 5 to 8 liters of fluid and electrolytes each day. When the total quantity entering the large intestine through the ileocecal valve or by way of large intestine secretion exceeds this amount, the excess appears in the feces as diarrhea. </a:t>
            </a:r>
            <a:endParaRPr lang="en-US" sz="2400" dirty="0">
              <a:ea typeface="Calibri"/>
              <a:cs typeface="Arial"/>
            </a:endParaRPr>
          </a:p>
          <a:p>
            <a:pPr marL="0" indent="0" algn="l" rtl="0">
              <a:buNone/>
            </a:pPr>
            <a:endParaRPr lang="ar-IQ" dirty="0"/>
          </a:p>
        </p:txBody>
      </p:sp>
    </p:spTree>
    <p:extLst>
      <p:ext uri="{BB962C8B-B14F-4D97-AF65-F5344CB8AC3E}">
        <p14:creationId xmlns:p14="http://schemas.microsoft.com/office/powerpoint/2010/main" val="4151896239"/>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l">
              <a:buNone/>
            </a:pPr>
            <a:r>
              <a:rPr lang="en-US" b="1" u="sng" dirty="0" smtClean="0">
                <a:effectLst/>
                <a:latin typeface="Times New Roman"/>
                <a:ea typeface="Times New Roman"/>
                <a:cs typeface="Times New Roman"/>
              </a:rPr>
              <a:t>The mouth </a:t>
            </a:r>
            <a:endParaRPr lang="en-US" sz="4000" b="1" dirty="0" smtClean="0">
              <a:effectLst/>
              <a:latin typeface="Times New Roman"/>
              <a:ea typeface="Times New Roman"/>
            </a:endParaRPr>
          </a:p>
          <a:p>
            <a:pPr marL="0" indent="0" algn="l">
              <a:buNone/>
            </a:pPr>
            <a:r>
              <a:rPr lang="en-US" b="1" dirty="0" smtClean="0">
                <a:effectLst/>
                <a:latin typeface="Times New Roman"/>
                <a:ea typeface="Times New Roman"/>
                <a:cs typeface="Times New Roman"/>
              </a:rPr>
              <a:t>The tongue:</a:t>
            </a:r>
            <a:r>
              <a:rPr lang="en-US" b="0" dirty="0" smtClean="0">
                <a:effectLst/>
                <a:latin typeface="Times New Roman"/>
                <a:ea typeface="Times New Roman"/>
                <a:cs typeface="Times New Roman"/>
              </a:rPr>
              <a:t> is a muscular organ moves food around the mouth and rolls it into a ball called (bolus) for swallowing.</a:t>
            </a:r>
            <a:endParaRPr lang="en-US" sz="4000" b="1" dirty="0" smtClean="0">
              <a:effectLst/>
              <a:latin typeface="Times New Roman"/>
              <a:ea typeface="Times New Roman"/>
            </a:endParaRPr>
          </a:p>
          <a:p>
            <a:pPr marL="0" indent="0" algn="l">
              <a:buNone/>
            </a:pPr>
            <a:r>
              <a:rPr lang="en-US" b="1" dirty="0" smtClean="0">
                <a:effectLst/>
                <a:latin typeface="Times New Roman"/>
                <a:ea typeface="Times New Roman"/>
                <a:cs typeface="Times New Roman"/>
              </a:rPr>
              <a:t>Mastication (chewing):</a:t>
            </a:r>
            <a:r>
              <a:rPr lang="en-US" b="0" dirty="0" smtClean="0">
                <a:effectLst/>
                <a:latin typeface="Times New Roman"/>
                <a:ea typeface="Times New Roman"/>
                <a:cs typeface="Times New Roman"/>
              </a:rPr>
              <a:t> is the mechanical digestion. cheeks, tongue, and teeth involved in both voluntary and involuntary grinding, ripping, and tearing of foodstuff.</a:t>
            </a:r>
            <a:endParaRPr lang="en-US" sz="4000" b="1" dirty="0" smtClean="0">
              <a:effectLst/>
              <a:latin typeface="Times New Roman"/>
              <a:ea typeface="Times New Roman"/>
            </a:endParaRPr>
          </a:p>
          <a:p>
            <a:pPr marL="0" indent="0" algn="l">
              <a:buNone/>
            </a:pPr>
            <a:r>
              <a:rPr lang="en-US" b="0" dirty="0" smtClean="0">
                <a:effectLst/>
                <a:latin typeface="Times New Roman"/>
                <a:ea typeface="Times New Roman"/>
                <a:cs typeface="Times New Roman"/>
              </a:rPr>
              <a:t> </a:t>
            </a:r>
            <a:r>
              <a:rPr lang="en-US" b="1" dirty="0" smtClean="0">
                <a:effectLst/>
                <a:latin typeface="Times New Roman"/>
                <a:ea typeface="Times New Roman"/>
                <a:cs typeface="Times New Roman"/>
              </a:rPr>
              <a:t>Taste buds:</a:t>
            </a:r>
            <a:r>
              <a:rPr lang="en-US" b="0" dirty="0" smtClean="0">
                <a:effectLst/>
                <a:latin typeface="Times New Roman"/>
                <a:ea typeface="Times New Roman"/>
                <a:cs typeface="Times New Roman"/>
              </a:rPr>
              <a:t> are located on the tongue and in </a:t>
            </a:r>
            <a:r>
              <a:rPr lang="en-US" b="1" dirty="0" smtClean="0">
                <a:effectLst/>
                <a:latin typeface="Times New Roman"/>
                <a:ea typeface="Times New Roman"/>
                <a:cs typeface="Times New Roman"/>
              </a:rPr>
              <a:t>dogs and cats</a:t>
            </a:r>
            <a:r>
              <a:rPr lang="en-US" b="0" dirty="0" smtClean="0">
                <a:effectLst/>
                <a:latin typeface="Times New Roman"/>
                <a:ea typeface="Times New Roman"/>
                <a:cs typeface="Times New Roman"/>
              </a:rPr>
              <a:t> it is covered with spiny projections used for grooming and lapping. The cow’s tongue is prehensile and wraps around grass to graze it. </a:t>
            </a:r>
            <a:endParaRPr lang="en-US" sz="4000" b="1" dirty="0" smtClean="0">
              <a:effectLst/>
              <a:latin typeface="Times New Roman"/>
              <a:ea typeface="Times New Roman"/>
            </a:endParaRPr>
          </a:p>
          <a:p>
            <a:pPr marL="0" indent="0" algn="l" rtl="0">
              <a:buNone/>
            </a:pPr>
            <a:endParaRPr lang="ar-IQ" dirty="0"/>
          </a:p>
        </p:txBody>
      </p:sp>
    </p:spTree>
    <p:extLst>
      <p:ext uri="{BB962C8B-B14F-4D97-AF65-F5344CB8AC3E}">
        <p14:creationId xmlns:p14="http://schemas.microsoft.com/office/powerpoint/2010/main" val="1165124801"/>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l" rtl="0">
              <a:buNone/>
            </a:pPr>
            <a:r>
              <a:rPr lang="en-US" b="1" dirty="0" smtClean="0"/>
              <a:t>Teeth:</a:t>
            </a:r>
            <a:r>
              <a:rPr lang="en-US" dirty="0" smtClean="0"/>
              <a:t>  seize, tear and grind food </a:t>
            </a:r>
          </a:p>
          <a:p>
            <a:pPr marL="0" indent="0" algn="l" rtl="0">
              <a:buNone/>
            </a:pPr>
            <a:r>
              <a:rPr lang="en-US" b="1" dirty="0" smtClean="0"/>
              <a:t>The Salivary glands: </a:t>
            </a:r>
            <a:r>
              <a:rPr lang="en-US" dirty="0" smtClean="0"/>
              <a:t>consist of the parotid, submandibular, and sublingual glands as well as numerous smaller buccal glands. </a:t>
            </a:r>
          </a:p>
          <a:p>
            <a:pPr marL="0" indent="0" algn="l" rtl="0">
              <a:buNone/>
            </a:pPr>
            <a:r>
              <a:rPr lang="en-US" dirty="0" smtClean="0"/>
              <a:t> </a:t>
            </a:r>
            <a:r>
              <a:rPr lang="en-US" b="1" dirty="0" smtClean="0"/>
              <a:t>There are three types of salivary glands:</a:t>
            </a:r>
          </a:p>
          <a:p>
            <a:pPr marL="0" indent="0" algn="l" rtl="0">
              <a:buNone/>
            </a:pPr>
            <a:r>
              <a:rPr lang="en-US" dirty="0" smtClean="0"/>
              <a:t>Most animals have three major pairs of salivary glands that differ in the type of secretion they produce:</a:t>
            </a:r>
          </a:p>
          <a:p>
            <a:pPr marL="0" indent="0" algn="l" rtl="0">
              <a:buNone/>
            </a:pPr>
            <a:r>
              <a:rPr lang="en-US" b="1" dirty="0" smtClean="0"/>
              <a:t>1- Parotid glands:  </a:t>
            </a:r>
            <a:r>
              <a:rPr lang="en-US" dirty="0" smtClean="0"/>
              <a:t>produce a serous, watery secretion.</a:t>
            </a:r>
          </a:p>
          <a:p>
            <a:pPr marL="0" indent="0" algn="l" rtl="0">
              <a:buNone/>
            </a:pPr>
            <a:r>
              <a:rPr lang="en-US" b="1" dirty="0" smtClean="0"/>
              <a:t>2-sublingual glands:  </a:t>
            </a:r>
            <a:r>
              <a:rPr lang="en-US" dirty="0" smtClean="0"/>
              <a:t>secrete saliva that is predominantly mucous in character.</a:t>
            </a:r>
          </a:p>
          <a:p>
            <a:pPr marL="0" indent="0" algn="l" rtl="0">
              <a:buNone/>
            </a:pPr>
            <a:r>
              <a:rPr lang="en-US" b="1" dirty="0" smtClean="0"/>
              <a:t>3- Submaxillary (mandibular) glands: </a:t>
            </a:r>
            <a:r>
              <a:rPr lang="en-US" dirty="0" smtClean="0"/>
              <a:t>produce a mixed serous and mucous secretion. </a:t>
            </a:r>
          </a:p>
          <a:p>
            <a:pPr algn="l" rtl="0"/>
            <a:endParaRPr lang="ar-IQ" dirty="0"/>
          </a:p>
        </p:txBody>
      </p:sp>
    </p:spTree>
    <p:extLst>
      <p:ext uri="{BB962C8B-B14F-4D97-AF65-F5344CB8AC3E}">
        <p14:creationId xmlns:p14="http://schemas.microsoft.com/office/powerpoint/2010/main" val="4111856962"/>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lgn="l">
              <a:buNone/>
            </a:pPr>
            <a:r>
              <a:rPr lang="en-US" b="1" u="sng" dirty="0" smtClean="0">
                <a:effectLst/>
                <a:latin typeface="Times New Roman"/>
                <a:ea typeface="Times New Roman"/>
                <a:cs typeface="Times New Roman"/>
              </a:rPr>
              <a:t>Regulation of Salivary Secretion:</a:t>
            </a:r>
            <a:endParaRPr lang="en-US" sz="4000" b="1" dirty="0" smtClean="0">
              <a:effectLst/>
              <a:latin typeface="Times New Roman"/>
              <a:ea typeface="Times New Roman"/>
            </a:endParaRPr>
          </a:p>
          <a:p>
            <a:pPr marL="114300" indent="0" algn="l">
              <a:buNone/>
            </a:pPr>
            <a:r>
              <a:rPr lang="en-US" b="0" dirty="0" smtClean="0">
                <a:effectLst/>
                <a:latin typeface="Times New Roman"/>
                <a:ea typeface="Times New Roman"/>
                <a:cs typeface="Times New Roman"/>
              </a:rPr>
              <a:t>Salivation is controlled via the system from the salivary nuclei in the brain stem.</a:t>
            </a:r>
            <a:endParaRPr lang="en-US" sz="4000" b="1" dirty="0" smtClean="0">
              <a:effectLst/>
              <a:latin typeface="Times New Roman"/>
              <a:ea typeface="Times New Roman"/>
            </a:endParaRPr>
          </a:p>
          <a:p>
            <a:pPr marL="114300" indent="0" algn="l">
              <a:buNone/>
            </a:pPr>
            <a:r>
              <a:rPr lang="en-US" b="0" dirty="0" smtClean="0">
                <a:effectLst/>
                <a:latin typeface="Times New Roman"/>
                <a:ea typeface="Times New Roman"/>
                <a:cs typeface="Times New Roman"/>
              </a:rPr>
              <a:t> </a:t>
            </a:r>
            <a:r>
              <a:rPr lang="en-US" b="1" u="sng" dirty="0" smtClean="0">
                <a:effectLst/>
                <a:latin typeface="Times New Roman"/>
                <a:ea typeface="Times New Roman"/>
                <a:cs typeface="Times New Roman"/>
              </a:rPr>
              <a:t>Factors that induce salivation include:</a:t>
            </a:r>
            <a:endParaRPr lang="en-US" sz="4000" b="1" dirty="0" smtClean="0">
              <a:effectLst/>
              <a:latin typeface="Times New Roman"/>
              <a:ea typeface="Times New Roman"/>
            </a:endParaRPr>
          </a:p>
          <a:p>
            <a:pPr marL="114300" indent="0" algn="l">
              <a:buNone/>
            </a:pPr>
            <a:r>
              <a:rPr lang="en-US" b="0" dirty="0" smtClean="0">
                <a:effectLst/>
                <a:latin typeface="Times New Roman"/>
                <a:ea typeface="Times New Roman"/>
                <a:cs typeface="Times New Roman"/>
              </a:rPr>
              <a:t>-Taste stimuli, especially sour taste</a:t>
            </a:r>
            <a:endParaRPr lang="en-US" sz="4000" b="1" dirty="0" smtClean="0">
              <a:effectLst/>
              <a:latin typeface="Times New Roman"/>
              <a:ea typeface="Times New Roman"/>
            </a:endParaRPr>
          </a:p>
          <a:p>
            <a:pPr marL="114300" indent="0" algn="l">
              <a:buNone/>
            </a:pPr>
            <a:r>
              <a:rPr lang="en-US" b="0" dirty="0" smtClean="0">
                <a:effectLst/>
                <a:latin typeface="Times New Roman"/>
                <a:ea typeface="Times New Roman"/>
                <a:cs typeface="Times New Roman"/>
              </a:rPr>
              <a:t>-Higher centers especially appetite anticipation, smells and visual clues</a:t>
            </a:r>
            <a:endParaRPr lang="en-US" sz="4000" b="1" dirty="0" smtClean="0">
              <a:effectLst/>
              <a:latin typeface="Times New Roman"/>
              <a:ea typeface="Times New Roman"/>
            </a:endParaRPr>
          </a:p>
          <a:p>
            <a:pPr marL="114300" indent="0" algn="l">
              <a:buNone/>
            </a:pPr>
            <a:r>
              <a:rPr lang="en-US" b="0" dirty="0" smtClean="0">
                <a:effectLst/>
                <a:latin typeface="Times New Roman"/>
                <a:ea typeface="Times New Roman"/>
                <a:cs typeface="Times New Roman"/>
              </a:rPr>
              <a:t>- Signals from the stomach and upper GI tract, particularly irritating stimuli. </a:t>
            </a:r>
            <a:endParaRPr lang="en-US" sz="4000" b="1" dirty="0" smtClean="0">
              <a:effectLst/>
              <a:latin typeface="Times New Roman"/>
              <a:ea typeface="Times New Roman"/>
            </a:endParaRPr>
          </a:p>
          <a:p>
            <a:pPr marL="0" indent="0" algn="l">
              <a:buNone/>
            </a:pPr>
            <a:endParaRPr lang="ar-IQ" dirty="0"/>
          </a:p>
        </p:txBody>
      </p:sp>
    </p:spTree>
    <p:extLst>
      <p:ext uri="{BB962C8B-B14F-4D97-AF65-F5344CB8AC3E}">
        <p14:creationId xmlns:p14="http://schemas.microsoft.com/office/powerpoint/2010/main" val="2075773042"/>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05757610"/>
              </p:ext>
            </p:extLst>
          </p:nvPr>
        </p:nvGraphicFramePr>
        <p:xfrm>
          <a:off x="683568" y="620688"/>
          <a:ext cx="7416824" cy="5877574"/>
        </p:xfrm>
        <a:graphic>
          <a:graphicData uri="http://schemas.openxmlformats.org/drawingml/2006/table">
            <a:tbl>
              <a:tblPr firstRow="1" firstCol="1" bandRow="1">
                <a:tableStyleId>{5C22544A-7EE6-4342-B048-85BDC9FD1C3A}</a:tableStyleId>
              </a:tblPr>
              <a:tblGrid>
                <a:gridCol w="2684922"/>
                <a:gridCol w="4731902"/>
              </a:tblGrid>
              <a:tr h="406987">
                <a:tc>
                  <a:txBody>
                    <a:bodyPr/>
                    <a:lstStyle/>
                    <a:p>
                      <a:pPr algn="l" rtl="0">
                        <a:lnSpc>
                          <a:spcPct val="115000"/>
                        </a:lnSpc>
                        <a:spcAft>
                          <a:spcPts val="0"/>
                        </a:spcAft>
                      </a:pPr>
                      <a:r>
                        <a:rPr lang="en-US" sz="2000" dirty="0">
                          <a:effectLst/>
                        </a:rPr>
                        <a:t>Saliva components</a:t>
                      </a:r>
                      <a:endParaRPr lang="en-US" sz="20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Physiological function</a:t>
                      </a:r>
                      <a:endParaRPr lang="en-US" sz="2000" dirty="0">
                        <a:effectLst/>
                        <a:latin typeface="Calibri"/>
                        <a:ea typeface="Calibri"/>
                        <a:cs typeface="Arial"/>
                      </a:endParaRPr>
                    </a:p>
                  </a:txBody>
                  <a:tcPr marL="68580" marR="68580" marT="0" marB="0"/>
                </a:tc>
              </a:tr>
              <a:tr h="1271605">
                <a:tc>
                  <a:txBody>
                    <a:bodyPr/>
                    <a:lstStyle/>
                    <a:p>
                      <a:pPr algn="l" rtl="0">
                        <a:lnSpc>
                          <a:spcPct val="115000"/>
                        </a:lnSpc>
                        <a:spcAft>
                          <a:spcPts val="0"/>
                        </a:spcAft>
                      </a:pPr>
                      <a:r>
                        <a:rPr lang="en-US" sz="2000" dirty="0">
                          <a:effectLst/>
                        </a:rPr>
                        <a:t>Mucin</a:t>
                      </a:r>
                      <a:endParaRPr lang="en-US" sz="20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-lubricate food</a:t>
                      </a:r>
                    </a:p>
                    <a:p>
                      <a:pPr algn="l" rtl="0">
                        <a:lnSpc>
                          <a:spcPct val="115000"/>
                        </a:lnSpc>
                        <a:spcAft>
                          <a:spcPts val="0"/>
                        </a:spcAft>
                      </a:pPr>
                      <a:r>
                        <a:rPr lang="en-US" sz="2000" dirty="0">
                          <a:effectLst/>
                        </a:rPr>
                        <a:t>-Protect teeth against acid</a:t>
                      </a:r>
                    </a:p>
                    <a:p>
                      <a:pPr algn="l" rtl="0">
                        <a:lnSpc>
                          <a:spcPct val="115000"/>
                        </a:lnSpc>
                        <a:spcAft>
                          <a:spcPts val="0"/>
                        </a:spcAft>
                      </a:pPr>
                      <a:r>
                        <a:rPr lang="en-US" sz="2000" dirty="0">
                          <a:effectLst/>
                        </a:rPr>
                        <a:t>-Help protect against bacteria, viruses and fungi</a:t>
                      </a:r>
                      <a:endParaRPr lang="en-US" sz="2000" dirty="0">
                        <a:effectLst/>
                        <a:latin typeface="Calibri"/>
                        <a:ea typeface="Calibri"/>
                        <a:cs typeface="Arial"/>
                      </a:endParaRPr>
                    </a:p>
                  </a:txBody>
                  <a:tcPr marL="68580" marR="68580" marT="0" marB="0"/>
                </a:tc>
              </a:tr>
              <a:tr h="1271605">
                <a:tc>
                  <a:txBody>
                    <a:bodyPr/>
                    <a:lstStyle/>
                    <a:p>
                      <a:pPr algn="l" rtl="0">
                        <a:lnSpc>
                          <a:spcPct val="115000"/>
                        </a:lnSpc>
                        <a:spcAft>
                          <a:spcPts val="0"/>
                        </a:spcAft>
                      </a:pPr>
                      <a:r>
                        <a:rPr lang="en-US" sz="2000">
                          <a:effectLst/>
                        </a:rPr>
                        <a:t>Digestive Enzymes</a:t>
                      </a:r>
                      <a:endParaRPr lang="en-US" sz="200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-Amylase: digests </a:t>
                      </a:r>
                      <a:r>
                        <a:rPr lang="en-US" sz="2000" dirty="0" err="1">
                          <a:effectLst/>
                        </a:rPr>
                        <a:t>starchs</a:t>
                      </a:r>
                      <a:endParaRPr lang="en-US" sz="2000" dirty="0">
                        <a:effectLst/>
                      </a:endParaRPr>
                    </a:p>
                    <a:p>
                      <a:pPr algn="l" rtl="0">
                        <a:lnSpc>
                          <a:spcPct val="115000"/>
                        </a:lnSpc>
                        <a:spcAft>
                          <a:spcPts val="0"/>
                        </a:spcAft>
                      </a:pPr>
                      <a:r>
                        <a:rPr lang="en-US" sz="2000" dirty="0">
                          <a:effectLst/>
                        </a:rPr>
                        <a:t>-Lipase   : digests fats, antibacterial and oral hygiene</a:t>
                      </a:r>
                    </a:p>
                    <a:p>
                      <a:pPr algn="l" rtl="0">
                        <a:lnSpc>
                          <a:spcPct val="115000"/>
                        </a:lnSpc>
                        <a:spcAft>
                          <a:spcPts val="0"/>
                        </a:spcAft>
                      </a:pPr>
                      <a:r>
                        <a:rPr lang="en-US" sz="2000" dirty="0">
                          <a:effectLst/>
                        </a:rPr>
                        <a:t>-Protease: digests proteins of bacteria </a:t>
                      </a:r>
                      <a:endParaRPr lang="en-US" sz="2000" dirty="0">
                        <a:effectLst/>
                        <a:latin typeface="Calibri"/>
                        <a:ea typeface="Calibri"/>
                        <a:cs typeface="Arial"/>
                      </a:endParaRPr>
                    </a:p>
                  </a:txBody>
                  <a:tcPr marL="68580" marR="68580" marT="0" marB="0"/>
                </a:tc>
              </a:tr>
              <a:tr h="1420144">
                <a:tc>
                  <a:txBody>
                    <a:bodyPr/>
                    <a:lstStyle/>
                    <a:p>
                      <a:pPr algn="l" rtl="0">
                        <a:lnSpc>
                          <a:spcPct val="115000"/>
                        </a:lnSpc>
                        <a:spcAft>
                          <a:spcPts val="0"/>
                        </a:spcAft>
                      </a:pPr>
                      <a:r>
                        <a:rPr lang="en-US" sz="2000">
                          <a:effectLst/>
                        </a:rPr>
                        <a:t>Bicarbonate ions (HCO3)</a:t>
                      </a:r>
                    </a:p>
                    <a:p>
                      <a:pPr algn="l" rtl="0">
                        <a:lnSpc>
                          <a:spcPct val="115000"/>
                        </a:lnSpc>
                        <a:spcAft>
                          <a:spcPts val="0"/>
                        </a:spcAft>
                      </a:pPr>
                      <a:r>
                        <a:rPr lang="en-US" sz="2000">
                          <a:effectLst/>
                        </a:rPr>
                        <a:t>Phosphate ions, Proteins</a:t>
                      </a:r>
                      <a:endParaRPr lang="en-US" sz="200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Buffer: help in protect teeth and soft tissues against acidic conditions</a:t>
                      </a:r>
                      <a:endParaRPr lang="en-US" sz="2000" dirty="0">
                        <a:effectLst/>
                        <a:latin typeface="Calibri"/>
                        <a:ea typeface="Calibri"/>
                        <a:cs typeface="Arial"/>
                      </a:endParaRPr>
                    </a:p>
                  </a:txBody>
                  <a:tcPr marL="68580" marR="68580" marT="0" marB="0"/>
                </a:tc>
              </a:tr>
              <a:tr h="839296">
                <a:tc>
                  <a:txBody>
                    <a:bodyPr/>
                    <a:lstStyle/>
                    <a:p>
                      <a:pPr algn="l" rtl="0">
                        <a:lnSpc>
                          <a:spcPct val="115000"/>
                        </a:lnSpc>
                        <a:spcAft>
                          <a:spcPts val="0"/>
                        </a:spcAft>
                      </a:pPr>
                      <a:r>
                        <a:rPr lang="en-US" sz="2000">
                          <a:effectLst/>
                        </a:rPr>
                        <a:t>Calcium ions, phosphate ions</a:t>
                      </a:r>
                      <a:endParaRPr lang="en-US" sz="200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Help in maintain mineral content of teeth enamel</a:t>
                      </a:r>
                      <a:endParaRPr lang="en-US" sz="2000" dirty="0">
                        <a:effectLst/>
                        <a:latin typeface="Calibri"/>
                        <a:ea typeface="Calibri"/>
                        <a:cs typeface="Arial"/>
                      </a:endParaRPr>
                    </a:p>
                  </a:txBody>
                  <a:tcPr marL="68580" marR="68580" marT="0" marB="0"/>
                </a:tc>
              </a:tr>
              <a:tr h="406987">
                <a:tc>
                  <a:txBody>
                    <a:bodyPr/>
                    <a:lstStyle/>
                    <a:p>
                      <a:pPr algn="l" rtl="0">
                        <a:lnSpc>
                          <a:spcPct val="115000"/>
                        </a:lnSpc>
                        <a:spcAft>
                          <a:spcPts val="0"/>
                        </a:spcAft>
                      </a:pPr>
                      <a:r>
                        <a:rPr lang="en-US" sz="2000">
                          <a:effectLst/>
                        </a:rPr>
                        <a:t>Haptocorrin (R-Factor)</a:t>
                      </a:r>
                      <a:endParaRPr lang="en-US" sz="2000">
                        <a:effectLst/>
                        <a:latin typeface="Calibri"/>
                        <a:ea typeface="Calibri"/>
                        <a:cs typeface="Arial"/>
                      </a:endParaRPr>
                    </a:p>
                  </a:txBody>
                  <a:tcPr marL="68580" marR="68580" marT="0" marB="0"/>
                </a:tc>
                <a:tc>
                  <a:txBody>
                    <a:bodyPr/>
                    <a:lstStyle/>
                    <a:p>
                      <a:pPr algn="l" rtl="0">
                        <a:lnSpc>
                          <a:spcPct val="115000"/>
                        </a:lnSpc>
                        <a:spcAft>
                          <a:spcPts val="0"/>
                        </a:spcAft>
                      </a:pPr>
                      <a:r>
                        <a:rPr lang="en-US" sz="2000" dirty="0">
                          <a:effectLst/>
                        </a:rPr>
                        <a:t>Help with the absorption of Vitamin B12</a:t>
                      </a:r>
                      <a:endParaRPr lang="en-US" sz="20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802361540"/>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77500" lnSpcReduction="20000"/>
          </a:bodyPr>
          <a:lstStyle/>
          <a:p>
            <a:pPr algn="l" rtl="0">
              <a:lnSpc>
                <a:spcPct val="115000"/>
              </a:lnSpc>
              <a:spcAft>
                <a:spcPts val="1000"/>
              </a:spcAft>
            </a:pPr>
            <a:r>
              <a:rPr lang="en-US" sz="3600" b="1" u="sng" dirty="0" smtClean="0">
                <a:effectLst/>
                <a:latin typeface="Times New Roman"/>
                <a:ea typeface="Calibri"/>
                <a:cs typeface="Arial"/>
              </a:rPr>
              <a:t>The pharynx</a:t>
            </a:r>
            <a:endParaRPr lang="en-US" sz="2400" dirty="0">
              <a:ea typeface="Calibri"/>
              <a:cs typeface="Arial"/>
            </a:endParaRPr>
          </a:p>
          <a:p>
            <a:pPr algn="l">
              <a:lnSpc>
                <a:spcPct val="115000"/>
              </a:lnSpc>
              <a:spcAft>
                <a:spcPts val="1000"/>
              </a:spcAft>
            </a:pPr>
            <a:r>
              <a:rPr lang="en-US" dirty="0" smtClean="0">
                <a:effectLst/>
                <a:latin typeface="Times New Roman"/>
                <a:ea typeface="Calibri"/>
                <a:cs typeface="Arial"/>
              </a:rPr>
              <a:t> </a:t>
            </a:r>
            <a:r>
              <a:rPr lang="en-US" b="1" dirty="0" smtClean="0">
                <a:effectLst/>
                <a:latin typeface="Times New Roman"/>
                <a:ea typeface="Calibri"/>
                <a:cs typeface="Arial"/>
              </a:rPr>
              <a:t>Deglutition (swallowing)</a:t>
            </a:r>
            <a:endParaRPr lang="en-US" sz="2400" dirty="0">
              <a:ea typeface="Calibri"/>
              <a:cs typeface="Arial"/>
            </a:endParaRPr>
          </a:p>
          <a:p>
            <a:pPr algn="l">
              <a:lnSpc>
                <a:spcPct val="115000"/>
              </a:lnSpc>
              <a:spcAft>
                <a:spcPts val="1000"/>
              </a:spcAft>
            </a:pPr>
            <a:r>
              <a:rPr lang="en-US" dirty="0" smtClean="0">
                <a:effectLst/>
                <a:latin typeface="Times New Roman"/>
                <a:ea typeface="Calibri"/>
                <a:cs typeface="Arial"/>
              </a:rPr>
              <a:t> </a:t>
            </a:r>
            <a:r>
              <a:rPr lang="en-US" b="1" dirty="0" smtClean="0">
                <a:effectLst/>
                <a:latin typeface="Times New Roman"/>
                <a:ea typeface="Calibri"/>
                <a:cs typeface="Arial"/>
              </a:rPr>
              <a:t>Step 1: Oral phase: </a:t>
            </a:r>
            <a:r>
              <a:rPr lang="en-US" dirty="0" smtClean="0">
                <a:effectLst/>
                <a:latin typeface="Times New Roman"/>
                <a:ea typeface="Calibri"/>
                <a:cs typeface="Arial"/>
              </a:rPr>
              <a:t> (Voluntary) control by </a:t>
            </a:r>
            <a:r>
              <a:rPr lang="en-US" b="1" dirty="0" smtClean="0">
                <a:effectLst/>
                <a:latin typeface="Times New Roman"/>
                <a:ea typeface="Calibri"/>
                <a:cs typeface="Arial"/>
              </a:rPr>
              <a:t>brain cortex</a:t>
            </a:r>
            <a:r>
              <a:rPr lang="en-US" dirty="0" smtClean="0">
                <a:effectLst/>
                <a:latin typeface="Times New Roman"/>
                <a:ea typeface="Calibri"/>
                <a:cs typeface="Arial"/>
              </a:rPr>
              <a:t>. A mass of chewed, moistened food </a:t>
            </a:r>
            <a:r>
              <a:rPr lang="en-US" b="1" dirty="0" smtClean="0">
                <a:effectLst/>
                <a:latin typeface="Times New Roman"/>
                <a:ea typeface="Calibri"/>
                <a:cs typeface="Arial"/>
              </a:rPr>
              <a:t>(a bolus)</a:t>
            </a:r>
            <a:r>
              <a:rPr lang="en-US" dirty="0" smtClean="0">
                <a:effectLst/>
                <a:latin typeface="Times New Roman"/>
                <a:ea typeface="Calibri"/>
                <a:cs typeface="Arial"/>
              </a:rPr>
              <a:t>, is moved to the back of the mouth by the tongue. In the pharynx, the bolus triggers an involuntary swallowing reflex that prevents food from entering the lungs, and directs the bolus into the esophagus. </a:t>
            </a:r>
            <a:endParaRPr lang="en-US" sz="2400" dirty="0">
              <a:ea typeface="Calibri"/>
              <a:cs typeface="Arial"/>
            </a:endParaRPr>
          </a:p>
          <a:p>
            <a:pPr algn="l">
              <a:lnSpc>
                <a:spcPct val="115000"/>
              </a:lnSpc>
              <a:spcAft>
                <a:spcPts val="1000"/>
              </a:spcAft>
            </a:pPr>
            <a:r>
              <a:rPr lang="en-US" b="1" dirty="0" smtClean="0">
                <a:effectLst/>
                <a:latin typeface="Times New Roman"/>
                <a:ea typeface="Calibri"/>
                <a:cs typeface="Arial"/>
              </a:rPr>
              <a:t>Step 2: pharyngeal phase</a:t>
            </a:r>
            <a:r>
              <a:rPr lang="en-US" dirty="0" smtClean="0">
                <a:effectLst/>
                <a:latin typeface="Times New Roman"/>
                <a:ea typeface="Calibri"/>
                <a:cs typeface="Arial"/>
              </a:rPr>
              <a:t>:  </a:t>
            </a:r>
            <a:r>
              <a:rPr lang="en-US" b="1" dirty="0" smtClean="0">
                <a:effectLst/>
                <a:latin typeface="Times New Roman"/>
                <a:ea typeface="Calibri"/>
                <a:cs typeface="Arial"/>
              </a:rPr>
              <a:t>brainstem reflex</a:t>
            </a:r>
            <a:r>
              <a:rPr lang="en-US" dirty="0" smtClean="0">
                <a:effectLst/>
                <a:latin typeface="Times New Roman"/>
                <a:ea typeface="Calibri"/>
                <a:cs typeface="Arial"/>
              </a:rPr>
              <a:t>. Muscles in the esophagus push the bolus by waves of involuntary muscular contractions </a:t>
            </a:r>
            <a:r>
              <a:rPr lang="en-US" b="1" dirty="0" smtClean="0">
                <a:effectLst/>
                <a:latin typeface="Times New Roman"/>
                <a:ea typeface="Calibri"/>
                <a:cs typeface="Arial"/>
              </a:rPr>
              <a:t>(peristalsis)</a:t>
            </a:r>
            <a:r>
              <a:rPr lang="en-US" dirty="0" smtClean="0">
                <a:effectLst/>
                <a:latin typeface="Times New Roman"/>
                <a:ea typeface="Calibri"/>
                <a:cs typeface="Arial"/>
              </a:rPr>
              <a:t> of smooth muscle lining the esophagus. </a:t>
            </a:r>
            <a:endParaRPr lang="en-US" sz="2400" dirty="0">
              <a:ea typeface="Calibri"/>
              <a:cs typeface="Arial"/>
            </a:endParaRPr>
          </a:p>
          <a:p>
            <a:pPr algn="l">
              <a:lnSpc>
                <a:spcPct val="115000"/>
              </a:lnSpc>
              <a:spcAft>
                <a:spcPts val="1000"/>
              </a:spcAft>
            </a:pPr>
            <a:r>
              <a:rPr lang="en-US" b="1" dirty="0" smtClean="0">
                <a:effectLst/>
                <a:latin typeface="Times New Roman"/>
                <a:ea typeface="Calibri"/>
                <a:cs typeface="Arial"/>
              </a:rPr>
              <a:t>Step 3: Esophageal phase:</a:t>
            </a:r>
            <a:r>
              <a:rPr lang="en-US" dirty="0" smtClean="0">
                <a:effectLst/>
                <a:latin typeface="Times New Roman"/>
                <a:ea typeface="Calibri"/>
                <a:cs typeface="Arial"/>
              </a:rPr>
              <a:t>  </a:t>
            </a:r>
            <a:r>
              <a:rPr lang="en-US" b="1" dirty="0" smtClean="0">
                <a:effectLst/>
                <a:latin typeface="Times New Roman"/>
                <a:ea typeface="Calibri"/>
                <a:cs typeface="Arial"/>
              </a:rPr>
              <a:t>brainstem reflex</a:t>
            </a:r>
            <a:r>
              <a:rPr lang="en-US" dirty="0" smtClean="0">
                <a:effectLst/>
                <a:latin typeface="Times New Roman"/>
                <a:ea typeface="Calibri"/>
                <a:cs typeface="Arial"/>
              </a:rPr>
              <a:t> .The bolus passes through the gastroesophageal sphincter called </a:t>
            </a:r>
            <a:r>
              <a:rPr lang="en-US" b="1" dirty="0" smtClean="0">
                <a:effectLst/>
                <a:latin typeface="Times New Roman"/>
                <a:ea typeface="Calibri"/>
                <a:cs typeface="Arial"/>
              </a:rPr>
              <a:t>Lower Esophageal Sphincter (LES)</a:t>
            </a:r>
            <a:r>
              <a:rPr lang="en-US" dirty="0" smtClean="0">
                <a:effectLst/>
                <a:latin typeface="Times New Roman"/>
                <a:ea typeface="Calibri"/>
                <a:cs typeface="Arial"/>
              </a:rPr>
              <a:t>, into the stomach by primary peristaltic waves. A secondary peristaltic wave clears residual materials </a:t>
            </a:r>
            <a:endParaRPr lang="en-US" sz="2400" dirty="0">
              <a:ea typeface="Calibri"/>
              <a:cs typeface="Arial"/>
            </a:endParaRPr>
          </a:p>
          <a:p>
            <a:pPr algn="l">
              <a:lnSpc>
                <a:spcPct val="115000"/>
              </a:lnSpc>
              <a:spcAft>
                <a:spcPts val="1000"/>
              </a:spcAft>
            </a:pPr>
            <a:r>
              <a:rPr lang="en-US" b="1" u="sng" dirty="0" smtClean="0">
                <a:effectLst/>
                <a:latin typeface="Times New Roman"/>
                <a:ea typeface="Calibri"/>
                <a:cs typeface="Arial"/>
              </a:rPr>
              <a:t>Heartburn</a:t>
            </a:r>
            <a:r>
              <a:rPr lang="en-US" b="1" dirty="0" smtClean="0">
                <a:effectLst/>
                <a:latin typeface="Times New Roman"/>
                <a:ea typeface="Calibri"/>
                <a:cs typeface="Arial"/>
              </a:rPr>
              <a:t>:</a:t>
            </a:r>
            <a:r>
              <a:rPr lang="en-US" dirty="0" smtClean="0">
                <a:effectLst/>
                <a:latin typeface="Times New Roman"/>
                <a:ea typeface="Calibri"/>
                <a:cs typeface="Arial"/>
              </a:rPr>
              <a:t> results from irritation of the esophagus by gastric juices that leak through this sphincter.</a:t>
            </a:r>
            <a:endParaRPr lang="en-US" sz="2400" dirty="0">
              <a:ea typeface="Calibri"/>
              <a:cs typeface="Arial"/>
            </a:endParaRPr>
          </a:p>
          <a:p>
            <a:pPr algn="l" rtl="0"/>
            <a:endParaRPr lang="ar-IQ" dirty="0"/>
          </a:p>
        </p:txBody>
      </p:sp>
    </p:spTree>
    <p:extLst>
      <p:ext uri="{BB962C8B-B14F-4D97-AF65-F5344CB8AC3E}">
        <p14:creationId xmlns:p14="http://schemas.microsoft.com/office/powerpoint/2010/main" val="366453887"/>
      </p:ext>
    </p:extLst>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256</TotalTime>
  <Words>2692</Words>
  <Application>Microsoft Office PowerPoint</Application>
  <PresentationFormat>On-screen Show (4:3)</PresentationFormat>
  <Paragraphs>203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Adjacency</vt:lpstr>
      <vt:lpstr>The digestive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small intestine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intestine </vt:lpstr>
      <vt:lpstr>PowerPoint Presentation</vt:lpstr>
      <vt:lpstr>Pancreas </vt:lpstr>
      <vt:lpstr>PowerPoint Presentation</vt:lpstr>
      <vt:lpstr>PowerPoint Presentation</vt:lpstr>
      <vt:lpstr>PowerPoint Presentation</vt:lpstr>
      <vt:lpstr>The Liver </vt:lpstr>
      <vt:lpstr>The liver, gall bladder and pancreas</vt:lpstr>
      <vt:lpstr>PowerPoint Presentation</vt:lpstr>
      <vt:lpstr>control of blood glucose by the liver</vt:lpstr>
      <vt:lpstr>PowerPoint Presentation</vt:lpstr>
      <vt:lpstr>PowerPoint Presentation</vt:lpstr>
      <vt:lpstr>PowerPoint Presentation</vt:lpstr>
      <vt:lpstr>PowerPoint Presentation</vt:lpstr>
      <vt:lpstr>Digestion and absorption </vt:lpstr>
      <vt:lpstr>ANATOMICAL BASIS OF ABSORPTION </vt:lpstr>
      <vt:lpstr>Digestion and absorption of lipids </vt:lpstr>
      <vt:lpstr>PowerPoint Presentation</vt:lpstr>
      <vt:lpstr>PowerPoint Presentation</vt:lpstr>
      <vt:lpstr>PowerPoint Presentation</vt:lpstr>
      <vt:lpstr>Digestion and absorption of Carbohydrates</vt:lpstr>
      <vt:lpstr>PowerPoint Presentation</vt:lpstr>
      <vt:lpstr>Digestion and absorption of Proteins: </vt:lpstr>
      <vt:lpstr>PowerPoint Presentation</vt:lpstr>
      <vt:lpstr>ISOSMOTIC ABSORPTION OF WATER</vt:lpstr>
      <vt:lpstr>Absorption of Vitamins </vt:lpstr>
      <vt:lpstr>ABSORPTION IN THE LARGE INTESTINE</vt:lpstr>
      <vt:lpstr>Maximum Absorption Capacity of the Large Intestine</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dc:creator>Maher</dc:creator>
  <cp:lastModifiedBy>Maher</cp:lastModifiedBy>
  <cp:revision>19</cp:revision>
  <dcterms:created xsi:type="dcterms:W3CDTF">2022-10-07T10:57:19Z</dcterms:created>
  <dcterms:modified xsi:type="dcterms:W3CDTF">2023-12-22T18:11:38Z</dcterms:modified>
</cp:coreProperties>
</file>