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60" r:id="rId4"/>
    <p:sldId id="265" r:id="rId5"/>
    <p:sldId id="261" r:id="rId6"/>
    <p:sldId id="264" r:id="rId7"/>
    <p:sldId id="262" r:id="rId8"/>
    <p:sldId id="274" r:id="rId9"/>
    <p:sldId id="275" r:id="rId10"/>
    <p:sldId id="276" r:id="rId11"/>
    <p:sldId id="277" r:id="rId12"/>
    <p:sldId id="279" r:id="rId13"/>
    <p:sldId id="278" r:id="rId14"/>
    <p:sldId id="259" r:id="rId15"/>
    <p:sldId id="266" r:id="rId16"/>
    <p:sldId id="267" r:id="rId17"/>
    <p:sldId id="268" r:id="rId18"/>
    <p:sldId id="269" r:id="rId19"/>
    <p:sldId id="270" r:id="rId20"/>
    <p:sldId id="271" r:id="rId21"/>
    <p:sldId id="272" r:id="rId22"/>
    <p:sldId id="273" r:id="rId23"/>
    <p:sldId id="258"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54148F-DB68-49A2-9EC0-95E137AF30B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7112B-7736-4925-A9AB-7DA991844F3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18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4148F-DB68-49A2-9EC0-95E137AF30B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7112B-7736-4925-A9AB-7DA991844F38}" type="slidenum">
              <a:rPr lang="en-US" smtClean="0"/>
              <a:t>‹#›</a:t>
            </a:fld>
            <a:endParaRPr lang="en-US"/>
          </a:p>
        </p:txBody>
      </p:sp>
    </p:spTree>
    <p:extLst>
      <p:ext uri="{BB962C8B-B14F-4D97-AF65-F5344CB8AC3E}">
        <p14:creationId xmlns:p14="http://schemas.microsoft.com/office/powerpoint/2010/main" val="364936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4148F-DB68-49A2-9EC0-95E137AF30B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7112B-7736-4925-A9AB-7DA991844F38}" type="slidenum">
              <a:rPr lang="en-US" smtClean="0"/>
              <a:t>‹#›</a:t>
            </a:fld>
            <a:endParaRPr lang="en-US"/>
          </a:p>
        </p:txBody>
      </p:sp>
    </p:spTree>
    <p:extLst>
      <p:ext uri="{BB962C8B-B14F-4D97-AF65-F5344CB8AC3E}">
        <p14:creationId xmlns:p14="http://schemas.microsoft.com/office/powerpoint/2010/main" val="326666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4148F-DB68-49A2-9EC0-95E137AF30B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7112B-7736-4925-A9AB-7DA991844F38}" type="slidenum">
              <a:rPr lang="en-US" smtClean="0"/>
              <a:t>‹#›</a:t>
            </a:fld>
            <a:endParaRPr lang="en-US"/>
          </a:p>
        </p:txBody>
      </p:sp>
    </p:spTree>
    <p:extLst>
      <p:ext uri="{BB962C8B-B14F-4D97-AF65-F5344CB8AC3E}">
        <p14:creationId xmlns:p14="http://schemas.microsoft.com/office/powerpoint/2010/main" val="69593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4148F-DB68-49A2-9EC0-95E137AF30B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7112B-7736-4925-A9AB-7DA991844F3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02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54148F-DB68-49A2-9EC0-95E137AF30B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7112B-7736-4925-A9AB-7DA991844F38}" type="slidenum">
              <a:rPr lang="en-US" smtClean="0"/>
              <a:t>‹#›</a:t>
            </a:fld>
            <a:endParaRPr lang="en-US"/>
          </a:p>
        </p:txBody>
      </p:sp>
    </p:spTree>
    <p:extLst>
      <p:ext uri="{BB962C8B-B14F-4D97-AF65-F5344CB8AC3E}">
        <p14:creationId xmlns:p14="http://schemas.microsoft.com/office/powerpoint/2010/main" val="201364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54148F-DB68-49A2-9EC0-95E137AF30BC}"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7112B-7736-4925-A9AB-7DA991844F38}" type="slidenum">
              <a:rPr lang="en-US" smtClean="0"/>
              <a:t>‹#›</a:t>
            </a:fld>
            <a:endParaRPr lang="en-US"/>
          </a:p>
        </p:txBody>
      </p:sp>
    </p:spTree>
    <p:extLst>
      <p:ext uri="{BB962C8B-B14F-4D97-AF65-F5344CB8AC3E}">
        <p14:creationId xmlns:p14="http://schemas.microsoft.com/office/powerpoint/2010/main" val="352947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54148F-DB68-49A2-9EC0-95E137AF30BC}"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7112B-7736-4925-A9AB-7DA991844F38}" type="slidenum">
              <a:rPr lang="en-US" smtClean="0"/>
              <a:t>‹#›</a:t>
            </a:fld>
            <a:endParaRPr lang="en-US"/>
          </a:p>
        </p:txBody>
      </p:sp>
    </p:spTree>
    <p:extLst>
      <p:ext uri="{BB962C8B-B14F-4D97-AF65-F5344CB8AC3E}">
        <p14:creationId xmlns:p14="http://schemas.microsoft.com/office/powerpoint/2010/main" val="52841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54148F-DB68-49A2-9EC0-95E137AF30BC}" type="datetimeFigureOut">
              <a:rPr lang="en-US" smtClean="0"/>
              <a:t>12/11/2024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777112B-7736-4925-A9AB-7DA991844F38}" type="slidenum">
              <a:rPr lang="en-US" smtClean="0"/>
              <a:t>‹#›</a:t>
            </a:fld>
            <a:endParaRPr lang="en-US"/>
          </a:p>
        </p:txBody>
      </p:sp>
    </p:spTree>
    <p:extLst>
      <p:ext uri="{BB962C8B-B14F-4D97-AF65-F5344CB8AC3E}">
        <p14:creationId xmlns:p14="http://schemas.microsoft.com/office/powerpoint/2010/main" val="204950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54148F-DB68-49A2-9EC0-95E137AF30BC}" type="datetimeFigureOut">
              <a:rPr lang="en-US" smtClean="0"/>
              <a:t>12/11/2024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777112B-7736-4925-A9AB-7DA991844F38}" type="slidenum">
              <a:rPr lang="en-US" smtClean="0"/>
              <a:t>‹#›</a:t>
            </a:fld>
            <a:endParaRPr lang="en-US"/>
          </a:p>
        </p:txBody>
      </p:sp>
    </p:spTree>
    <p:extLst>
      <p:ext uri="{BB962C8B-B14F-4D97-AF65-F5344CB8AC3E}">
        <p14:creationId xmlns:p14="http://schemas.microsoft.com/office/powerpoint/2010/main" val="140326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54148F-DB68-49A2-9EC0-95E137AF30B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7112B-7736-4925-A9AB-7DA991844F38}" type="slidenum">
              <a:rPr lang="en-US" smtClean="0"/>
              <a:t>‹#›</a:t>
            </a:fld>
            <a:endParaRPr lang="en-US"/>
          </a:p>
        </p:txBody>
      </p:sp>
    </p:spTree>
    <p:extLst>
      <p:ext uri="{BB962C8B-B14F-4D97-AF65-F5344CB8AC3E}">
        <p14:creationId xmlns:p14="http://schemas.microsoft.com/office/powerpoint/2010/main" val="105357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354148F-DB68-49A2-9EC0-95E137AF30BC}" type="datetimeFigureOut">
              <a:rPr lang="en-US" smtClean="0"/>
              <a:t>12/11/2024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777112B-7736-4925-A9AB-7DA991844F3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0479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F81D-98FF-E3FE-0CE0-691B0D023C5D}"/>
              </a:ext>
            </a:extLst>
          </p:cNvPr>
          <p:cNvSpPr>
            <a:spLocks noGrp="1"/>
          </p:cNvSpPr>
          <p:nvPr>
            <p:ph type="ctrTitle"/>
          </p:nvPr>
        </p:nvSpPr>
        <p:spPr/>
        <p:txBody>
          <a:bodyPr/>
          <a:lstStyle/>
          <a:p>
            <a:r>
              <a:rPr lang="en-US" b="1" dirty="0"/>
              <a:t>Genetic disorder</a:t>
            </a:r>
          </a:p>
        </p:txBody>
      </p:sp>
      <p:sp>
        <p:nvSpPr>
          <p:cNvPr id="3" name="Subtitle 2">
            <a:extLst>
              <a:ext uri="{FF2B5EF4-FFF2-40B4-BE49-F238E27FC236}">
                <a16:creationId xmlns:a16="http://schemas.microsoft.com/office/drawing/2014/main" id="{9D7B3DDC-8627-DE15-869A-8745FC62BC07}"/>
              </a:ext>
            </a:extLst>
          </p:cNvPr>
          <p:cNvSpPr>
            <a:spLocks noGrp="1"/>
          </p:cNvSpPr>
          <p:nvPr>
            <p:ph type="subTitle" idx="1"/>
          </p:nvPr>
        </p:nvSpPr>
        <p:spPr/>
        <p:txBody>
          <a:bodyPr>
            <a:normAutofit/>
          </a:bodyPr>
          <a:lstStyle/>
          <a:p>
            <a:r>
              <a:rPr lang="en-US" sz="3600" b="1" dirty="0"/>
              <a:t>Ali </a:t>
            </a:r>
            <a:r>
              <a:rPr lang="en-US" sz="3600" b="1" dirty="0" err="1"/>
              <a:t>Saadi</a:t>
            </a:r>
            <a:r>
              <a:rPr lang="en-US" sz="3600" b="1" dirty="0"/>
              <a:t> </a:t>
            </a:r>
            <a:r>
              <a:rPr lang="en-US" sz="3600" b="1" dirty="0" err="1"/>
              <a:t>alkhazali</a:t>
            </a:r>
            <a:r>
              <a:rPr lang="en-US" sz="3600" b="1" dirty="0"/>
              <a:t> </a:t>
            </a:r>
          </a:p>
        </p:txBody>
      </p:sp>
    </p:spTree>
    <p:extLst>
      <p:ext uri="{BB962C8B-B14F-4D97-AF65-F5344CB8AC3E}">
        <p14:creationId xmlns:p14="http://schemas.microsoft.com/office/powerpoint/2010/main" val="3332197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FD04-8194-DDED-9330-F9F7306D8D37}"/>
              </a:ext>
            </a:extLst>
          </p:cNvPr>
          <p:cNvSpPr>
            <a:spLocks noGrp="1"/>
          </p:cNvSpPr>
          <p:nvPr>
            <p:ph type="title"/>
          </p:nvPr>
        </p:nvSpPr>
        <p:spPr/>
        <p:txBody>
          <a:bodyPr/>
          <a:lstStyle/>
          <a:p>
            <a:r>
              <a:rPr lang="en-US" dirty="0"/>
              <a:t>Long term complication:</a:t>
            </a:r>
          </a:p>
        </p:txBody>
      </p:sp>
      <p:sp>
        <p:nvSpPr>
          <p:cNvPr id="3" name="Content Placeholder 2">
            <a:extLst>
              <a:ext uri="{FF2B5EF4-FFF2-40B4-BE49-F238E27FC236}">
                <a16:creationId xmlns:a16="http://schemas.microsoft.com/office/drawing/2014/main" id="{7F74E95F-AE44-5CC4-3BED-4F35FD4340F1}"/>
              </a:ext>
            </a:extLst>
          </p:cNvPr>
          <p:cNvSpPr>
            <a:spLocks noGrp="1"/>
          </p:cNvSpPr>
          <p:nvPr>
            <p:ph idx="1"/>
          </p:nvPr>
        </p:nvSpPr>
        <p:spPr/>
        <p:txBody>
          <a:bodyPr/>
          <a:lstStyle/>
          <a:p>
            <a:pPr>
              <a:buFont typeface="Wingdings" panose="05000000000000000000" pitchFamily="2" charset="2"/>
              <a:buChar char="Ø"/>
            </a:pPr>
            <a:r>
              <a:rPr lang="en-US" dirty="0"/>
              <a:t>Increased risk of leukemia and solid tumors</a:t>
            </a:r>
          </a:p>
          <a:p>
            <a:pPr>
              <a:buFont typeface="Wingdings" panose="05000000000000000000" pitchFamily="2" charset="2"/>
              <a:buChar char="Ø"/>
            </a:pPr>
            <a:r>
              <a:rPr lang="en-US" dirty="0"/>
              <a:t>Risk of atlantoaxial instability,&gt;4-5mm</a:t>
            </a:r>
          </a:p>
          <a:p>
            <a:pPr>
              <a:buFont typeface="Wingdings" panose="05000000000000000000" pitchFamily="2" charset="2"/>
              <a:buChar char="Ø"/>
            </a:pPr>
            <a:r>
              <a:rPr lang="en-US" dirty="0"/>
              <a:t>Hypothyroidism and coeliac disease</a:t>
            </a:r>
          </a:p>
          <a:p>
            <a:pPr>
              <a:buFont typeface="Wingdings" panose="05000000000000000000" pitchFamily="2" charset="2"/>
              <a:buChar char="Ø"/>
            </a:pPr>
            <a:r>
              <a:rPr lang="en-US" dirty="0"/>
              <a:t>Epilepsy</a:t>
            </a:r>
          </a:p>
          <a:p>
            <a:pPr>
              <a:buFont typeface="Wingdings" panose="05000000000000000000" pitchFamily="2" charset="2"/>
              <a:buChar char="Ø"/>
            </a:pPr>
            <a:r>
              <a:rPr lang="en-US" dirty="0"/>
              <a:t>Alzheimer's disease</a:t>
            </a:r>
          </a:p>
        </p:txBody>
      </p:sp>
    </p:spTree>
    <p:extLst>
      <p:ext uri="{BB962C8B-B14F-4D97-AF65-F5344CB8AC3E}">
        <p14:creationId xmlns:p14="http://schemas.microsoft.com/office/powerpoint/2010/main" val="334328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CCF9-9BB3-054A-EAC0-06AD4A71E21D}"/>
              </a:ext>
            </a:extLst>
          </p:cNvPr>
          <p:cNvSpPr>
            <a:spLocks noGrp="1"/>
          </p:cNvSpPr>
          <p:nvPr>
            <p:ph type="title"/>
          </p:nvPr>
        </p:nvSpPr>
        <p:spPr>
          <a:xfrm>
            <a:off x="800100" y="-147737"/>
            <a:ext cx="10058400" cy="1450757"/>
          </a:xfrm>
        </p:spPr>
        <p:txBody>
          <a:bodyPr/>
          <a:lstStyle/>
          <a:p>
            <a:r>
              <a:rPr lang="en-US" dirty="0"/>
              <a:t>Turner syndrome </a:t>
            </a:r>
          </a:p>
        </p:txBody>
      </p:sp>
      <p:sp>
        <p:nvSpPr>
          <p:cNvPr id="3" name="Content Placeholder 2">
            <a:extLst>
              <a:ext uri="{FF2B5EF4-FFF2-40B4-BE49-F238E27FC236}">
                <a16:creationId xmlns:a16="http://schemas.microsoft.com/office/drawing/2014/main" id="{097F10B8-9DE7-8E64-36FC-05151F8416CC}"/>
              </a:ext>
            </a:extLst>
          </p:cNvPr>
          <p:cNvSpPr>
            <a:spLocks noGrp="1"/>
          </p:cNvSpPr>
          <p:nvPr>
            <p:ph idx="1"/>
          </p:nvPr>
        </p:nvSpPr>
        <p:spPr>
          <a:xfrm>
            <a:off x="800100" y="1303020"/>
            <a:ext cx="10058400" cy="4023360"/>
          </a:xfrm>
        </p:spPr>
        <p:txBody>
          <a:bodyPr>
            <a:normAutofit/>
          </a:bodyPr>
          <a:lstStyle/>
          <a:p>
            <a:pPr>
              <a:buFont typeface="Wingdings" panose="05000000000000000000" pitchFamily="2" charset="2"/>
              <a:buChar char="q"/>
            </a:pPr>
            <a:r>
              <a:rPr lang="en-US" dirty="0"/>
              <a:t>is a rare chromosomal disorder affects females.</a:t>
            </a:r>
          </a:p>
          <a:p>
            <a:pPr>
              <a:buFont typeface="Wingdings" panose="05000000000000000000" pitchFamily="2" charset="2"/>
              <a:buChar char="q"/>
            </a:pPr>
            <a:r>
              <a:rPr lang="en-US" dirty="0"/>
              <a:t>partial or complete loss (monosomy) of one of the second sex chromosomes.</a:t>
            </a:r>
          </a:p>
          <a:p>
            <a:pPr>
              <a:buFont typeface="Wingdings" panose="05000000000000000000" pitchFamily="2" charset="2"/>
              <a:buChar char="q"/>
            </a:pPr>
            <a:r>
              <a:rPr lang="en-US" dirty="0"/>
              <a:t>short stature</a:t>
            </a:r>
          </a:p>
          <a:p>
            <a:pPr>
              <a:buFont typeface="Wingdings" panose="05000000000000000000" pitchFamily="2" charset="2"/>
              <a:buChar char="q"/>
            </a:pPr>
            <a:r>
              <a:rPr lang="en-US" dirty="0"/>
              <a:t>premature ovarian failure</a:t>
            </a:r>
          </a:p>
          <a:p>
            <a:pPr>
              <a:buFont typeface="Wingdings" panose="05000000000000000000" pitchFamily="2" charset="2"/>
              <a:buChar char="q"/>
            </a:pPr>
            <a:r>
              <a:rPr lang="en-US" dirty="0"/>
              <a:t>failure to obtain puberty and primary infertility </a:t>
            </a:r>
          </a:p>
          <a:p>
            <a:pPr>
              <a:buFont typeface="Wingdings" panose="05000000000000000000" pitchFamily="2" charset="2"/>
              <a:buChar char="q"/>
            </a:pPr>
            <a:r>
              <a:rPr lang="en-US" dirty="0"/>
              <a:t>abnormalities of the eyes and ears, skeletal malformations, heart anomalies, and kidney abnormalities.( horseshoe kidney) </a:t>
            </a:r>
          </a:p>
          <a:p>
            <a:pPr>
              <a:buFont typeface="Wingdings" panose="05000000000000000000" pitchFamily="2" charset="2"/>
              <a:buChar char="q"/>
            </a:pPr>
            <a:r>
              <a:rPr lang="en-US" dirty="0"/>
              <a:t>Intelligence is usually normal</a:t>
            </a:r>
          </a:p>
          <a:p>
            <a:pPr>
              <a:buFont typeface="Wingdings" panose="05000000000000000000" pitchFamily="2" charset="2"/>
              <a:buChar char="q"/>
            </a:pPr>
            <a:r>
              <a:rPr lang="en-US" dirty="0"/>
              <a:t>some learning disabilities.(ADHD)</a:t>
            </a:r>
          </a:p>
        </p:txBody>
      </p:sp>
    </p:spTree>
    <p:extLst>
      <p:ext uri="{BB962C8B-B14F-4D97-AF65-F5344CB8AC3E}">
        <p14:creationId xmlns:p14="http://schemas.microsoft.com/office/powerpoint/2010/main" val="1090600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1BF2-1672-7571-D719-A623A099FA2C}"/>
              </a:ext>
            </a:extLst>
          </p:cNvPr>
          <p:cNvSpPr>
            <a:spLocks noGrp="1"/>
          </p:cNvSpPr>
          <p:nvPr>
            <p:ph type="title"/>
          </p:nvPr>
        </p:nvSpPr>
        <p:spPr>
          <a:xfrm>
            <a:off x="220980" y="271363"/>
            <a:ext cx="8823960" cy="864017"/>
          </a:xfrm>
        </p:spPr>
        <p:txBody>
          <a:bodyPr/>
          <a:lstStyle/>
          <a:p>
            <a:r>
              <a:rPr lang="en-US" dirty="0"/>
              <a:t>Clinical features : </a:t>
            </a:r>
          </a:p>
        </p:txBody>
      </p:sp>
      <p:sp>
        <p:nvSpPr>
          <p:cNvPr id="3" name="Content Placeholder 2">
            <a:extLst>
              <a:ext uri="{FF2B5EF4-FFF2-40B4-BE49-F238E27FC236}">
                <a16:creationId xmlns:a16="http://schemas.microsoft.com/office/drawing/2014/main" id="{BF997551-C8C6-7CEB-5E6F-1EB3B316E9EF}"/>
              </a:ext>
            </a:extLst>
          </p:cNvPr>
          <p:cNvSpPr>
            <a:spLocks noGrp="1"/>
          </p:cNvSpPr>
          <p:nvPr>
            <p:ph idx="1"/>
          </p:nvPr>
        </p:nvSpPr>
        <p:spPr/>
        <p:txBody>
          <a:bodyPr/>
          <a:lstStyle/>
          <a:p>
            <a:r>
              <a:rPr lang="en-US" dirty="0"/>
              <a:t>a short neck with a webbed appearance,</a:t>
            </a:r>
          </a:p>
          <a:p>
            <a:r>
              <a:rPr lang="en-US" dirty="0"/>
              <a:t>a low hairline at the back of the head,</a:t>
            </a:r>
          </a:p>
          <a:p>
            <a:r>
              <a:rPr lang="en-US" dirty="0"/>
              <a:t>low-set ears, and narrow fingernails and toenails that are turned upward.</a:t>
            </a:r>
          </a:p>
          <a:p>
            <a:r>
              <a:rPr lang="en-US" dirty="0"/>
              <a:t>A broad chest with widely spaced nipples may occur ,referred to as “shield chest .</a:t>
            </a:r>
          </a:p>
          <a:p>
            <a:r>
              <a:rPr lang="en-US" dirty="0"/>
              <a:t>swollen, puffy hands and feet , These symptoms may occur due to lymphedema.</a:t>
            </a:r>
          </a:p>
          <a:p>
            <a:r>
              <a:rPr lang="en-US" dirty="0"/>
              <a:t>cubitus valgus. Wide carrying angle </a:t>
            </a:r>
          </a:p>
          <a:p>
            <a:r>
              <a:rPr lang="en-US"/>
              <a:t>cardiac </a:t>
            </a:r>
            <a:r>
              <a:rPr lang="en-US" dirty="0"/>
              <a:t>disease: bicuspid aortic valve, coarctation of aorta. </a:t>
            </a:r>
          </a:p>
          <a:p>
            <a:endParaRPr lang="en-US" dirty="0"/>
          </a:p>
        </p:txBody>
      </p:sp>
    </p:spTree>
    <p:extLst>
      <p:ext uri="{BB962C8B-B14F-4D97-AF65-F5344CB8AC3E}">
        <p14:creationId xmlns:p14="http://schemas.microsoft.com/office/powerpoint/2010/main" val="290749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A9A2-3E6B-2C48-BB41-2034F20E953F}"/>
              </a:ext>
            </a:extLst>
          </p:cNvPr>
          <p:cNvSpPr>
            <a:spLocks noGrp="1"/>
          </p:cNvSpPr>
          <p:nvPr>
            <p:ph type="title"/>
          </p:nvPr>
        </p:nvSpPr>
        <p:spPr/>
        <p:txBody>
          <a:bodyPr/>
          <a:lstStyle/>
          <a:p>
            <a:r>
              <a:rPr lang="en-US" dirty="0"/>
              <a:t>Treatment</a:t>
            </a:r>
            <a:br>
              <a:rPr lang="en-US" dirty="0"/>
            </a:br>
            <a:endParaRPr lang="en-US" dirty="0"/>
          </a:p>
        </p:txBody>
      </p:sp>
      <p:sp>
        <p:nvSpPr>
          <p:cNvPr id="3" name="Content Placeholder 2">
            <a:extLst>
              <a:ext uri="{FF2B5EF4-FFF2-40B4-BE49-F238E27FC236}">
                <a16:creationId xmlns:a16="http://schemas.microsoft.com/office/drawing/2014/main" id="{B8A7711D-9E77-ECA2-A4C0-67B83368159E}"/>
              </a:ext>
            </a:extLst>
          </p:cNvPr>
          <p:cNvSpPr>
            <a:spLocks noGrp="1"/>
          </p:cNvSpPr>
          <p:nvPr>
            <p:ph idx="1"/>
          </p:nvPr>
        </p:nvSpPr>
        <p:spPr>
          <a:xfrm>
            <a:off x="1097280" y="1845734"/>
            <a:ext cx="5173980" cy="4023360"/>
          </a:xfrm>
        </p:spPr>
        <p:txBody>
          <a:bodyPr/>
          <a:lstStyle/>
          <a:p>
            <a:r>
              <a:rPr lang="en-US" dirty="0"/>
              <a:t>1. Growth hormone therapy.</a:t>
            </a:r>
          </a:p>
          <a:p>
            <a:r>
              <a:rPr lang="en-US" dirty="0"/>
              <a:t>2. Estrogen replacement for development of secondary sexual characteristics at the time of puberty (but infertility persists).</a:t>
            </a:r>
          </a:p>
        </p:txBody>
      </p:sp>
      <p:pic>
        <p:nvPicPr>
          <p:cNvPr id="5" name="Picture 4">
            <a:extLst>
              <a:ext uri="{FF2B5EF4-FFF2-40B4-BE49-F238E27FC236}">
                <a16:creationId xmlns:a16="http://schemas.microsoft.com/office/drawing/2014/main" id="{98B6C382-CE7C-3038-6420-B5C7CA37441C}"/>
              </a:ext>
            </a:extLst>
          </p:cNvPr>
          <p:cNvPicPr>
            <a:picLocks noChangeAspect="1"/>
          </p:cNvPicPr>
          <p:nvPr/>
        </p:nvPicPr>
        <p:blipFill>
          <a:blip r:embed="rId2"/>
          <a:stretch>
            <a:fillRect/>
          </a:stretch>
        </p:blipFill>
        <p:spPr>
          <a:xfrm>
            <a:off x="7109118" y="286603"/>
            <a:ext cx="4352327" cy="4821514"/>
          </a:xfrm>
          <a:prstGeom prst="rect">
            <a:avLst/>
          </a:prstGeom>
        </p:spPr>
      </p:pic>
    </p:spTree>
    <p:extLst>
      <p:ext uri="{BB962C8B-B14F-4D97-AF65-F5344CB8AC3E}">
        <p14:creationId xmlns:p14="http://schemas.microsoft.com/office/powerpoint/2010/main" val="196415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249A-26C0-95A5-21FF-834E6A415D3C}"/>
              </a:ext>
            </a:extLst>
          </p:cNvPr>
          <p:cNvSpPr>
            <a:spLocks noGrp="1"/>
          </p:cNvSpPr>
          <p:nvPr>
            <p:ph type="title"/>
          </p:nvPr>
        </p:nvSpPr>
        <p:spPr/>
        <p:txBody>
          <a:bodyPr/>
          <a:lstStyle/>
          <a:p>
            <a:r>
              <a:rPr lang="en-US" dirty="0"/>
              <a:t>Mendelian inheritance </a:t>
            </a:r>
          </a:p>
        </p:txBody>
      </p:sp>
      <p:sp>
        <p:nvSpPr>
          <p:cNvPr id="3" name="Content Placeholder 2">
            <a:extLst>
              <a:ext uri="{FF2B5EF4-FFF2-40B4-BE49-F238E27FC236}">
                <a16:creationId xmlns:a16="http://schemas.microsoft.com/office/drawing/2014/main" id="{25C4CEC3-29F9-FE1B-AC91-2874D6C5AB78}"/>
              </a:ext>
            </a:extLst>
          </p:cNvPr>
          <p:cNvSpPr>
            <a:spLocks noGrp="1"/>
          </p:cNvSpPr>
          <p:nvPr>
            <p:ph idx="1"/>
          </p:nvPr>
        </p:nvSpPr>
        <p:spPr/>
        <p:txBody>
          <a:bodyPr/>
          <a:lstStyle/>
          <a:p>
            <a:r>
              <a:rPr lang="en-US" dirty="0"/>
              <a:t>A trait may no be observable , but its gene can be passed to the next generation</a:t>
            </a:r>
          </a:p>
          <a:p>
            <a:r>
              <a:rPr lang="en-US" dirty="0"/>
              <a:t>• Each person has 2 copies of every gene - 1 copy from </a:t>
            </a:r>
            <a:r>
              <a:rPr lang="en-US" dirty="0" err="1"/>
              <a:t>mon</a:t>
            </a:r>
            <a:r>
              <a:rPr lang="en-US" dirty="0"/>
              <a:t> and 2nd from dad. These copies may come in different variations, known as alleles , that express different </a:t>
            </a:r>
            <a:r>
              <a:rPr lang="en-US" dirty="0">
                <a:highlight>
                  <a:srgbClr val="FFFF00"/>
                </a:highlight>
              </a:rPr>
              <a:t>traits</a:t>
            </a:r>
            <a:r>
              <a:rPr lang="en-US" dirty="0"/>
              <a:t>.</a:t>
            </a:r>
          </a:p>
          <a:p>
            <a:r>
              <a:rPr lang="en-US" dirty="0">
                <a:highlight>
                  <a:srgbClr val="FFFF00"/>
                </a:highlight>
              </a:rPr>
              <a:t>Mutation</a:t>
            </a:r>
            <a:r>
              <a:rPr lang="en-US" dirty="0"/>
              <a:t> is a change in in the DNA sequence, which occur in population in a frequency of less than 1%</a:t>
            </a:r>
          </a:p>
          <a:p>
            <a:r>
              <a:rPr lang="en-US" dirty="0"/>
              <a:t>• Polymorphism is a change in in the DNA sequence, which occur in population in a frequency of more than 1%</a:t>
            </a:r>
          </a:p>
        </p:txBody>
      </p:sp>
    </p:spTree>
    <p:extLst>
      <p:ext uri="{BB962C8B-B14F-4D97-AF65-F5344CB8AC3E}">
        <p14:creationId xmlns:p14="http://schemas.microsoft.com/office/powerpoint/2010/main" val="61207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2348-5AB1-7A23-AD01-10A70E656211}"/>
              </a:ext>
            </a:extLst>
          </p:cNvPr>
          <p:cNvSpPr>
            <a:spLocks noGrp="1"/>
          </p:cNvSpPr>
          <p:nvPr>
            <p:ph type="title"/>
          </p:nvPr>
        </p:nvSpPr>
        <p:spPr/>
        <p:txBody>
          <a:bodyPr/>
          <a:lstStyle/>
          <a:p>
            <a:r>
              <a:rPr lang="en-US" dirty="0"/>
              <a:t>Autosomal dominant</a:t>
            </a:r>
            <a:br>
              <a:rPr lang="en-US" dirty="0"/>
            </a:br>
            <a:r>
              <a:rPr lang="en-US" dirty="0"/>
              <a:t>like </a:t>
            </a:r>
            <a:r>
              <a:rPr lang="en-US" dirty="0" err="1"/>
              <a:t>Ehler</a:t>
            </a:r>
            <a:r>
              <a:rPr lang="en-US" dirty="0"/>
              <a:t> </a:t>
            </a:r>
            <a:r>
              <a:rPr lang="en-US" dirty="0" err="1"/>
              <a:t>danols</a:t>
            </a:r>
            <a:r>
              <a:rPr lang="en-US" dirty="0"/>
              <a:t> and achondroplasia  </a:t>
            </a:r>
          </a:p>
        </p:txBody>
      </p:sp>
      <p:pic>
        <p:nvPicPr>
          <p:cNvPr id="5" name="Content Placeholder 4">
            <a:extLst>
              <a:ext uri="{FF2B5EF4-FFF2-40B4-BE49-F238E27FC236}">
                <a16:creationId xmlns:a16="http://schemas.microsoft.com/office/drawing/2014/main" id="{48773575-E1AD-6174-6D23-98A39C6279F6}"/>
              </a:ext>
            </a:extLst>
          </p:cNvPr>
          <p:cNvPicPr>
            <a:picLocks noGrp="1" noChangeAspect="1"/>
          </p:cNvPicPr>
          <p:nvPr>
            <p:ph idx="1"/>
          </p:nvPr>
        </p:nvPicPr>
        <p:blipFill>
          <a:blip r:embed="rId2"/>
          <a:stretch>
            <a:fillRect/>
          </a:stretch>
        </p:blipFill>
        <p:spPr>
          <a:xfrm>
            <a:off x="974339" y="3110374"/>
            <a:ext cx="3292864" cy="2438400"/>
          </a:xfrm>
        </p:spPr>
      </p:pic>
      <p:pic>
        <p:nvPicPr>
          <p:cNvPr id="7" name="Picture 6">
            <a:extLst>
              <a:ext uri="{FF2B5EF4-FFF2-40B4-BE49-F238E27FC236}">
                <a16:creationId xmlns:a16="http://schemas.microsoft.com/office/drawing/2014/main" id="{99C0757E-6652-54C9-2C5A-C84050942CD7}"/>
              </a:ext>
            </a:extLst>
          </p:cNvPr>
          <p:cNvPicPr>
            <a:picLocks noChangeAspect="1"/>
          </p:cNvPicPr>
          <p:nvPr/>
        </p:nvPicPr>
        <p:blipFill>
          <a:blip r:embed="rId3"/>
          <a:stretch>
            <a:fillRect/>
          </a:stretch>
        </p:blipFill>
        <p:spPr>
          <a:xfrm>
            <a:off x="4550535" y="2497445"/>
            <a:ext cx="2469697" cy="3299363"/>
          </a:xfrm>
          <a:prstGeom prst="rect">
            <a:avLst/>
          </a:prstGeom>
        </p:spPr>
      </p:pic>
    </p:spTree>
    <p:extLst>
      <p:ext uri="{BB962C8B-B14F-4D97-AF65-F5344CB8AC3E}">
        <p14:creationId xmlns:p14="http://schemas.microsoft.com/office/powerpoint/2010/main" val="170467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D1E1-B81D-0A90-995B-1BD76BB47E4C}"/>
              </a:ext>
            </a:extLst>
          </p:cNvPr>
          <p:cNvSpPr>
            <a:spLocks noGrp="1"/>
          </p:cNvSpPr>
          <p:nvPr>
            <p:ph type="title"/>
          </p:nvPr>
        </p:nvSpPr>
        <p:spPr/>
        <p:txBody>
          <a:bodyPr/>
          <a:lstStyle/>
          <a:p>
            <a:r>
              <a:rPr lang="en-US" dirty="0"/>
              <a:t>Clinical  feature </a:t>
            </a:r>
          </a:p>
        </p:txBody>
      </p:sp>
      <p:sp>
        <p:nvSpPr>
          <p:cNvPr id="3" name="Content Placeholder 2">
            <a:extLst>
              <a:ext uri="{FF2B5EF4-FFF2-40B4-BE49-F238E27FC236}">
                <a16:creationId xmlns:a16="http://schemas.microsoft.com/office/drawing/2014/main" id="{85E43B78-5236-C148-A0F1-CF1B80DDF154}"/>
              </a:ext>
            </a:extLst>
          </p:cNvPr>
          <p:cNvSpPr>
            <a:spLocks noGrp="1"/>
          </p:cNvSpPr>
          <p:nvPr>
            <p:ph idx="1"/>
          </p:nvPr>
        </p:nvSpPr>
        <p:spPr/>
        <p:txBody>
          <a:bodyPr>
            <a:normAutofit fontScale="92500"/>
          </a:bodyPr>
          <a:lstStyle/>
          <a:p>
            <a:r>
              <a:rPr lang="en-US" dirty="0"/>
              <a:t>1-child of the affected parent ,has 50%risk of disorder.</a:t>
            </a:r>
          </a:p>
          <a:p>
            <a:r>
              <a:rPr lang="en-US" dirty="0"/>
              <a:t>2-Disorder transmitted in both sexes.</a:t>
            </a:r>
          </a:p>
          <a:p>
            <a:r>
              <a:rPr lang="en-US" dirty="0"/>
              <a:t>3-female&amp;male equally affected.</a:t>
            </a:r>
          </a:p>
          <a:p>
            <a:r>
              <a:rPr lang="en-US" dirty="0"/>
              <a:t>4-male to male transmission .</a:t>
            </a:r>
          </a:p>
          <a:p>
            <a:r>
              <a:rPr lang="en-US" dirty="0"/>
              <a:t>5-no carrier.</a:t>
            </a:r>
          </a:p>
          <a:p>
            <a:r>
              <a:rPr lang="en-US" dirty="0"/>
              <a:t>6-significant proportion of cases are due to new mutation.</a:t>
            </a:r>
          </a:p>
          <a:p>
            <a:r>
              <a:rPr lang="en-US" dirty="0"/>
              <a:t>7- no skipped generation</a:t>
            </a:r>
          </a:p>
          <a:p>
            <a:r>
              <a:rPr lang="en-US" dirty="0"/>
              <a:t>Achondroplasia ,</a:t>
            </a:r>
            <a:r>
              <a:rPr lang="en-US" dirty="0" err="1"/>
              <a:t>Ehlor's</a:t>
            </a:r>
            <a:r>
              <a:rPr lang="en-US" dirty="0"/>
              <a:t> Danlos (vascular </a:t>
            </a:r>
            <a:r>
              <a:rPr lang="en-US" dirty="0" err="1"/>
              <a:t>typevon</a:t>
            </a:r>
            <a:r>
              <a:rPr lang="en-US" dirty="0"/>
              <a:t> Hippel Lindau), Hereditary spherocytosis, Polydactyly, Hypertrophic Obstructive Cardiomyopathy (HOCM), Von Willebrand Disease, -Marfan syndrome ,Tuberous </a:t>
            </a:r>
            <a:r>
              <a:rPr lang="en-US" dirty="0" err="1"/>
              <a:t>sclerosis,Retinoblastoma</a:t>
            </a:r>
            <a:r>
              <a:rPr lang="en-US" dirty="0"/>
              <a:t> ,Myotonic </a:t>
            </a:r>
            <a:r>
              <a:rPr lang="en-US" dirty="0" err="1"/>
              <a:t>dystrophy,Familial</a:t>
            </a:r>
            <a:r>
              <a:rPr lang="en-US" dirty="0"/>
              <a:t> </a:t>
            </a:r>
            <a:r>
              <a:rPr lang="en-US" dirty="0" err="1"/>
              <a:t>hypercholestrolemia</a:t>
            </a:r>
            <a:endParaRPr lang="en-US" dirty="0"/>
          </a:p>
        </p:txBody>
      </p:sp>
    </p:spTree>
    <p:extLst>
      <p:ext uri="{BB962C8B-B14F-4D97-AF65-F5344CB8AC3E}">
        <p14:creationId xmlns:p14="http://schemas.microsoft.com/office/powerpoint/2010/main" val="85662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60B6-6075-D220-E0E0-CB7FC8B7AB2E}"/>
              </a:ext>
            </a:extLst>
          </p:cNvPr>
          <p:cNvSpPr>
            <a:spLocks noGrp="1"/>
          </p:cNvSpPr>
          <p:nvPr>
            <p:ph type="title"/>
          </p:nvPr>
        </p:nvSpPr>
        <p:spPr/>
        <p:txBody>
          <a:bodyPr/>
          <a:lstStyle/>
          <a:p>
            <a:r>
              <a:rPr lang="en-US" dirty="0"/>
              <a:t>Autosomal recessive </a:t>
            </a:r>
          </a:p>
        </p:txBody>
      </p:sp>
      <p:sp>
        <p:nvSpPr>
          <p:cNvPr id="3" name="Content Placeholder 2">
            <a:extLst>
              <a:ext uri="{FF2B5EF4-FFF2-40B4-BE49-F238E27FC236}">
                <a16:creationId xmlns:a16="http://schemas.microsoft.com/office/drawing/2014/main" id="{E87D93B9-F298-2166-7420-8A97B8B264A3}"/>
              </a:ext>
            </a:extLst>
          </p:cNvPr>
          <p:cNvSpPr>
            <a:spLocks noGrp="1"/>
          </p:cNvSpPr>
          <p:nvPr>
            <p:ph idx="1"/>
          </p:nvPr>
        </p:nvSpPr>
        <p:spPr/>
        <p:txBody>
          <a:bodyPr>
            <a:normAutofit/>
          </a:bodyPr>
          <a:lstStyle/>
          <a:p>
            <a:r>
              <a:rPr lang="en-US" dirty="0"/>
              <a:t>1- both parents of an affected child are heterozygous carrier of the gene.</a:t>
            </a:r>
          </a:p>
          <a:p>
            <a:r>
              <a:rPr lang="en-US" dirty="0"/>
              <a:t>2-male &amp;female affected equally.</a:t>
            </a:r>
          </a:p>
          <a:p>
            <a:r>
              <a:rPr lang="en-US" dirty="0"/>
              <a:t>3-child of 2 heterozygous parents has 25% chance of being homozygous.</a:t>
            </a:r>
          </a:p>
          <a:p>
            <a:r>
              <a:rPr lang="en-US" dirty="0"/>
              <a:t>4-consanguinity implies in Autosomal recessive inheritance (AR).</a:t>
            </a:r>
          </a:p>
          <a:p>
            <a:r>
              <a:rPr lang="en-US" dirty="0"/>
              <a:t>5- skip generation </a:t>
            </a:r>
          </a:p>
          <a:p>
            <a:endParaRPr lang="en-US" dirty="0"/>
          </a:p>
          <a:p>
            <a:r>
              <a:rPr lang="en-US" dirty="0"/>
              <a:t>cystic fibrosis ,sickle cell disease, thalassemia's</a:t>
            </a:r>
          </a:p>
          <a:p>
            <a:r>
              <a:rPr lang="en-US" dirty="0"/>
              <a:t>Tay-Sachs disease</a:t>
            </a:r>
          </a:p>
          <a:p>
            <a:r>
              <a:rPr lang="en-US" dirty="0"/>
              <a:t> Inborn errors of metabolism phenylketonuria (PKU)</a:t>
            </a:r>
          </a:p>
          <a:p>
            <a:endParaRPr lang="en-US" dirty="0"/>
          </a:p>
        </p:txBody>
      </p:sp>
      <p:pic>
        <p:nvPicPr>
          <p:cNvPr id="5" name="Picture 4">
            <a:extLst>
              <a:ext uri="{FF2B5EF4-FFF2-40B4-BE49-F238E27FC236}">
                <a16:creationId xmlns:a16="http://schemas.microsoft.com/office/drawing/2014/main" id="{13B019E5-FD18-0014-2F75-AF8EBABDC842}"/>
              </a:ext>
            </a:extLst>
          </p:cNvPr>
          <p:cNvPicPr>
            <a:picLocks noChangeAspect="1"/>
          </p:cNvPicPr>
          <p:nvPr/>
        </p:nvPicPr>
        <p:blipFill>
          <a:blip r:embed="rId2"/>
          <a:stretch>
            <a:fillRect/>
          </a:stretch>
        </p:blipFill>
        <p:spPr>
          <a:xfrm>
            <a:off x="8399447" y="3589851"/>
            <a:ext cx="3161071" cy="2387617"/>
          </a:xfrm>
          <a:prstGeom prst="rect">
            <a:avLst/>
          </a:prstGeom>
        </p:spPr>
      </p:pic>
    </p:spTree>
    <p:extLst>
      <p:ext uri="{BB962C8B-B14F-4D97-AF65-F5344CB8AC3E}">
        <p14:creationId xmlns:p14="http://schemas.microsoft.com/office/powerpoint/2010/main" val="392460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AEC0B-3046-2167-03A2-F6386A379EA5}"/>
              </a:ext>
            </a:extLst>
          </p:cNvPr>
          <p:cNvSpPr>
            <a:spLocks noGrp="1"/>
          </p:cNvSpPr>
          <p:nvPr>
            <p:ph type="title"/>
          </p:nvPr>
        </p:nvSpPr>
        <p:spPr/>
        <p:txBody>
          <a:bodyPr/>
          <a:lstStyle/>
          <a:p>
            <a:r>
              <a:rPr lang="en-US" dirty="0"/>
              <a:t>X linked recessive</a:t>
            </a:r>
            <a:br>
              <a:rPr lang="en-US" dirty="0"/>
            </a:br>
            <a:endParaRPr lang="en-US" dirty="0"/>
          </a:p>
        </p:txBody>
      </p:sp>
      <p:sp>
        <p:nvSpPr>
          <p:cNvPr id="3" name="Content Placeholder 2">
            <a:extLst>
              <a:ext uri="{FF2B5EF4-FFF2-40B4-BE49-F238E27FC236}">
                <a16:creationId xmlns:a16="http://schemas.microsoft.com/office/drawing/2014/main" id="{EE9526BD-73E0-9826-F71C-F7F1F5CAF0E7}"/>
              </a:ext>
            </a:extLst>
          </p:cNvPr>
          <p:cNvSpPr>
            <a:spLocks noGrp="1"/>
          </p:cNvSpPr>
          <p:nvPr>
            <p:ph idx="1"/>
          </p:nvPr>
        </p:nvSpPr>
        <p:spPr/>
        <p:txBody>
          <a:bodyPr/>
          <a:lstStyle/>
          <a:p>
            <a:r>
              <a:rPr lang="en-US" dirty="0"/>
              <a:t>-Male more commonly &amp;severely affected than female .</a:t>
            </a:r>
          </a:p>
          <a:p>
            <a:r>
              <a:rPr lang="en-US" dirty="0"/>
              <a:t>-All male children developed from affected mother are diseased.</a:t>
            </a:r>
          </a:p>
          <a:p>
            <a:r>
              <a:rPr lang="en-US" dirty="0"/>
              <a:t>-Affected male will have only carrier daughters.</a:t>
            </a:r>
          </a:p>
          <a:p>
            <a:r>
              <a:rPr lang="en-US" dirty="0"/>
              <a:t>-Affected male will have no chance to have</a:t>
            </a:r>
          </a:p>
          <a:p>
            <a:r>
              <a:rPr lang="en-US" dirty="0"/>
              <a:t>-affected son (no male to male transmission.</a:t>
            </a:r>
          </a:p>
          <a:p>
            <a:r>
              <a:rPr lang="en-US" dirty="0"/>
              <a:t>--Female carriers are generally unaffected or if affected are more mildly than male .</a:t>
            </a:r>
          </a:p>
          <a:p>
            <a:r>
              <a:rPr lang="en-US" dirty="0"/>
              <a:t>-female develop disease when her father is diseased and mother carrier.</a:t>
            </a:r>
          </a:p>
        </p:txBody>
      </p:sp>
      <p:pic>
        <p:nvPicPr>
          <p:cNvPr id="7" name="Picture 6">
            <a:extLst>
              <a:ext uri="{FF2B5EF4-FFF2-40B4-BE49-F238E27FC236}">
                <a16:creationId xmlns:a16="http://schemas.microsoft.com/office/drawing/2014/main" id="{49C51E8A-B131-CB6C-D792-1C4C87330A7F}"/>
              </a:ext>
            </a:extLst>
          </p:cNvPr>
          <p:cNvPicPr>
            <a:picLocks noChangeAspect="1"/>
          </p:cNvPicPr>
          <p:nvPr/>
        </p:nvPicPr>
        <p:blipFill>
          <a:blip r:embed="rId2"/>
          <a:stretch>
            <a:fillRect/>
          </a:stretch>
        </p:blipFill>
        <p:spPr>
          <a:xfrm>
            <a:off x="7835762" y="612769"/>
            <a:ext cx="4318890" cy="2464728"/>
          </a:xfrm>
          <a:prstGeom prst="rect">
            <a:avLst/>
          </a:prstGeom>
        </p:spPr>
      </p:pic>
    </p:spTree>
    <p:extLst>
      <p:ext uri="{BB962C8B-B14F-4D97-AF65-F5344CB8AC3E}">
        <p14:creationId xmlns:p14="http://schemas.microsoft.com/office/powerpoint/2010/main" val="1217255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CCAB-F47F-5E1F-EAFA-96F70708CBD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5EE6506-5A5E-DE0F-F2DE-3F31FA79C831}"/>
              </a:ext>
            </a:extLst>
          </p:cNvPr>
          <p:cNvPicPr>
            <a:picLocks noGrp="1" noChangeAspect="1"/>
          </p:cNvPicPr>
          <p:nvPr>
            <p:ph idx="1"/>
          </p:nvPr>
        </p:nvPicPr>
        <p:blipFill>
          <a:blip r:embed="rId2"/>
          <a:stretch>
            <a:fillRect/>
          </a:stretch>
        </p:blipFill>
        <p:spPr>
          <a:xfrm>
            <a:off x="1036320" y="373625"/>
            <a:ext cx="7413269" cy="3877290"/>
          </a:xfrm>
        </p:spPr>
      </p:pic>
    </p:spTree>
    <p:extLst>
      <p:ext uri="{BB962C8B-B14F-4D97-AF65-F5344CB8AC3E}">
        <p14:creationId xmlns:p14="http://schemas.microsoft.com/office/powerpoint/2010/main" val="358816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EB41-726B-00C2-6C9F-36332339BE49}"/>
              </a:ext>
            </a:extLst>
          </p:cNvPr>
          <p:cNvSpPr>
            <a:spLocks noGrp="1"/>
          </p:cNvSpPr>
          <p:nvPr>
            <p:ph type="title"/>
          </p:nvPr>
        </p:nvSpPr>
        <p:spPr>
          <a:xfrm>
            <a:off x="566338" y="0"/>
            <a:ext cx="10058400" cy="1450757"/>
          </a:xfrm>
        </p:spPr>
        <p:txBody>
          <a:bodyPr/>
          <a:lstStyle/>
          <a:p>
            <a:r>
              <a:rPr lang="en-US" dirty="0"/>
              <a:t>Genetic disorder </a:t>
            </a:r>
          </a:p>
        </p:txBody>
      </p:sp>
      <p:sp>
        <p:nvSpPr>
          <p:cNvPr id="3" name="Content Placeholder 2">
            <a:extLst>
              <a:ext uri="{FF2B5EF4-FFF2-40B4-BE49-F238E27FC236}">
                <a16:creationId xmlns:a16="http://schemas.microsoft.com/office/drawing/2014/main" id="{C356657F-AE15-1D27-60C0-A817EAA1EBE8}"/>
              </a:ext>
            </a:extLst>
          </p:cNvPr>
          <p:cNvSpPr>
            <a:spLocks noGrp="1"/>
          </p:cNvSpPr>
          <p:nvPr>
            <p:ph idx="1"/>
          </p:nvPr>
        </p:nvSpPr>
        <p:spPr/>
        <p:txBody>
          <a:bodyPr/>
          <a:lstStyle/>
          <a:p>
            <a:r>
              <a:rPr lang="en-US" dirty="0"/>
              <a:t>common, with 2% of live-born babies having a significant congenital malformation and</a:t>
            </a:r>
          </a:p>
          <a:p>
            <a:r>
              <a:rPr lang="en-US" dirty="0"/>
              <a:t>•about 5% a genetic disorder burdensome to the affected individual, family and society, as many are associated with severe and permanent disability. </a:t>
            </a:r>
          </a:p>
          <a:p>
            <a:r>
              <a:rPr lang="en-US" dirty="0"/>
              <a:t>Genetically determined diseases</a:t>
            </a:r>
          </a:p>
          <a:p>
            <a:r>
              <a:rPr lang="en-US" dirty="0"/>
              <a:t>1. Single gene mutations (Mendelian disorders), Duchenne muscular dystrophy, cystic fibrosis.</a:t>
            </a:r>
          </a:p>
          <a:p>
            <a:r>
              <a:rPr lang="en-US" dirty="0"/>
              <a:t>2. Chromosomal disorders. </a:t>
            </a:r>
            <a:r>
              <a:rPr lang="en-US" dirty="0" err="1"/>
              <a:t>Eg.</a:t>
            </a:r>
            <a:r>
              <a:rPr lang="en-US" dirty="0"/>
              <a:t> Down syndrome , </a:t>
            </a:r>
            <a:r>
              <a:rPr lang="en-US" dirty="0" err="1"/>
              <a:t>patau</a:t>
            </a:r>
            <a:r>
              <a:rPr lang="en-US" dirty="0"/>
              <a:t> etc. </a:t>
            </a:r>
          </a:p>
          <a:p>
            <a:r>
              <a:rPr lang="en-US" dirty="0"/>
              <a:t>3. Multi factorial inherited conditions. </a:t>
            </a:r>
          </a:p>
          <a:p>
            <a:r>
              <a:rPr lang="en-US" dirty="0"/>
              <a:t>4. Disorders that show an unusual pattern of inheritance.</a:t>
            </a:r>
          </a:p>
          <a:p>
            <a:r>
              <a:rPr lang="en-US" dirty="0"/>
              <a:t>5. </a:t>
            </a:r>
            <a:r>
              <a:rPr lang="en-US" dirty="0" err="1"/>
              <a:t>Terato</a:t>
            </a:r>
            <a:r>
              <a:rPr lang="en-US" dirty="0"/>
              <a:t> </a:t>
            </a:r>
            <a:r>
              <a:rPr lang="en-US" dirty="0" err="1"/>
              <a:t>genically</a:t>
            </a:r>
            <a:r>
              <a:rPr lang="en-US" dirty="0"/>
              <a:t> caused conditions</a:t>
            </a:r>
          </a:p>
          <a:p>
            <a:endParaRPr lang="en-US" dirty="0"/>
          </a:p>
        </p:txBody>
      </p:sp>
    </p:spTree>
    <p:extLst>
      <p:ext uri="{BB962C8B-B14F-4D97-AF65-F5344CB8AC3E}">
        <p14:creationId xmlns:p14="http://schemas.microsoft.com/office/powerpoint/2010/main" val="202240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42F62-4BDD-ED61-D9C3-8204D839C238}"/>
              </a:ext>
            </a:extLst>
          </p:cNvPr>
          <p:cNvSpPr>
            <a:spLocks noGrp="1"/>
          </p:cNvSpPr>
          <p:nvPr>
            <p:ph type="title"/>
          </p:nvPr>
        </p:nvSpPr>
        <p:spPr/>
        <p:txBody>
          <a:bodyPr/>
          <a:lstStyle/>
          <a:p>
            <a:r>
              <a:rPr lang="en-US" dirty="0">
                <a:solidFill>
                  <a:srgbClr val="FF0000"/>
                </a:solidFill>
              </a:rPr>
              <a:t>X linked dominant</a:t>
            </a:r>
          </a:p>
        </p:txBody>
      </p:sp>
      <p:pic>
        <p:nvPicPr>
          <p:cNvPr id="5" name="Content Placeholder 4">
            <a:extLst>
              <a:ext uri="{FF2B5EF4-FFF2-40B4-BE49-F238E27FC236}">
                <a16:creationId xmlns:a16="http://schemas.microsoft.com/office/drawing/2014/main" id="{A0257C1F-B46D-F2EA-5890-8064432649F8}"/>
              </a:ext>
            </a:extLst>
          </p:cNvPr>
          <p:cNvPicPr>
            <a:picLocks noGrp="1" noChangeAspect="1"/>
          </p:cNvPicPr>
          <p:nvPr>
            <p:ph idx="1"/>
          </p:nvPr>
        </p:nvPicPr>
        <p:blipFill>
          <a:blip r:embed="rId2"/>
          <a:stretch>
            <a:fillRect/>
          </a:stretch>
        </p:blipFill>
        <p:spPr>
          <a:xfrm>
            <a:off x="7635111" y="460528"/>
            <a:ext cx="4254955" cy="2968472"/>
          </a:xfrm>
        </p:spPr>
      </p:pic>
      <p:sp>
        <p:nvSpPr>
          <p:cNvPr id="7" name="TextBox 6">
            <a:extLst>
              <a:ext uri="{FF2B5EF4-FFF2-40B4-BE49-F238E27FC236}">
                <a16:creationId xmlns:a16="http://schemas.microsoft.com/office/drawing/2014/main" id="{5885EF7B-F900-8A97-54F7-5BB340492BFA}"/>
              </a:ext>
            </a:extLst>
          </p:cNvPr>
          <p:cNvSpPr txBox="1"/>
          <p:nvPr/>
        </p:nvSpPr>
        <p:spPr>
          <a:xfrm>
            <a:off x="688258" y="2812317"/>
            <a:ext cx="9910916" cy="2308324"/>
          </a:xfrm>
          <a:prstGeom prst="rect">
            <a:avLst/>
          </a:prstGeom>
          <a:noFill/>
        </p:spPr>
        <p:txBody>
          <a:bodyPr wrap="square">
            <a:spAutoFit/>
          </a:bodyPr>
          <a:lstStyle/>
          <a:p>
            <a:r>
              <a:rPr lang="en-US" sz="2400" dirty="0">
                <a:latin typeface="Times" panose="02020603050405020304" pitchFamily="18" charset="0"/>
              </a:rPr>
              <a:t>Female carrier manifest abnormal findings</a:t>
            </a:r>
          </a:p>
          <a:p>
            <a:r>
              <a:rPr lang="en-US" sz="2400" dirty="0">
                <a:latin typeface="Times" panose="02020603050405020304" pitchFamily="18" charset="0"/>
              </a:rPr>
              <a:t>•Affected male have affected daughters and unaffected sons.</a:t>
            </a:r>
          </a:p>
          <a:p>
            <a:r>
              <a:rPr lang="en-US" sz="2400" dirty="0">
                <a:latin typeface="Times" panose="02020603050405020304" pitchFamily="18" charset="0"/>
              </a:rPr>
              <a:t>•Half of the offspring of an affected women will be affected.</a:t>
            </a:r>
          </a:p>
          <a:p>
            <a:r>
              <a:rPr lang="en-US" sz="2400" dirty="0">
                <a:latin typeface="Times" panose="02020603050405020304" pitchFamily="18" charset="0"/>
              </a:rPr>
              <a:t>•Some of x linked dominant are lethal in males</a:t>
            </a:r>
          </a:p>
          <a:p>
            <a:r>
              <a:rPr lang="en-US" sz="2400" dirty="0">
                <a:latin typeface="Times" panose="02020603050405020304" pitchFamily="18" charset="0"/>
              </a:rPr>
              <a:t>•-affected females are twice as common as affected males ,but affected females typically have milder manifestations of the phenotype</a:t>
            </a:r>
          </a:p>
        </p:txBody>
      </p:sp>
    </p:spTree>
    <p:extLst>
      <p:ext uri="{BB962C8B-B14F-4D97-AF65-F5344CB8AC3E}">
        <p14:creationId xmlns:p14="http://schemas.microsoft.com/office/powerpoint/2010/main" val="353425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AF3D-9AFF-D8C4-4927-F380C7AC33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42DAB4F-5470-2225-CB19-C218FD0B76F7}"/>
              </a:ext>
            </a:extLst>
          </p:cNvPr>
          <p:cNvPicPr>
            <a:picLocks noGrp="1" noChangeAspect="1"/>
          </p:cNvPicPr>
          <p:nvPr>
            <p:ph idx="1"/>
          </p:nvPr>
        </p:nvPicPr>
        <p:blipFill>
          <a:blip r:embed="rId2"/>
          <a:stretch>
            <a:fillRect/>
          </a:stretch>
        </p:blipFill>
        <p:spPr>
          <a:xfrm>
            <a:off x="1036320" y="597918"/>
            <a:ext cx="6593983" cy="3294434"/>
          </a:xfrm>
        </p:spPr>
      </p:pic>
    </p:spTree>
    <p:extLst>
      <p:ext uri="{BB962C8B-B14F-4D97-AF65-F5344CB8AC3E}">
        <p14:creationId xmlns:p14="http://schemas.microsoft.com/office/powerpoint/2010/main" val="968640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595F-9467-53C0-65CA-CFE4F8E049E4}"/>
              </a:ext>
            </a:extLst>
          </p:cNvPr>
          <p:cNvSpPr>
            <a:spLocks noGrp="1"/>
          </p:cNvSpPr>
          <p:nvPr>
            <p:ph type="title"/>
          </p:nvPr>
        </p:nvSpPr>
        <p:spPr/>
        <p:txBody>
          <a:bodyPr/>
          <a:lstStyle/>
          <a:p>
            <a:r>
              <a:rPr lang="en-US" dirty="0"/>
              <a:t>multifactorial inheritance </a:t>
            </a:r>
          </a:p>
        </p:txBody>
      </p:sp>
      <p:sp>
        <p:nvSpPr>
          <p:cNvPr id="3" name="Content Placeholder 2">
            <a:extLst>
              <a:ext uri="{FF2B5EF4-FFF2-40B4-BE49-F238E27FC236}">
                <a16:creationId xmlns:a16="http://schemas.microsoft.com/office/drawing/2014/main" id="{3E4B7E59-F373-E7FD-3BE2-D045B8035E04}"/>
              </a:ext>
            </a:extLst>
          </p:cNvPr>
          <p:cNvSpPr>
            <a:spLocks noGrp="1"/>
          </p:cNvSpPr>
          <p:nvPr>
            <p:ph idx="1"/>
          </p:nvPr>
        </p:nvSpPr>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product of multiple genetics and environmental factors (genetic liability )</a:t>
            </a:r>
          </a:p>
          <a:p>
            <a:r>
              <a:rPr lang="en-US" dirty="0">
                <a:latin typeface="Times New Roman" panose="02020603050405020304" pitchFamily="18" charset="0"/>
                <a:cs typeface="Times New Roman" panose="02020603050405020304" pitchFamily="18" charset="0"/>
              </a:rPr>
              <a:t>-Similar rate of recurrence typically 3-5%among all first degree relatives ,parents ,sibling ,offspring of affected child.</a:t>
            </a:r>
          </a:p>
          <a:p>
            <a:r>
              <a:rPr lang="en-US" dirty="0">
                <a:latin typeface="Times New Roman" panose="02020603050405020304" pitchFamily="18" charset="0"/>
                <a:cs typeface="Times New Roman" panose="02020603050405020304" pitchFamily="18" charset="0"/>
              </a:rPr>
              <a:t>-Rate of recurrence is related to incidence of disease.</a:t>
            </a:r>
          </a:p>
          <a:p>
            <a:r>
              <a:rPr lang="en-US" dirty="0">
                <a:latin typeface="Times New Roman" panose="02020603050405020304" pitchFamily="18" charset="0"/>
                <a:cs typeface="Times New Roman" panose="02020603050405020304" pitchFamily="18" charset="0"/>
              </a:rPr>
              <a:t>-Altered sex predilection ratio. Phenotype varies over wide range </a:t>
            </a:r>
          </a:p>
          <a:p>
            <a:r>
              <a:rPr lang="en-US" dirty="0">
                <a:latin typeface="Times New Roman" panose="02020603050405020304" pitchFamily="18" charset="0"/>
                <a:cs typeface="Times New Roman" panose="02020603050405020304" pitchFamily="18" charset="0"/>
              </a:rPr>
              <a:t>-Increase risk of recurrence may be greater when disorder is more severe ,like long segment</a:t>
            </a:r>
          </a:p>
          <a:p>
            <a:r>
              <a:rPr lang="en-US" dirty="0">
                <a:latin typeface="Times New Roman" panose="02020603050405020304" pitchFamily="18" charset="0"/>
                <a:cs typeface="Times New Roman" panose="02020603050405020304" pitchFamily="18" charset="0"/>
              </a:rPr>
              <a:t>Examples of diseases: </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-Hirschsprung disease</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-Pyloric stenosis</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-Neural tube defect</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-Congenital heart disease</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-Cleft lip</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-Cleft palate</a:t>
            </a:r>
          </a:p>
        </p:txBody>
      </p:sp>
    </p:spTree>
    <p:extLst>
      <p:ext uri="{BB962C8B-B14F-4D97-AF65-F5344CB8AC3E}">
        <p14:creationId xmlns:p14="http://schemas.microsoft.com/office/powerpoint/2010/main" val="354460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F84D-DB16-F542-F9A5-1565834E6495}"/>
              </a:ext>
            </a:extLst>
          </p:cNvPr>
          <p:cNvSpPr>
            <a:spLocks noGrp="1"/>
          </p:cNvSpPr>
          <p:nvPr>
            <p:ph type="title"/>
          </p:nvPr>
        </p:nvSpPr>
        <p:spPr>
          <a:xfrm>
            <a:off x="823942" y="63411"/>
            <a:ext cx="10058400" cy="1450757"/>
          </a:xfrm>
        </p:spPr>
        <p:txBody>
          <a:bodyPr/>
          <a:lstStyle/>
          <a:p>
            <a:r>
              <a:rPr lang="en-US" dirty="0"/>
              <a:t>Mendelian inheritance </a:t>
            </a:r>
          </a:p>
        </p:txBody>
      </p:sp>
      <p:pic>
        <p:nvPicPr>
          <p:cNvPr id="5" name="Content Placeholder 4">
            <a:extLst>
              <a:ext uri="{FF2B5EF4-FFF2-40B4-BE49-F238E27FC236}">
                <a16:creationId xmlns:a16="http://schemas.microsoft.com/office/drawing/2014/main" id="{AA727F56-8EB2-8658-E740-EB0E206CAEEA}"/>
              </a:ext>
            </a:extLst>
          </p:cNvPr>
          <p:cNvPicPr>
            <a:picLocks noGrp="1" noChangeAspect="1"/>
          </p:cNvPicPr>
          <p:nvPr>
            <p:ph idx="1"/>
          </p:nvPr>
        </p:nvPicPr>
        <p:blipFill>
          <a:blip r:embed="rId2"/>
          <a:stretch>
            <a:fillRect/>
          </a:stretch>
        </p:blipFill>
        <p:spPr>
          <a:xfrm>
            <a:off x="1461073" y="1514168"/>
            <a:ext cx="8784139" cy="4867210"/>
          </a:xfrm>
        </p:spPr>
      </p:pic>
    </p:spTree>
    <p:extLst>
      <p:ext uri="{BB962C8B-B14F-4D97-AF65-F5344CB8AC3E}">
        <p14:creationId xmlns:p14="http://schemas.microsoft.com/office/powerpoint/2010/main" val="473301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2080-607F-D259-CE24-90FEFA860A57}"/>
              </a:ext>
            </a:extLst>
          </p:cNvPr>
          <p:cNvSpPr>
            <a:spLocks noGrp="1"/>
          </p:cNvSpPr>
          <p:nvPr>
            <p:ph type="title"/>
          </p:nvPr>
        </p:nvSpPr>
        <p:spPr/>
        <p:txBody>
          <a:bodyPr/>
          <a:lstStyle/>
          <a:p>
            <a:r>
              <a:rPr lang="en-US" dirty="0"/>
              <a:t>Quiz  </a:t>
            </a:r>
          </a:p>
        </p:txBody>
      </p:sp>
      <p:sp>
        <p:nvSpPr>
          <p:cNvPr id="3" name="Content Placeholder 2">
            <a:extLst>
              <a:ext uri="{FF2B5EF4-FFF2-40B4-BE49-F238E27FC236}">
                <a16:creationId xmlns:a16="http://schemas.microsoft.com/office/drawing/2014/main" id="{48F8B556-C0AA-F77B-9FC0-FC2D0100CD12}"/>
              </a:ext>
            </a:extLst>
          </p:cNvPr>
          <p:cNvSpPr>
            <a:spLocks noGrp="1"/>
          </p:cNvSpPr>
          <p:nvPr>
            <p:ph idx="1"/>
          </p:nvPr>
        </p:nvSpPr>
        <p:spPr/>
        <p:txBody>
          <a:bodyPr/>
          <a:lstStyle/>
          <a:p>
            <a:r>
              <a:rPr lang="en-US" sz="4400" dirty="0"/>
              <a:t>Please prepare small paper and write your  name  down </a:t>
            </a:r>
          </a:p>
          <a:p>
            <a:r>
              <a:rPr lang="en-US" sz="4400" dirty="0"/>
              <a:t>You have 5 minutes only. </a:t>
            </a:r>
          </a:p>
          <a:p>
            <a:endParaRPr lang="en-US" dirty="0"/>
          </a:p>
        </p:txBody>
      </p:sp>
    </p:spTree>
    <p:extLst>
      <p:ext uri="{BB962C8B-B14F-4D97-AF65-F5344CB8AC3E}">
        <p14:creationId xmlns:p14="http://schemas.microsoft.com/office/powerpoint/2010/main" val="1195191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079B9-A732-6B25-7A9E-FBAAB2112E94}"/>
              </a:ext>
            </a:extLst>
          </p:cNvPr>
          <p:cNvSpPr>
            <a:spLocks noGrp="1"/>
          </p:cNvSpPr>
          <p:nvPr>
            <p:ph type="title"/>
          </p:nvPr>
        </p:nvSpPr>
        <p:spPr/>
        <p:txBody>
          <a:bodyPr/>
          <a:lstStyle/>
          <a:p>
            <a:r>
              <a:rPr lang="en-US" dirty="0"/>
              <a:t>Mention the mode of inheritance for the following</a:t>
            </a:r>
          </a:p>
        </p:txBody>
      </p:sp>
      <p:sp>
        <p:nvSpPr>
          <p:cNvPr id="3" name="Content Placeholder 2">
            <a:extLst>
              <a:ext uri="{FF2B5EF4-FFF2-40B4-BE49-F238E27FC236}">
                <a16:creationId xmlns:a16="http://schemas.microsoft.com/office/drawing/2014/main" id="{5FACAC35-9206-0C5F-7500-4FB6BD1ADB26}"/>
              </a:ext>
            </a:extLst>
          </p:cNvPr>
          <p:cNvSpPr>
            <a:spLocks noGrp="1"/>
          </p:cNvSpPr>
          <p:nvPr>
            <p:ph idx="1"/>
          </p:nvPr>
        </p:nvSpPr>
        <p:spPr/>
        <p:txBody>
          <a:bodyPr/>
          <a:lstStyle/>
          <a:p>
            <a:r>
              <a:rPr lang="en-US" dirty="0"/>
              <a:t>1- cystic fibrosis </a:t>
            </a:r>
          </a:p>
          <a:p>
            <a:r>
              <a:rPr lang="en-US" dirty="0"/>
              <a:t>2- Marfan syndrome </a:t>
            </a:r>
          </a:p>
          <a:p>
            <a:r>
              <a:rPr lang="en-US" dirty="0"/>
              <a:t>3- cleft lip and palate </a:t>
            </a:r>
          </a:p>
          <a:p>
            <a:r>
              <a:rPr lang="en-US" dirty="0"/>
              <a:t>4- </a:t>
            </a:r>
            <a:r>
              <a:rPr lang="en-US" dirty="0" err="1"/>
              <a:t>incontentia</a:t>
            </a:r>
            <a:r>
              <a:rPr lang="en-US" dirty="0"/>
              <a:t> </a:t>
            </a:r>
            <a:r>
              <a:rPr lang="en-US" dirty="0" err="1"/>
              <a:t>pigmenti</a:t>
            </a:r>
            <a:r>
              <a:rPr lang="en-US" dirty="0"/>
              <a:t>. </a:t>
            </a:r>
          </a:p>
          <a:p>
            <a:r>
              <a:rPr lang="en-US" dirty="0"/>
              <a:t>5- Duchene muscular dystrophy. </a:t>
            </a:r>
          </a:p>
        </p:txBody>
      </p:sp>
    </p:spTree>
    <p:extLst>
      <p:ext uri="{BB962C8B-B14F-4D97-AF65-F5344CB8AC3E}">
        <p14:creationId xmlns:p14="http://schemas.microsoft.com/office/powerpoint/2010/main" val="268623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CEFE-2BCC-7F91-5273-6FC2392C3DE1}"/>
              </a:ext>
            </a:extLst>
          </p:cNvPr>
          <p:cNvSpPr>
            <a:spLocks noGrp="1"/>
          </p:cNvSpPr>
          <p:nvPr>
            <p:ph type="title"/>
          </p:nvPr>
        </p:nvSpPr>
        <p:spPr/>
        <p:txBody>
          <a:bodyPr/>
          <a:lstStyle/>
          <a:p>
            <a:r>
              <a:rPr lang="en-US" dirty="0"/>
              <a:t>Structural Chromosomal mutation </a:t>
            </a:r>
          </a:p>
        </p:txBody>
      </p:sp>
      <p:sp>
        <p:nvSpPr>
          <p:cNvPr id="3" name="Content Placeholder 2">
            <a:extLst>
              <a:ext uri="{FF2B5EF4-FFF2-40B4-BE49-F238E27FC236}">
                <a16:creationId xmlns:a16="http://schemas.microsoft.com/office/drawing/2014/main" id="{895D240B-F202-A6A1-ED41-0644FD959BAF}"/>
              </a:ext>
            </a:extLst>
          </p:cNvPr>
          <p:cNvSpPr>
            <a:spLocks noGrp="1"/>
          </p:cNvSpPr>
          <p:nvPr>
            <p:ph idx="1"/>
          </p:nvPr>
        </p:nvSpPr>
        <p:spPr/>
        <p:txBody>
          <a:bodyPr/>
          <a:lstStyle/>
          <a:p>
            <a:r>
              <a:rPr lang="en-US" dirty="0"/>
              <a:t>chromosomal aberrations</a:t>
            </a:r>
          </a:p>
          <a:p>
            <a:r>
              <a:rPr lang="en-US" dirty="0"/>
              <a:t>• Duplication</a:t>
            </a:r>
          </a:p>
          <a:p>
            <a:r>
              <a:rPr lang="en-US" dirty="0"/>
              <a:t>• Deletions</a:t>
            </a:r>
          </a:p>
          <a:p>
            <a:r>
              <a:rPr lang="en-US" dirty="0"/>
              <a:t>• Inversions</a:t>
            </a:r>
          </a:p>
          <a:p>
            <a:r>
              <a:rPr lang="en-US" dirty="0"/>
              <a:t>• Translocations</a:t>
            </a:r>
          </a:p>
          <a:p>
            <a:r>
              <a:rPr lang="en-US" dirty="0"/>
              <a:t>• Ring chromosome</a:t>
            </a:r>
          </a:p>
          <a:p>
            <a:r>
              <a:rPr lang="en-US" dirty="0"/>
              <a:t>• Isochromosome</a:t>
            </a:r>
          </a:p>
          <a:p>
            <a:r>
              <a:rPr lang="en-US" dirty="0"/>
              <a:t>• Dicentric chromosome</a:t>
            </a:r>
          </a:p>
          <a:p>
            <a:r>
              <a:rPr lang="en-US" dirty="0"/>
              <a:t>• Acentric fragments</a:t>
            </a:r>
          </a:p>
        </p:txBody>
      </p:sp>
    </p:spTree>
    <p:extLst>
      <p:ext uri="{BB962C8B-B14F-4D97-AF65-F5344CB8AC3E}">
        <p14:creationId xmlns:p14="http://schemas.microsoft.com/office/powerpoint/2010/main" val="299949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DF0F-E188-4FCF-FDD0-321AF73BBB2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CABF97C-63CB-3B3F-DF00-C211A35DEA91}"/>
              </a:ext>
            </a:extLst>
          </p:cNvPr>
          <p:cNvPicPr>
            <a:picLocks noGrp="1" noChangeAspect="1"/>
          </p:cNvPicPr>
          <p:nvPr>
            <p:ph idx="1"/>
          </p:nvPr>
        </p:nvPicPr>
        <p:blipFill>
          <a:blip r:embed="rId2"/>
          <a:stretch>
            <a:fillRect/>
          </a:stretch>
        </p:blipFill>
        <p:spPr>
          <a:xfrm>
            <a:off x="914401" y="1846263"/>
            <a:ext cx="9352782" cy="4022725"/>
          </a:xfrm>
        </p:spPr>
      </p:pic>
    </p:spTree>
    <p:extLst>
      <p:ext uri="{BB962C8B-B14F-4D97-AF65-F5344CB8AC3E}">
        <p14:creationId xmlns:p14="http://schemas.microsoft.com/office/powerpoint/2010/main" val="329187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1051-E212-9CD6-320A-5069400CDC3E}"/>
              </a:ext>
            </a:extLst>
          </p:cNvPr>
          <p:cNvSpPr>
            <a:spLocks noGrp="1"/>
          </p:cNvSpPr>
          <p:nvPr>
            <p:ph type="title"/>
          </p:nvPr>
        </p:nvSpPr>
        <p:spPr/>
        <p:txBody>
          <a:bodyPr/>
          <a:lstStyle/>
          <a:p>
            <a:r>
              <a:rPr lang="en-US" dirty="0"/>
              <a:t>Numerical chromosome aberration</a:t>
            </a:r>
            <a:br>
              <a:rPr lang="en-US" dirty="0"/>
            </a:br>
            <a:endParaRPr lang="en-US" dirty="0"/>
          </a:p>
        </p:txBody>
      </p:sp>
      <p:sp>
        <p:nvSpPr>
          <p:cNvPr id="3" name="Content Placeholder 2">
            <a:extLst>
              <a:ext uri="{FF2B5EF4-FFF2-40B4-BE49-F238E27FC236}">
                <a16:creationId xmlns:a16="http://schemas.microsoft.com/office/drawing/2014/main" id="{3B788913-A7AA-2748-BA16-0D8419B1A9EA}"/>
              </a:ext>
            </a:extLst>
          </p:cNvPr>
          <p:cNvSpPr>
            <a:spLocks noGrp="1"/>
          </p:cNvSpPr>
          <p:nvPr>
            <p:ph idx="1"/>
          </p:nvPr>
        </p:nvSpPr>
        <p:spPr>
          <a:xfrm>
            <a:off x="1066800" y="1976284"/>
            <a:ext cx="10058400" cy="4492578"/>
          </a:xfrm>
        </p:spPr>
        <p:txBody>
          <a:bodyPr>
            <a:normAutofit lnSpcReduction="10000"/>
          </a:bodyPr>
          <a:lstStyle/>
          <a:p>
            <a:r>
              <a:rPr lang="en-US" dirty="0"/>
              <a:t>• Euploid chromosome mutation</a:t>
            </a:r>
          </a:p>
          <a:p>
            <a:r>
              <a:rPr lang="en-US" dirty="0"/>
              <a:t>Euploid mutations: each chromosome present in the same number in haploid cell, twice number in diploid and thrice in triploid</a:t>
            </a:r>
          </a:p>
          <a:p>
            <a:r>
              <a:rPr lang="en-US" dirty="0"/>
              <a:t>the Euploid state mean the number of chromosomes in each cell is some multiple of N.</a:t>
            </a:r>
          </a:p>
          <a:p>
            <a:r>
              <a:rPr lang="en-US" dirty="0"/>
              <a:t>-2N (46 chromosomes, diploid)</a:t>
            </a:r>
          </a:p>
          <a:p>
            <a:r>
              <a:rPr lang="en-US" dirty="0"/>
              <a:t>- 3N (69, triploid)</a:t>
            </a:r>
          </a:p>
          <a:p>
            <a:r>
              <a:rPr lang="en-US" dirty="0"/>
              <a:t>-4N (92, tetraploid) and so on.</a:t>
            </a:r>
          </a:p>
          <a:p>
            <a:r>
              <a:rPr lang="en-US" dirty="0"/>
              <a:t>-When chromosomes are present in multiples beyond 4N, the term polyploidy is used</a:t>
            </a:r>
          </a:p>
          <a:p>
            <a:r>
              <a:rPr lang="en-US" b="1" dirty="0">
                <a:highlight>
                  <a:srgbClr val="FFFF00"/>
                </a:highlight>
              </a:rPr>
              <a:t>the Haploid state Mean the cells contains only one half pairs of these chromosomes,1 N (23 chromosomes) like in normal ova &amp;sperm</a:t>
            </a:r>
            <a:r>
              <a:rPr lang="en-US" dirty="0"/>
              <a:t>.</a:t>
            </a:r>
          </a:p>
          <a:p>
            <a:r>
              <a:rPr lang="en-US" dirty="0"/>
              <a:t>.</a:t>
            </a:r>
          </a:p>
        </p:txBody>
      </p:sp>
    </p:spTree>
    <p:extLst>
      <p:ext uri="{BB962C8B-B14F-4D97-AF65-F5344CB8AC3E}">
        <p14:creationId xmlns:p14="http://schemas.microsoft.com/office/powerpoint/2010/main" val="301952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8A71-B846-0BB8-F00C-641E75FD4CA6}"/>
              </a:ext>
            </a:extLst>
          </p:cNvPr>
          <p:cNvSpPr>
            <a:spLocks noGrp="1"/>
          </p:cNvSpPr>
          <p:nvPr>
            <p:ph type="title"/>
          </p:nvPr>
        </p:nvSpPr>
        <p:spPr/>
        <p:txBody>
          <a:bodyPr/>
          <a:lstStyle/>
          <a:p>
            <a:r>
              <a:rPr lang="en-US" dirty="0"/>
              <a:t>Aneuploidy</a:t>
            </a:r>
          </a:p>
        </p:txBody>
      </p:sp>
      <p:sp>
        <p:nvSpPr>
          <p:cNvPr id="3" name="Content Placeholder 2">
            <a:extLst>
              <a:ext uri="{FF2B5EF4-FFF2-40B4-BE49-F238E27FC236}">
                <a16:creationId xmlns:a16="http://schemas.microsoft.com/office/drawing/2014/main" id="{32830671-7324-50D6-9745-5E7E7B53FBBF}"/>
              </a:ext>
            </a:extLst>
          </p:cNvPr>
          <p:cNvSpPr>
            <a:spLocks noGrp="1"/>
          </p:cNvSpPr>
          <p:nvPr>
            <p:ph idx="1"/>
          </p:nvPr>
        </p:nvSpPr>
        <p:spPr/>
        <p:txBody>
          <a:bodyPr/>
          <a:lstStyle/>
          <a:p>
            <a:r>
              <a:rPr lang="en-US" dirty="0"/>
              <a:t>refers to the presence of an extra chromosome or a missing chromosome and is the most common form of chromosomal abnormality</a:t>
            </a:r>
          </a:p>
          <a:p>
            <a:r>
              <a:rPr lang="en-US" dirty="0"/>
              <a:t>• Aneuploid and regular diploid cells exist simultaneously and this is called mosaicism. The condition involves two or more different cell populations from a single fertilized egg.</a:t>
            </a:r>
          </a:p>
        </p:txBody>
      </p:sp>
      <p:pic>
        <p:nvPicPr>
          <p:cNvPr id="5" name="Picture 4">
            <a:extLst>
              <a:ext uri="{FF2B5EF4-FFF2-40B4-BE49-F238E27FC236}">
                <a16:creationId xmlns:a16="http://schemas.microsoft.com/office/drawing/2014/main" id="{6E7E0C3C-616A-B895-36FD-80A03FC8B1DA}"/>
              </a:ext>
            </a:extLst>
          </p:cNvPr>
          <p:cNvPicPr>
            <a:picLocks noChangeAspect="1"/>
          </p:cNvPicPr>
          <p:nvPr/>
        </p:nvPicPr>
        <p:blipFill>
          <a:blip r:embed="rId2"/>
          <a:stretch>
            <a:fillRect/>
          </a:stretch>
        </p:blipFill>
        <p:spPr>
          <a:xfrm>
            <a:off x="1311706" y="3541965"/>
            <a:ext cx="5203065" cy="1504545"/>
          </a:xfrm>
          <a:prstGeom prst="rect">
            <a:avLst/>
          </a:prstGeom>
        </p:spPr>
      </p:pic>
    </p:spTree>
    <p:extLst>
      <p:ext uri="{BB962C8B-B14F-4D97-AF65-F5344CB8AC3E}">
        <p14:creationId xmlns:p14="http://schemas.microsoft.com/office/powerpoint/2010/main" val="53583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6560-13D8-2017-2857-05099EE80F9E}"/>
              </a:ext>
            </a:extLst>
          </p:cNvPr>
          <p:cNvSpPr>
            <a:spLocks noGrp="1"/>
          </p:cNvSpPr>
          <p:nvPr>
            <p:ph type="title"/>
          </p:nvPr>
        </p:nvSpPr>
        <p:spPr/>
        <p:txBody>
          <a:bodyPr/>
          <a:lstStyle/>
          <a:p>
            <a:r>
              <a:rPr lang="en-US" dirty="0"/>
              <a:t>Down syndrome</a:t>
            </a:r>
            <a:br>
              <a:rPr lang="en-US" dirty="0"/>
            </a:br>
            <a:endParaRPr lang="en-US" dirty="0"/>
          </a:p>
        </p:txBody>
      </p:sp>
      <p:sp>
        <p:nvSpPr>
          <p:cNvPr id="3" name="Content Placeholder 2">
            <a:extLst>
              <a:ext uri="{FF2B5EF4-FFF2-40B4-BE49-F238E27FC236}">
                <a16:creationId xmlns:a16="http://schemas.microsoft.com/office/drawing/2014/main" id="{AE2A948A-1FDC-8BB7-BE73-0B6B2A964015}"/>
              </a:ext>
            </a:extLst>
          </p:cNvPr>
          <p:cNvSpPr>
            <a:spLocks noGrp="1"/>
          </p:cNvSpPr>
          <p:nvPr>
            <p:ph idx="1"/>
          </p:nvPr>
        </p:nvSpPr>
        <p:spPr>
          <a:xfrm>
            <a:off x="570271" y="1737360"/>
            <a:ext cx="10585409" cy="4131734"/>
          </a:xfrm>
        </p:spPr>
        <p:txBody>
          <a:bodyPr>
            <a:normAutofit/>
          </a:bodyPr>
          <a:lstStyle/>
          <a:p>
            <a:r>
              <a:rPr lang="en-US" dirty="0"/>
              <a:t>Meiotic non-</a:t>
            </a:r>
            <a:r>
              <a:rPr lang="en-US" dirty="0" err="1"/>
              <a:t>dysjunction</a:t>
            </a:r>
            <a:r>
              <a:rPr lang="en-US" dirty="0"/>
              <a:t> event Trisomy 21 is the cause in 95% of 88% due to </a:t>
            </a:r>
            <a:r>
              <a:rPr lang="en-US" dirty="0" err="1"/>
              <a:t>nondisjuntion</a:t>
            </a:r>
            <a:r>
              <a:rPr lang="en-US" dirty="0"/>
              <a:t> of maternal </a:t>
            </a:r>
            <a:r>
              <a:rPr lang="en-US" dirty="0" err="1"/>
              <a:t>gamate</a:t>
            </a:r>
            <a:r>
              <a:rPr lang="en-US" dirty="0"/>
              <a:t>   8% in the paternal </a:t>
            </a:r>
            <a:r>
              <a:rPr lang="en-US" dirty="0" err="1"/>
              <a:t>gamate</a:t>
            </a:r>
            <a:r>
              <a:rPr lang="en-US" dirty="0"/>
              <a:t> </a:t>
            </a:r>
          </a:p>
          <a:p>
            <a:r>
              <a:rPr lang="en-US" dirty="0"/>
              <a:t>4.5% of cases due to Robertsonian translocation (the long arm of chr 21 is attached to the long arm of another </a:t>
            </a:r>
            <a:r>
              <a:rPr lang="en-US" dirty="0" err="1"/>
              <a:t>chrom</a:t>
            </a:r>
            <a:r>
              <a:rPr lang="en-US" dirty="0"/>
              <a:t>) of ten chr 14 [46 XX, t(14;21)]</a:t>
            </a:r>
          </a:p>
          <a:p>
            <a:r>
              <a:rPr lang="en-US" dirty="0"/>
              <a:t>OR itself 45 XX, t(21;21) The translocation is usually familial Down.</a:t>
            </a:r>
          </a:p>
          <a:p>
            <a:endParaRPr lang="en-US" dirty="0"/>
          </a:p>
        </p:txBody>
      </p:sp>
      <p:pic>
        <p:nvPicPr>
          <p:cNvPr id="5" name="Picture 4">
            <a:extLst>
              <a:ext uri="{FF2B5EF4-FFF2-40B4-BE49-F238E27FC236}">
                <a16:creationId xmlns:a16="http://schemas.microsoft.com/office/drawing/2014/main" id="{65CBB52A-3281-AD2E-88B9-C23674A4D832}"/>
              </a:ext>
            </a:extLst>
          </p:cNvPr>
          <p:cNvPicPr>
            <a:picLocks noChangeAspect="1"/>
          </p:cNvPicPr>
          <p:nvPr/>
        </p:nvPicPr>
        <p:blipFill>
          <a:blip r:embed="rId2"/>
          <a:stretch>
            <a:fillRect/>
          </a:stretch>
        </p:blipFill>
        <p:spPr>
          <a:xfrm>
            <a:off x="8001723" y="3841428"/>
            <a:ext cx="3496064" cy="2558426"/>
          </a:xfrm>
          <a:prstGeom prst="rect">
            <a:avLst/>
          </a:prstGeom>
        </p:spPr>
      </p:pic>
    </p:spTree>
    <p:extLst>
      <p:ext uri="{BB962C8B-B14F-4D97-AF65-F5344CB8AC3E}">
        <p14:creationId xmlns:p14="http://schemas.microsoft.com/office/powerpoint/2010/main" val="54939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D8E9-BFCB-A1A4-2DDE-4CFFC9991B69}"/>
              </a:ext>
            </a:extLst>
          </p:cNvPr>
          <p:cNvSpPr>
            <a:spLocks noGrp="1"/>
          </p:cNvSpPr>
          <p:nvPr>
            <p:ph type="title"/>
          </p:nvPr>
        </p:nvSpPr>
        <p:spPr/>
        <p:txBody>
          <a:bodyPr/>
          <a:lstStyle/>
          <a:p>
            <a:r>
              <a:rPr lang="en-US" dirty="0"/>
              <a:t>Down syndrome </a:t>
            </a:r>
          </a:p>
        </p:txBody>
      </p:sp>
      <p:sp>
        <p:nvSpPr>
          <p:cNvPr id="3" name="Content Placeholder 2">
            <a:extLst>
              <a:ext uri="{FF2B5EF4-FFF2-40B4-BE49-F238E27FC236}">
                <a16:creationId xmlns:a16="http://schemas.microsoft.com/office/drawing/2014/main" id="{9620A6CE-B8F8-98ED-0271-BD36DB0EDE6C}"/>
              </a:ext>
            </a:extLst>
          </p:cNvPr>
          <p:cNvSpPr>
            <a:spLocks noGrp="1"/>
          </p:cNvSpPr>
          <p:nvPr>
            <p:ph idx="1"/>
          </p:nvPr>
        </p:nvSpPr>
        <p:spPr/>
        <p:txBody>
          <a:bodyPr/>
          <a:lstStyle/>
          <a:p>
            <a:r>
              <a:rPr lang="en-US" dirty="0">
                <a:highlight>
                  <a:srgbClr val="FFFF00"/>
                </a:highlight>
              </a:rPr>
              <a:t>-face </a:t>
            </a:r>
            <a:r>
              <a:rPr lang="en-US" dirty="0"/>
              <a:t>:Up slanted palpebral fissures, Almond-shaped eyes that slant up, Epicanthic folds (a fold of skin running across the inner edge of the palpebral fissure),Brush field spots in iris (pigmented spots) ,Small mouth and protruding tongue, Small ears, Flat occiput and third fontanel, Round face and flat nasal bridge</a:t>
            </a:r>
          </a:p>
          <a:p>
            <a:r>
              <a:rPr lang="en-US" dirty="0"/>
              <a:t> -</a:t>
            </a:r>
            <a:r>
              <a:rPr lang="en-US" dirty="0">
                <a:highlight>
                  <a:srgbClr val="FFFF00"/>
                </a:highlight>
              </a:rPr>
              <a:t>hand and feet</a:t>
            </a:r>
            <a:r>
              <a:rPr lang="en-US" dirty="0"/>
              <a:t>: small hand, Single palmar creases ( 60% ,not in mosaics) ,  incurved fifth finger and wide 'sandal' gap between toes. </a:t>
            </a:r>
          </a:p>
          <a:p>
            <a:r>
              <a:rPr lang="en-US" dirty="0"/>
              <a:t>- GIT: TEF, Duodenal atresia , Hirschsprung's disease Later medical problems.</a:t>
            </a:r>
          </a:p>
          <a:p>
            <a:r>
              <a:rPr lang="en-US" dirty="0"/>
              <a:t>-CNS: hypotonia , atlantoaxial subluxation, conductive and SN deafness</a:t>
            </a:r>
          </a:p>
          <a:p>
            <a:r>
              <a:rPr lang="en-US" dirty="0"/>
              <a:t>Delayed motor milestones , mental retardation.</a:t>
            </a:r>
          </a:p>
          <a:p>
            <a:r>
              <a:rPr lang="en-US" dirty="0"/>
              <a:t>Eye: Visual impairment from cataracts, squints, myopia</a:t>
            </a:r>
          </a:p>
          <a:p>
            <a:endParaRPr lang="en-US" dirty="0"/>
          </a:p>
          <a:p>
            <a:pPr marL="0" indent="0">
              <a:buNone/>
            </a:pPr>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D4CB434D-67CD-0FB8-07A4-DD5FF3543EB6}"/>
              </a:ext>
            </a:extLst>
          </p:cNvPr>
          <p:cNvPicPr>
            <a:picLocks noChangeAspect="1"/>
          </p:cNvPicPr>
          <p:nvPr/>
        </p:nvPicPr>
        <p:blipFill>
          <a:blip r:embed="rId2"/>
          <a:stretch>
            <a:fillRect/>
          </a:stretch>
        </p:blipFill>
        <p:spPr>
          <a:xfrm>
            <a:off x="8590208" y="4126902"/>
            <a:ext cx="2794072" cy="1742192"/>
          </a:xfrm>
          <a:prstGeom prst="rect">
            <a:avLst/>
          </a:prstGeom>
        </p:spPr>
      </p:pic>
    </p:spTree>
    <p:extLst>
      <p:ext uri="{BB962C8B-B14F-4D97-AF65-F5344CB8AC3E}">
        <p14:creationId xmlns:p14="http://schemas.microsoft.com/office/powerpoint/2010/main" val="3872181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C7A21-7C05-55A9-116F-671D2F96ECF2}"/>
              </a:ext>
            </a:extLst>
          </p:cNvPr>
          <p:cNvSpPr>
            <a:spLocks noGrp="1"/>
          </p:cNvSpPr>
          <p:nvPr>
            <p:ph type="title"/>
          </p:nvPr>
        </p:nvSpPr>
        <p:spPr>
          <a:xfrm>
            <a:off x="726266" y="2961223"/>
            <a:ext cx="4973494" cy="734477"/>
          </a:xfrm>
        </p:spPr>
        <p:txBody>
          <a:bodyPr>
            <a:normAutofit/>
          </a:bodyPr>
          <a:lstStyle/>
          <a:p>
            <a:r>
              <a:rPr lang="en-US" sz="3200" dirty="0"/>
              <a:t>Brush field</a:t>
            </a:r>
          </a:p>
        </p:txBody>
      </p:sp>
      <p:pic>
        <p:nvPicPr>
          <p:cNvPr id="5" name="Content Placeholder 4">
            <a:extLst>
              <a:ext uri="{FF2B5EF4-FFF2-40B4-BE49-F238E27FC236}">
                <a16:creationId xmlns:a16="http://schemas.microsoft.com/office/drawing/2014/main" id="{E9578504-C8C6-879D-4360-9AF866B68B46}"/>
              </a:ext>
            </a:extLst>
          </p:cNvPr>
          <p:cNvPicPr>
            <a:picLocks noGrp="1" noChangeAspect="1"/>
          </p:cNvPicPr>
          <p:nvPr>
            <p:ph idx="1"/>
          </p:nvPr>
        </p:nvPicPr>
        <p:blipFill>
          <a:blip r:embed="rId2"/>
          <a:stretch>
            <a:fillRect/>
          </a:stretch>
        </p:blipFill>
        <p:spPr>
          <a:xfrm>
            <a:off x="657686" y="740723"/>
            <a:ext cx="5232574" cy="1993273"/>
          </a:xfrm>
        </p:spPr>
      </p:pic>
      <p:pic>
        <p:nvPicPr>
          <p:cNvPr id="7" name="Picture 6">
            <a:extLst>
              <a:ext uri="{FF2B5EF4-FFF2-40B4-BE49-F238E27FC236}">
                <a16:creationId xmlns:a16="http://schemas.microsoft.com/office/drawing/2014/main" id="{BEA438D2-4431-B79B-DCFE-537F64EF793A}"/>
              </a:ext>
            </a:extLst>
          </p:cNvPr>
          <p:cNvPicPr>
            <a:picLocks noChangeAspect="1"/>
          </p:cNvPicPr>
          <p:nvPr/>
        </p:nvPicPr>
        <p:blipFill>
          <a:blip r:embed="rId3"/>
          <a:stretch>
            <a:fillRect/>
          </a:stretch>
        </p:blipFill>
        <p:spPr>
          <a:xfrm>
            <a:off x="7185660" y="468711"/>
            <a:ext cx="3833289" cy="3050188"/>
          </a:xfrm>
          <a:prstGeom prst="rect">
            <a:avLst/>
          </a:prstGeom>
        </p:spPr>
      </p:pic>
      <p:pic>
        <p:nvPicPr>
          <p:cNvPr id="9" name="Picture 8">
            <a:extLst>
              <a:ext uri="{FF2B5EF4-FFF2-40B4-BE49-F238E27FC236}">
                <a16:creationId xmlns:a16="http://schemas.microsoft.com/office/drawing/2014/main" id="{8EF491D9-3B92-CB31-F83B-D923D6A1DBB9}"/>
              </a:ext>
            </a:extLst>
          </p:cNvPr>
          <p:cNvPicPr>
            <a:picLocks noChangeAspect="1"/>
          </p:cNvPicPr>
          <p:nvPr/>
        </p:nvPicPr>
        <p:blipFill>
          <a:blip r:embed="rId4"/>
          <a:stretch>
            <a:fillRect/>
          </a:stretch>
        </p:blipFill>
        <p:spPr>
          <a:xfrm>
            <a:off x="5102609" y="3603773"/>
            <a:ext cx="1808731" cy="2214850"/>
          </a:xfrm>
          <a:prstGeom prst="rect">
            <a:avLst/>
          </a:prstGeom>
        </p:spPr>
      </p:pic>
    </p:spTree>
    <p:extLst>
      <p:ext uri="{BB962C8B-B14F-4D97-AF65-F5344CB8AC3E}">
        <p14:creationId xmlns:p14="http://schemas.microsoft.com/office/powerpoint/2010/main" val="345005793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5815</TotalTime>
  <Words>1272</Words>
  <Application>Microsoft Office PowerPoint</Application>
  <PresentationFormat>Widescreen</PresentationFormat>
  <Paragraphs>136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Calibri Light</vt:lpstr>
      <vt:lpstr>Times</vt:lpstr>
      <vt:lpstr>Times New Roman</vt:lpstr>
      <vt:lpstr>Wingdings</vt:lpstr>
      <vt:lpstr>Retrospect</vt:lpstr>
      <vt:lpstr>Genetic disorder</vt:lpstr>
      <vt:lpstr>Genetic disorder </vt:lpstr>
      <vt:lpstr>Structural Chromosomal mutation </vt:lpstr>
      <vt:lpstr>PowerPoint Presentation</vt:lpstr>
      <vt:lpstr>Numerical chromosome aberration </vt:lpstr>
      <vt:lpstr>Aneuploidy</vt:lpstr>
      <vt:lpstr>Down syndrome </vt:lpstr>
      <vt:lpstr>Down syndrome </vt:lpstr>
      <vt:lpstr>Brush field</vt:lpstr>
      <vt:lpstr>Long term complication:</vt:lpstr>
      <vt:lpstr>Turner syndrome </vt:lpstr>
      <vt:lpstr>Clinical features : </vt:lpstr>
      <vt:lpstr>Treatment </vt:lpstr>
      <vt:lpstr>Mendelian inheritance </vt:lpstr>
      <vt:lpstr>Autosomal dominant like Ehler danols and achondroplasia  </vt:lpstr>
      <vt:lpstr>Clinical  feature </vt:lpstr>
      <vt:lpstr>Autosomal recessive </vt:lpstr>
      <vt:lpstr>X linked recessive </vt:lpstr>
      <vt:lpstr>PowerPoint Presentation</vt:lpstr>
      <vt:lpstr>X linked dominant</vt:lpstr>
      <vt:lpstr>PowerPoint Presentation</vt:lpstr>
      <vt:lpstr>multifactorial inheritance </vt:lpstr>
      <vt:lpstr>Mendelian inheritance </vt:lpstr>
      <vt:lpstr>Quiz  </vt:lpstr>
      <vt:lpstr>Mention the mode of inheritance for the following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disorder</dc:title>
  <dc:creator>Dr. Ali Salih</dc:creator>
  <cp:lastModifiedBy>Dr. Ali Salih</cp:lastModifiedBy>
  <cp:revision>17</cp:revision>
  <dcterms:created xsi:type="dcterms:W3CDTF">2024-11-21T10:29:40Z</dcterms:created>
  <dcterms:modified xsi:type="dcterms:W3CDTF">2024-12-12T09:47:05Z</dcterms:modified>
</cp:coreProperties>
</file>