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3"/>
  </p:notesMasterIdLst>
  <p:sldIdLst>
    <p:sldId id="256" r:id="rId2"/>
    <p:sldId id="257" r:id="rId3"/>
    <p:sldId id="258" r:id="rId4"/>
    <p:sldId id="259" r:id="rId5"/>
    <p:sldId id="260" r:id="rId6"/>
    <p:sldId id="261" r:id="rId7"/>
    <p:sldId id="264" r:id="rId8"/>
    <p:sldId id="263" r:id="rId9"/>
    <p:sldId id="373" r:id="rId10"/>
    <p:sldId id="262" r:id="rId11"/>
    <p:sldId id="265" r:id="rId12"/>
    <p:sldId id="266" r:id="rId13"/>
    <p:sldId id="267" r:id="rId14"/>
    <p:sldId id="273" r:id="rId15"/>
    <p:sldId id="269" r:id="rId16"/>
    <p:sldId id="270" r:id="rId17"/>
    <p:sldId id="271" r:id="rId18"/>
    <p:sldId id="275" r:id="rId19"/>
    <p:sldId id="272" r:id="rId20"/>
    <p:sldId id="274" r:id="rId21"/>
    <p:sldId id="276" r:id="rId22"/>
    <p:sldId id="277" r:id="rId23"/>
    <p:sldId id="278" r:id="rId24"/>
    <p:sldId id="282" r:id="rId25"/>
    <p:sldId id="279" r:id="rId26"/>
    <p:sldId id="280" r:id="rId27"/>
    <p:sldId id="281" r:id="rId28"/>
    <p:sldId id="285" r:id="rId29"/>
    <p:sldId id="283" r:id="rId30"/>
    <p:sldId id="284" r:id="rId31"/>
    <p:sldId id="289" r:id="rId32"/>
    <p:sldId id="290" r:id="rId33"/>
    <p:sldId id="291" r:id="rId34"/>
    <p:sldId id="292" r:id="rId35"/>
    <p:sldId id="293" r:id="rId36"/>
    <p:sldId id="294" r:id="rId37"/>
    <p:sldId id="295" r:id="rId38"/>
    <p:sldId id="296" r:id="rId39"/>
    <p:sldId id="297" r:id="rId40"/>
    <p:sldId id="298" r:id="rId41"/>
    <p:sldId id="300" r:id="rId42"/>
    <p:sldId id="299"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5" r:id="rId65"/>
    <p:sldId id="327" r:id="rId66"/>
    <p:sldId id="326"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5" r:id="rId84"/>
    <p:sldId id="344"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364" autoAdjust="0"/>
  </p:normalViewPr>
  <p:slideViewPr>
    <p:cSldViewPr snapToGrid="0" showGuides="1">
      <p:cViewPr varScale="1">
        <p:scale>
          <a:sx n="65" d="100"/>
          <a:sy n="65" d="100"/>
        </p:scale>
        <p:origin x="912" y="78"/>
      </p:cViewPr>
      <p:guideLst>
        <p:guide orient="horz" pos="2160"/>
        <p:guide pos="3840"/>
      </p:guideLst>
    </p:cSldViewPr>
  </p:slideViewPr>
  <p:notesTextViewPr>
    <p:cViewPr>
      <p:scale>
        <a:sx n="1" d="1"/>
        <a:sy n="1" d="1"/>
      </p:scale>
      <p:origin x="0" y="0"/>
    </p:cViewPr>
  </p:notesTextViewPr>
  <p:sorterViewPr>
    <p:cViewPr varScale="1">
      <p:scale>
        <a:sx n="1" d="1"/>
        <a:sy n="1" d="1"/>
      </p:scale>
      <p:origin x="0" y="-258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96BAD-DA9A-4EE9-B344-EC77F28F1577}" type="datetimeFigureOut">
              <a:rPr lang="en-US" smtClean="0"/>
              <a:t>2025-10-10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E1C19-02A8-456A-9A52-C54AC5795539}" type="slidenum">
              <a:rPr lang="en-US" smtClean="0"/>
              <a:t>‹#›</a:t>
            </a:fld>
            <a:endParaRPr lang="en-US"/>
          </a:p>
        </p:txBody>
      </p:sp>
    </p:spTree>
    <p:extLst>
      <p:ext uri="{BB962C8B-B14F-4D97-AF65-F5344CB8AC3E}">
        <p14:creationId xmlns:p14="http://schemas.microsoft.com/office/powerpoint/2010/main" val="278697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E1C19-02A8-456A-9A52-C54AC5795539}" type="slidenum">
              <a:rPr lang="en-US" smtClean="0"/>
              <a:t>6</a:t>
            </a:fld>
            <a:endParaRPr lang="en-US"/>
          </a:p>
        </p:txBody>
      </p:sp>
    </p:spTree>
    <p:extLst>
      <p:ext uri="{BB962C8B-B14F-4D97-AF65-F5344CB8AC3E}">
        <p14:creationId xmlns:p14="http://schemas.microsoft.com/office/powerpoint/2010/main" val="178007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21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716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36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04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512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058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695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69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39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72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0E1C19-02A8-456A-9A52-C54AC5795539}" type="slidenum">
              <a:rPr lang="en-US" smtClean="0"/>
              <a:t>80</a:t>
            </a:fld>
            <a:endParaRPr lang="en-US"/>
          </a:p>
        </p:txBody>
      </p:sp>
    </p:spTree>
    <p:extLst>
      <p:ext uri="{BB962C8B-B14F-4D97-AF65-F5344CB8AC3E}">
        <p14:creationId xmlns:p14="http://schemas.microsoft.com/office/powerpoint/2010/main" val="4048466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400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52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53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522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320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22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373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137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610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63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5499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766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400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552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90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52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29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83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E1C19-02A8-456A-9A52-C54AC57955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30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145875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3110733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0922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95080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651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369356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4208380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194319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357834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F2027-867E-433A-8BD5-F13FCCF0A5D3}" type="datetimeFigureOut">
              <a:rPr lang="en-US" smtClean="0"/>
              <a:t>2025-10-10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291090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0F2027-867E-433A-8BD5-F13FCCF0A5D3}" type="datetimeFigureOut">
              <a:rPr lang="en-US" smtClean="0"/>
              <a:t>2025-10-10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313888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0F2027-867E-433A-8BD5-F13FCCF0A5D3}" type="datetimeFigureOut">
              <a:rPr lang="en-US" smtClean="0"/>
              <a:t>2025-10-10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74940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0F2027-867E-433A-8BD5-F13FCCF0A5D3}" type="datetimeFigureOut">
              <a:rPr lang="en-US" smtClean="0"/>
              <a:t>2025-10-10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106300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F2027-867E-433A-8BD5-F13FCCF0A5D3}" type="datetimeFigureOut">
              <a:rPr lang="en-US" smtClean="0"/>
              <a:t>2025-10-10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236306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F2027-867E-433A-8BD5-F13FCCF0A5D3}" type="datetimeFigureOut">
              <a:rPr lang="en-US" smtClean="0"/>
              <a:t>2025-10-10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422679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F2027-867E-433A-8BD5-F13FCCF0A5D3}" type="datetimeFigureOut">
              <a:rPr lang="en-US" smtClean="0"/>
              <a:t>2025-10-10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265BA-9627-41B1-885F-DE1BA465E1C7}" type="slidenum">
              <a:rPr lang="en-US" smtClean="0"/>
              <a:t>‹#›</a:t>
            </a:fld>
            <a:endParaRPr lang="en-US"/>
          </a:p>
        </p:txBody>
      </p:sp>
    </p:spTree>
    <p:extLst>
      <p:ext uri="{BB962C8B-B14F-4D97-AF65-F5344CB8AC3E}">
        <p14:creationId xmlns:p14="http://schemas.microsoft.com/office/powerpoint/2010/main" val="264513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0F2027-867E-433A-8BD5-F13FCCF0A5D3}" type="datetimeFigureOut">
              <a:rPr lang="en-US" smtClean="0"/>
              <a:t>2025-10-10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F265BA-9627-41B1-885F-DE1BA465E1C7}" type="slidenum">
              <a:rPr lang="en-US" smtClean="0"/>
              <a:t>‹#›</a:t>
            </a:fld>
            <a:endParaRPr lang="en-US"/>
          </a:p>
        </p:txBody>
      </p:sp>
    </p:spTree>
    <p:extLst>
      <p:ext uri="{BB962C8B-B14F-4D97-AF65-F5344CB8AC3E}">
        <p14:creationId xmlns:p14="http://schemas.microsoft.com/office/powerpoint/2010/main" val="272138815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Microprocessor</a:t>
            </a:r>
          </a:p>
        </p:txBody>
      </p:sp>
      <p:sp>
        <p:nvSpPr>
          <p:cNvPr id="3" name="Subtitle 2"/>
          <p:cNvSpPr>
            <a:spLocks noGrp="1"/>
          </p:cNvSpPr>
          <p:nvPr>
            <p:ph type="subTitle" idx="1"/>
          </p:nvPr>
        </p:nvSpPr>
        <p:spPr>
          <a:xfrm>
            <a:off x="2089404" y="4971010"/>
            <a:ext cx="7891272" cy="1540626"/>
          </a:xfrm>
        </p:spPr>
        <p:txBody>
          <a:bodyPr>
            <a:normAutofit lnSpcReduction="10000"/>
          </a:bodyPr>
          <a:lstStyle/>
          <a:p>
            <a:pPr algn="ctr" rtl="1"/>
            <a:r>
              <a:rPr lang="ar-IQ" sz="1800" b="1" dirty="0"/>
              <a:t>كلية التربية للعلوم الصرفة/ ابن الهيثم</a:t>
            </a:r>
          </a:p>
          <a:p>
            <a:pPr algn="ctr" rtl="1"/>
            <a:r>
              <a:rPr lang="ar-IQ" sz="1800" b="1" dirty="0"/>
              <a:t>المرحلة الثانية</a:t>
            </a:r>
          </a:p>
          <a:p>
            <a:pPr algn="ctr" rtl="1"/>
            <a:r>
              <a:rPr lang="ar-IQ" b="1" dirty="0"/>
              <a:t>ا. د. الاء عبد الحميد عبد اللطيف</a:t>
            </a:r>
          </a:p>
          <a:p>
            <a:pPr algn="r" rtl="1"/>
            <a:r>
              <a:rPr lang="ar-IQ" b="1" dirty="0"/>
              <a:t>                                 م. سكينة شكري </a:t>
            </a:r>
          </a:p>
          <a:p>
            <a:pPr algn="r" rtl="1"/>
            <a:endParaRPr lang="en-US" dirty="0"/>
          </a:p>
        </p:txBody>
      </p:sp>
    </p:spTree>
    <p:extLst>
      <p:ext uri="{BB962C8B-B14F-4D97-AF65-F5344CB8AC3E}">
        <p14:creationId xmlns:p14="http://schemas.microsoft.com/office/powerpoint/2010/main" val="94196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Microprocessors</a:t>
            </a:r>
          </a:p>
        </p:txBody>
      </p:sp>
      <p:sp>
        <p:nvSpPr>
          <p:cNvPr id="3" name="Content Placeholder 2"/>
          <p:cNvSpPr>
            <a:spLocks noGrp="1"/>
          </p:cNvSpPr>
          <p:nvPr>
            <p:ph idx="1"/>
          </p:nvPr>
        </p:nvSpPr>
        <p:spPr>
          <a:xfrm>
            <a:off x="501812" y="1858170"/>
            <a:ext cx="10429424" cy="4653465"/>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We can categorize the microprocessor according to the generations or according to the size of the microprocessor:</a:t>
            </a:r>
          </a:p>
          <a:p>
            <a:pPr marL="457200" indent="-457200" algn="just">
              <a:buClr>
                <a:srgbClr val="FF0000"/>
              </a:buClr>
              <a:buSzPct val="90000"/>
              <a:buFont typeface="+mj-lt"/>
              <a:buAutoNum type="arabicParenR"/>
            </a:pPr>
            <a:r>
              <a:rPr lang="en-US" sz="2400" b="1" dirty="0">
                <a:solidFill>
                  <a:srgbClr val="0070C0"/>
                </a:solidFill>
                <a:latin typeface="Times New Roman" panose="02020603050405020304" pitchFamily="18" charset="0"/>
                <a:cs typeface="Times New Roman" panose="02020603050405020304" pitchFamily="18" charset="0"/>
              </a:rPr>
              <a:t>First Generation (4-bit Microprocessors): </a:t>
            </a:r>
            <a:r>
              <a:rPr lang="en-US" sz="2400" dirty="0">
                <a:latin typeface="Times New Roman" panose="02020603050405020304" pitchFamily="18" charset="0"/>
                <a:cs typeface="Times New Roman" panose="02020603050405020304" pitchFamily="18" charset="0"/>
              </a:rPr>
              <a:t>The first generation microprocessors were introduced in the year 1971-1972 by Intel Corporation. It was named Intel 4004 since it was a 4-bit processor. It was a processor on a single chip. It could perform simple arithmetic and logical operations such as addition, subtraction, Boolean OR and Boolean AND.</a:t>
            </a:r>
          </a:p>
          <a:p>
            <a:pPr marL="457200" indent="-457200" algn="just">
              <a:buClr>
                <a:srgbClr val="FF0000"/>
              </a:buClr>
              <a:buSzPct val="95000"/>
              <a:buFont typeface="+mj-lt"/>
              <a:buAutoNum type="arabicParenR"/>
            </a:pPr>
            <a:r>
              <a:rPr lang="en-US" sz="2400" b="1" dirty="0">
                <a:solidFill>
                  <a:srgbClr val="0070C0"/>
                </a:solidFill>
                <a:latin typeface="Times New Roman" panose="02020603050405020304" pitchFamily="18" charset="0"/>
                <a:cs typeface="Times New Roman" panose="02020603050405020304" pitchFamily="18" charset="0"/>
              </a:rPr>
              <a:t>Second Generation (8-bit Microprocessor): </a:t>
            </a:r>
            <a:r>
              <a:rPr lang="en-US" sz="2400" dirty="0">
                <a:latin typeface="Times New Roman" panose="02020603050405020304" pitchFamily="18" charset="0"/>
                <a:cs typeface="Times New Roman" panose="02020603050405020304" pitchFamily="18" charset="0"/>
              </a:rPr>
              <a:t>The second generation microprocessors were introduced in 1973 again by Intel. It was a first 8 - bit microprocessor which could perform arithmetic and logic operations on 8-bit words. It was Intel 8008, and another improved version was Intel 8088.</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824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Input and Output </a:t>
            </a:r>
          </a:p>
        </p:txBody>
      </p:sp>
      <p:sp>
        <p:nvSpPr>
          <p:cNvPr id="3" name="Content Placeholder 2"/>
          <p:cNvSpPr>
            <a:spLocks noGrp="1"/>
          </p:cNvSpPr>
          <p:nvPr>
            <p:ph idx="1"/>
          </p:nvPr>
        </p:nvSpPr>
        <p:spPr>
          <a:xfrm>
            <a:off x="498760" y="1608793"/>
            <a:ext cx="10571021" cy="480586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Input &amp; Output (I/O) devices provide the means by which a computer system can interact with the outside worlds.</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An I/O device can be a purely input device (e.g. KB, Mouse), a purely output device (printer, screen), or both input and output device like (e.g. disk).</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Regardless of the intended purpose of I/O devices, all communication with these devices must involve the system bus. However, I/O devices are not directly connected to the system bus. Instead, there is usually, On I/O controller that acts as an interface between the system and the I/O devices.</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4000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Accessing I/O Devices</a:t>
            </a:r>
          </a:p>
        </p:txBody>
      </p:sp>
      <p:sp>
        <p:nvSpPr>
          <p:cNvPr id="3" name="Content Placeholder 2"/>
          <p:cNvSpPr>
            <a:spLocks noGrp="1"/>
          </p:cNvSpPr>
          <p:nvPr>
            <p:ph idx="1"/>
          </p:nvPr>
        </p:nvSpPr>
        <p:spPr>
          <a:xfrm>
            <a:off x="498760" y="1608793"/>
            <a:ext cx="10571021" cy="480586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As programmer, you can have direct control to any of the I/O devices (through their associated I/O controller).</a:t>
            </a:r>
          </a:p>
          <a:p>
            <a:pPr algn="just">
              <a:buClr>
                <a:srgbClr val="FF0000"/>
              </a:buClr>
            </a:pPr>
            <a:r>
              <a:rPr lang="en-US" sz="2400" dirty="0">
                <a:latin typeface="Times New Roman" panose="02020603050405020304" pitchFamily="18" charset="0"/>
                <a:cs typeface="Times New Roman" panose="02020603050405020304" pitchFamily="18" charset="0"/>
              </a:rPr>
              <a:t>It is a waste of time and effort if every one had to develop their own routines to access I/O devices. In addition system resource could be abused either intentionally or accidentally. For instance, and improper disk drive could erase the content of a disk due to a bug in the driver routine.</a:t>
            </a:r>
          </a:p>
          <a:p>
            <a:pPr algn="just">
              <a:buClr>
                <a:srgbClr val="FF0000"/>
              </a:buClr>
            </a:pPr>
            <a:r>
              <a:rPr lang="en-US" sz="2400" dirty="0">
                <a:latin typeface="Times New Roman" panose="02020603050405020304" pitchFamily="18" charset="0"/>
                <a:cs typeface="Times New Roman" panose="02020603050405020304" pitchFamily="18" charset="0"/>
              </a:rPr>
              <a:t>To avoid this problem and to provide a standard way of accessing I/O devices, OS provide routine to convent all access I/O devices. Typically, access to I/O devices can be obtain from two layer of system software, the basic I/O system (BIOS) and the OS,BIOS is ROM resident and is a collection of routine that control the I/O devices. Both provide access to routine that control I/O devices through a mechanism called INT (interrupt).</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09850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I/O Address Space and Data Transfer</a:t>
            </a:r>
          </a:p>
        </p:txBody>
      </p:sp>
      <p:sp>
        <p:nvSpPr>
          <p:cNvPr id="3" name="Content Placeholder 2"/>
          <p:cNvSpPr>
            <a:spLocks noGrp="1"/>
          </p:cNvSpPr>
          <p:nvPr>
            <p:ph idx="1"/>
          </p:nvPr>
        </p:nvSpPr>
        <p:spPr>
          <a:xfrm>
            <a:off x="595742" y="2026093"/>
            <a:ext cx="10571021" cy="480586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As we know I/O ports in the 8086 MPU can be either byte wide or word wide. The port that is accessed for input or output of data is selected by an I/O address. The address is specified as port of the instruction that performs the I/O operation.</a:t>
            </a:r>
          </a:p>
          <a:p>
            <a:pPr algn="just">
              <a:buClr>
                <a:srgbClr val="FF0000"/>
              </a:buClr>
            </a:pPr>
            <a:r>
              <a:rPr lang="en-US" sz="2400" dirty="0">
                <a:latin typeface="Times New Roman" panose="02020603050405020304" pitchFamily="18" charset="0"/>
                <a:cs typeface="Times New Roman" panose="02020603050405020304" pitchFamily="18" charset="0"/>
              </a:rPr>
              <a:t>I/O addresses are 16 bit in length and are output by the 8086 to the I/O interface over bus lines AD0 through AD15, the most significant bit A16-A19 of the memory address are held at the 0 logic (not used).</a:t>
            </a:r>
          </a:p>
          <a:p>
            <a:pPr algn="just">
              <a:buClr>
                <a:srgbClr val="FF0000"/>
              </a:buClr>
            </a:pPr>
            <a:r>
              <a:rPr lang="en-US" sz="2400" dirty="0">
                <a:latin typeface="Times New Roman" panose="02020603050405020304" pitchFamily="18" charset="0"/>
                <a:cs typeface="Times New Roman" panose="02020603050405020304" pitchFamily="18" charset="0"/>
              </a:rPr>
              <a:t>Below Figure 19 show a map of I/O address space of the 8086 system. This is an independent 64-KB address space that is dedicated for I/O devices. Notice that its address range is from 000016-FFFF16. Moreover, notice that the eight ports located from address 00F8 to 00FF are specified as reserved. These port addresses are reserved by Intel for use in their future HW and SW products.</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8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a:bodyPr>
          <a:lstStyle/>
          <a:p>
            <a:pPr algn="ctr"/>
            <a:r>
              <a:rPr lang="en-US" dirty="0"/>
              <a:t>I/O Address Space</a:t>
            </a:r>
          </a:p>
        </p:txBody>
      </p:sp>
      <p:sp>
        <p:nvSpPr>
          <p:cNvPr id="3" name="Content Placeholder 2"/>
          <p:cNvSpPr>
            <a:spLocks noGrp="1"/>
          </p:cNvSpPr>
          <p:nvPr>
            <p:ph idx="1"/>
          </p:nvPr>
        </p:nvSpPr>
        <p:spPr>
          <a:xfrm>
            <a:off x="595742" y="2026093"/>
            <a:ext cx="10571021" cy="4805862"/>
          </a:xfrm>
        </p:spPr>
        <p:txBody>
          <a:bodyPr>
            <a:noAutofit/>
          </a:bodyPr>
          <a:lstStyle/>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70789" y="1775046"/>
            <a:ext cx="3426964" cy="4705415"/>
          </a:xfrm>
          <a:prstGeom prst="rect">
            <a:avLst/>
          </a:prstGeom>
          <a:ln w="19050">
            <a:solidFill>
              <a:srgbClr val="0070C0"/>
            </a:solidFill>
          </a:ln>
        </p:spPr>
      </p:pic>
    </p:spTree>
    <p:extLst>
      <p:ext uri="{BB962C8B-B14F-4D97-AF65-F5344CB8AC3E}">
        <p14:creationId xmlns:p14="http://schemas.microsoft.com/office/powerpoint/2010/main" val="41982364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I/O Address Space and Data Transfer</a:t>
            </a:r>
          </a:p>
        </p:txBody>
      </p:sp>
      <p:sp>
        <p:nvSpPr>
          <p:cNvPr id="3" name="Content Placeholder 2"/>
          <p:cNvSpPr>
            <a:spLocks noGrp="1"/>
          </p:cNvSpPr>
          <p:nvPr>
            <p:ph idx="1"/>
          </p:nvPr>
        </p:nvSpPr>
        <p:spPr>
          <a:xfrm>
            <a:off x="595742" y="2026093"/>
            <a:ext cx="10571021" cy="2629034"/>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Data transfer between the MPU and I/O devices are performed over the data bus. Word transfer take place over the complete data bus D0 to D15, and can required either one or two bus cycle.</a:t>
            </a:r>
          </a:p>
          <a:p>
            <a:pPr algn="just">
              <a:buClr>
                <a:srgbClr val="FF0000"/>
              </a:buClr>
            </a:pPr>
            <a:r>
              <a:rPr lang="en-US" sz="2400" dirty="0">
                <a:latin typeface="Times New Roman" panose="02020603050405020304" pitchFamily="18" charset="0"/>
                <a:cs typeface="Times New Roman" panose="02020603050405020304" pitchFamily="18" charset="0"/>
              </a:rPr>
              <a:t>Ports: a port is a device that connects the processor to the external world through a port processor, receive a signal from an input device and send a signal to an output device.</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0437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a:bodyPr>
          <a:lstStyle/>
          <a:p>
            <a:r>
              <a:rPr lang="en-US" dirty="0"/>
              <a:t>Input / Output Instruction</a:t>
            </a:r>
          </a:p>
        </p:txBody>
      </p:sp>
      <p:sp>
        <p:nvSpPr>
          <p:cNvPr id="3" name="Content Placeholder 2"/>
          <p:cNvSpPr>
            <a:spLocks noGrp="1"/>
          </p:cNvSpPr>
          <p:nvPr>
            <p:ph idx="1"/>
          </p:nvPr>
        </p:nvSpPr>
        <p:spPr>
          <a:xfrm>
            <a:off x="498760" y="1887547"/>
            <a:ext cx="10571021" cy="827943"/>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The instruction set contains one type of instruction that transfer information to an I/O device (OUT) and another to read information from an I/O device (IN).</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051035755"/>
              </p:ext>
            </p:extLst>
          </p:nvPr>
        </p:nvGraphicFramePr>
        <p:xfrm>
          <a:off x="1690254" y="3061855"/>
          <a:ext cx="7994072" cy="2299855"/>
        </p:xfrm>
        <a:graphic>
          <a:graphicData uri="http://schemas.openxmlformats.org/drawingml/2006/table">
            <a:tbl>
              <a:tblPr firstRow="1" firstCol="1" lastRow="1" lastCol="1" bandRow="1" bandCol="1"/>
              <a:tblGrid>
                <a:gridCol w="1889507">
                  <a:extLst>
                    <a:ext uri="{9D8B030D-6E8A-4147-A177-3AD203B41FA5}">
                      <a16:colId xmlns:a16="http://schemas.microsoft.com/office/drawing/2014/main" val="2606502851"/>
                    </a:ext>
                  </a:extLst>
                </a:gridCol>
                <a:gridCol w="2034855">
                  <a:extLst>
                    <a:ext uri="{9D8B030D-6E8A-4147-A177-3AD203B41FA5}">
                      <a16:colId xmlns:a16="http://schemas.microsoft.com/office/drawing/2014/main" val="1238699345"/>
                    </a:ext>
                  </a:extLst>
                </a:gridCol>
                <a:gridCol w="2034855">
                  <a:extLst>
                    <a:ext uri="{9D8B030D-6E8A-4147-A177-3AD203B41FA5}">
                      <a16:colId xmlns:a16="http://schemas.microsoft.com/office/drawing/2014/main" val="668064575"/>
                    </a:ext>
                  </a:extLst>
                </a:gridCol>
                <a:gridCol w="2034855">
                  <a:extLst>
                    <a:ext uri="{9D8B030D-6E8A-4147-A177-3AD203B41FA5}">
                      <a16:colId xmlns:a16="http://schemas.microsoft.com/office/drawing/2014/main" val="934659236"/>
                    </a:ext>
                  </a:extLst>
                </a:gridCol>
              </a:tblGrid>
              <a:tr h="459971">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Instruction</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Meaning</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Format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Operation</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88211493"/>
                  </a:ext>
                </a:extLst>
              </a:tr>
              <a:tr h="459971">
                <a:tc rowSpan="2">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Input direct</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ACC, PORT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ACC          PORT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224309"/>
                  </a:ext>
                </a:extLst>
              </a:tr>
              <a:tr h="459971">
                <a:tc vMerge="1">
                  <a:txBody>
                    <a:bodyPr/>
                    <a:lstStyle/>
                    <a:p>
                      <a:endParaRPr lang="en-US"/>
                    </a:p>
                  </a:txBody>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Input indirect</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 ACC, DX</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ACC          (DX)</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649488"/>
                  </a:ext>
                </a:extLst>
              </a:tr>
              <a:tr h="459971">
                <a:tc rowSpan="2">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Output direct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 PORT,ACC</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PORT        ACC</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172041"/>
                  </a:ext>
                </a:extLst>
              </a:tr>
              <a:tr h="459971">
                <a:tc vMerge="1">
                  <a:txBody>
                    <a:bodyPr/>
                    <a:lstStyle/>
                    <a:p>
                      <a:endParaRPr lang="en-US"/>
                    </a:p>
                  </a:txBody>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Output indirect</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OUT DX, ACC</a:t>
                      </a:r>
                      <a:endParaRPr lang="en-US" sz="12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0">
                        <a:lnSpc>
                          <a:spcPct val="150000"/>
                        </a:lnSpc>
                        <a:spcBef>
                          <a:spcPts val="0"/>
                        </a:spcBef>
                        <a:spcAft>
                          <a:spcPts val="0"/>
                        </a:spcAft>
                      </a:pPr>
                      <a:r>
                        <a:rPr lang="en-US" sz="16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(DX)          ACC</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442278"/>
                  </a:ext>
                </a:extLst>
              </a:tr>
            </a:tbl>
          </a:graphicData>
        </a:graphic>
      </p:graphicFrame>
      <p:cxnSp>
        <p:nvCxnSpPr>
          <p:cNvPr id="20" name="Straight Connector 19"/>
          <p:cNvCxnSpPr>
            <a:cxnSpLocks noChangeShapeType="1"/>
          </p:cNvCxnSpPr>
          <p:nvPr/>
        </p:nvCxnSpPr>
        <p:spPr bwMode="auto">
          <a:xfrm>
            <a:off x="8278784" y="4645602"/>
            <a:ext cx="3429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8237220" y="5142779"/>
            <a:ext cx="3429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8237220" y="4145252"/>
            <a:ext cx="3429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8237220" y="3730625"/>
            <a:ext cx="34290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sp>
        <p:nvSpPr>
          <p:cNvPr id="30" name="Rectangle 29"/>
          <p:cNvSpPr/>
          <p:nvPr/>
        </p:nvSpPr>
        <p:spPr>
          <a:xfrm>
            <a:off x="1690254" y="5361710"/>
            <a:ext cx="3210935" cy="1061829"/>
          </a:xfrm>
          <a:prstGeom prst="rect">
            <a:avLst/>
          </a:prstGeom>
        </p:spPr>
        <p:txBody>
          <a:bodyPr wrap="square">
            <a:spAutoFit/>
          </a:bodyPr>
          <a:lstStyle/>
          <a:p>
            <a:pPr algn="just">
              <a:lnSpc>
                <a:spcPct val="150000"/>
              </a:lnSpc>
            </a:pPr>
            <a:r>
              <a:rPr lang="en-US" sz="1400" dirty="0">
                <a:solidFill>
                  <a:srgbClr val="00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lvl="0" algn="just">
              <a:lnSpc>
                <a:spcPct val="150000"/>
              </a:lnSpc>
              <a:tabLst>
                <a:tab pos="45720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ACC = AL or AX</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0714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Input / Output Instruction</a:t>
            </a:r>
          </a:p>
        </p:txBody>
      </p:sp>
      <p:sp>
        <p:nvSpPr>
          <p:cNvPr id="3" name="Content Placeholder 2"/>
          <p:cNvSpPr>
            <a:spLocks noGrp="1"/>
          </p:cNvSpPr>
          <p:nvPr>
            <p:ph idx="1"/>
          </p:nvPr>
        </p:nvSpPr>
        <p:spPr>
          <a:xfrm>
            <a:off x="595742" y="2026093"/>
            <a:ext cx="10571021" cy="3294052"/>
          </a:xfrm>
        </p:spPr>
        <p:txBody>
          <a:bodyPr>
            <a:noAutofit/>
          </a:bodyPr>
          <a:lstStyle/>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Ex 1: </a:t>
            </a:r>
            <a:r>
              <a:rPr lang="en-US" sz="2400" dirty="0">
                <a:latin typeface="Times New Roman" panose="02020603050405020304" pitchFamily="18" charset="0"/>
                <a:cs typeface="Times New Roman" panose="02020603050405020304" pitchFamily="18" charset="0"/>
              </a:rPr>
              <a:t>write a sequence of </a:t>
            </a:r>
            <a:r>
              <a:rPr lang="en-US" sz="2400" dirty="0" err="1">
                <a:latin typeface="Times New Roman" panose="02020603050405020304" pitchFamily="18" charset="0"/>
                <a:cs typeface="Times New Roman" panose="02020603050405020304" pitchFamily="18" charset="0"/>
              </a:rPr>
              <a:t>inst</a:t>
            </a:r>
            <a:r>
              <a:rPr lang="en-US" sz="2400" dirty="0">
                <a:latin typeface="Times New Roman" panose="02020603050405020304" pitchFamily="18" charset="0"/>
                <a:cs typeface="Times New Roman" panose="02020603050405020304" pitchFamily="18" charset="0"/>
              </a:rPr>
              <a:t> that will output FF16 to a byte wide output port at address AB16 of the I/O addresses space.</a:t>
            </a:r>
          </a:p>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first the AL register is loaded with FF16 as an immediate operand in the instruction </a:t>
            </a:r>
          </a:p>
          <a:p>
            <a:pPr algn="just">
              <a:buClr>
                <a:srgbClr val="FF0000"/>
              </a:buClr>
            </a:pPr>
            <a:r>
              <a:rPr lang="en-US" sz="2400" dirty="0">
                <a:latin typeface="Times New Roman" panose="02020603050405020304" pitchFamily="18" charset="0"/>
                <a:cs typeface="Times New Roman" panose="02020603050405020304" pitchFamily="18" charset="0"/>
              </a:rPr>
              <a:t>MOV AL, 0FFH</a:t>
            </a:r>
          </a:p>
          <a:p>
            <a:pPr algn="just">
              <a:buClr>
                <a:srgbClr val="FF0000"/>
              </a:buClr>
            </a:pPr>
            <a:r>
              <a:rPr lang="en-US" sz="2400" dirty="0">
                <a:latin typeface="Times New Roman" panose="02020603050405020304" pitchFamily="18" charset="0"/>
                <a:cs typeface="Times New Roman" panose="02020603050405020304" pitchFamily="18" charset="0"/>
              </a:rPr>
              <a:t>Now the data in AL can be output to the byte wide output port with the instruction</a:t>
            </a:r>
          </a:p>
          <a:p>
            <a:pPr algn="just">
              <a:buClr>
                <a:srgbClr val="FF0000"/>
              </a:buClr>
            </a:pPr>
            <a:r>
              <a:rPr lang="en-US" sz="2400" dirty="0">
                <a:latin typeface="Times New Roman" panose="02020603050405020304" pitchFamily="18" charset="0"/>
                <a:cs typeface="Times New Roman" panose="02020603050405020304" pitchFamily="18" charset="0"/>
              </a:rPr>
              <a:t>OUT 0ABH, AL</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51908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Input / Output Instruction</a:t>
            </a:r>
          </a:p>
        </p:txBody>
      </p:sp>
      <p:sp>
        <p:nvSpPr>
          <p:cNvPr id="3" name="Content Placeholder 2"/>
          <p:cNvSpPr>
            <a:spLocks noGrp="1"/>
          </p:cNvSpPr>
          <p:nvPr>
            <p:ph idx="1"/>
          </p:nvPr>
        </p:nvSpPr>
        <p:spPr>
          <a:xfrm>
            <a:off x="595742" y="2026093"/>
            <a:ext cx="10571021" cy="3294052"/>
          </a:xfrm>
        </p:spPr>
        <p:txBody>
          <a:bodyPr>
            <a:noAutofit/>
          </a:bodyPr>
          <a:lstStyle/>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Ex 2: </a:t>
            </a:r>
            <a:r>
              <a:rPr lang="en-US" sz="2400" dirty="0">
                <a:latin typeface="Times New Roman" panose="02020603050405020304" pitchFamily="18" charset="0"/>
                <a:cs typeface="Times New Roman" panose="02020603050405020304" pitchFamily="18" charset="0"/>
              </a:rPr>
              <a:t>write a series of instruction that will output FF16 to an output port located at address B00016 of the I/O address space</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the DX register must first be loaded with the address of the output port</a:t>
            </a:r>
          </a:p>
          <a:p>
            <a:pPr algn="just">
              <a:buClr>
                <a:srgbClr val="FF0000"/>
              </a:buClr>
            </a:pPr>
            <a:r>
              <a:rPr lang="en-US" sz="2400" dirty="0">
                <a:latin typeface="Times New Roman" panose="02020603050405020304" pitchFamily="18" charset="0"/>
                <a:cs typeface="Times New Roman" panose="02020603050405020304" pitchFamily="18" charset="0"/>
              </a:rPr>
              <a:t>MOV DX, 0B000H</a:t>
            </a:r>
          </a:p>
          <a:p>
            <a:pPr algn="just">
              <a:buClr>
                <a:srgbClr val="FF0000"/>
              </a:buClr>
            </a:pPr>
            <a:r>
              <a:rPr lang="en-US" sz="2400" dirty="0">
                <a:latin typeface="Times New Roman" panose="02020603050405020304" pitchFamily="18" charset="0"/>
                <a:cs typeface="Times New Roman" panose="02020603050405020304" pitchFamily="18" charset="0"/>
              </a:rPr>
              <a:t>Next, the data that is to be output must be loaded into AL</a:t>
            </a:r>
          </a:p>
          <a:p>
            <a:pPr algn="just">
              <a:buClr>
                <a:srgbClr val="FF0000"/>
              </a:buClr>
            </a:pPr>
            <a:r>
              <a:rPr lang="en-US" sz="2400" dirty="0">
                <a:latin typeface="Times New Roman" panose="02020603050405020304" pitchFamily="18" charset="0"/>
                <a:cs typeface="Times New Roman" panose="02020603050405020304" pitchFamily="18" charset="0"/>
              </a:rPr>
              <a:t>MOV AL, 0FFH</a:t>
            </a:r>
          </a:p>
          <a:p>
            <a:pPr algn="just">
              <a:buClr>
                <a:srgbClr val="FF0000"/>
              </a:buClr>
            </a:pPr>
            <a:r>
              <a:rPr lang="en-US" sz="2400" dirty="0">
                <a:latin typeface="Times New Roman" panose="02020603050405020304" pitchFamily="18" charset="0"/>
                <a:cs typeface="Times New Roman" panose="02020603050405020304" pitchFamily="18" charset="0"/>
              </a:rPr>
              <a:t>Finally, the data are output with the instruction</a:t>
            </a:r>
          </a:p>
          <a:p>
            <a:pPr algn="just">
              <a:buClr>
                <a:srgbClr val="FF0000"/>
              </a:buClr>
            </a:pPr>
            <a:r>
              <a:rPr lang="en-US" sz="2400" dirty="0">
                <a:latin typeface="Times New Roman" panose="02020603050405020304" pitchFamily="18" charset="0"/>
                <a:cs typeface="Times New Roman" panose="02020603050405020304" pitchFamily="18" charset="0"/>
              </a:rPr>
              <a:t>OUT DX, AL</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017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5" y="488238"/>
            <a:ext cx="10571021" cy="6064962"/>
          </a:xfrm>
        </p:spPr>
        <p:txBody>
          <a:bodyPr>
            <a:noAutofit/>
          </a:bodyPr>
          <a:lstStyle/>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Ex 3: </a:t>
            </a:r>
            <a:r>
              <a:rPr lang="en-US" sz="2400" dirty="0">
                <a:latin typeface="Times New Roman" panose="02020603050405020304" pitchFamily="18" charset="0"/>
                <a:cs typeface="Times New Roman" panose="02020603050405020304" pitchFamily="18" charset="0"/>
              </a:rPr>
              <a:t>data are to be read in from two byte wide input port at address AA16 and A916 respectively, and then output to a word wide output port at address B00016. Write a sequence of instruction to perform this I/O operation:</a:t>
            </a:r>
          </a:p>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we first read in a byte from the port at address AA16 into AL and move it to AH</a:t>
            </a:r>
          </a:p>
          <a:p>
            <a:pPr algn="just">
              <a:buClr>
                <a:srgbClr val="FF0000"/>
              </a:buClr>
            </a:pPr>
            <a:r>
              <a:rPr lang="en-US" sz="2400" dirty="0">
                <a:latin typeface="Times New Roman" panose="02020603050405020304" pitchFamily="18" charset="0"/>
                <a:cs typeface="Times New Roman" panose="02020603050405020304" pitchFamily="18" charset="0"/>
              </a:rPr>
              <a:t>IN AL, 0AAH</a:t>
            </a:r>
          </a:p>
          <a:p>
            <a:pPr algn="just">
              <a:buClr>
                <a:srgbClr val="FF0000"/>
              </a:buClr>
            </a:pPr>
            <a:r>
              <a:rPr lang="en-US" sz="2400" dirty="0">
                <a:latin typeface="Times New Roman" panose="02020603050405020304" pitchFamily="18" charset="0"/>
                <a:cs typeface="Times New Roman" panose="02020603050405020304" pitchFamily="18" charset="0"/>
              </a:rPr>
              <a:t>MOV AH, AL</a:t>
            </a:r>
          </a:p>
          <a:p>
            <a:pPr algn="just">
              <a:buClr>
                <a:srgbClr val="FF0000"/>
              </a:buClr>
            </a:pPr>
            <a:r>
              <a:rPr lang="en-US" sz="2400" dirty="0">
                <a:latin typeface="Times New Roman" panose="02020603050405020304" pitchFamily="18" charset="0"/>
                <a:cs typeface="Times New Roman" panose="02020603050405020304" pitchFamily="18" charset="0"/>
              </a:rPr>
              <a:t>The other byte can be read into AL</a:t>
            </a:r>
          </a:p>
          <a:p>
            <a:pPr algn="just">
              <a:buClr>
                <a:srgbClr val="FF0000"/>
              </a:buClr>
            </a:pPr>
            <a:r>
              <a:rPr lang="en-US" sz="2400" dirty="0">
                <a:latin typeface="Times New Roman" panose="02020603050405020304" pitchFamily="18" charset="0"/>
                <a:cs typeface="Times New Roman" panose="02020603050405020304" pitchFamily="18" charset="0"/>
              </a:rPr>
              <a:t>IN AL, 0A9H</a:t>
            </a:r>
          </a:p>
          <a:p>
            <a:pPr algn="just">
              <a:buClr>
                <a:srgbClr val="FF0000"/>
              </a:buClr>
            </a:pPr>
            <a:r>
              <a:rPr lang="en-US" sz="2400" dirty="0">
                <a:latin typeface="Times New Roman" panose="02020603050405020304" pitchFamily="18" charset="0"/>
                <a:cs typeface="Times New Roman" panose="02020603050405020304" pitchFamily="18" charset="0"/>
              </a:rPr>
              <a:t>To writhe out the word of data in AX, we can load DX with the addressB00016 and use a variable output instruction</a:t>
            </a:r>
          </a:p>
          <a:p>
            <a:pPr algn="just">
              <a:buClr>
                <a:srgbClr val="FF0000"/>
              </a:buClr>
            </a:pPr>
            <a:r>
              <a:rPr lang="en-US" sz="2400" dirty="0">
                <a:latin typeface="Times New Roman" panose="02020603050405020304" pitchFamily="18" charset="0"/>
                <a:cs typeface="Times New Roman" panose="02020603050405020304" pitchFamily="18" charset="0"/>
              </a:rPr>
              <a:t>MOV DX, 0B000H</a:t>
            </a:r>
          </a:p>
          <a:p>
            <a:pPr algn="just">
              <a:buClr>
                <a:srgbClr val="FF0000"/>
              </a:buClr>
            </a:pPr>
            <a:r>
              <a:rPr lang="en-US" sz="2400" dirty="0">
                <a:latin typeface="Times New Roman" panose="02020603050405020304" pitchFamily="18" charset="0"/>
                <a:cs typeface="Times New Roman" panose="02020603050405020304" pitchFamily="18" charset="0"/>
              </a:rPr>
              <a:t>OUT DX, AX</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69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Isolated and Memory I/O</a:t>
            </a:r>
          </a:p>
        </p:txBody>
      </p:sp>
      <p:sp>
        <p:nvSpPr>
          <p:cNvPr id="3" name="Content Placeholder 2"/>
          <p:cNvSpPr>
            <a:spLocks noGrp="1"/>
          </p:cNvSpPr>
          <p:nvPr>
            <p:ph idx="1"/>
          </p:nvPr>
        </p:nvSpPr>
        <p:spPr>
          <a:xfrm>
            <a:off x="709626" y="2093976"/>
            <a:ext cx="10418622" cy="329405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There are two different method of interfacing I/O to the MPU.</a:t>
            </a:r>
          </a:p>
          <a:p>
            <a:pPr algn="just">
              <a:buClr>
                <a:srgbClr val="FF0000"/>
              </a:buClr>
            </a:pPr>
            <a:r>
              <a:rPr lang="en-US" sz="2400" dirty="0">
                <a:latin typeface="Times New Roman" panose="02020603050405020304" pitchFamily="18" charset="0"/>
                <a:cs typeface="Times New Roman" panose="02020603050405020304" pitchFamily="18" charset="0"/>
              </a:rPr>
              <a:t> In the isolated I/O scheme, the IN, OUT instruction transfer data between the MPU (ACC or memory) and the I/O device.</a:t>
            </a:r>
          </a:p>
        </p:txBody>
      </p:sp>
    </p:spTree>
    <p:extLst>
      <p:ext uri="{BB962C8B-B14F-4D97-AF65-F5344CB8AC3E}">
        <p14:creationId xmlns:p14="http://schemas.microsoft.com/office/powerpoint/2010/main" val="510680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Microprocessors</a:t>
            </a:r>
          </a:p>
        </p:txBody>
      </p:sp>
      <p:sp>
        <p:nvSpPr>
          <p:cNvPr id="3" name="Content Placeholder 2"/>
          <p:cNvSpPr>
            <a:spLocks noGrp="1"/>
          </p:cNvSpPr>
          <p:nvPr>
            <p:ph idx="1"/>
          </p:nvPr>
        </p:nvSpPr>
        <p:spPr>
          <a:xfrm>
            <a:off x="737338" y="2040496"/>
            <a:ext cx="10390909" cy="4512703"/>
          </a:xfrm>
        </p:spPr>
        <p:txBody>
          <a:bodyPr>
            <a:noAutofit/>
          </a:bodyPr>
          <a:lstStyle/>
          <a:p>
            <a:pPr marL="457200" indent="-457200" algn="just">
              <a:buClr>
                <a:srgbClr val="FF0000"/>
              </a:buClr>
              <a:buSzPct val="95000"/>
              <a:buFont typeface="+mj-lt"/>
              <a:buAutoNum type="arabicParenR" startAt="3"/>
            </a:pPr>
            <a:r>
              <a:rPr lang="en-US" sz="2400" b="1" dirty="0">
                <a:solidFill>
                  <a:srgbClr val="0070C0"/>
                </a:solidFill>
                <a:latin typeface="Times New Roman" panose="02020603050405020304" pitchFamily="18" charset="0"/>
                <a:cs typeface="Times New Roman" panose="02020603050405020304" pitchFamily="18" charset="0"/>
              </a:rPr>
              <a:t>Third Generation (16 - bit Microprocessor): </a:t>
            </a:r>
            <a:r>
              <a:rPr lang="en-US" sz="2400" dirty="0">
                <a:latin typeface="Times New Roman" panose="02020603050405020304" pitchFamily="18" charset="0"/>
                <a:cs typeface="Times New Roman" panose="02020603050405020304" pitchFamily="18" charset="0"/>
              </a:rPr>
              <a:t>The third generation microprocessors, introduced in 1978 were represented by Intel's 8086, </a:t>
            </a:r>
            <a:r>
              <a:rPr lang="en-US" sz="2400" dirty="0" err="1">
                <a:latin typeface="Times New Roman" panose="02020603050405020304" pitchFamily="18" charset="0"/>
                <a:cs typeface="Times New Roman" panose="02020603050405020304" pitchFamily="18" charset="0"/>
              </a:rPr>
              <a:t>Zilog</a:t>
            </a:r>
            <a:r>
              <a:rPr lang="en-US" sz="2400" dirty="0">
                <a:latin typeface="Times New Roman" panose="02020603050405020304" pitchFamily="18" charset="0"/>
                <a:cs typeface="Times New Roman" panose="02020603050405020304" pitchFamily="18" charset="0"/>
              </a:rPr>
              <a:t> Z800 and 80286, which were 16 - bit processors with a performance like minicomputers.</a:t>
            </a:r>
          </a:p>
          <a:p>
            <a:pPr marL="457200" indent="-457200" algn="just">
              <a:buClr>
                <a:srgbClr val="FF0000"/>
              </a:buClr>
              <a:buSzPct val="95000"/>
              <a:buFont typeface="+mj-lt"/>
              <a:buAutoNum type="arabicParenR" startAt="3"/>
            </a:pPr>
            <a:r>
              <a:rPr lang="en-US" sz="2400" b="1" dirty="0">
                <a:solidFill>
                  <a:srgbClr val="0070C0"/>
                </a:solidFill>
                <a:latin typeface="Times New Roman" panose="02020603050405020304" pitchFamily="18" charset="0"/>
                <a:cs typeface="Times New Roman" panose="02020603050405020304" pitchFamily="18" charset="0"/>
              </a:rPr>
              <a:t>Fourth Generation (32 - bit Microprocessors): </a:t>
            </a:r>
            <a:r>
              <a:rPr lang="en-US" sz="2400" dirty="0">
                <a:latin typeface="Times New Roman" panose="02020603050405020304" pitchFamily="18" charset="0"/>
                <a:cs typeface="Times New Roman" panose="02020603050405020304" pitchFamily="18" charset="0"/>
              </a:rPr>
              <a:t>Several different companies introduced the 32-bit microprocessors, but the most popular one is the Intel 80386.</a:t>
            </a:r>
          </a:p>
          <a:p>
            <a:pPr marL="457200" indent="-457200" algn="just">
              <a:buClr>
                <a:srgbClr val="FF0000"/>
              </a:buClr>
              <a:buSzPct val="95000"/>
              <a:buFont typeface="+mj-lt"/>
              <a:buAutoNum type="arabicParenR" startAt="3"/>
            </a:pPr>
            <a:r>
              <a:rPr lang="en-US" sz="2400" b="1" dirty="0">
                <a:solidFill>
                  <a:srgbClr val="0070C0"/>
                </a:solidFill>
                <a:latin typeface="Times New Roman" panose="02020603050405020304" pitchFamily="18" charset="0"/>
                <a:cs typeface="Times New Roman" panose="02020603050405020304" pitchFamily="18" charset="0"/>
              </a:rPr>
              <a:t>Fifth Generation (64 - bit Microprocessors): </a:t>
            </a:r>
            <a:r>
              <a:rPr lang="en-US" sz="2400" dirty="0">
                <a:latin typeface="Times New Roman" panose="02020603050405020304" pitchFamily="18" charset="0"/>
                <a:cs typeface="Times New Roman" panose="02020603050405020304" pitchFamily="18" charset="0"/>
              </a:rPr>
              <a:t>From 1995 to now we are in the fifth generation. After 80856, Intel came out with a new processor namely Pentium processor followed by Pentium Pro CPU, which allows multiple CPUs in a single system to achieve multiprocessing. Other improved 64-bit processors are Celeron, Dual, Quad, </a:t>
            </a:r>
            <a:r>
              <a:rPr lang="en-US" sz="2400" dirty="0" err="1">
                <a:latin typeface="Times New Roman" panose="02020603050405020304" pitchFamily="18" charset="0"/>
                <a:cs typeface="Times New Roman" panose="02020603050405020304" pitchFamily="18" charset="0"/>
              </a:rPr>
              <a:t>Octa</a:t>
            </a:r>
            <a:r>
              <a:rPr lang="en-US" sz="2400" dirty="0">
                <a:latin typeface="Times New Roman" panose="02020603050405020304" pitchFamily="18" charset="0"/>
                <a:cs typeface="Times New Roman" panose="02020603050405020304" pitchFamily="18" charset="0"/>
              </a:rPr>
              <a:t> Core processors.</a:t>
            </a:r>
          </a:p>
          <a:p>
            <a:pPr marL="457200" indent="-457200" algn="just">
              <a:buClr>
                <a:srgbClr val="FF0000"/>
              </a:buClr>
              <a:buSzPct val="95000"/>
              <a:buFont typeface="+mj-lt"/>
              <a:buAutoNum type="arabicParenR" startAt="3"/>
            </a:pPr>
            <a:endParaRPr lang="en-US" sz="2400" dirty="0">
              <a:latin typeface="Times New Roman" panose="02020603050405020304" pitchFamily="18" charset="0"/>
              <a:cs typeface="Times New Roman" panose="02020603050405020304" pitchFamily="18" charset="0"/>
            </a:endParaRPr>
          </a:p>
          <a:p>
            <a:pPr marL="457200" indent="-457200" algn="just">
              <a:buClr>
                <a:srgbClr val="FF0000"/>
              </a:buClr>
              <a:buSzPct val="95000"/>
              <a:buFont typeface="+mj-lt"/>
              <a:buAutoNum type="arabicParenR" startAt="3"/>
            </a:pPr>
            <a:endParaRPr lang="en-US" sz="2400" dirty="0">
              <a:latin typeface="Times New Roman" panose="02020603050405020304" pitchFamily="18" charset="0"/>
              <a:cs typeface="Times New Roman" panose="02020603050405020304" pitchFamily="18" charset="0"/>
            </a:endParaRPr>
          </a:p>
          <a:p>
            <a:pPr marL="457200" indent="-457200" algn="just">
              <a:buFont typeface="+mj-lt"/>
              <a:buAutoNum type="arabicParenR" startAt="3"/>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1699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Isolated I/O</a:t>
            </a:r>
          </a:p>
        </p:txBody>
      </p:sp>
      <p:sp>
        <p:nvSpPr>
          <p:cNvPr id="3" name="Content Placeholder 2"/>
          <p:cNvSpPr>
            <a:spLocks noGrp="1"/>
          </p:cNvSpPr>
          <p:nvPr>
            <p:ph idx="1"/>
          </p:nvPr>
        </p:nvSpPr>
        <p:spPr>
          <a:xfrm>
            <a:off x="628024" y="1775322"/>
            <a:ext cx="10942047" cy="2297915"/>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It is the most common I/O transfer techniques. The addressed for insolated I/O device, called ports, are separate from the memory. Because the ports are separate from the memory, because the ports are separate. The user can expand the memory to its full size without using any of memory space for I/O device.</a:t>
            </a:r>
          </a:p>
          <a:p>
            <a:pPr algn="just">
              <a:buClr>
                <a:srgbClr val="FF0000"/>
              </a:buClr>
            </a:pPr>
            <a:r>
              <a:rPr lang="en-US" sz="2400" dirty="0">
                <a:latin typeface="Times New Roman" panose="02020603050405020304" pitchFamily="18" charset="0"/>
                <a:cs typeface="Times New Roman" panose="02020603050405020304" pitchFamily="18" charset="0"/>
              </a:rPr>
              <a:t>A disadvantage of isolated I/O is that, the data transferred between I/O and the MPU must be accessed by the IN, OUT instruction. </a:t>
            </a:r>
          </a:p>
        </p:txBody>
      </p:sp>
      <p:pic>
        <p:nvPicPr>
          <p:cNvPr id="2" name="Picture 1"/>
          <p:cNvPicPr>
            <a:picLocks noChangeAspect="1"/>
          </p:cNvPicPr>
          <p:nvPr/>
        </p:nvPicPr>
        <p:blipFill>
          <a:blip r:embed="rId3"/>
          <a:stretch>
            <a:fillRect/>
          </a:stretch>
        </p:blipFill>
        <p:spPr>
          <a:xfrm>
            <a:off x="3058120" y="4165509"/>
            <a:ext cx="5573262" cy="2499772"/>
          </a:xfrm>
          <a:prstGeom prst="rect">
            <a:avLst/>
          </a:prstGeom>
          <a:ln>
            <a:solidFill>
              <a:srgbClr val="0070C0"/>
            </a:solidFill>
          </a:ln>
        </p:spPr>
      </p:pic>
    </p:spTree>
    <p:extLst>
      <p:ext uri="{BB962C8B-B14F-4D97-AF65-F5344CB8AC3E}">
        <p14:creationId xmlns:p14="http://schemas.microsoft.com/office/powerpoint/2010/main" val="42947184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7337" y="401504"/>
            <a:ext cx="10058400" cy="1108641"/>
          </a:xfrm>
        </p:spPr>
        <p:txBody>
          <a:bodyPr/>
          <a:lstStyle/>
          <a:p>
            <a:r>
              <a:rPr lang="en-US" dirty="0"/>
              <a:t>Memory - Map I/O</a:t>
            </a:r>
          </a:p>
        </p:txBody>
      </p:sp>
      <p:sp>
        <p:nvSpPr>
          <p:cNvPr id="3" name="Content Placeholder 2"/>
          <p:cNvSpPr>
            <a:spLocks noGrp="1"/>
          </p:cNvSpPr>
          <p:nvPr>
            <p:ph idx="1"/>
          </p:nvPr>
        </p:nvSpPr>
        <p:spPr>
          <a:xfrm>
            <a:off x="363263" y="1510146"/>
            <a:ext cx="8032592" cy="4142510"/>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Unlike isolated I/O, memory mapped I/O does not use the IN or OUT instruction. </a:t>
            </a:r>
          </a:p>
          <a:p>
            <a:pPr algn="just">
              <a:buClr>
                <a:srgbClr val="FF0000"/>
              </a:buClr>
            </a:pPr>
            <a:r>
              <a:rPr lang="en-US" sz="2400" dirty="0">
                <a:latin typeface="Times New Roman" panose="02020603050405020304" pitchFamily="18" charset="0"/>
                <a:cs typeface="Times New Roman" panose="02020603050405020304" pitchFamily="18" charset="0"/>
              </a:rPr>
              <a:t>Instead, it uses any instruction that transfer data between the MPU and memory. A memory mapped I/O device is treated as a memory location in memory map.</a:t>
            </a:r>
          </a:p>
          <a:p>
            <a:pPr algn="just">
              <a:buClr>
                <a:srgbClr val="FF0000"/>
              </a:buClr>
            </a:pPr>
            <a:r>
              <a:rPr lang="en-US" sz="2400" dirty="0">
                <a:latin typeface="Times New Roman" panose="02020603050405020304" pitchFamily="18" charset="0"/>
                <a:cs typeface="Times New Roman" panose="02020603050405020304" pitchFamily="18" charset="0"/>
              </a:rPr>
              <a:t>The main advantage of memory-mapped I/O is that any memory transfer instruction can be used to access the I/O </a:t>
            </a:r>
          </a:p>
          <a:p>
            <a:pPr algn="just">
              <a:buClr>
                <a:srgbClr val="FF0000"/>
              </a:buClr>
            </a:pPr>
            <a:r>
              <a:rPr lang="en-US" sz="2400" dirty="0">
                <a:latin typeface="Times New Roman" panose="02020603050405020304" pitchFamily="18" charset="0"/>
                <a:cs typeface="Times New Roman" panose="02020603050405020304" pitchFamily="18" charset="0"/>
              </a:rPr>
              <a:t>The main disadvantage is that a portion of the memory systems used as the I/O map. This reduced the amount of memory available to application. </a:t>
            </a:r>
          </a:p>
        </p:txBody>
      </p:sp>
      <p:pic>
        <p:nvPicPr>
          <p:cNvPr id="2" name="Picture 1"/>
          <p:cNvPicPr>
            <a:picLocks noChangeAspect="1"/>
          </p:cNvPicPr>
          <p:nvPr/>
        </p:nvPicPr>
        <p:blipFill>
          <a:blip r:embed="rId3"/>
          <a:stretch>
            <a:fillRect/>
          </a:stretch>
        </p:blipFill>
        <p:spPr>
          <a:xfrm>
            <a:off x="8624772" y="1510145"/>
            <a:ext cx="3363406" cy="3110665"/>
          </a:xfrm>
          <a:prstGeom prst="rect">
            <a:avLst/>
          </a:prstGeom>
          <a:ln>
            <a:solidFill>
              <a:srgbClr val="0070C0"/>
            </a:solidFill>
          </a:ln>
        </p:spPr>
      </p:pic>
    </p:spTree>
    <p:extLst>
      <p:ext uri="{BB962C8B-B14F-4D97-AF65-F5344CB8AC3E}">
        <p14:creationId xmlns:p14="http://schemas.microsoft.com/office/powerpoint/2010/main" val="355567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926" y="484632"/>
            <a:ext cx="9216321" cy="1609344"/>
          </a:xfrm>
        </p:spPr>
        <p:txBody>
          <a:bodyPr>
            <a:normAutofit/>
          </a:bodyPr>
          <a:lstStyle/>
          <a:p>
            <a:r>
              <a:rPr lang="en-US" sz="6000" dirty="0"/>
              <a:t>RAM</a:t>
            </a:r>
          </a:p>
        </p:txBody>
      </p:sp>
      <p:sp>
        <p:nvSpPr>
          <p:cNvPr id="3" name="Content Placeholder 2"/>
          <p:cNvSpPr>
            <a:spLocks noGrp="1"/>
          </p:cNvSpPr>
          <p:nvPr>
            <p:ph idx="1"/>
          </p:nvPr>
        </p:nvSpPr>
        <p:spPr>
          <a:xfrm>
            <a:off x="917448" y="1927445"/>
            <a:ext cx="10058400" cy="4050792"/>
          </a:xfrm>
        </p:spPr>
        <p:txBody>
          <a:bodyPr>
            <a:normAutofit lnSpcReduction="10000"/>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RAM</a:t>
            </a:r>
            <a:r>
              <a:rPr lang="en-US" sz="2800" dirty="0">
                <a:latin typeface="Times New Roman" panose="02020603050405020304" pitchFamily="18" charset="0"/>
                <a:cs typeface="Times New Roman" panose="02020603050405020304" pitchFamily="18" charset="0"/>
              </a:rPr>
              <a:t> is a memory scheme within the computer system responsible for storing data on a temporary basis, so that it can be promptly accessed by the processor as and when needed. It is volatile in nature, which means that data will be erased once supply to the storage device is turned off. </a:t>
            </a:r>
          </a:p>
          <a:p>
            <a:pPr algn="just"/>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RAM</a:t>
            </a:r>
            <a:r>
              <a:rPr lang="en-US" sz="2800" dirty="0">
                <a:latin typeface="Times New Roman" panose="02020603050405020304" pitchFamily="18" charset="0"/>
                <a:cs typeface="Times New Roman" panose="02020603050405020304" pitchFamily="18" charset="0"/>
              </a:rPr>
              <a:t> stores data randomly and the processor accesses these data randomly from the RAM storage. </a:t>
            </a:r>
          </a:p>
          <a:p>
            <a:pPr algn="just"/>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RAM</a:t>
            </a:r>
            <a:r>
              <a:rPr lang="en-US" sz="2800" dirty="0">
                <a:latin typeface="Times New Roman" panose="02020603050405020304" pitchFamily="18" charset="0"/>
                <a:cs typeface="Times New Roman" panose="02020603050405020304" pitchFamily="18" charset="0"/>
              </a:rPr>
              <a:t> is considered "random access" because you can access any memory cell directly if you know the row and column that intersect at that cell. </a:t>
            </a:r>
          </a:p>
        </p:txBody>
      </p:sp>
    </p:spTree>
    <p:extLst>
      <p:ext uri="{BB962C8B-B14F-4D97-AF65-F5344CB8AC3E}">
        <p14:creationId xmlns:p14="http://schemas.microsoft.com/office/powerpoint/2010/main" val="225735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Write Operation</a:t>
            </a:r>
          </a:p>
        </p:txBody>
      </p:sp>
      <p:sp>
        <p:nvSpPr>
          <p:cNvPr id="3" name="Content Placeholder 2"/>
          <p:cNvSpPr>
            <a:spLocks noGrp="1"/>
          </p:cNvSpPr>
          <p:nvPr>
            <p:ph idx="1"/>
          </p:nvPr>
        </p:nvSpPr>
        <p:spPr>
          <a:xfrm>
            <a:off x="598793" y="1664208"/>
            <a:ext cx="10058400" cy="4847428"/>
          </a:xfrm>
        </p:spPr>
        <p:txBody>
          <a:bodyPr>
            <a:noAutofit/>
          </a:bodyPr>
          <a:lstStyle/>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Three basic steps are needed in order the CPU to perform a write operation into a specified memory location:</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The word to be stored into the memory location is first loaded by the CPU into a specified register, called the memory data register (MDR).</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The address of the location into which the word is to be stored is loaded by the CPU into a specified register, called the memory address register (MAR).</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A signal, called write, is issued by the CPU indicating that the word stored in the MDR is to be stored in the memory location whose address in loaded in the MAR.</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809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Read Operation</a:t>
            </a:r>
          </a:p>
        </p:txBody>
      </p:sp>
      <p:sp>
        <p:nvSpPr>
          <p:cNvPr id="3" name="Content Placeholder 2"/>
          <p:cNvSpPr>
            <a:spLocks noGrp="1"/>
          </p:cNvSpPr>
          <p:nvPr>
            <p:ph idx="1"/>
          </p:nvPr>
        </p:nvSpPr>
        <p:spPr>
          <a:xfrm>
            <a:off x="598793" y="1664208"/>
            <a:ext cx="10058400" cy="4847428"/>
          </a:xfrm>
        </p:spPr>
        <p:txBody>
          <a:bodyPr>
            <a:noAutofit/>
          </a:bodyPr>
          <a:lstStyle/>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Three basic steps are needed in order to perform a memory read operation:</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The address of the location from which the word is to be read is loaded into the MAR.</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A signal, called read, is issued by the CPU indicating that the word whose address is in the MAR is to be read into the MDR.</a:t>
            </a:r>
          </a:p>
          <a:p>
            <a:pPr marL="457200" indent="-457200" algn="just">
              <a:buFont typeface="+mj-lt"/>
              <a:buAutoNum type="arabicPeriod"/>
            </a:pPr>
            <a:r>
              <a:rPr lang="en-US" sz="2800" dirty="0">
                <a:latin typeface="Times New Roman" panose="02020603050405020304" pitchFamily="18" charset="0"/>
                <a:cs typeface="Times New Roman" panose="02020603050405020304" pitchFamily="18" charset="0"/>
              </a:rPr>
              <a:t>After some time, corresponding to the memory delay in reading the specified word, the required word will be loaded by the memory into the MDR ready for use by the CPU.</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4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2" y="484632"/>
            <a:ext cx="9659666" cy="1609344"/>
          </a:xfrm>
        </p:spPr>
        <p:txBody>
          <a:bodyPr>
            <a:normAutofit/>
          </a:bodyPr>
          <a:lstStyle/>
          <a:p>
            <a:r>
              <a:rPr lang="en-US" sz="6000" dirty="0"/>
              <a:t>ROM</a:t>
            </a:r>
          </a:p>
        </p:txBody>
      </p:sp>
      <p:sp>
        <p:nvSpPr>
          <p:cNvPr id="3" name="Content Placeholder 2"/>
          <p:cNvSpPr>
            <a:spLocks noGrp="1"/>
          </p:cNvSpPr>
          <p:nvPr>
            <p:ph idx="1"/>
          </p:nvPr>
        </p:nvSpPr>
        <p:spPr>
          <a:xfrm>
            <a:off x="920496" y="1996718"/>
            <a:ext cx="10207752" cy="4050792"/>
          </a:xfrm>
        </p:spPr>
        <p:txBody>
          <a:bodyPr>
            <a:normAutofit/>
          </a:bodyPr>
          <a:lstStyle/>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ROM</a:t>
            </a:r>
            <a:r>
              <a:rPr lang="en-US" sz="2800" dirty="0">
                <a:latin typeface="Times New Roman" panose="02020603050405020304" pitchFamily="18" charset="0"/>
                <a:cs typeface="Times New Roman" panose="02020603050405020304" pitchFamily="18" charset="0"/>
              </a:rPr>
              <a:t> is a permanent form of storage. </a:t>
            </a:r>
          </a:p>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ROM</a:t>
            </a:r>
            <a:r>
              <a:rPr lang="en-US" sz="2800" dirty="0">
                <a:latin typeface="Times New Roman" panose="02020603050405020304" pitchFamily="18" charset="0"/>
                <a:cs typeface="Times New Roman" panose="02020603050405020304" pitchFamily="18" charset="0"/>
              </a:rPr>
              <a:t> stays active regardless of whether power supply to it is turned on or off. </a:t>
            </a:r>
          </a:p>
          <a:p>
            <a:pPr algn="just">
              <a:lnSpc>
                <a:spcPct val="150000"/>
              </a:lnSpc>
            </a:pPr>
            <a:r>
              <a:rPr lang="en-US" sz="2800" dirty="0">
                <a:solidFill>
                  <a:srgbClr val="FF0000"/>
                </a:solidFill>
                <a:latin typeface="Times New Roman" panose="02020603050405020304" pitchFamily="18" charset="0"/>
                <a:cs typeface="Times New Roman" panose="02020603050405020304" pitchFamily="18" charset="0"/>
              </a:rPr>
              <a:t>ROM</a:t>
            </a:r>
            <a:r>
              <a:rPr lang="en-US" sz="2800" dirty="0">
                <a:latin typeface="Times New Roman" panose="02020603050405020304" pitchFamily="18" charset="0"/>
                <a:cs typeface="Times New Roman" panose="02020603050405020304" pitchFamily="18" charset="0"/>
              </a:rPr>
              <a:t> devices do not allow data stored on them to be modified.</a:t>
            </a:r>
          </a:p>
        </p:txBody>
      </p:sp>
    </p:spTree>
    <p:extLst>
      <p:ext uri="{BB962C8B-B14F-4D97-AF65-F5344CB8AC3E}">
        <p14:creationId xmlns:p14="http://schemas.microsoft.com/office/powerpoint/2010/main" val="165630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Input /Output Devices</a:t>
            </a:r>
            <a:br>
              <a:rPr lang="en-US" dirty="0"/>
            </a:br>
            <a:endParaRPr lang="en-US" dirty="0"/>
          </a:p>
        </p:txBody>
      </p:sp>
      <p:sp>
        <p:nvSpPr>
          <p:cNvPr id="3" name="Content Placeholder 2"/>
          <p:cNvSpPr>
            <a:spLocks noGrp="1"/>
          </p:cNvSpPr>
          <p:nvPr>
            <p:ph idx="1"/>
          </p:nvPr>
        </p:nvSpPr>
        <p:spPr>
          <a:xfrm>
            <a:off x="612647" y="1539516"/>
            <a:ext cx="10678808" cy="5055248"/>
          </a:xfrm>
        </p:spPr>
        <p:txBody>
          <a:bodyPr>
            <a:normAutofit lnSpcReduction="10000"/>
          </a:bodyPr>
          <a:lstStyle/>
          <a:p>
            <a:pPr algn="just"/>
            <a:r>
              <a:rPr lang="en-US" sz="2800" dirty="0">
                <a:solidFill>
                  <a:srgbClr val="FF0000"/>
                </a:solidFill>
                <a:latin typeface="Times New Roman" panose="02020603050405020304" pitchFamily="18" charset="0"/>
                <a:cs typeface="Times New Roman" panose="02020603050405020304" pitchFamily="18" charset="0"/>
              </a:rPr>
              <a:t>Input device </a:t>
            </a:r>
            <a:r>
              <a:rPr lang="en-US" sz="2800" dirty="0">
                <a:latin typeface="Times New Roman" panose="02020603050405020304" pitchFamily="18" charset="0"/>
                <a:cs typeface="Times New Roman" panose="02020603050405020304" pitchFamily="18" charset="0"/>
              </a:rPr>
              <a:t>is any peripheral (piece of computer hardware equipment to provide data and control signals to an information processing system such as a computer). </a:t>
            </a:r>
          </a:p>
          <a:p>
            <a:pPr algn="just"/>
            <a:r>
              <a:rPr lang="en-US" sz="2800" dirty="0">
                <a:solidFill>
                  <a:srgbClr val="FF0000"/>
                </a:solidFill>
                <a:latin typeface="Times New Roman" panose="02020603050405020304" pitchFamily="18" charset="0"/>
                <a:cs typeface="Times New Roman" panose="02020603050405020304" pitchFamily="18" charset="0"/>
              </a:rPr>
              <a:t>Input device </a:t>
            </a:r>
            <a:r>
              <a:rPr lang="en-US" sz="2800" dirty="0">
                <a:latin typeface="Times New Roman" panose="02020603050405020304" pitchFamily="18" charset="0"/>
                <a:cs typeface="Times New Roman" panose="02020603050405020304" pitchFamily="18" charset="0"/>
              </a:rPr>
              <a:t>Translate data from form that humans understand to one that the computer can work with. Most common are keyboard and mouse.</a:t>
            </a:r>
          </a:p>
          <a:p>
            <a:pPr algn="just"/>
            <a:r>
              <a:rPr lang="en-US" sz="2800" dirty="0">
                <a:solidFill>
                  <a:srgbClr val="FF0000"/>
                </a:solidFill>
                <a:latin typeface="Times New Roman" panose="02020603050405020304" pitchFamily="18" charset="0"/>
                <a:cs typeface="Times New Roman" panose="02020603050405020304" pitchFamily="18" charset="0"/>
              </a:rPr>
              <a:t>Output device </a:t>
            </a:r>
            <a:r>
              <a:rPr lang="en-US" sz="2800" dirty="0">
                <a:latin typeface="Times New Roman" panose="02020603050405020304" pitchFamily="18" charset="0"/>
                <a:cs typeface="Times New Roman" panose="02020603050405020304" pitchFamily="18" charset="0"/>
              </a:rPr>
              <a:t>is any piece of computer hardware equipment used to communicate the results of data processing carried out by an information processing system (such as a computer) which converts the electronically generated information into human-readable form.</a:t>
            </a:r>
          </a:p>
          <a:p>
            <a:pPr algn="just"/>
            <a:r>
              <a:rPr lang="en-US" sz="2800" dirty="0">
                <a:solidFill>
                  <a:srgbClr val="FF0000"/>
                </a:solidFill>
                <a:latin typeface="Times New Roman" panose="02020603050405020304" pitchFamily="18" charset="0"/>
                <a:cs typeface="Times New Roman" panose="02020603050405020304" pitchFamily="18" charset="0"/>
              </a:rPr>
              <a:t>I/O Devices </a:t>
            </a:r>
            <a:r>
              <a:rPr lang="en-US" sz="2800" dirty="0">
                <a:latin typeface="Times New Roman" panose="02020603050405020304" pitchFamily="18" charset="0"/>
                <a:cs typeface="Times New Roman" panose="02020603050405020304" pitchFamily="18" charset="0"/>
              </a:rPr>
              <a:t>are connected to the system bus through </a:t>
            </a:r>
            <a:r>
              <a:rPr lang="en-US" sz="2800" b="1" dirty="0">
                <a:latin typeface="Times New Roman" panose="02020603050405020304" pitchFamily="18" charset="0"/>
                <a:cs typeface="Times New Roman" panose="02020603050405020304" pitchFamily="18" charset="0"/>
              </a:rPr>
              <a:t>I/O controller </a:t>
            </a:r>
            <a:r>
              <a:rPr lang="en-US" sz="2800" dirty="0">
                <a:latin typeface="Times New Roman" panose="02020603050405020304" pitchFamily="18" charset="0"/>
                <a:cs typeface="Times New Roman" panose="02020603050405020304" pitchFamily="18" charset="0"/>
              </a:rPr>
              <a:t>(interface) – which acts as interface between the </a:t>
            </a:r>
            <a:r>
              <a:rPr lang="en-US" sz="2800" b="1" dirty="0">
                <a:latin typeface="Times New Roman" panose="02020603050405020304" pitchFamily="18" charset="0"/>
                <a:cs typeface="Times New Roman" panose="02020603050405020304" pitchFamily="18" charset="0"/>
              </a:rPr>
              <a:t>system bus </a:t>
            </a:r>
            <a:r>
              <a:rPr lang="en-US" sz="2800" dirty="0">
                <a:latin typeface="Times New Roman" panose="02020603050405020304" pitchFamily="18" charset="0"/>
                <a:cs typeface="Times New Roman" panose="02020603050405020304" pitchFamily="18" charset="0"/>
              </a:rPr>
              <a:t>and </a:t>
            </a:r>
            <a:r>
              <a:rPr lang="en-US" sz="2800" b="1" dirty="0">
                <a:latin typeface="Times New Roman" panose="02020603050405020304" pitchFamily="18" charset="0"/>
                <a:cs typeface="Times New Roman" panose="02020603050405020304" pitchFamily="18" charset="0"/>
              </a:rPr>
              <a:t>I/O devices</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825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two main reasons for using I/O controllers</a:t>
            </a:r>
          </a:p>
        </p:txBody>
      </p:sp>
      <p:sp>
        <p:nvSpPr>
          <p:cNvPr id="3" name="Content Placeholder 2"/>
          <p:cNvSpPr>
            <a:spLocks noGrp="1"/>
          </p:cNvSpPr>
          <p:nvPr>
            <p:ph idx="1"/>
          </p:nvPr>
        </p:nvSpPr>
        <p:spPr>
          <a:xfrm>
            <a:off x="623455" y="2121408"/>
            <a:ext cx="10504793" cy="4625756"/>
          </a:xfrm>
        </p:spPr>
        <p:txBody>
          <a:bodyPr>
            <a:noAutofit/>
          </a:bodyPr>
          <a:lstStyle/>
          <a:p>
            <a:pPr marL="457200" indent="-457200" algn="just">
              <a:buClr>
                <a:srgbClr val="FF0000"/>
              </a:buClr>
              <a:buSzPct val="98000"/>
              <a:buFont typeface="+mj-lt"/>
              <a:buAutoNum type="arabicPeriod"/>
            </a:pPr>
            <a:r>
              <a:rPr lang="en-US" sz="2800" dirty="0">
                <a:latin typeface="Times New Roman" panose="02020603050405020304" pitchFamily="18" charset="0"/>
                <a:cs typeface="Times New Roman" panose="02020603050405020304" pitchFamily="18" charset="0"/>
              </a:rPr>
              <a:t>I/O devices exhibit different characteristics and if these devices are connected directly, the CPU would have to understand and respond appropriately to each I/O device. This would cause the CPU to spend a lot of time interacting with I/O devices and spend less time executing user programs.</a:t>
            </a:r>
          </a:p>
          <a:p>
            <a:pPr marL="457200" indent="-457200" algn="just">
              <a:buClr>
                <a:srgbClr val="FF0000"/>
              </a:buClr>
              <a:buSzPct val="99000"/>
              <a:buFont typeface="+mj-lt"/>
              <a:buAutoNum type="arabicPeriod" startAt="2"/>
            </a:pPr>
            <a:r>
              <a:rPr lang="en-US" sz="2800" dirty="0">
                <a:latin typeface="Times New Roman" panose="02020603050405020304" pitchFamily="18" charset="0"/>
                <a:cs typeface="Times New Roman" panose="02020603050405020304" pitchFamily="18" charset="0"/>
              </a:rPr>
              <a:t>The amount of electrical power used to send signals on the system bus is very low. This means that the cable connecting the I/O device has to be very short (a few centimeters at most). I/O controllers typically contain driver hardware to send current over long cable that connects I/O devices.</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860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System</a:t>
            </a:r>
          </a:p>
        </p:txBody>
      </p:sp>
      <p:sp>
        <p:nvSpPr>
          <p:cNvPr id="3" name="Content Placeholder 2"/>
          <p:cNvSpPr>
            <a:spLocks noGrp="1"/>
          </p:cNvSpPr>
          <p:nvPr>
            <p:ph idx="1"/>
          </p:nvPr>
        </p:nvSpPr>
        <p:spPr>
          <a:xfrm>
            <a:off x="806613" y="1943516"/>
            <a:ext cx="10058400" cy="4152484"/>
          </a:xfrm>
        </p:spPr>
        <p:txBody>
          <a:bodyPr>
            <a:normAutofit lnSpcReduction="10000"/>
          </a:bodyPr>
          <a:lstStyle/>
          <a:p>
            <a:pPr algn="just">
              <a:buClr>
                <a:srgbClr val="FF0000"/>
              </a:buClr>
              <a:buSzPct val="900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A Bus is a common communications pathway used to carry information between the various elements of a computer system</a:t>
            </a:r>
          </a:p>
          <a:p>
            <a:pPr algn="just">
              <a:buClr>
                <a:srgbClr val="FF0000"/>
              </a:buClr>
              <a:buSzPct val="90000"/>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algn="just">
              <a:buClr>
                <a:srgbClr val="FF0000"/>
              </a:buClr>
              <a:buSzPct val="900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term BUS refers to a group of wires or conduction tracks on a printed circuit board (PCB) though which binary information is transferred from one part of the microcomputer to another</a:t>
            </a:r>
          </a:p>
          <a:p>
            <a:pPr algn="just">
              <a:buClr>
                <a:srgbClr val="FF0000"/>
              </a:buClr>
              <a:buSzPct val="90000"/>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a:p>
            <a:pPr algn="just">
              <a:buClr>
                <a:srgbClr val="FF0000"/>
              </a:buClr>
              <a:buSzPct val="900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The individual subsystems of the digital computer are connected through an interconnecting BUS system.</a:t>
            </a:r>
          </a:p>
          <a:p>
            <a:pPr algn="just">
              <a:buClr>
                <a:srgbClr val="FF0000"/>
              </a:buClr>
              <a:buSzPct val="90000"/>
              <a:buFont typeface="Wingdings" panose="05000000000000000000" pitchFamily="2" charset="2"/>
              <a:buChar char="v"/>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69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83" y="512064"/>
            <a:ext cx="11440807" cy="1609344"/>
          </a:xfrm>
        </p:spPr>
        <p:txBody>
          <a:bodyPr/>
          <a:lstStyle/>
          <a:p>
            <a:r>
              <a:rPr lang="en-US" dirty="0"/>
              <a:t>There are three main bus groups:</a:t>
            </a:r>
          </a:p>
        </p:txBody>
      </p:sp>
      <p:sp>
        <p:nvSpPr>
          <p:cNvPr id="3" name="Content Placeholder 2"/>
          <p:cNvSpPr>
            <a:spLocks noGrp="1"/>
          </p:cNvSpPr>
          <p:nvPr>
            <p:ph idx="1"/>
          </p:nvPr>
        </p:nvSpPr>
        <p:spPr/>
        <p:txBody>
          <a:bodyPr/>
          <a:lstStyle/>
          <a:p>
            <a:pPr marL="742950" indent="-742950">
              <a:buClr>
                <a:srgbClr val="FF0000"/>
              </a:buClr>
              <a:buFont typeface="+mj-lt"/>
              <a:buAutoNum type="arabicParenR"/>
            </a:pPr>
            <a:r>
              <a:rPr lang="en-US" sz="3600" dirty="0">
                <a:latin typeface="Times New Roman" panose="02020603050405020304" pitchFamily="18" charset="0"/>
                <a:cs typeface="Times New Roman" panose="02020603050405020304" pitchFamily="18" charset="0"/>
              </a:rPr>
              <a:t>Address Bus</a:t>
            </a:r>
          </a:p>
          <a:p>
            <a:pPr marL="742950" indent="-742950">
              <a:buClr>
                <a:srgbClr val="FF0000"/>
              </a:buClr>
              <a:buFont typeface="+mj-lt"/>
              <a:buAutoNum type="arabicParenR"/>
            </a:pPr>
            <a:r>
              <a:rPr lang="en-US" sz="3600" dirty="0">
                <a:latin typeface="Times New Roman" panose="02020603050405020304" pitchFamily="18" charset="0"/>
                <a:cs typeface="Times New Roman" panose="02020603050405020304" pitchFamily="18" charset="0"/>
              </a:rPr>
              <a:t>Data Bus</a:t>
            </a:r>
          </a:p>
          <a:p>
            <a:pPr marL="742950" indent="-742950">
              <a:buClr>
                <a:srgbClr val="FF0000"/>
              </a:buClr>
              <a:buFont typeface="+mj-lt"/>
              <a:buAutoNum type="arabicParenR"/>
            </a:pPr>
            <a:r>
              <a:rPr lang="en-US" sz="3600" dirty="0">
                <a:latin typeface="Times New Roman" panose="02020603050405020304" pitchFamily="18" charset="0"/>
                <a:cs typeface="Times New Roman" panose="02020603050405020304" pitchFamily="18" charset="0"/>
              </a:rPr>
              <a:t>Control Bus</a:t>
            </a:r>
          </a:p>
          <a:p>
            <a:endParaRPr lang="en-US" dirty="0"/>
          </a:p>
        </p:txBody>
      </p:sp>
    </p:spTree>
    <p:extLst>
      <p:ext uri="{BB962C8B-B14F-4D97-AF65-F5344CB8AC3E}">
        <p14:creationId xmlns:p14="http://schemas.microsoft.com/office/powerpoint/2010/main" val="309903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Computer</a:t>
            </a:r>
          </a:p>
        </p:txBody>
      </p:sp>
      <p:sp>
        <p:nvSpPr>
          <p:cNvPr id="3" name="Content Placeholder 2"/>
          <p:cNvSpPr>
            <a:spLocks noGrp="1"/>
          </p:cNvSpPr>
          <p:nvPr>
            <p:ph idx="1"/>
          </p:nvPr>
        </p:nvSpPr>
        <p:spPr/>
        <p:txBody>
          <a:bodyPr>
            <a:normAutofit/>
          </a:bodyPr>
          <a:lstStyle/>
          <a:p>
            <a:pPr algn="just"/>
            <a:r>
              <a:rPr lang="en-US" sz="3200" dirty="0">
                <a:latin typeface="Times New Roman" panose="02020603050405020304" pitchFamily="18" charset="0"/>
                <a:cs typeface="Times New Roman" panose="02020603050405020304" pitchFamily="18" charset="0"/>
              </a:rPr>
              <a:t>A computer is an electronic device, operating under the control of instructions stored in its own memory that can accept data (input), process the data according to specified rules, produce information (output), and store the information for future use.</a:t>
            </a:r>
          </a:p>
        </p:txBody>
      </p:sp>
    </p:spTree>
    <p:extLst>
      <p:ext uri="{BB962C8B-B14F-4D97-AF65-F5344CB8AC3E}">
        <p14:creationId xmlns:p14="http://schemas.microsoft.com/office/powerpoint/2010/main" val="198279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arenR"/>
            </a:pPr>
            <a:r>
              <a:rPr lang="en-US" dirty="0"/>
              <a:t>Address Bus</a:t>
            </a:r>
          </a:p>
        </p:txBody>
      </p:sp>
      <p:sp>
        <p:nvSpPr>
          <p:cNvPr id="3" name="Content Placeholder 2"/>
          <p:cNvSpPr>
            <a:spLocks noGrp="1"/>
          </p:cNvSpPr>
          <p:nvPr>
            <p:ph idx="1"/>
          </p:nvPr>
        </p:nvSpPr>
        <p:spPr/>
        <p:txBody>
          <a:bodyPr>
            <a:normAutofit/>
          </a:bodyPr>
          <a:lstStyle/>
          <a:p>
            <a:pPr algn="just">
              <a:buClr>
                <a:srgbClr val="FF0000"/>
              </a:buClr>
            </a:pPr>
            <a:r>
              <a:rPr lang="en-US" sz="2800" dirty="0">
                <a:latin typeface="Times New Roman" panose="02020603050405020304" pitchFamily="18" charset="0"/>
                <a:cs typeface="Times New Roman" panose="02020603050405020304" pitchFamily="18" charset="0"/>
              </a:rPr>
              <a:t>The address bus consists of 16, 20, 24, or more parallel signal lines. On these lines the CPU sends out the address of the memory location that is to be written to or read from. </a:t>
            </a:r>
          </a:p>
          <a:p>
            <a:pPr algn="just">
              <a:buClr>
                <a:srgbClr val="FF0000"/>
              </a:buClr>
            </a:pPr>
            <a:r>
              <a:rPr lang="en-US" sz="2800" dirty="0">
                <a:latin typeface="Times New Roman" panose="02020603050405020304" pitchFamily="18" charset="0"/>
                <a:cs typeface="Times New Roman" panose="02020603050405020304" pitchFamily="18" charset="0"/>
              </a:rPr>
              <a:t>The number of address lines determines the number of memory locations that the CPU can address. If the CPU has N address lines then it can directly address 2N memory locations. </a:t>
            </a:r>
          </a:p>
          <a:p>
            <a:pPr algn="just">
              <a:buClr>
                <a:srgbClr val="FF0000"/>
              </a:buClr>
            </a:pPr>
            <a:r>
              <a:rPr lang="en-US" sz="2800" dirty="0">
                <a:latin typeface="Times New Roman" panose="02020603050405020304" pitchFamily="18" charset="0"/>
                <a:cs typeface="Times New Roman" panose="02020603050405020304" pitchFamily="18" charset="0"/>
              </a:rPr>
              <a:t>The 8086 microprocessor has 20 bit address bus, therefore it can address a maximum of 1M byte of memory location with an address ranged from (00000)H-(FFFFF)H</a:t>
            </a:r>
          </a:p>
        </p:txBody>
      </p:sp>
    </p:spTree>
    <p:extLst>
      <p:ext uri="{BB962C8B-B14F-4D97-AF65-F5344CB8AC3E}">
        <p14:creationId xmlns:p14="http://schemas.microsoft.com/office/powerpoint/2010/main" val="15082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arenR" startAt="2"/>
            </a:pPr>
            <a:r>
              <a:rPr lang="en-US" dirty="0"/>
              <a:t>Data Bus</a:t>
            </a:r>
          </a:p>
        </p:txBody>
      </p:sp>
      <p:sp>
        <p:nvSpPr>
          <p:cNvPr id="3" name="Content Placeholder 2"/>
          <p:cNvSpPr>
            <a:spLocks noGrp="1"/>
          </p:cNvSpPr>
          <p:nvPr>
            <p:ph idx="1"/>
          </p:nvPr>
        </p:nvSpPr>
        <p:spPr/>
        <p:txBody>
          <a:bodyPr>
            <a:normAutofit/>
          </a:bodyPr>
          <a:lstStyle/>
          <a:p>
            <a:pPr algn="just">
              <a:buClr>
                <a:srgbClr val="FF0000"/>
              </a:buClr>
            </a:pPr>
            <a:r>
              <a:rPr lang="en-US" sz="2800" dirty="0">
                <a:latin typeface="Times New Roman" panose="02020603050405020304" pitchFamily="18" charset="0"/>
                <a:cs typeface="Times New Roman" panose="02020603050405020304" pitchFamily="18" charset="0"/>
              </a:rPr>
              <a:t>The data bus consists of 8, 16, 32 or more parallel signal lines. As indicated by the double-ended arrows on the data bus line, the data bus lines are bi-directional. </a:t>
            </a:r>
          </a:p>
          <a:p>
            <a:pPr algn="just">
              <a:buClr>
                <a:srgbClr val="FF0000"/>
              </a:buClr>
            </a:pPr>
            <a:r>
              <a:rPr lang="en-US" sz="2800" dirty="0">
                <a:latin typeface="Times New Roman" panose="02020603050405020304" pitchFamily="18" charset="0"/>
                <a:cs typeface="Times New Roman" panose="02020603050405020304" pitchFamily="18" charset="0"/>
              </a:rPr>
              <a:t>This means that the CPU can read data in on these lines from memory or from a port as well as send data out on these lines to memory location or to a port. </a:t>
            </a:r>
          </a:p>
          <a:p>
            <a:pPr algn="just">
              <a:buClr>
                <a:srgbClr val="FF0000"/>
              </a:buClr>
            </a:pPr>
            <a:r>
              <a:rPr lang="en-US" sz="2800" dirty="0">
                <a:latin typeface="Times New Roman" panose="02020603050405020304" pitchFamily="18" charset="0"/>
                <a:cs typeface="Times New Roman" panose="02020603050405020304" pitchFamily="18" charset="0"/>
              </a:rPr>
              <a:t>Many devices in a system will have their outputs connected to the data bus, but the outputs of only one device at a time will be enabled.</a:t>
            </a:r>
          </a:p>
        </p:txBody>
      </p:sp>
    </p:spTree>
    <p:extLst>
      <p:ext uri="{BB962C8B-B14F-4D97-AF65-F5344CB8AC3E}">
        <p14:creationId xmlns:p14="http://schemas.microsoft.com/office/powerpoint/2010/main" val="3687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914400" indent="-914400">
              <a:buFont typeface="+mj-lt"/>
              <a:buAutoNum type="arabicParenR" startAt="3"/>
            </a:pPr>
            <a:r>
              <a:rPr lang="en-US" dirty="0"/>
              <a:t>Control Bus</a:t>
            </a:r>
          </a:p>
        </p:txBody>
      </p:sp>
      <p:sp>
        <p:nvSpPr>
          <p:cNvPr id="3" name="Content Placeholder 2"/>
          <p:cNvSpPr>
            <a:spLocks noGrp="1"/>
          </p:cNvSpPr>
          <p:nvPr>
            <p:ph idx="1"/>
          </p:nvPr>
        </p:nvSpPr>
        <p:spPr/>
        <p:txBody>
          <a:bodyPr>
            <a:normAutofit/>
          </a:bodyPr>
          <a:lstStyle/>
          <a:p>
            <a:pPr algn="just">
              <a:buClr>
                <a:srgbClr val="FF0000"/>
              </a:buClr>
            </a:pPr>
            <a:r>
              <a:rPr lang="en-US" sz="2800" dirty="0">
                <a:latin typeface="Times New Roman" panose="02020603050405020304" pitchFamily="18" charset="0"/>
                <a:cs typeface="Times New Roman" panose="02020603050405020304" pitchFamily="18" charset="0"/>
              </a:rPr>
              <a:t>The control bus consists of 4-10 parallel signal lines. </a:t>
            </a:r>
          </a:p>
          <a:p>
            <a:pPr algn="just">
              <a:buClr>
                <a:srgbClr val="FF0000"/>
              </a:buClr>
            </a:pPr>
            <a:r>
              <a:rPr lang="en-US" sz="2800" dirty="0">
                <a:latin typeface="Times New Roman" panose="02020603050405020304" pitchFamily="18" charset="0"/>
                <a:cs typeface="Times New Roman" panose="02020603050405020304" pitchFamily="18" charset="0"/>
              </a:rPr>
              <a:t>The CPU sends out signals on the control bus to enable the outputs of addressed memory devices or port devices. </a:t>
            </a:r>
          </a:p>
          <a:p>
            <a:pPr algn="just">
              <a:buClr>
                <a:srgbClr val="FF0000"/>
              </a:buClr>
            </a:pPr>
            <a:r>
              <a:rPr lang="en-US" sz="2800" dirty="0">
                <a:latin typeface="Times New Roman" panose="02020603050405020304" pitchFamily="18" charset="0"/>
                <a:cs typeface="Times New Roman" panose="02020603050405020304" pitchFamily="18" charset="0"/>
              </a:rPr>
              <a:t>Typical control bus signals are memory read, memory write, I/O read, and I/O writer. </a:t>
            </a:r>
          </a:p>
        </p:txBody>
      </p:sp>
    </p:spTree>
    <p:extLst>
      <p:ext uri="{BB962C8B-B14F-4D97-AF65-F5344CB8AC3E}">
        <p14:creationId xmlns:p14="http://schemas.microsoft.com/office/powerpoint/2010/main" val="4197590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691" y="651164"/>
            <a:ext cx="8991599" cy="4752672"/>
          </a:xfrm>
          <a:prstGeom prst="rect">
            <a:avLst/>
          </a:prstGeom>
          <a:noFill/>
          <a:ln>
            <a:solidFill>
              <a:schemeClr val="accent1"/>
            </a:solidFill>
          </a:ln>
        </p:spPr>
      </p:pic>
      <p:sp>
        <p:nvSpPr>
          <p:cNvPr id="5" name="Rectangle 4"/>
          <p:cNvSpPr/>
          <p:nvPr/>
        </p:nvSpPr>
        <p:spPr>
          <a:xfrm>
            <a:off x="3331920" y="5556237"/>
            <a:ext cx="5195653" cy="522259"/>
          </a:xfrm>
          <a:prstGeom prst="rect">
            <a:avLst/>
          </a:prstGeom>
        </p:spPr>
        <p:txBody>
          <a:bodyPr wrap="none">
            <a:spAutoFit/>
          </a:bodyPr>
          <a:lstStyle/>
          <a:p>
            <a:pPr algn="ct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Fig. (2) System Bus in Computer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58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Microprocessor 8086</a:t>
            </a:r>
          </a:p>
        </p:txBody>
      </p:sp>
      <p:sp>
        <p:nvSpPr>
          <p:cNvPr id="3" name="Content Placeholder 2"/>
          <p:cNvSpPr>
            <a:spLocks noGrp="1"/>
          </p:cNvSpPr>
          <p:nvPr>
            <p:ph idx="1"/>
          </p:nvPr>
        </p:nvSpPr>
        <p:spPr>
          <a:xfrm>
            <a:off x="848175" y="2093976"/>
            <a:ext cx="10567969" cy="4348665"/>
          </a:xfrm>
        </p:spPr>
        <p:txBody>
          <a:bodyPr>
            <a:normAutofit lnSpcReduction="10000"/>
          </a:bodyPr>
          <a:lstStyle/>
          <a:p>
            <a:pPr algn="just">
              <a:buClr>
                <a:srgbClr val="FF0000"/>
              </a:buClr>
            </a:pPr>
            <a:r>
              <a:rPr lang="en-US" sz="2800" dirty="0">
                <a:latin typeface="Times New Roman" panose="02020603050405020304" pitchFamily="18" charset="0"/>
                <a:cs typeface="Times New Roman" panose="02020603050405020304" pitchFamily="18" charset="0"/>
              </a:rPr>
              <a:t>Microprocessor 8086 is the first 16-bit microprocessor from INTEL, released in the year 1978. </a:t>
            </a:r>
          </a:p>
          <a:p>
            <a:pPr algn="just">
              <a:buClr>
                <a:srgbClr val="FF0000"/>
              </a:buClr>
            </a:pPr>
            <a:r>
              <a:rPr lang="en-US" sz="2800" dirty="0">
                <a:latin typeface="Times New Roman" panose="02020603050405020304" pitchFamily="18" charset="0"/>
                <a:cs typeface="Times New Roman" panose="02020603050405020304" pitchFamily="18" charset="0"/>
              </a:rPr>
              <a:t>The term 16 bit means that its ALU, its internal registers and most of the instructions are designed to work with 16 bit binary words.</a:t>
            </a:r>
          </a:p>
          <a:p>
            <a:pPr algn="just">
              <a:buClr>
                <a:srgbClr val="FF0000"/>
              </a:buClr>
            </a:pPr>
            <a:r>
              <a:rPr lang="en-US" sz="2800" dirty="0">
                <a:latin typeface="Times New Roman" panose="02020603050405020304" pitchFamily="18" charset="0"/>
                <a:cs typeface="Times New Roman" panose="02020603050405020304" pitchFamily="18" charset="0"/>
              </a:rPr>
              <a:t> Microprocessor 8086 has a 16-bit data bus and 20-bit address bus. So, it can address any one of 220 =1048576=1 megabyte memory locations. </a:t>
            </a:r>
          </a:p>
          <a:p>
            <a:pPr algn="just">
              <a:buClr>
                <a:srgbClr val="FF0000"/>
              </a:buClr>
            </a:pPr>
            <a:r>
              <a:rPr lang="en-US" sz="2800" dirty="0">
                <a:latin typeface="Times New Roman" panose="02020603050405020304" pitchFamily="18" charset="0"/>
                <a:cs typeface="Times New Roman" panose="02020603050405020304" pitchFamily="18" charset="0"/>
              </a:rPr>
              <a:t>INTEL 8088 has the same ALU, same registers and same instruction set as the 8086.But the only difference is 8088 has only 8-bit data bus and 20-bit address bus. </a:t>
            </a:r>
          </a:p>
        </p:txBody>
      </p:sp>
    </p:spTree>
    <p:extLst>
      <p:ext uri="{BB962C8B-B14F-4D97-AF65-F5344CB8AC3E}">
        <p14:creationId xmlns:p14="http://schemas.microsoft.com/office/powerpoint/2010/main" val="1908583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Microprocessor 8086</a:t>
            </a:r>
          </a:p>
        </p:txBody>
      </p:sp>
      <p:sp>
        <p:nvSpPr>
          <p:cNvPr id="3" name="Content Placeholder 2"/>
          <p:cNvSpPr>
            <a:spLocks noGrp="1"/>
          </p:cNvSpPr>
          <p:nvPr>
            <p:ph idx="1"/>
          </p:nvPr>
        </p:nvSpPr>
        <p:spPr>
          <a:xfrm>
            <a:off x="529519" y="1816608"/>
            <a:ext cx="11080589" cy="4473356"/>
          </a:xfrm>
        </p:spPr>
        <p:txBody>
          <a:bodyPr>
            <a:normAutofit lnSpcReduction="10000"/>
          </a:bodyPr>
          <a:lstStyle/>
          <a:p>
            <a:pPr algn="just">
              <a:buClr>
                <a:srgbClr val="FF0000"/>
              </a:buClr>
            </a:pPr>
            <a:r>
              <a:rPr lang="en-US" sz="2800" dirty="0">
                <a:latin typeface="Times New Roman" panose="02020603050405020304" pitchFamily="18" charset="0"/>
                <a:cs typeface="Times New Roman" panose="02020603050405020304" pitchFamily="18" charset="0"/>
              </a:rPr>
              <a:t>The 8086 microprocessor can work in two modes of operations. The 8088 can only read/write/ports of only 8-bit data at a time.</a:t>
            </a:r>
          </a:p>
          <a:p>
            <a:pPr algn="just">
              <a:buClr>
                <a:srgbClr val="FF0000"/>
              </a:buClr>
            </a:pPr>
            <a:r>
              <a:rPr lang="en-US" sz="2800" dirty="0">
                <a:latin typeface="Times New Roman" panose="02020603050405020304" pitchFamily="18" charset="0"/>
                <a:cs typeface="Times New Roman" panose="02020603050405020304" pitchFamily="18" charset="0"/>
              </a:rPr>
              <a:t> They are Minimum mode and Maximum mode.</a:t>
            </a:r>
          </a:p>
          <a:p>
            <a:pPr algn="just">
              <a:buClr>
                <a:srgbClr val="FF0000"/>
              </a:buClr>
            </a:pPr>
            <a:r>
              <a:rPr lang="en-US" sz="2800" dirty="0">
                <a:latin typeface="Times New Roman" panose="02020603050405020304" pitchFamily="18" charset="0"/>
                <a:cs typeface="Times New Roman" panose="02020603050405020304" pitchFamily="18" charset="0"/>
              </a:rPr>
              <a:t> In the minimum mode of operation the microprocessor do not associate with any co-processors and cannot be used for multiprocessor systems. </a:t>
            </a:r>
          </a:p>
          <a:p>
            <a:pPr algn="just">
              <a:buClr>
                <a:srgbClr val="FF0000"/>
              </a:buClr>
            </a:pPr>
            <a:r>
              <a:rPr lang="en-US" sz="2800" dirty="0">
                <a:latin typeface="Times New Roman" panose="02020603050405020304" pitchFamily="18" charset="0"/>
                <a:cs typeface="Times New Roman" panose="02020603050405020304" pitchFamily="18" charset="0"/>
              </a:rPr>
              <a:t> In the maximum mode the 8086 can work in multi-processor or co-processor configuration. </a:t>
            </a:r>
          </a:p>
          <a:p>
            <a:pPr algn="just">
              <a:buClr>
                <a:srgbClr val="FF0000"/>
              </a:buClr>
            </a:pPr>
            <a:r>
              <a:rPr lang="en-US" sz="2800" dirty="0">
                <a:latin typeface="Times New Roman" panose="02020603050405020304" pitchFamily="18" charset="0"/>
                <a:cs typeface="Times New Roman" panose="02020603050405020304" pitchFamily="18" charset="0"/>
              </a:rPr>
              <a:t>This minimum or maximum operations are decided by the pin MN/ MX. When this pin is high 8086 operates in minimum mode otherwise it operates in Maximum mode.</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786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66" y="41010"/>
            <a:ext cx="10692661" cy="1609344"/>
          </a:xfrm>
        </p:spPr>
        <p:txBody>
          <a:bodyPr/>
          <a:lstStyle/>
          <a:p>
            <a:r>
              <a:rPr lang="en-US" dirty="0"/>
              <a:t>8086 Microprocessor Features:</a:t>
            </a:r>
          </a:p>
        </p:txBody>
      </p:sp>
      <p:sp>
        <p:nvSpPr>
          <p:cNvPr id="3" name="Content Placeholder 2"/>
          <p:cNvSpPr>
            <a:spLocks noGrp="1"/>
          </p:cNvSpPr>
          <p:nvPr>
            <p:ph idx="1"/>
          </p:nvPr>
        </p:nvSpPr>
        <p:spPr>
          <a:xfrm>
            <a:off x="124274" y="1193154"/>
            <a:ext cx="11475444" cy="5664846"/>
          </a:xfrm>
        </p:spPr>
        <p:txBody>
          <a:bodyPr>
            <a:noAutofit/>
          </a:bodyPr>
          <a:lstStyle/>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is 16-bit microprocessor.</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has a 16-bit data bus, so it can read data from or write data to memory and ports either 16-bit or 8-bit at a time.</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has 20 bit address bus and can access up to 220 memory locations (1MB).</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can support up to 64K I/O ports.</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provides 14, 16-bit registers.</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It has multiplexed address and data bus AD0-AD15 &amp; A16-A19.</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Pre-fetches up to 6 instruction bytes from memory and queues them in order to speed up the processing.</a:t>
            </a:r>
          </a:p>
          <a:p>
            <a:pPr marL="514350" indent="-514350" algn="just">
              <a:buClr>
                <a:srgbClr val="FF0000"/>
              </a:buClr>
              <a:buFont typeface="+mj-lt"/>
              <a:buAutoNum type="arabicPeriod"/>
            </a:pPr>
            <a:r>
              <a:rPr lang="en-US" sz="2800" dirty="0">
                <a:latin typeface="Times New Roman" panose="02020603050405020304" pitchFamily="18" charset="0"/>
                <a:cs typeface="Times New Roman" panose="02020603050405020304" pitchFamily="18" charset="0"/>
              </a:rPr>
              <a:t>8086 supports 2 modes of operation: </a:t>
            </a:r>
            <a:r>
              <a:rPr lang="en-US" sz="2800" dirty="0">
                <a:solidFill>
                  <a:srgbClr val="0070C0"/>
                </a:solidFill>
                <a:latin typeface="Times New Roman" panose="02020603050405020304" pitchFamily="18" charset="0"/>
                <a:cs typeface="Times New Roman" panose="02020603050405020304" pitchFamily="18" charset="0"/>
              </a:rPr>
              <a:t>Minimum mode </a:t>
            </a:r>
            <a:r>
              <a:rPr lang="en-US" sz="2800" dirty="0">
                <a:latin typeface="Times New Roman" panose="02020603050405020304" pitchFamily="18" charset="0"/>
                <a:cs typeface="Times New Roman" panose="02020603050405020304" pitchFamily="18" charset="0"/>
              </a:rPr>
              <a:t>and </a:t>
            </a:r>
            <a:r>
              <a:rPr lang="en-US" sz="2800" dirty="0">
                <a:solidFill>
                  <a:srgbClr val="0070C0"/>
                </a:solidFill>
                <a:latin typeface="Times New Roman" panose="02020603050405020304" pitchFamily="18" charset="0"/>
                <a:cs typeface="Times New Roman" panose="02020603050405020304" pitchFamily="18" charset="0"/>
              </a:rPr>
              <a:t>Maximum mode</a:t>
            </a:r>
          </a:p>
          <a:p>
            <a:pPr marL="514350" indent="-514350" algn="just">
              <a:buClr>
                <a:srgbClr val="FF0000"/>
              </a:buClr>
              <a:buFont typeface="+mj-lt"/>
              <a:buAutoNum type="arabicPeriod"/>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8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774" y="512064"/>
            <a:ext cx="10581825" cy="1609344"/>
          </a:xfrm>
        </p:spPr>
        <p:txBody>
          <a:bodyPr/>
          <a:lstStyle/>
          <a:p>
            <a:r>
              <a:rPr lang="en-US" dirty="0"/>
              <a:t>Architecture of 8086 Microprocessor</a:t>
            </a:r>
          </a:p>
        </p:txBody>
      </p:sp>
      <p:sp>
        <p:nvSpPr>
          <p:cNvPr id="3" name="Content Placeholder 2"/>
          <p:cNvSpPr>
            <a:spLocks noGrp="1"/>
          </p:cNvSpPr>
          <p:nvPr>
            <p:ph idx="1"/>
          </p:nvPr>
        </p:nvSpPr>
        <p:spPr>
          <a:xfrm>
            <a:off x="695774" y="2121408"/>
            <a:ext cx="10432474" cy="4050792"/>
          </a:xfrm>
        </p:spPr>
        <p:txBody>
          <a:bodyPr>
            <a:normAutofit/>
          </a:bodyPr>
          <a:lstStyle/>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To improve the performance by implementing the parallel processing concept the CPU of the 8086 /8088 is divided into two independent sections :</a:t>
            </a:r>
          </a:p>
          <a:p>
            <a:pPr algn="just"/>
            <a:r>
              <a:rPr lang="en-US" sz="2800" dirty="0">
                <a:latin typeface="Times New Roman" panose="02020603050405020304" pitchFamily="18" charset="0"/>
                <a:cs typeface="Times New Roman" panose="02020603050405020304" pitchFamily="18" charset="0"/>
              </a:rPr>
              <a:t>They are Bus Interface Unit (BIU).</a:t>
            </a:r>
          </a:p>
          <a:p>
            <a:pPr algn="just"/>
            <a:r>
              <a:rPr lang="en-US" sz="2800" dirty="0">
                <a:latin typeface="Times New Roman" panose="02020603050405020304" pitchFamily="18" charset="0"/>
                <a:cs typeface="Times New Roman" panose="02020603050405020304" pitchFamily="18" charset="0"/>
              </a:rPr>
              <a:t>Execution Unit (EU).</a:t>
            </a:r>
          </a:p>
        </p:txBody>
      </p:sp>
    </p:spTree>
    <p:extLst>
      <p:ext uri="{BB962C8B-B14F-4D97-AF65-F5344CB8AC3E}">
        <p14:creationId xmlns:p14="http://schemas.microsoft.com/office/powerpoint/2010/main" val="377892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5304" r="12324"/>
          <a:stretch/>
        </p:blipFill>
        <p:spPr bwMode="auto">
          <a:xfrm>
            <a:off x="332510" y="124690"/>
            <a:ext cx="7813964" cy="6608619"/>
          </a:xfrm>
          <a:prstGeom prst="rect">
            <a:avLst/>
          </a:prstGeom>
          <a:noFill/>
          <a:ln w="28575">
            <a:solidFill>
              <a:srgbClr val="0070C0"/>
            </a:solidFill>
          </a:ln>
        </p:spPr>
      </p:pic>
      <p:sp>
        <p:nvSpPr>
          <p:cNvPr id="5" name="Rectangle 4"/>
          <p:cNvSpPr/>
          <p:nvPr/>
        </p:nvSpPr>
        <p:spPr>
          <a:xfrm>
            <a:off x="8634912" y="2907312"/>
            <a:ext cx="2947488" cy="1015663"/>
          </a:xfrm>
          <a:prstGeom prst="rect">
            <a:avLst/>
          </a:prstGeom>
          <a:ln w="12700">
            <a:solidFill>
              <a:srgbClr val="0070C0"/>
            </a:solidFill>
          </a:ln>
        </p:spPr>
        <p:txBody>
          <a:bodyPr wrap="square">
            <a:spAutoFit/>
          </a:bodyPr>
          <a:lstStyle/>
          <a:p>
            <a:pPr algn="ctr">
              <a:lnSpc>
                <a:spcPct val="15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Fig. 3: Architecture of 8086 Microprocessor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920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 Interface Unit (BIU)</a:t>
            </a:r>
          </a:p>
        </p:txBody>
      </p:sp>
      <p:sp>
        <p:nvSpPr>
          <p:cNvPr id="3" name="Content Placeholder 2"/>
          <p:cNvSpPr>
            <a:spLocks noGrp="1"/>
          </p:cNvSpPr>
          <p:nvPr>
            <p:ph idx="1"/>
          </p:nvPr>
        </p:nvSpPr>
        <p:spPr>
          <a:xfrm>
            <a:off x="806612" y="2093976"/>
            <a:ext cx="10058400" cy="4050792"/>
          </a:xfrm>
        </p:spPr>
        <p:txBody>
          <a:bodyPr>
            <a:normAutofit/>
          </a:bodyPr>
          <a:lstStyle/>
          <a:p>
            <a:pPr algn="just">
              <a:buClr>
                <a:srgbClr val="FF0000"/>
              </a:buClr>
            </a:pPr>
            <a:r>
              <a:rPr lang="en-US" sz="2800" dirty="0">
                <a:latin typeface="Times New Roman" panose="02020603050405020304" pitchFamily="18" charset="0"/>
                <a:cs typeface="Times New Roman" panose="02020603050405020304" pitchFamily="18" charset="0"/>
              </a:rPr>
              <a:t>Bus Interface Unit (BIU) provides a full 16 bit bidirectional data bus and 20 bit address bus.</a:t>
            </a:r>
          </a:p>
          <a:p>
            <a:pPr algn="just">
              <a:buClr>
                <a:srgbClr val="FF0000"/>
              </a:buClr>
            </a:pPr>
            <a:r>
              <a:rPr lang="en-US" sz="2800" dirty="0">
                <a:latin typeface="Times New Roman" panose="02020603050405020304" pitchFamily="18" charset="0"/>
                <a:cs typeface="Times New Roman" panose="02020603050405020304" pitchFamily="18" charset="0"/>
              </a:rPr>
              <a:t>The Bus Interface Unit connects the microprocessor to external devices. </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8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Components </a:t>
            </a:r>
          </a:p>
        </p:txBody>
      </p:sp>
      <p:sp>
        <p:nvSpPr>
          <p:cNvPr id="3" name="Content Placeholder 2"/>
          <p:cNvSpPr>
            <a:spLocks noGrp="1"/>
          </p:cNvSpPr>
          <p:nvPr>
            <p:ph idx="1"/>
          </p:nvPr>
        </p:nvSpPr>
        <p:spPr>
          <a:xfrm>
            <a:off x="681920" y="1802752"/>
            <a:ext cx="10446328" cy="4598047"/>
          </a:xfrm>
        </p:spPr>
        <p:txBody>
          <a:bodyPr>
            <a:noAutofit/>
          </a:bodyPr>
          <a:lstStyle/>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Any kind of computers consists of </a:t>
            </a:r>
            <a:r>
              <a:rPr lang="en-US" sz="2800" b="1" dirty="0">
                <a:solidFill>
                  <a:srgbClr val="FF0000"/>
                </a:solidFill>
                <a:latin typeface="Times New Roman" panose="02020603050405020304" pitchFamily="18" charset="0"/>
                <a:cs typeface="Times New Roman" panose="02020603050405020304" pitchFamily="18" charset="0"/>
              </a:rPr>
              <a:t>Software</a:t>
            </a:r>
            <a:r>
              <a:rPr lang="en-US" sz="2800" dirty="0">
                <a:solidFill>
                  <a:srgbClr val="FF0000"/>
                </a:solidFill>
                <a:latin typeface="Times New Roman" panose="02020603050405020304" pitchFamily="18" charset="0"/>
                <a:cs typeface="Times New Roman" panose="02020603050405020304" pitchFamily="18" charset="0"/>
              </a:rPr>
              <a:t> and </a:t>
            </a:r>
            <a:r>
              <a:rPr lang="en-US" sz="2800" b="1" dirty="0">
                <a:solidFill>
                  <a:srgbClr val="FF0000"/>
                </a:solidFill>
                <a:latin typeface="Times New Roman" panose="02020603050405020304" pitchFamily="18" charset="0"/>
                <a:cs typeface="Times New Roman" panose="02020603050405020304" pitchFamily="18" charset="0"/>
              </a:rPr>
              <a:t>Hardware</a:t>
            </a:r>
            <a:r>
              <a:rPr lang="en-US" sz="2800" dirty="0">
                <a:solidFill>
                  <a:srgbClr val="FF0000"/>
                </a:solidFill>
                <a:latin typeface="Times New Roman" panose="02020603050405020304" pitchFamily="18" charset="0"/>
                <a:cs typeface="Times New Roman" panose="02020603050405020304" pitchFamily="18" charset="0"/>
              </a:rPr>
              <a:t>: </a:t>
            </a:r>
          </a:p>
          <a:p>
            <a:pPr algn="just"/>
            <a:r>
              <a:rPr lang="en-US" sz="2800" b="1" dirty="0">
                <a:solidFill>
                  <a:srgbClr val="0070C0"/>
                </a:solidFill>
                <a:latin typeface="Times New Roman" panose="02020603050405020304" pitchFamily="18" charset="0"/>
                <a:cs typeface="Times New Roman" panose="02020603050405020304" pitchFamily="18" charset="0"/>
              </a:rPr>
              <a:t>Software: </a:t>
            </a:r>
            <a:r>
              <a:rPr lang="en-US" sz="2800" dirty="0">
                <a:latin typeface="Times New Roman" panose="02020603050405020304" pitchFamily="18" charset="0"/>
                <a:cs typeface="Times New Roman" panose="02020603050405020304" pitchFamily="18" charset="0"/>
              </a:rPr>
              <a:t>Software is a generic term for organized collections of computer data and instructions, often broken into two major categories: system software that provides the basic non-task-specific functions of the computer, and application software which is used by users to accomplish specific tasks.</a:t>
            </a:r>
          </a:p>
          <a:p>
            <a:pPr algn="just"/>
            <a:r>
              <a:rPr lang="en-US" sz="2800" b="1" dirty="0">
                <a:solidFill>
                  <a:srgbClr val="0070C0"/>
                </a:solidFill>
                <a:latin typeface="Times New Roman" panose="02020603050405020304" pitchFamily="18" charset="0"/>
                <a:cs typeface="Times New Roman" panose="02020603050405020304" pitchFamily="18" charset="0"/>
              </a:rPr>
              <a:t>Hardware: </a:t>
            </a:r>
            <a:r>
              <a:rPr lang="en-US" sz="2800" dirty="0">
                <a:latin typeface="Times New Roman" panose="02020603050405020304" pitchFamily="18" charset="0"/>
                <a:cs typeface="Times New Roman" panose="02020603050405020304" pitchFamily="18" charset="0"/>
              </a:rPr>
              <a:t>Computer hardware is the collection of physical elements that constitutes a computer system. Computer hardware refers to the physical parts or components of a computer such as the monitor, mouse, keyboard, etc. all of which are physical objects that can be touched.</a:t>
            </a: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a:p>
            <a:pPr algn="just"/>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62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124625" cy="1609344"/>
          </a:xfrm>
        </p:spPr>
        <p:txBody>
          <a:bodyPr/>
          <a:lstStyle/>
          <a:p>
            <a:r>
              <a:rPr lang="en-US" dirty="0"/>
              <a:t>BIU performs following operations:</a:t>
            </a:r>
          </a:p>
        </p:txBody>
      </p:sp>
      <p:sp>
        <p:nvSpPr>
          <p:cNvPr id="3" name="Content Placeholder 2"/>
          <p:cNvSpPr>
            <a:spLocks noGrp="1"/>
          </p:cNvSpPr>
          <p:nvPr>
            <p:ph idx="1"/>
          </p:nvPr>
        </p:nvSpPr>
        <p:spPr>
          <a:xfrm>
            <a:off x="734291" y="2121408"/>
            <a:ext cx="10612582" cy="4390228"/>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Instruction fetching.</a:t>
            </a:r>
          </a:p>
          <a:p>
            <a:pPr algn="just">
              <a:buClr>
                <a:srgbClr val="FF0000"/>
              </a:buClr>
            </a:pPr>
            <a:r>
              <a:rPr lang="en-US" sz="2800" dirty="0">
                <a:latin typeface="Times New Roman" panose="02020603050405020304" pitchFamily="18" charset="0"/>
                <a:cs typeface="Times New Roman" panose="02020603050405020304" pitchFamily="18" charset="0"/>
              </a:rPr>
              <a:t>Reading and writing data of data operands for memory.</a:t>
            </a:r>
          </a:p>
          <a:p>
            <a:pPr algn="just">
              <a:buClr>
                <a:srgbClr val="FF0000"/>
              </a:buClr>
            </a:pPr>
            <a:r>
              <a:rPr lang="en-US" sz="2800" dirty="0">
                <a:latin typeface="Times New Roman" panose="02020603050405020304" pitchFamily="18" charset="0"/>
                <a:cs typeface="Times New Roman" panose="02020603050405020304" pitchFamily="18" charset="0"/>
              </a:rPr>
              <a:t>Inputting/outputting data for input/output peripherals. And other functions related to instruction and data acquisition.</a:t>
            </a:r>
          </a:p>
          <a:p>
            <a:pPr algn="just">
              <a:buClr>
                <a:srgbClr val="FF0000"/>
              </a:buClr>
            </a:pPr>
            <a:r>
              <a:rPr lang="en-US" sz="2800" dirty="0">
                <a:latin typeface="Times New Roman" panose="02020603050405020304" pitchFamily="18" charset="0"/>
                <a:cs typeface="Times New Roman" panose="02020603050405020304" pitchFamily="18" charset="0"/>
              </a:rPr>
              <a:t>To implement above functions, the </a:t>
            </a:r>
            <a:r>
              <a:rPr lang="en-US" sz="2800" dirty="0">
                <a:solidFill>
                  <a:srgbClr val="0070C0"/>
                </a:solidFill>
                <a:latin typeface="Times New Roman" panose="02020603050405020304" pitchFamily="18" charset="0"/>
                <a:cs typeface="Times New Roman" panose="02020603050405020304" pitchFamily="18" charset="0"/>
              </a:rPr>
              <a:t>BIU</a:t>
            </a:r>
            <a:r>
              <a:rPr lang="en-US" sz="2800" dirty="0">
                <a:latin typeface="Times New Roman" panose="02020603050405020304" pitchFamily="18" charset="0"/>
                <a:cs typeface="Times New Roman" panose="02020603050405020304" pitchFamily="18" charset="0"/>
              </a:rPr>
              <a:t> contains the segment registers, the instruction pointer, address generation adder, bus control logic, and an instruction queue.</a:t>
            </a:r>
          </a:p>
          <a:p>
            <a:pPr algn="just">
              <a:buClr>
                <a:srgbClr val="FF0000"/>
              </a:buClr>
            </a:pPr>
            <a:r>
              <a:rPr lang="en-US" sz="2800" dirty="0">
                <a:latin typeface="Times New Roman" panose="02020603050405020304" pitchFamily="18" charset="0"/>
                <a:cs typeface="Times New Roman" panose="02020603050405020304" pitchFamily="18" charset="0"/>
              </a:rPr>
              <a:t>The </a:t>
            </a:r>
            <a:r>
              <a:rPr lang="en-US" sz="2800" dirty="0">
                <a:solidFill>
                  <a:srgbClr val="0070C0"/>
                </a:solidFill>
                <a:latin typeface="Times New Roman" panose="02020603050405020304" pitchFamily="18" charset="0"/>
                <a:cs typeface="Times New Roman" panose="02020603050405020304" pitchFamily="18" charset="0"/>
              </a:rPr>
              <a:t>BIU</a:t>
            </a:r>
            <a:r>
              <a:rPr lang="en-US" sz="2800" dirty="0">
                <a:latin typeface="Times New Roman" panose="02020603050405020304" pitchFamily="18" charset="0"/>
                <a:cs typeface="Times New Roman" panose="02020603050405020304" pitchFamily="18" charset="0"/>
              </a:rPr>
              <a:t> uses a mechanism known as an instruction stream queue to implement pipeline architecture.</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68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60" y="137992"/>
            <a:ext cx="10124625" cy="1609344"/>
          </a:xfrm>
        </p:spPr>
        <p:txBody>
          <a:bodyPr/>
          <a:lstStyle/>
          <a:p>
            <a:r>
              <a:rPr lang="en-US" dirty="0"/>
              <a:t>Execution Unit (EU)</a:t>
            </a:r>
          </a:p>
        </p:txBody>
      </p:sp>
      <p:sp>
        <p:nvSpPr>
          <p:cNvPr id="3" name="Content Placeholder 2"/>
          <p:cNvSpPr>
            <a:spLocks noGrp="1"/>
          </p:cNvSpPr>
          <p:nvPr>
            <p:ph idx="1"/>
          </p:nvPr>
        </p:nvSpPr>
        <p:spPr>
          <a:xfrm>
            <a:off x="374072" y="1428682"/>
            <a:ext cx="10820400" cy="5110664"/>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The </a:t>
            </a:r>
            <a:r>
              <a:rPr lang="en-US" sz="2800" dirty="0">
                <a:solidFill>
                  <a:srgbClr val="0070C0"/>
                </a:solidFill>
                <a:latin typeface="Times New Roman" panose="02020603050405020304" pitchFamily="18" charset="0"/>
                <a:cs typeface="Times New Roman" panose="02020603050405020304" pitchFamily="18" charset="0"/>
              </a:rPr>
              <a:t>Execution Unit</a:t>
            </a:r>
            <a:r>
              <a:rPr lang="en-US" sz="2800" dirty="0">
                <a:latin typeface="Times New Roman" panose="02020603050405020304" pitchFamily="18" charset="0"/>
                <a:cs typeface="Times New Roman" panose="02020603050405020304" pitchFamily="18" charset="0"/>
              </a:rPr>
              <a:t> is responsible for decoding and executing all instructions.</a:t>
            </a:r>
          </a:p>
          <a:p>
            <a:pPr algn="just">
              <a:buClr>
                <a:srgbClr val="FF0000"/>
              </a:buClr>
            </a:pPr>
            <a:r>
              <a:rPr lang="en-US" sz="2800" dirty="0">
                <a:latin typeface="Times New Roman" panose="02020603050405020304" pitchFamily="18" charset="0"/>
                <a:cs typeface="Times New Roman" panose="02020603050405020304" pitchFamily="18" charset="0"/>
              </a:rPr>
              <a:t>The </a:t>
            </a:r>
            <a:r>
              <a:rPr lang="en-US" sz="2800" dirty="0">
                <a:solidFill>
                  <a:srgbClr val="0070C0"/>
                </a:solidFill>
                <a:latin typeface="Times New Roman" panose="02020603050405020304" pitchFamily="18" charset="0"/>
                <a:cs typeface="Times New Roman" panose="02020603050405020304" pitchFamily="18" charset="0"/>
              </a:rPr>
              <a:t>EU</a:t>
            </a:r>
            <a:r>
              <a:rPr lang="en-US" sz="2800" dirty="0">
                <a:latin typeface="Times New Roman" panose="02020603050405020304" pitchFamily="18" charset="0"/>
                <a:cs typeface="Times New Roman" panose="02020603050405020304" pitchFamily="18" charset="0"/>
              </a:rPr>
              <a:t> consists of arithmetic logic unit (ALU), status and control flags, general‐purpose registers, and temporary‐operand registers.</a:t>
            </a:r>
          </a:p>
          <a:p>
            <a:pPr algn="just">
              <a:buClr>
                <a:srgbClr val="FF0000"/>
              </a:buClr>
            </a:pPr>
            <a:r>
              <a:rPr lang="en-US" sz="2800" dirty="0">
                <a:latin typeface="Times New Roman" panose="02020603050405020304" pitchFamily="18" charset="0"/>
                <a:cs typeface="Times New Roman" panose="02020603050405020304" pitchFamily="18" charset="0"/>
              </a:rPr>
              <a:t>The </a:t>
            </a:r>
            <a:r>
              <a:rPr lang="en-US" sz="2800" dirty="0">
                <a:solidFill>
                  <a:srgbClr val="0070C0"/>
                </a:solidFill>
                <a:latin typeface="Times New Roman" panose="02020603050405020304" pitchFamily="18" charset="0"/>
                <a:cs typeface="Times New Roman" panose="02020603050405020304" pitchFamily="18" charset="0"/>
              </a:rPr>
              <a:t>EU</a:t>
            </a:r>
            <a:r>
              <a:rPr lang="en-US" sz="2800" dirty="0">
                <a:latin typeface="Times New Roman" panose="02020603050405020304" pitchFamily="18" charset="0"/>
                <a:cs typeface="Times New Roman" panose="02020603050405020304" pitchFamily="18" charset="0"/>
              </a:rPr>
              <a:t> extracts instructions from the top of the queue in the BIU, decodes them ,generates operands if necessary, passes them to the BIU and requests it to perform the read or write by cycles to memory or I/O and perform the operation specified by the instruction on the operands.</a:t>
            </a:r>
          </a:p>
          <a:p>
            <a:pPr algn="just">
              <a:buClr>
                <a:srgbClr val="FF0000"/>
              </a:buClr>
            </a:pPr>
            <a:r>
              <a:rPr lang="en-US" sz="2800" dirty="0">
                <a:latin typeface="Times New Roman" panose="02020603050405020304" pitchFamily="18" charset="0"/>
                <a:cs typeface="Times New Roman" panose="02020603050405020304" pitchFamily="18" charset="0"/>
              </a:rPr>
              <a:t>During the execution of the instruction, the EU tests the status and control flags and updates them based on the results of executing the instruction.</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185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60" y="137992"/>
            <a:ext cx="10124625" cy="1609344"/>
          </a:xfrm>
        </p:spPr>
        <p:txBody>
          <a:bodyPr/>
          <a:lstStyle/>
          <a:p>
            <a:r>
              <a:rPr lang="en-US" dirty="0"/>
              <a:t>Pipelining Architecture in 8086mp:</a:t>
            </a:r>
          </a:p>
        </p:txBody>
      </p:sp>
      <p:sp>
        <p:nvSpPr>
          <p:cNvPr id="3" name="Content Placeholder 2"/>
          <p:cNvSpPr>
            <a:spLocks noGrp="1"/>
          </p:cNvSpPr>
          <p:nvPr>
            <p:ph idx="1"/>
          </p:nvPr>
        </p:nvSpPr>
        <p:spPr>
          <a:xfrm>
            <a:off x="374072" y="1913591"/>
            <a:ext cx="10820400" cy="4459500"/>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While the EU is decoding an instruction or executing an instruction, which does not require use of the buses, the BIU fetches up to six instruction bytes for the following instructions.</a:t>
            </a:r>
          </a:p>
          <a:p>
            <a:pPr algn="just">
              <a:buClr>
                <a:srgbClr val="FF0000"/>
              </a:buClr>
            </a:pPr>
            <a:r>
              <a:rPr lang="en-US" sz="2800" dirty="0">
                <a:latin typeface="Times New Roman" panose="02020603050405020304" pitchFamily="18" charset="0"/>
                <a:cs typeface="Times New Roman" panose="02020603050405020304" pitchFamily="18" charset="0"/>
              </a:rPr>
              <a:t>The BIU stores these pre-fetched bytes in a first-in-first-out register set called a </a:t>
            </a:r>
            <a:r>
              <a:rPr lang="en-US" sz="2800" b="1" dirty="0">
                <a:latin typeface="Times New Roman" panose="02020603050405020304" pitchFamily="18" charset="0"/>
                <a:cs typeface="Times New Roman" panose="02020603050405020304" pitchFamily="18" charset="0"/>
              </a:rPr>
              <a:t>queue</a:t>
            </a:r>
            <a:r>
              <a:rPr lang="en-US" sz="2800" dirty="0">
                <a:latin typeface="Times New Roman" panose="02020603050405020304" pitchFamily="18" charset="0"/>
                <a:cs typeface="Times New Roman" panose="02020603050405020304" pitchFamily="18" charset="0"/>
              </a:rPr>
              <a:t>.</a:t>
            </a:r>
          </a:p>
          <a:p>
            <a:pPr algn="just">
              <a:buClr>
                <a:srgbClr val="FF0000"/>
              </a:buClr>
            </a:pPr>
            <a:r>
              <a:rPr lang="en-US" sz="2800" dirty="0">
                <a:latin typeface="Times New Roman" panose="02020603050405020304" pitchFamily="18" charset="0"/>
                <a:cs typeface="Times New Roman" panose="02020603050405020304" pitchFamily="18" charset="0"/>
              </a:rPr>
              <a:t>When the EU is ready for its next instruction from the queue in the BIU. This is much faster than sending out an address to the system memory and waiting for memory to send back the next instruction byte or bytes.</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826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669" y="442792"/>
            <a:ext cx="10124625" cy="1609344"/>
          </a:xfrm>
        </p:spPr>
        <p:txBody>
          <a:bodyPr/>
          <a:lstStyle/>
          <a:p>
            <a:r>
              <a:rPr lang="en-US" dirty="0"/>
              <a:t>Pipelining Architecture in 8086mp:</a:t>
            </a:r>
          </a:p>
        </p:txBody>
      </p:sp>
      <p:sp>
        <p:nvSpPr>
          <p:cNvPr id="3" name="Content Placeholder 2"/>
          <p:cNvSpPr>
            <a:spLocks noGrp="1"/>
          </p:cNvSpPr>
          <p:nvPr>
            <p:ph idx="1"/>
          </p:nvPr>
        </p:nvSpPr>
        <p:spPr>
          <a:xfrm>
            <a:off x="374072" y="2246100"/>
            <a:ext cx="10113819" cy="4459500"/>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While the EU is decoding an instruction or executing an instruction, which does not require use of the buses, the BIU fetches up to six instruction bytes for the following instructions.</a:t>
            </a:r>
          </a:p>
          <a:p>
            <a:pPr algn="just">
              <a:buClr>
                <a:srgbClr val="FF0000"/>
              </a:buClr>
            </a:pPr>
            <a:r>
              <a:rPr lang="en-US" sz="2800" dirty="0">
                <a:latin typeface="Times New Roman" panose="02020603050405020304" pitchFamily="18" charset="0"/>
                <a:cs typeface="Times New Roman" panose="02020603050405020304" pitchFamily="18" charset="0"/>
              </a:rPr>
              <a:t>The BIU stores these pre-fetched bytes in a first-in-first-out register set called a </a:t>
            </a:r>
            <a:r>
              <a:rPr lang="en-US" sz="2800" b="1" dirty="0">
                <a:latin typeface="Times New Roman" panose="02020603050405020304" pitchFamily="18" charset="0"/>
                <a:cs typeface="Times New Roman" panose="02020603050405020304" pitchFamily="18" charset="0"/>
              </a:rPr>
              <a:t>queue</a:t>
            </a:r>
            <a:r>
              <a:rPr lang="en-US" sz="2800" dirty="0">
                <a:latin typeface="Times New Roman" panose="02020603050405020304" pitchFamily="18" charset="0"/>
                <a:cs typeface="Times New Roman" panose="02020603050405020304" pitchFamily="18" charset="0"/>
              </a:rPr>
              <a:t>.</a:t>
            </a:r>
          </a:p>
          <a:p>
            <a:pPr algn="just">
              <a:buClr>
                <a:srgbClr val="FF0000"/>
              </a:buClr>
            </a:pPr>
            <a:r>
              <a:rPr lang="en-US" sz="2800" dirty="0">
                <a:latin typeface="Times New Roman" panose="02020603050405020304" pitchFamily="18" charset="0"/>
                <a:cs typeface="Times New Roman" panose="02020603050405020304" pitchFamily="18" charset="0"/>
              </a:rPr>
              <a:t>When the EU is ready for its next instruction from the queue in the BIU. This is much faster than sending out an address to the system memory and waiting for memory to send back the next instruction byte or bytes.</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221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Pipelining Architecture in 8086mp:</a:t>
            </a:r>
          </a:p>
        </p:txBody>
      </p:sp>
      <p:sp>
        <p:nvSpPr>
          <p:cNvPr id="3" name="Content Placeholder 2"/>
          <p:cNvSpPr>
            <a:spLocks noGrp="1"/>
          </p:cNvSpPr>
          <p:nvPr>
            <p:ph idx="1"/>
          </p:nvPr>
        </p:nvSpPr>
        <p:spPr>
          <a:xfrm>
            <a:off x="374072" y="2398500"/>
            <a:ext cx="10820400" cy="4459500"/>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Except in the case of JMP and CALL instructions, where the queue must be dumped and then reloaded starting from a new address, this pre-fetch and queue scheme greatly speeds up processing..</a:t>
            </a:r>
          </a:p>
          <a:p>
            <a:pPr algn="just">
              <a:buClr>
                <a:srgbClr val="FF0000"/>
              </a:buClr>
            </a:pPr>
            <a:r>
              <a:rPr lang="en-US" sz="2800" dirty="0">
                <a:latin typeface="Times New Roman" panose="02020603050405020304" pitchFamily="18" charset="0"/>
                <a:cs typeface="Times New Roman" panose="02020603050405020304" pitchFamily="18" charset="0"/>
              </a:rPr>
              <a:t>Fetching the next instruction while the current instruction executes is called </a:t>
            </a:r>
            <a:r>
              <a:rPr lang="en-US" sz="2800" b="1" dirty="0">
                <a:latin typeface="Times New Roman" panose="02020603050405020304" pitchFamily="18" charset="0"/>
                <a:cs typeface="Times New Roman" panose="02020603050405020304" pitchFamily="18" charset="0"/>
              </a:rPr>
              <a:t>pipelining</a:t>
            </a:r>
            <a:r>
              <a:rPr lang="en-US" sz="2800" dirty="0">
                <a:latin typeface="Times New Roman" panose="02020603050405020304" pitchFamily="18" charset="0"/>
                <a:cs typeface="Times New Roman" panose="02020603050405020304" pitchFamily="18" charset="0"/>
              </a:rPr>
              <a:t>.</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512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Register Organization</a:t>
            </a:r>
          </a:p>
        </p:txBody>
      </p:sp>
      <p:sp>
        <p:nvSpPr>
          <p:cNvPr id="3" name="Content Placeholder 2"/>
          <p:cNvSpPr>
            <a:spLocks noGrp="1"/>
          </p:cNvSpPr>
          <p:nvPr>
            <p:ph idx="1"/>
          </p:nvPr>
        </p:nvSpPr>
        <p:spPr>
          <a:xfrm>
            <a:off x="721959" y="2398500"/>
            <a:ext cx="10335492" cy="1965682"/>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The 14 registers of 8086 microprocessor are categorized into four groups. They are general purpose data registers, Pointer &amp; Index registers, Segment registers, Instruction register, and Flag register as shown in the table below.</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8251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02843790"/>
              </p:ext>
            </p:extLst>
          </p:nvPr>
        </p:nvGraphicFramePr>
        <p:xfrm>
          <a:off x="761999" y="207817"/>
          <a:ext cx="8825346" cy="6588960"/>
        </p:xfrm>
        <a:graphic>
          <a:graphicData uri="http://schemas.openxmlformats.org/drawingml/2006/table">
            <a:tbl>
              <a:tblPr firstRow="1" firstCol="1" bandRow="1"/>
              <a:tblGrid>
                <a:gridCol w="988919">
                  <a:extLst>
                    <a:ext uri="{9D8B030D-6E8A-4147-A177-3AD203B41FA5}">
                      <a16:colId xmlns:a16="http://schemas.microsoft.com/office/drawing/2014/main" val="3846803943"/>
                    </a:ext>
                  </a:extLst>
                </a:gridCol>
                <a:gridCol w="2413997">
                  <a:extLst>
                    <a:ext uri="{9D8B030D-6E8A-4147-A177-3AD203B41FA5}">
                      <a16:colId xmlns:a16="http://schemas.microsoft.com/office/drawing/2014/main" val="1565680117"/>
                    </a:ext>
                  </a:extLst>
                </a:gridCol>
                <a:gridCol w="2702487">
                  <a:extLst>
                    <a:ext uri="{9D8B030D-6E8A-4147-A177-3AD203B41FA5}">
                      <a16:colId xmlns:a16="http://schemas.microsoft.com/office/drawing/2014/main" val="3019812477"/>
                    </a:ext>
                  </a:extLst>
                </a:gridCol>
                <a:gridCol w="2719943">
                  <a:extLst>
                    <a:ext uri="{9D8B030D-6E8A-4147-A177-3AD203B41FA5}">
                      <a16:colId xmlns:a16="http://schemas.microsoft.com/office/drawing/2014/main" val="2909115846"/>
                    </a:ext>
                  </a:extLst>
                </a:gridCol>
              </a:tblGrid>
              <a:tr h="551280">
                <a:tc>
                  <a:txBody>
                    <a:bodyPr/>
                    <a:lstStyle/>
                    <a:p>
                      <a:pPr marL="0" marR="0" algn="ctr" rtl="0">
                        <a:lnSpc>
                          <a:spcPct val="150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S.NO</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Type</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Register width</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Name of the Registers</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16685060"/>
                  </a:ext>
                </a:extLst>
              </a:tr>
              <a:tr h="443829">
                <a:tc rowSpan="2">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rowSpan="2">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Data Register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AX,BX,CX,DX</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510644818"/>
                  </a:ext>
                </a:extLst>
              </a:tr>
              <a:tr h="887658">
                <a:tc vMerge="1">
                  <a:txBody>
                    <a:bodyPr/>
                    <a:lstStyle/>
                    <a:p>
                      <a:endParaRPr lang="en-US"/>
                    </a:p>
                  </a:txBody>
                  <a:tcPr/>
                </a:tc>
                <a:tc vMerge="1">
                  <a:txBody>
                    <a:bodyPr/>
                    <a:lstStyle/>
                    <a:p>
                      <a:endParaRPr lang="en-US"/>
                    </a:p>
                  </a:txBody>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AL,AH,BL,BH,CL,CH,DL,DH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80915753"/>
                  </a:ext>
                </a:extLst>
              </a:tr>
              <a:tr h="887658">
                <a:tc>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Pointer Registers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Stack Pointer (SP)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 Pointer (BP)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534318310"/>
                  </a:ext>
                </a:extLst>
              </a:tr>
              <a:tr h="887658">
                <a:tc>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Registers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 Index (SI)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Destination Index (DI)</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04051684"/>
                  </a:ext>
                </a:extLst>
              </a:tr>
              <a:tr h="1775317">
                <a:tc>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Segment Registers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Code Segment (CS)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Data Segment (DS)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Stack Segment (SS)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Extra Segment (ES)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971918715"/>
                  </a:ext>
                </a:extLst>
              </a:tr>
              <a:tr h="551280">
                <a:tc>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Instruction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Instruction Pointer (IP)</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33466979"/>
                  </a:ext>
                </a:extLst>
              </a:tr>
              <a:tr h="443829">
                <a:tc>
                  <a:txBody>
                    <a:bodyPr/>
                    <a:lstStyle/>
                    <a:p>
                      <a:pPr marL="0" marR="0" algn="ctr" rtl="0">
                        <a:lnSpc>
                          <a:spcPct val="150000"/>
                        </a:lnSpc>
                        <a:spcBef>
                          <a:spcPts val="0"/>
                        </a:spcBef>
                        <a:spcAft>
                          <a:spcPts val="0"/>
                        </a:spcAft>
                      </a:pPr>
                      <a:r>
                        <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Flag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16-bit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rtl="0">
                        <a:lnSpc>
                          <a:spcPct val="150000"/>
                        </a:lnSpc>
                        <a:spcBef>
                          <a:spcPts val="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Flag Register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010" marR="6201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640014786"/>
                  </a:ext>
                </a:extLst>
              </a:tr>
            </a:tbl>
          </a:graphicData>
        </a:graphic>
      </p:graphicFrame>
    </p:spTree>
    <p:extLst>
      <p:ext uri="{BB962C8B-B14F-4D97-AF65-F5344CB8AC3E}">
        <p14:creationId xmlns:p14="http://schemas.microsoft.com/office/powerpoint/2010/main" val="165230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General Purpose Registers</a:t>
            </a:r>
          </a:p>
        </p:txBody>
      </p:sp>
      <p:sp>
        <p:nvSpPr>
          <p:cNvPr id="3" name="Content Placeholder 2"/>
          <p:cNvSpPr>
            <a:spLocks noGrp="1"/>
          </p:cNvSpPr>
          <p:nvPr>
            <p:ph idx="1"/>
          </p:nvPr>
        </p:nvSpPr>
        <p:spPr>
          <a:xfrm>
            <a:off x="498763" y="2162972"/>
            <a:ext cx="10820400" cy="3364991"/>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8086 CPU has 8 general purpose registers; these registers can be divided into: </a:t>
            </a:r>
          </a:p>
          <a:p>
            <a:pPr marL="0" indent="0" algn="just">
              <a:buClr>
                <a:srgbClr val="FF0000"/>
              </a:buClr>
              <a:buNone/>
            </a:pPr>
            <a:r>
              <a:rPr lang="en-US" sz="2800" dirty="0">
                <a:solidFill>
                  <a:srgbClr val="FF0000"/>
                </a:solidFill>
                <a:latin typeface="Times New Roman" panose="02020603050405020304" pitchFamily="18" charset="0"/>
                <a:cs typeface="Times New Roman" panose="02020603050405020304" pitchFamily="18" charset="0"/>
              </a:rPr>
              <a:t>a) </a:t>
            </a:r>
            <a:r>
              <a:rPr lang="en-US" sz="2800" b="1" dirty="0">
                <a:solidFill>
                  <a:srgbClr val="0070C0"/>
                </a:solidFill>
                <a:latin typeface="Times New Roman" panose="02020603050405020304" pitchFamily="18" charset="0"/>
                <a:cs typeface="Times New Roman" panose="02020603050405020304" pitchFamily="18" charset="0"/>
              </a:rPr>
              <a:t>Data registers: </a:t>
            </a:r>
            <a:r>
              <a:rPr lang="en-US" sz="2800" dirty="0">
                <a:latin typeface="Times New Roman" panose="02020603050405020304" pitchFamily="18" charset="0"/>
                <a:cs typeface="Times New Roman" panose="02020603050405020304" pitchFamily="18" charset="0"/>
              </a:rPr>
              <a:t>four 16 bits data registers</a:t>
            </a:r>
          </a:p>
          <a:p>
            <a:pPr marL="0" indent="0" algn="just">
              <a:buClr>
                <a:srgbClr val="FF0000"/>
              </a:buClr>
              <a:buNone/>
            </a:pPr>
            <a:r>
              <a:rPr lang="en-US" sz="2800" dirty="0">
                <a:solidFill>
                  <a:srgbClr val="FF0000"/>
                </a:solidFill>
                <a:latin typeface="Times New Roman" panose="02020603050405020304" pitchFamily="18" charset="0"/>
                <a:cs typeface="Times New Roman" panose="02020603050405020304" pitchFamily="18" charset="0"/>
              </a:rPr>
              <a:t>b) </a:t>
            </a:r>
            <a:r>
              <a:rPr lang="en-US" sz="2800" b="1" dirty="0">
                <a:solidFill>
                  <a:srgbClr val="0070C0"/>
                </a:solidFill>
                <a:latin typeface="Times New Roman" panose="02020603050405020304" pitchFamily="18" charset="0"/>
                <a:cs typeface="Times New Roman" panose="02020603050405020304" pitchFamily="18" charset="0"/>
              </a:rPr>
              <a:t>Pointer and index registers: </a:t>
            </a:r>
            <a:r>
              <a:rPr lang="en-US" sz="2800" dirty="0">
                <a:latin typeface="Times New Roman" panose="02020603050405020304" pitchFamily="18" charset="0"/>
                <a:cs typeface="Times New Roman" panose="02020603050405020304" pitchFamily="18" charset="0"/>
              </a:rPr>
              <a:t>two 16 bits pointer registers and two 16 bits index registers.</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143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General Purpose Registers</a:t>
            </a:r>
          </a:p>
        </p:txBody>
      </p:sp>
      <p:sp>
        <p:nvSpPr>
          <p:cNvPr id="3" name="Content Placeholder 2"/>
          <p:cNvSpPr>
            <a:spLocks noGrp="1"/>
          </p:cNvSpPr>
          <p:nvPr>
            <p:ph idx="1"/>
          </p:nvPr>
        </p:nvSpPr>
        <p:spPr>
          <a:xfrm>
            <a:off x="498763" y="2162972"/>
            <a:ext cx="10820400" cy="3905319"/>
          </a:xfrm>
        </p:spPr>
        <p:txBody>
          <a:bodyPr>
            <a:noAutofit/>
          </a:bodyPr>
          <a:lstStyle/>
          <a:p>
            <a:pPr marL="0" indent="0" algn="just">
              <a:buClr>
                <a:srgbClr val="FF0000"/>
              </a:buClr>
              <a:buNone/>
            </a:pPr>
            <a:r>
              <a:rPr lang="en-US" sz="3600" b="1" dirty="0">
                <a:solidFill>
                  <a:srgbClr val="0070C0"/>
                </a:solidFill>
                <a:latin typeface="Times New Roman" panose="02020603050405020304" pitchFamily="18" charset="0"/>
                <a:cs typeface="Times New Roman" panose="02020603050405020304" pitchFamily="18" charset="0"/>
              </a:rPr>
              <a:t>a) Data registers</a:t>
            </a:r>
          </a:p>
          <a:p>
            <a:pPr algn="just">
              <a:buClr>
                <a:srgbClr val="FF0000"/>
              </a:buClr>
            </a:pPr>
            <a:r>
              <a:rPr lang="en-US" sz="2800" dirty="0">
                <a:latin typeface="Times New Roman" panose="02020603050405020304" pitchFamily="18" charset="0"/>
                <a:cs typeface="Times New Roman" panose="02020603050405020304" pitchFamily="18" charset="0"/>
              </a:rPr>
              <a:t> They are four registers (AX, BX, CX, and DX) which used for arithmetic and data movement. </a:t>
            </a:r>
          </a:p>
          <a:p>
            <a:pPr algn="just">
              <a:buClr>
                <a:srgbClr val="FF0000"/>
              </a:buClr>
            </a:pPr>
            <a:r>
              <a:rPr lang="en-US" sz="2800" dirty="0">
                <a:latin typeface="Times New Roman" panose="02020603050405020304" pitchFamily="18" charset="0"/>
                <a:cs typeface="Times New Roman" panose="02020603050405020304" pitchFamily="18" charset="0"/>
              </a:rPr>
              <a:t>Each register can be addressed as either 16-bit or 8 bit value. Example, AX register is a 16-bit register, its upper 8-bit is called AH, and its lower 8-bit is called AL. </a:t>
            </a:r>
          </a:p>
          <a:p>
            <a:pPr algn="just">
              <a:buClr>
                <a:srgbClr val="FF0000"/>
              </a:buClr>
            </a:pPr>
            <a:r>
              <a:rPr lang="en-US" sz="2800" dirty="0">
                <a:latin typeface="Times New Roman" panose="02020603050405020304" pitchFamily="18" charset="0"/>
                <a:cs typeface="Times New Roman" panose="02020603050405020304" pitchFamily="18" charset="0"/>
              </a:rPr>
              <a:t>Bit 0 in AL corresponds to bit 0 in AX and bit 0 in AH corresponds to bit 8 in AX as shown in the figure below.</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973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147455" y="1233055"/>
            <a:ext cx="7342909" cy="3144981"/>
          </a:xfrm>
          <a:prstGeom prst="rect">
            <a:avLst/>
          </a:prstGeom>
          <a:noFill/>
        </p:spPr>
      </p:pic>
      <p:sp>
        <p:nvSpPr>
          <p:cNvPr id="7" name="Rectangle 6"/>
          <p:cNvSpPr/>
          <p:nvPr/>
        </p:nvSpPr>
        <p:spPr>
          <a:xfrm>
            <a:off x="4083818" y="4657497"/>
            <a:ext cx="3470181" cy="669542"/>
          </a:xfrm>
          <a:prstGeom prst="rect">
            <a:avLst/>
          </a:prstGeom>
        </p:spPr>
        <p:txBody>
          <a:bodyPr wrap="none">
            <a:spAutoFit/>
          </a:bodyPr>
          <a:lstStyle/>
          <a:p>
            <a:pPr marL="457200" algn="ctr">
              <a:lnSpc>
                <a:spcPct val="150000"/>
              </a:lnSpc>
            </a:pPr>
            <a:r>
              <a:rPr lang="en-US" sz="2800" b="1" dirty="0">
                <a:latin typeface="Times New Roman" panose="02020603050405020304" pitchFamily="18" charset="0"/>
                <a:ea typeface="Calibri" panose="020F0502020204030204" pitchFamily="34" charset="0"/>
                <a:cs typeface="Arial" panose="020B0604020202020204" pitchFamily="34" charset="0"/>
              </a:rPr>
              <a:t>Fig. 4: AX register</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648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Components of a computer</a:t>
            </a:r>
          </a:p>
        </p:txBody>
      </p:sp>
      <p:sp>
        <p:nvSpPr>
          <p:cNvPr id="3" name="Content Placeholder 2"/>
          <p:cNvSpPr>
            <a:spLocks noGrp="1"/>
          </p:cNvSpPr>
          <p:nvPr>
            <p:ph idx="1"/>
          </p:nvPr>
        </p:nvSpPr>
        <p:spPr>
          <a:xfrm>
            <a:off x="1069848" y="2370790"/>
            <a:ext cx="10058400" cy="4050792"/>
          </a:xfrm>
        </p:spPr>
        <p:txBody>
          <a:bodyPr/>
          <a:lstStyle/>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Central Processing Unit (CPU)</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Read Only Memory (ROM)</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Random Access Memory (RAM)</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Input / Output ports</a:t>
            </a:r>
          </a:p>
          <a:p>
            <a:pPr marL="457200" indent="-457200">
              <a:buFont typeface="+mj-lt"/>
              <a:buAutoNum type="arabicPeriod"/>
            </a:pPr>
            <a:r>
              <a:rPr lang="en-US" sz="3200" dirty="0">
                <a:latin typeface="Times New Roman" panose="02020603050405020304" pitchFamily="18" charset="0"/>
                <a:cs typeface="Times New Roman" panose="02020603050405020304" pitchFamily="18" charset="0"/>
              </a:rPr>
              <a:t>Bus System</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99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a) Data registers</a:t>
            </a:r>
          </a:p>
        </p:txBody>
      </p:sp>
      <p:sp>
        <p:nvSpPr>
          <p:cNvPr id="3" name="Content Placeholder 2"/>
          <p:cNvSpPr>
            <a:spLocks noGrp="1"/>
          </p:cNvSpPr>
          <p:nvPr>
            <p:ph idx="1"/>
          </p:nvPr>
        </p:nvSpPr>
        <p:spPr>
          <a:xfrm>
            <a:off x="498763" y="2162972"/>
            <a:ext cx="10820400" cy="3364991"/>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Accumulator Register (AX): </a:t>
            </a:r>
            <a:r>
              <a:rPr lang="en-US" sz="2800" dirty="0">
                <a:latin typeface="Times New Roman" panose="02020603050405020304" pitchFamily="18" charset="0"/>
                <a:cs typeface="Times New Roman" panose="02020603050405020304" pitchFamily="18" charset="0"/>
              </a:rPr>
              <a:t>It is the accumulator register because it is favored by the CPU for arithmetic operations. Other operations are also slightly more efficient when performed using AX. </a:t>
            </a:r>
          </a:p>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Base Register (BX): </a:t>
            </a:r>
            <a:r>
              <a:rPr lang="en-US" sz="2800" dirty="0">
                <a:latin typeface="Times New Roman" panose="02020603050405020304" pitchFamily="18" charset="0"/>
                <a:cs typeface="Times New Roman" panose="02020603050405020304" pitchFamily="18" charset="0"/>
              </a:rPr>
              <a:t>The BX register can hold the address of a procedure or variable. Three other registers with this ability are SI, DI and BP. The BX register usually contains a data pointer used for based, based indexed or register indirect addressing. BX register can also perform arithmetic and data movement.</a:t>
            </a:r>
          </a:p>
        </p:txBody>
      </p:sp>
    </p:spTree>
    <p:extLst>
      <p:ext uri="{BB962C8B-B14F-4D97-AF65-F5344CB8AC3E}">
        <p14:creationId xmlns:p14="http://schemas.microsoft.com/office/powerpoint/2010/main" val="2676058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a) Data registers</a:t>
            </a:r>
          </a:p>
        </p:txBody>
      </p:sp>
      <p:sp>
        <p:nvSpPr>
          <p:cNvPr id="3" name="Content Placeholder 2"/>
          <p:cNvSpPr>
            <a:spLocks noGrp="1"/>
          </p:cNvSpPr>
          <p:nvPr>
            <p:ph idx="1"/>
          </p:nvPr>
        </p:nvSpPr>
        <p:spPr>
          <a:xfrm>
            <a:off x="498763" y="2162972"/>
            <a:ext cx="10820400" cy="3364991"/>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Count Register (CX): </a:t>
            </a:r>
            <a:r>
              <a:rPr lang="en-US" sz="2800" dirty="0">
                <a:latin typeface="Times New Roman" panose="02020603050405020304" pitchFamily="18" charset="0"/>
                <a:cs typeface="Times New Roman" panose="02020603050405020304" pitchFamily="18" charset="0"/>
              </a:rPr>
              <a:t>The CX register acts as a counter for repeating or looping instructions. These instructions automatically repeat and decrement CX.</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Data Register (DX): </a:t>
            </a:r>
            <a:r>
              <a:rPr lang="en-US" sz="2800" dirty="0">
                <a:latin typeface="Times New Roman" panose="02020603050405020304" pitchFamily="18" charset="0"/>
                <a:cs typeface="Times New Roman" panose="02020603050405020304" pitchFamily="18" charset="0"/>
              </a:rPr>
              <a:t>In integer 32-bit multiply and divide instruction the DX register contains high order word of the resulting number. DX register can be used as a port number in I/O operations.</a:t>
            </a:r>
          </a:p>
        </p:txBody>
      </p:sp>
    </p:spTree>
    <p:extLst>
      <p:ext uri="{BB962C8B-B14F-4D97-AF65-F5344CB8AC3E}">
        <p14:creationId xmlns:p14="http://schemas.microsoft.com/office/powerpoint/2010/main" val="2303118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General Purpose Registers</a:t>
            </a:r>
          </a:p>
        </p:txBody>
      </p:sp>
      <p:sp>
        <p:nvSpPr>
          <p:cNvPr id="3" name="Content Placeholder 2"/>
          <p:cNvSpPr>
            <a:spLocks noGrp="1"/>
          </p:cNvSpPr>
          <p:nvPr>
            <p:ph idx="1"/>
          </p:nvPr>
        </p:nvSpPr>
        <p:spPr>
          <a:xfrm>
            <a:off x="498763" y="2038282"/>
            <a:ext cx="10820400" cy="1896410"/>
          </a:xfrm>
        </p:spPr>
        <p:txBody>
          <a:bodyPr>
            <a:noAutofit/>
          </a:bodyPr>
          <a:lstStyle/>
          <a:p>
            <a:pPr marL="0" indent="0" algn="just">
              <a:buClr>
                <a:srgbClr val="FF0000"/>
              </a:buClr>
              <a:buNone/>
            </a:pPr>
            <a:r>
              <a:rPr lang="en-US" sz="3200" dirty="0">
                <a:solidFill>
                  <a:srgbClr val="FF0000"/>
                </a:solidFill>
                <a:latin typeface="Times New Roman" panose="02020603050405020304" pitchFamily="18" charset="0"/>
                <a:cs typeface="Times New Roman" panose="02020603050405020304" pitchFamily="18" charset="0"/>
              </a:rPr>
              <a:t>b) </a:t>
            </a:r>
            <a:r>
              <a:rPr lang="en-US" sz="3200" b="1" dirty="0">
                <a:solidFill>
                  <a:srgbClr val="0070C0"/>
                </a:solidFill>
                <a:latin typeface="Times New Roman" panose="02020603050405020304" pitchFamily="18" charset="0"/>
                <a:cs typeface="Times New Roman" panose="02020603050405020304" pitchFamily="18" charset="0"/>
              </a:rPr>
              <a:t>Pointer and index registers</a:t>
            </a:r>
          </a:p>
          <a:p>
            <a:pPr algn="just">
              <a:buClr>
                <a:srgbClr val="FF0000"/>
              </a:buClr>
            </a:pPr>
            <a:r>
              <a:rPr lang="en-US" sz="2800" dirty="0">
                <a:latin typeface="Times New Roman" panose="02020603050405020304" pitchFamily="18" charset="0"/>
                <a:cs typeface="Times New Roman" panose="02020603050405020304" pitchFamily="18" charset="0"/>
              </a:rPr>
              <a:t>There are four 16-bits registers two serve as pointers and two serve as indexes. These registers usually store offset address used for addressing within the segment.</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09942" y="4056611"/>
            <a:ext cx="5798041" cy="2067098"/>
          </a:xfrm>
          <a:prstGeom prst="rect">
            <a:avLst/>
          </a:prstGeom>
          <a:noFill/>
          <a:ln w="19050">
            <a:solidFill>
              <a:schemeClr val="accent1"/>
            </a:solidFill>
          </a:ln>
        </p:spPr>
      </p:pic>
    </p:spTree>
    <p:extLst>
      <p:ext uri="{BB962C8B-B14F-4D97-AF65-F5344CB8AC3E}">
        <p14:creationId xmlns:p14="http://schemas.microsoft.com/office/powerpoint/2010/main" val="1137742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b) Index and Pointer Register</a:t>
            </a:r>
          </a:p>
        </p:txBody>
      </p:sp>
      <p:sp>
        <p:nvSpPr>
          <p:cNvPr id="3" name="Content Placeholder 2"/>
          <p:cNvSpPr>
            <a:spLocks noGrp="1"/>
          </p:cNvSpPr>
          <p:nvPr>
            <p:ph idx="1"/>
          </p:nvPr>
        </p:nvSpPr>
        <p:spPr>
          <a:xfrm>
            <a:off x="498763" y="2162972"/>
            <a:ext cx="10820400" cy="3364991"/>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Source Index (SI): </a:t>
            </a:r>
            <a:r>
              <a:rPr lang="en-US" sz="2800" dirty="0">
                <a:latin typeface="Times New Roman" panose="02020603050405020304" pitchFamily="18" charset="0"/>
                <a:cs typeface="Times New Roman" panose="02020603050405020304" pitchFamily="18" charset="0"/>
              </a:rPr>
              <a:t>is a 16-bit register. SI is used for indexed, based indexed and register indirect addressing. As well as source data address in string manipulation instructions. Used in conjunction with DS register to point to data locations in the data segment.</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Destination Index (DI): </a:t>
            </a:r>
            <a:r>
              <a:rPr lang="en-US" sz="2800" dirty="0">
                <a:latin typeface="Times New Roman" panose="02020603050405020304" pitchFamily="18" charset="0"/>
                <a:cs typeface="Times New Roman" panose="02020603050405020304" pitchFamily="18" charset="0"/>
              </a:rPr>
              <a:t>is a 16-bit register. Used with the ES register in string operations. DI is used for indexed, based indexed and register indirect addressing, as well as a destination data address in string manipulation instructions..</a:t>
            </a:r>
          </a:p>
        </p:txBody>
      </p:sp>
    </p:spTree>
    <p:extLst>
      <p:ext uri="{BB962C8B-B14F-4D97-AF65-F5344CB8AC3E}">
        <p14:creationId xmlns:p14="http://schemas.microsoft.com/office/powerpoint/2010/main" val="419866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b) Index and Pointer Register</a:t>
            </a:r>
          </a:p>
        </p:txBody>
      </p:sp>
      <p:sp>
        <p:nvSpPr>
          <p:cNvPr id="3" name="Content Placeholder 2"/>
          <p:cNvSpPr>
            <a:spLocks noGrp="1"/>
          </p:cNvSpPr>
          <p:nvPr>
            <p:ph idx="1"/>
          </p:nvPr>
        </p:nvSpPr>
        <p:spPr>
          <a:xfrm>
            <a:off x="498763" y="2162972"/>
            <a:ext cx="10820400" cy="3364991"/>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Source Index (SI): </a:t>
            </a:r>
            <a:r>
              <a:rPr lang="en-US" sz="2800" dirty="0">
                <a:latin typeface="Times New Roman" panose="02020603050405020304" pitchFamily="18" charset="0"/>
                <a:cs typeface="Times New Roman" panose="02020603050405020304" pitchFamily="18" charset="0"/>
              </a:rPr>
              <a:t>is a 16-bit register. SI is used for indexed, based indexed and register indirect addressing. As well as source data address in string manipulation instructions. Used in conjunction with DS register to point to data locations in the data segment.</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Destination Index (DI): </a:t>
            </a:r>
            <a:r>
              <a:rPr lang="en-US" sz="2800" dirty="0">
                <a:latin typeface="Times New Roman" panose="02020603050405020304" pitchFamily="18" charset="0"/>
                <a:cs typeface="Times New Roman" panose="02020603050405020304" pitchFamily="18" charset="0"/>
              </a:rPr>
              <a:t>is a 16-bit register. Used with the ES register in string operations. DI is used for indexed, based indexed and register indirect addressing, as well as a destination data address in string manipulation instructions..</a:t>
            </a:r>
          </a:p>
        </p:txBody>
      </p:sp>
    </p:spTree>
    <p:extLst>
      <p:ext uri="{BB962C8B-B14F-4D97-AF65-F5344CB8AC3E}">
        <p14:creationId xmlns:p14="http://schemas.microsoft.com/office/powerpoint/2010/main" val="3839004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b) Index and Pointer Register</a:t>
            </a:r>
          </a:p>
        </p:txBody>
      </p:sp>
      <p:sp>
        <p:nvSpPr>
          <p:cNvPr id="3" name="Content Placeholder 2"/>
          <p:cNvSpPr>
            <a:spLocks noGrp="1"/>
          </p:cNvSpPr>
          <p:nvPr>
            <p:ph idx="1"/>
          </p:nvPr>
        </p:nvSpPr>
        <p:spPr>
          <a:xfrm>
            <a:off x="498763" y="2162972"/>
            <a:ext cx="10820400" cy="4071573"/>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Stack Pointer (SP): </a:t>
            </a:r>
            <a:r>
              <a:rPr lang="en-US" sz="2800" dirty="0">
                <a:latin typeface="Times New Roman" panose="02020603050405020304" pitchFamily="18" charset="0"/>
                <a:cs typeface="Times New Roman" panose="02020603050405020304" pitchFamily="18" charset="0"/>
              </a:rPr>
              <a:t>is a 16-bit register pointing to stack, it is used to hold the address of the top of the stack. The stack is maintained as LIFO with its bottom at the start of the stack segment (Specified by the SS segment register). Unlike the SP register, the BP can be used to specify the offset of other program segments.</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Base Pointer (BP): </a:t>
            </a:r>
            <a:r>
              <a:rPr lang="en-US" sz="2800" dirty="0">
                <a:latin typeface="Times New Roman" panose="02020603050405020304" pitchFamily="18" charset="0"/>
                <a:cs typeface="Times New Roman" panose="02020603050405020304" pitchFamily="18" charset="0"/>
              </a:rPr>
              <a:t>is a 16-bit register pointing to stack segment. It is usually used by subroutine to locate variables that were passed on stack by calling program. BP register is usually used for based, based indexed or register indirect addressing.</a:t>
            </a:r>
          </a:p>
        </p:txBody>
      </p:sp>
    </p:spTree>
    <p:extLst>
      <p:ext uri="{BB962C8B-B14F-4D97-AF65-F5344CB8AC3E}">
        <p14:creationId xmlns:p14="http://schemas.microsoft.com/office/powerpoint/2010/main" val="2378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2.	Segment Registers </a:t>
            </a:r>
          </a:p>
        </p:txBody>
      </p:sp>
      <p:sp>
        <p:nvSpPr>
          <p:cNvPr id="3" name="Content Placeholder 2"/>
          <p:cNvSpPr>
            <a:spLocks noGrp="1"/>
          </p:cNvSpPr>
          <p:nvPr>
            <p:ph idx="1"/>
          </p:nvPr>
        </p:nvSpPr>
        <p:spPr>
          <a:xfrm>
            <a:off x="498763" y="2038282"/>
            <a:ext cx="10820400" cy="3711354"/>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Within the 1 MB of memory space the 8086/88 defines 16 segments, but four 64K-byte memory blocks are active at a time called the code segment, stack segment, data segment, and extra segment. </a:t>
            </a:r>
          </a:p>
          <a:p>
            <a:pPr algn="just">
              <a:buClr>
                <a:srgbClr val="FF0000"/>
              </a:buClr>
            </a:pPr>
            <a:r>
              <a:rPr lang="en-US" sz="2800" dirty="0">
                <a:latin typeface="Times New Roman" panose="02020603050405020304" pitchFamily="18" charset="0"/>
                <a:cs typeface="Times New Roman" panose="02020603050405020304" pitchFamily="18" charset="0"/>
              </a:rPr>
              <a:t>Each of these blocks of memory is used differently by the processor. </a:t>
            </a:r>
          </a:p>
          <a:p>
            <a:pPr algn="just">
              <a:buClr>
                <a:srgbClr val="FF0000"/>
              </a:buClr>
            </a:pPr>
            <a:r>
              <a:rPr lang="en-US" sz="2800" dirty="0">
                <a:latin typeface="Times New Roman" panose="02020603050405020304" pitchFamily="18" charset="0"/>
                <a:cs typeface="Times New Roman" panose="02020603050405020304" pitchFamily="18" charset="0"/>
              </a:rPr>
              <a:t>The four segment registers (CS, DS, ES, and SS) are used to "point" at location 0 (the base address) of each segment as shown in fig. (5)</a:t>
            </a:r>
          </a:p>
        </p:txBody>
      </p:sp>
    </p:spTree>
    <p:extLst>
      <p:ext uri="{BB962C8B-B14F-4D97-AF65-F5344CB8AC3E}">
        <p14:creationId xmlns:p14="http://schemas.microsoft.com/office/powerpoint/2010/main" val="2110880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74618" y="193964"/>
            <a:ext cx="8021782" cy="5888181"/>
          </a:xfrm>
          <a:prstGeom prst="rect">
            <a:avLst/>
          </a:prstGeom>
          <a:noFill/>
          <a:ln w="19050">
            <a:solidFill>
              <a:schemeClr val="accent1"/>
            </a:solidFill>
          </a:ln>
        </p:spPr>
      </p:pic>
      <p:sp>
        <p:nvSpPr>
          <p:cNvPr id="5" name="Rectangle 4"/>
          <p:cNvSpPr/>
          <p:nvPr/>
        </p:nvSpPr>
        <p:spPr>
          <a:xfrm>
            <a:off x="2361187" y="5936742"/>
            <a:ext cx="6056466" cy="661207"/>
          </a:xfrm>
          <a:prstGeom prst="rect">
            <a:avLst/>
          </a:prstGeom>
        </p:spPr>
        <p:txBody>
          <a:bodyPr wrap="none">
            <a:spAutoFit/>
          </a:bodyPr>
          <a:lstStyle/>
          <a:p>
            <a:pPr algn="ctr">
              <a:lnSpc>
                <a:spcPct val="150000"/>
              </a:lnSpc>
            </a:pPr>
            <a:r>
              <a:rPr lang="en-US" sz="2800" b="1" dirty="0">
                <a:solidFill>
                  <a:srgbClr val="000000"/>
                </a:solidFill>
                <a:latin typeface="Times New Roman" panose="02020603050405020304" pitchFamily="18" charset="0"/>
                <a:ea typeface="Times New Roman" panose="02020603050405020304" pitchFamily="18" charset="0"/>
              </a:rPr>
              <a:t>Fig. 5: Physical Memory Organization</a:t>
            </a:r>
            <a:endParaRPr lang="en-US" sz="2400" b="1"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3509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2.	Segment Registers </a:t>
            </a:r>
          </a:p>
        </p:txBody>
      </p:sp>
      <p:sp>
        <p:nvSpPr>
          <p:cNvPr id="3" name="Content Placeholder 2"/>
          <p:cNvSpPr>
            <a:spLocks noGrp="1"/>
          </p:cNvSpPr>
          <p:nvPr>
            <p:ph idx="1"/>
          </p:nvPr>
        </p:nvSpPr>
        <p:spPr>
          <a:xfrm>
            <a:off x="498763" y="2038282"/>
            <a:ext cx="10820400" cy="3711354"/>
          </a:xfrm>
        </p:spPr>
        <p:txBody>
          <a:bodyPr>
            <a:noAutofit/>
          </a:bodyPr>
          <a:lstStyle/>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Code Segment (CS): </a:t>
            </a:r>
            <a:r>
              <a:rPr lang="en-US" sz="2800" dirty="0">
                <a:latin typeface="Times New Roman" panose="02020603050405020304" pitchFamily="18" charset="0"/>
                <a:cs typeface="Times New Roman" panose="02020603050405020304" pitchFamily="18" charset="0"/>
              </a:rPr>
              <a:t>is a 16-bit register containing address of 64 KB segment with program instructions. CS register cannot be changed directly. The CS register is automatically updated during far jump, far call and far return instructions. . </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Stack segment (SS): </a:t>
            </a:r>
            <a:r>
              <a:rPr lang="en-US" sz="2800" dirty="0">
                <a:latin typeface="Times New Roman" panose="02020603050405020304" pitchFamily="18" charset="0"/>
                <a:cs typeface="Times New Roman" panose="02020603050405020304" pitchFamily="18" charset="0"/>
              </a:rPr>
              <a:t>is a 16‐bit register containing address of 64KB segment with program stack. The stack segment in memory which the value of instruction pointer, status flags, and other registers are pushed in case of interrupt or subroutine call. </a:t>
            </a:r>
          </a:p>
        </p:txBody>
      </p:sp>
    </p:spTree>
    <p:extLst>
      <p:ext uri="{BB962C8B-B14F-4D97-AF65-F5344CB8AC3E}">
        <p14:creationId xmlns:p14="http://schemas.microsoft.com/office/powerpoint/2010/main" val="3559322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2.	Segment Registers </a:t>
            </a:r>
          </a:p>
        </p:txBody>
      </p:sp>
      <p:sp>
        <p:nvSpPr>
          <p:cNvPr id="3" name="Content Placeholder 2"/>
          <p:cNvSpPr>
            <a:spLocks noGrp="1"/>
          </p:cNvSpPr>
          <p:nvPr>
            <p:ph idx="1"/>
          </p:nvPr>
        </p:nvSpPr>
        <p:spPr>
          <a:xfrm>
            <a:off x="498763" y="2038282"/>
            <a:ext cx="10820400" cy="3711354"/>
          </a:xfrm>
        </p:spPr>
        <p:txBody>
          <a:bodyPr>
            <a:noAutofit/>
          </a:bodyPr>
          <a:lstStyle/>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Data segment (DS): </a:t>
            </a:r>
            <a:r>
              <a:rPr lang="en-US" sz="2800" dirty="0">
                <a:latin typeface="Times New Roman" panose="02020603050405020304" pitchFamily="18" charset="0"/>
                <a:cs typeface="Times New Roman" panose="02020603050405020304" pitchFamily="18" charset="0"/>
              </a:rPr>
              <a:t>is a 16‐bit register containing the starting address of the current data segment in which data are stored. It provides a read/write memory space. </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Extra segment (ES): </a:t>
            </a:r>
            <a:r>
              <a:rPr lang="en-US" sz="2800" dirty="0">
                <a:latin typeface="Times New Roman" panose="02020603050405020304" pitchFamily="18" charset="0"/>
                <a:cs typeface="Times New Roman" panose="02020603050405020304" pitchFamily="18" charset="0"/>
              </a:rPr>
              <a:t>used to hold the starting address of Extra segment. Extra segment is provided for programs that need to access a second data segment. Segment registers cannot be used in arithmetic operations.. </a:t>
            </a:r>
          </a:p>
        </p:txBody>
      </p:sp>
    </p:spTree>
    <p:extLst>
      <p:ext uri="{BB962C8B-B14F-4D97-AF65-F5344CB8AC3E}">
        <p14:creationId xmlns:p14="http://schemas.microsoft.com/office/powerpoint/2010/main" val="112432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595469"/>
            <a:ext cx="10942043" cy="1330313"/>
          </a:xfrm>
        </p:spPr>
        <p:txBody>
          <a:bodyPr>
            <a:normAutofit fontScale="90000"/>
          </a:bodyPr>
          <a:lstStyle/>
          <a:p>
            <a:r>
              <a:rPr lang="en-US" dirty="0">
                <a:solidFill>
                  <a:schemeClr val="accent1">
                    <a:lumMod val="75000"/>
                  </a:schemeClr>
                </a:solidFill>
              </a:rPr>
              <a:t>1.</a:t>
            </a:r>
            <a:r>
              <a:rPr lang="en-US" dirty="0"/>
              <a:t> Central Processing Unit (CPU)</a:t>
            </a:r>
          </a:p>
        </p:txBody>
      </p:sp>
      <p:sp>
        <p:nvSpPr>
          <p:cNvPr id="3" name="Content Placeholder 2"/>
          <p:cNvSpPr>
            <a:spLocks noGrp="1"/>
          </p:cNvSpPr>
          <p:nvPr>
            <p:ph idx="1"/>
          </p:nvPr>
        </p:nvSpPr>
        <p:spPr>
          <a:xfrm>
            <a:off x="775855" y="1925782"/>
            <a:ext cx="10113817" cy="3934691"/>
          </a:xfrm>
        </p:spPr>
        <p:txBody>
          <a:bodyPr>
            <a:normAutofit/>
          </a:bodyPr>
          <a:lstStyle/>
          <a:p>
            <a:pPr algn="just"/>
            <a:r>
              <a:rPr lang="en-US" sz="2800" dirty="0">
                <a:latin typeface="Times New Roman" panose="02020603050405020304" pitchFamily="18" charset="0"/>
                <a:cs typeface="Times New Roman" panose="02020603050405020304" pitchFamily="18" charset="0"/>
              </a:rPr>
              <a:t>A CPU is brain of a computer. It is responsible for all functions and processes. Regarding computing power, the CPU is the most important element of a computer system. </a:t>
            </a:r>
          </a:p>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The CPU is comprised of three main parts: </a:t>
            </a:r>
          </a:p>
          <a:p>
            <a:pPr marL="514350" indent="-514350" algn="just">
              <a:buFont typeface="+mj-lt"/>
              <a:buAutoNum type="alphaUcPeriod"/>
            </a:pPr>
            <a:r>
              <a:rPr lang="en-US" sz="2800" dirty="0">
                <a:latin typeface="Times New Roman" panose="02020603050405020304" pitchFamily="18" charset="0"/>
                <a:cs typeface="Times New Roman" panose="02020603050405020304" pitchFamily="18" charset="0"/>
              </a:rPr>
              <a:t>Arithmetic Logic Unit (ALU)</a:t>
            </a:r>
          </a:p>
          <a:p>
            <a:pPr marL="514350" indent="-514350" algn="just">
              <a:buFont typeface="+mj-lt"/>
              <a:buAutoNum type="alphaUcPeriod"/>
            </a:pPr>
            <a:r>
              <a:rPr lang="en-US" sz="2800" dirty="0">
                <a:latin typeface="Times New Roman" panose="02020603050405020304" pitchFamily="18" charset="0"/>
                <a:cs typeface="Times New Roman" panose="02020603050405020304" pitchFamily="18" charset="0"/>
              </a:rPr>
              <a:t>Control Unit (CU) </a:t>
            </a:r>
          </a:p>
          <a:p>
            <a:pPr marL="514350" indent="-514350" algn="just">
              <a:buFont typeface="+mj-lt"/>
              <a:buAutoNum type="alphaUcPeriod"/>
            </a:pPr>
            <a:r>
              <a:rPr lang="en-US" sz="2800" dirty="0">
                <a:latin typeface="Times New Roman" panose="02020603050405020304" pitchFamily="18" charset="0"/>
                <a:cs typeface="Times New Roman" panose="02020603050405020304" pitchFamily="18" charset="0"/>
              </a:rPr>
              <a:t>Registers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8562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3. Instruction Pointer (IP) </a:t>
            </a:r>
          </a:p>
        </p:txBody>
      </p:sp>
      <p:sp>
        <p:nvSpPr>
          <p:cNvPr id="3" name="Content Placeholder 2"/>
          <p:cNvSpPr>
            <a:spLocks noGrp="1"/>
          </p:cNvSpPr>
          <p:nvPr>
            <p:ph idx="1"/>
          </p:nvPr>
        </p:nvSpPr>
        <p:spPr>
          <a:xfrm>
            <a:off x="498763" y="2038282"/>
            <a:ext cx="10820400" cy="3711354"/>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Is a 16‐bit register. This is important register which is used to control which instruction the CPU executes. </a:t>
            </a:r>
          </a:p>
          <a:p>
            <a:pPr algn="just">
              <a:buClr>
                <a:srgbClr val="FF0000"/>
              </a:buClr>
            </a:pPr>
            <a:r>
              <a:rPr lang="en-US" sz="2800" dirty="0">
                <a:latin typeface="Times New Roman" panose="02020603050405020304" pitchFamily="18" charset="0"/>
                <a:cs typeface="Times New Roman" panose="02020603050405020304" pitchFamily="18" charset="0"/>
              </a:rPr>
              <a:t>The IP, or program counter, is used to store the memory location of the next instruction to be executed (offset address relative to CS). </a:t>
            </a:r>
          </a:p>
          <a:p>
            <a:pPr algn="just">
              <a:buClr>
                <a:srgbClr val="FF0000"/>
              </a:buClr>
            </a:pPr>
            <a:r>
              <a:rPr lang="en-US" sz="2800" dirty="0">
                <a:latin typeface="Times New Roman" panose="02020603050405020304" pitchFamily="18" charset="0"/>
                <a:cs typeface="Times New Roman" panose="02020603050405020304" pitchFamily="18" charset="0"/>
              </a:rPr>
              <a:t>The CPU checks the IP to ascertain which instruction to carry out next, and then updates the IP to point to the next instruction. </a:t>
            </a:r>
          </a:p>
          <a:p>
            <a:pPr algn="just">
              <a:buClr>
                <a:srgbClr val="FF0000"/>
              </a:buClr>
            </a:pPr>
            <a:r>
              <a:rPr lang="en-US" sz="2800" dirty="0">
                <a:latin typeface="Times New Roman" panose="02020603050405020304" pitchFamily="18" charset="0"/>
                <a:cs typeface="Times New Roman" panose="02020603050405020304" pitchFamily="18" charset="0"/>
              </a:rPr>
              <a:t>Thus the IP will always point to the next instruction to be executed.</a:t>
            </a:r>
            <a:endParaRPr lang="en-US" sz="2800" b="1" dirty="0">
              <a:solidFill>
                <a:srgbClr val="0070C0"/>
              </a:solidFill>
              <a:latin typeface="Times New Roman" panose="02020603050405020304" pitchFamily="18" charset="0"/>
              <a:cs typeface="Times New Roman" panose="02020603050405020304" pitchFamily="18" charset="0"/>
            </a:endParaRPr>
          </a:p>
          <a:p>
            <a:pPr marL="0" indent="0" algn="just">
              <a:buClr>
                <a:srgbClr val="FF0000"/>
              </a:buClr>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047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4. Flag Register </a:t>
            </a:r>
          </a:p>
        </p:txBody>
      </p:sp>
      <p:sp>
        <p:nvSpPr>
          <p:cNvPr id="3" name="Content Placeholder 2"/>
          <p:cNvSpPr>
            <a:spLocks noGrp="1"/>
          </p:cNvSpPr>
          <p:nvPr>
            <p:ph idx="1"/>
          </p:nvPr>
        </p:nvSpPr>
        <p:spPr>
          <a:xfrm>
            <a:off x="498763" y="2038282"/>
            <a:ext cx="10820400" cy="3711354"/>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Determines the current state of the processor. </a:t>
            </a:r>
          </a:p>
          <a:p>
            <a:pPr algn="just">
              <a:buClr>
                <a:srgbClr val="FF0000"/>
              </a:buClr>
            </a:pPr>
            <a:r>
              <a:rPr lang="en-US" sz="2800" dirty="0">
                <a:latin typeface="Times New Roman" panose="02020603050405020304" pitchFamily="18" charset="0"/>
                <a:cs typeface="Times New Roman" panose="02020603050405020304" pitchFamily="18" charset="0"/>
              </a:rPr>
              <a:t>They are modified automatically by CPU after mathematical operations, this allows to determine the type of the result, and to determine conditions to transfer control to other parts of the program. </a:t>
            </a:r>
          </a:p>
          <a:p>
            <a:pPr algn="just">
              <a:buClr>
                <a:srgbClr val="FF0000"/>
              </a:buClr>
            </a:pPr>
            <a:r>
              <a:rPr lang="en-US" sz="2800" dirty="0">
                <a:latin typeface="Times New Roman" panose="02020603050405020304" pitchFamily="18" charset="0"/>
                <a:cs typeface="Times New Roman" panose="02020603050405020304" pitchFamily="18" charset="0"/>
              </a:rPr>
              <a:t>8086 has 9 flags and they are divided into two categories as shown in figure below.</a:t>
            </a:r>
            <a:endParaRPr lang="en-US" sz="2800" b="1" dirty="0">
              <a:solidFill>
                <a:srgbClr val="0070C0"/>
              </a:solidFill>
              <a:latin typeface="Times New Roman" panose="02020603050405020304" pitchFamily="18" charset="0"/>
              <a:cs typeface="Times New Roman" panose="02020603050405020304" pitchFamily="18" charset="0"/>
            </a:endParaRPr>
          </a:p>
          <a:p>
            <a:pPr marL="0" indent="0" algn="just">
              <a:buClr>
                <a:srgbClr val="FF0000"/>
              </a:buClr>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423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427019" y="761999"/>
            <a:ext cx="8603673" cy="4752110"/>
          </a:xfrm>
          <a:prstGeom prst="rect">
            <a:avLst/>
          </a:prstGeom>
          <a:noFill/>
          <a:ln w="19050">
            <a:solidFill>
              <a:schemeClr val="accent1"/>
            </a:solidFill>
          </a:ln>
        </p:spPr>
      </p:pic>
      <p:sp>
        <p:nvSpPr>
          <p:cNvPr id="5" name="Rectangle 4"/>
          <p:cNvSpPr/>
          <p:nvPr/>
        </p:nvSpPr>
        <p:spPr>
          <a:xfrm>
            <a:off x="4031434" y="5645796"/>
            <a:ext cx="3643984" cy="738664"/>
          </a:xfrm>
          <a:prstGeom prst="rect">
            <a:avLst/>
          </a:prstGeom>
        </p:spPr>
        <p:txBody>
          <a:bodyPr wrap="square">
            <a:spAutoFit/>
          </a:bodyPr>
          <a:lstStyle/>
          <a:p>
            <a:pPr algn="ctr">
              <a:lnSpc>
                <a:spcPct val="150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Fig. 6: Flag Register</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8952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Status Flags</a:t>
            </a:r>
          </a:p>
        </p:txBody>
      </p:sp>
      <p:sp>
        <p:nvSpPr>
          <p:cNvPr id="3" name="Content Placeholder 2"/>
          <p:cNvSpPr>
            <a:spLocks noGrp="1"/>
          </p:cNvSpPr>
          <p:nvPr>
            <p:ph idx="1"/>
          </p:nvPr>
        </p:nvSpPr>
        <p:spPr>
          <a:xfrm>
            <a:off x="374071" y="1775046"/>
            <a:ext cx="10820400" cy="4417936"/>
          </a:xfrm>
        </p:spPr>
        <p:txBody>
          <a:bodyPr>
            <a:noAutofit/>
          </a:bodyPr>
          <a:lstStyle/>
          <a:p>
            <a:pPr marL="0" indent="0" algn="just">
              <a:buClr>
                <a:srgbClr val="FF0000"/>
              </a:buClr>
              <a:buNone/>
            </a:pPr>
            <a:r>
              <a:rPr lang="en-US" sz="2800" dirty="0">
                <a:latin typeface="Times New Roman" panose="02020603050405020304" pitchFamily="18" charset="0"/>
                <a:cs typeface="Times New Roman" panose="02020603050405020304" pitchFamily="18" charset="0"/>
              </a:rPr>
              <a:t> The status flags are set/reset depending on the results of some arithmetic or logical operations during program execution:</a:t>
            </a:r>
          </a:p>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Carry Flag (CF): </a:t>
            </a:r>
            <a:r>
              <a:rPr lang="en-US" sz="2800" dirty="0">
                <a:latin typeface="Times New Roman" panose="02020603050405020304" pitchFamily="18" charset="0"/>
                <a:cs typeface="Times New Roman" panose="02020603050405020304" pitchFamily="18" charset="0"/>
              </a:rPr>
              <a:t>this flag is set to 1 if there is a carry out or borrow in for the most significant bit of the result during the execution of an arithmetic instruction otherwise, CF is reset.</a:t>
            </a:r>
          </a:p>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Auxiliary Flag (AF): </a:t>
            </a:r>
            <a:r>
              <a:rPr lang="en-US" sz="2800" dirty="0">
                <a:latin typeface="Times New Roman" panose="02020603050405020304" pitchFamily="18" charset="0"/>
                <a:cs typeface="Times New Roman" panose="02020603050405020304" pitchFamily="18" charset="0"/>
              </a:rPr>
              <a:t>If an operation performed in ALU generates a carry/barrow from lower nibble (i.e. D0 D3) to upper nibble (i.e. D4 – D7), the AF flag is set i.e. carry given by D3 bit to D4 is AF flag. This is not a general‐purpose flag, it is used internally by the processor to perform Binary to BCD conversion.</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112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Status Flags</a:t>
            </a:r>
          </a:p>
        </p:txBody>
      </p:sp>
      <p:sp>
        <p:nvSpPr>
          <p:cNvPr id="3" name="Content Placeholder 2"/>
          <p:cNvSpPr>
            <a:spLocks noGrp="1"/>
          </p:cNvSpPr>
          <p:nvPr>
            <p:ph idx="1"/>
          </p:nvPr>
        </p:nvSpPr>
        <p:spPr>
          <a:xfrm>
            <a:off x="374071" y="1775046"/>
            <a:ext cx="10820400" cy="4417936"/>
          </a:xfrm>
        </p:spPr>
        <p:txBody>
          <a:bodyPr>
            <a:noAutofit/>
          </a:bodyPr>
          <a:lstStyle/>
          <a:p>
            <a:pPr algn="just">
              <a:buClr>
                <a:srgbClr val="FF0000"/>
              </a:buClr>
            </a:pPr>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Parity Flag (PF): </a:t>
            </a:r>
            <a:r>
              <a:rPr lang="en-US" sz="2800" dirty="0">
                <a:latin typeface="Times New Roman" panose="02020603050405020304" pitchFamily="18" charset="0"/>
                <a:cs typeface="Times New Roman" panose="02020603050405020304" pitchFamily="18" charset="0"/>
              </a:rPr>
              <a:t>This flag is used to indicate the parity of result. If lower order 8‐bits of the result contains even number of 1‟s, the Parity Flag is set and for odd number of 1‟s, the Parity Flag is reset.</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 Zero Flag (ZF): </a:t>
            </a:r>
            <a:r>
              <a:rPr lang="en-US" sz="2800" dirty="0">
                <a:latin typeface="Times New Roman" panose="02020603050405020304" pitchFamily="18" charset="0"/>
                <a:cs typeface="Times New Roman" panose="02020603050405020304" pitchFamily="18" charset="0"/>
              </a:rPr>
              <a:t>It is set; if the result of arithmetic or logical operation is zero else it is reset.</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 Sign Flag (SF): </a:t>
            </a:r>
            <a:r>
              <a:rPr lang="en-US" sz="2800" dirty="0">
                <a:latin typeface="Times New Roman" panose="02020603050405020304" pitchFamily="18" charset="0"/>
                <a:cs typeface="Times New Roman" panose="02020603050405020304" pitchFamily="18" charset="0"/>
              </a:rPr>
              <a:t>In sign magnitude format the sign of number is indicated by MSB bit. If the result of operation is negative, sign flag is set.</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Overflow Flag (OF): </a:t>
            </a:r>
            <a:r>
              <a:rPr lang="en-US" sz="2800" dirty="0">
                <a:latin typeface="Times New Roman" panose="02020603050405020304" pitchFamily="18" charset="0"/>
                <a:cs typeface="Times New Roman" panose="02020603050405020304" pitchFamily="18" charset="0"/>
              </a:rPr>
              <a:t>It occurs when signed numbers overflow. An OF indicates that the result has exceeded the capacity of machine. </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27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609344"/>
          </a:xfrm>
        </p:spPr>
        <p:txBody>
          <a:bodyPr/>
          <a:lstStyle/>
          <a:p>
            <a:r>
              <a:rPr lang="en-US" dirty="0"/>
              <a:t>1.	Status Flags</a:t>
            </a:r>
          </a:p>
        </p:txBody>
      </p:sp>
      <p:sp>
        <p:nvSpPr>
          <p:cNvPr id="3" name="Content Placeholder 2"/>
          <p:cNvSpPr>
            <a:spLocks noGrp="1"/>
          </p:cNvSpPr>
          <p:nvPr>
            <p:ph idx="1"/>
          </p:nvPr>
        </p:nvSpPr>
        <p:spPr>
          <a:xfrm>
            <a:off x="277091" y="1775046"/>
            <a:ext cx="10917380" cy="3434263"/>
          </a:xfrm>
        </p:spPr>
        <p:txBody>
          <a:bodyPr>
            <a:noAutofit/>
          </a:bodyPr>
          <a:lstStyle/>
          <a:p>
            <a:pPr marL="0" indent="0" algn="just">
              <a:buClr>
                <a:srgbClr val="FF0000"/>
              </a:buClr>
              <a:buNone/>
            </a:pPr>
            <a:r>
              <a:rPr lang="en-US" sz="2800" dirty="0">
                <a:latin typeface="Times New Roman" panose="02020603050405020304" pitchFamily="18" charset="0"/>
                <a:cs typeface="Times New Roman" panose="02020603050405020304" pitchFamily="18" charset="0"/>
              </a:rPr>
              <a:t> </a:t>
            </a:r>
          </a:p>
          <a:p>
            <a:pPr algn="just">
              <a:buClr>
                <a:srgbClr val="FF0000"/>
              </a:buClr>
            </a:pPr>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59" y="2001867"/>
            <a:ext cx="9852765" cy="3207442"/>
          </a:xfrm>
          <a:prstGeom prst="rect">
            <a:avLst/>
          </a:prstGeom>
        </p:spPr>
      </p:pic>
    </p:spTree>
    <p:extLst>
      <p:ext uri="{BB962C8B-B14F-4D97-AF65-F5344CB8AC3E}">
        <p14:creationId xmlns:p14="http://schemas.microsoft.com/office/powerpoint/2010/main" val="1708981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2.	Control Flags</a:t>
            </a:r>
          </a:p>
        </p:txBody>
      </p:sp>
      <p:sp>
        <p:nvSpPr>
          <p:cNvPr id="3" name="Content Placeholder 2"/>
          <p:cNvSpPr>
            <a:spLocks noGrp="1"/>
          </p:cNvSpPr>
          <p:nvPr>
            <p:ph idx="1"/>
          </p:nvPr>
        </p:nvSpPr>
        <p:spPr>
          <a:xfrm>
            <a:off x="374070" y="1775046"/>
            <a:ext cx="11152911" cy="4417936"/>
          </a:xfrm>
        </p:spPr>
        <p:txBody>
          <a:bodyPr>
            <a:noAutofit/>
          </a:bodyPr>
          <a:lstStyle/>
          <a:p>
            <a:pPr marL="0" indent="0" algn="just">
              <a:buClr>
                <a:srgbClr val="FF0000"/>
              </a:buClr>
              <a:buNone/>
            </a:pPr>
            <a:r>
              <a:rPr lang="en-US" sz="2400" dirty="0">
                <a:latin typeface="Times New Roman" panose="02020603050405020304" pitchFamily="18" charset="0"/>
                <a:cs typeface="Times New Roman" panose="02020603050405020304" pitchFamily="18" charset="0"/>
              </a:rPr>
              <a:t>Control flags are set or reset deliberately to control the operations of the execution unit.</a:t>
            </a:r>
          </a:p>
          <a:p>
            <a:pPr algn="just">
              <a:buClr>
                <a:srgbClr val="FF0000"/>
              </a:buClr>
            </a:pPr>
            <a:r>
              <a:rPr lang="en-US" sz="2400" b="1" dirty="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Trap Flag (TP): </a:t>
            </a:r>
            <a:r>
              <a:rPr lang="en-US" sz="2400" dirty="0">
                <a:latin typeface="Times New Roman" panose="02020603050405020304" pitchFamily="18" charset="0"/>
                <a:cs typeface="Times New Roman" panose="02020603050405020304" pitchFamily="18" charset="0"/>
              </a:rPr>
              <a:t>It is used for single step control. It allows user to execute one instruction of a program at a time for debugging. When trap flag is set, program can be run in single step mode.</a:t>
            </a:r>
          </a:p>
          <a:p>
            <a:pPr algn="just">
              <a:buClr>
                <a:srgbClr val="FF0000"/>
              </a:buClr>
            </a:pPr>
            <a:r>
              <a:rPr lang="en-US" sz="2400" b="1" dirty="0">
                <a:solidFill>
                  <a:srgbClr val="0070C0"/>
                </a:solidFill>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Interrupt Flag (IF): </a:t>
            </a:r>
            <a:r>
              <a:rPr lang="en-US" sz="2400" dirty="0">
                <a:latin typeface="Times New Roman" panose="02020603050405020304" pitchFamily="18" charset="0"/>
                <a:cs typeface="Times New Roman" panose="02020603050405020304" pitchFamily="18" charset="0"/>
              </a:rPr>
              <a:t>It is an interrupt enable/disable flag. If it is set, the </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 of 8086 is enabled and if it is reset, the interrupt is disabled. It can be set by executing instruction STI and can be cleared by executing CLI instruction.</a:t>
            </a:r>
          </a:p>
          <a:p>
            <a:pPr algn="just">
              <a:buClr>
                <a:srgbClr val="FF0000"/>
              </a:buClr>
            </a:pPr>
            <a:r>
              <a:rPr lang="en-US" sz="2800" b="1" dirty="0">
                <a:solidFill>
                  <a:srgbClr val="0070C0"/>
                </a:solidFill>
                <a:latin typeface="Times New Roman" panose="02020603050405020304" pitchFamily="18" charset="0"/>
                <a:cs typeface="Times New Roman" panose="02020603050405020304" pitchFamily="18" charset="0"/>
              </a:rPr>
              <a:t>Direction Flag (DF): </a:t>
            </a:r>
            <a:r>
              <a:rPr lang="en-US" sz="2400" dirty="0">
                <a:latin typeface="Times New Roman" panose="02020603050405020304" pitchFamily="18" charset="0"/>
                <a:cs typeface="Times New Roman" panose="02020603050405020304" pitchFamily="18" charset="0"/>
              </a:rPr>
              <a:t>It is used in string operation. If it is set, string bytes are accessed from higher memory address to lower memory address. When it is reset, the string bytes are accessed from lower memory address to higher memory address.</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383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Memory Segmentation:</a:t>
            </a:r>
          </a:p>
        </p:txBody>
      </p:sp>
      <p:sp>
        <p:nvSpPr>
          <p:cNvPr id="3" name="Content Placeholder 2"/>
          <p:cNvSpPr>
            <a:spLocks noGrp="1"/>
          </p:cNvSpPr>
          <p:nvPr>
            <p:ph idx="1"/>
          </p:nvPr>
        </p:nvSpPr>
        <p:spPr>
          <a:xfrm>
            <a:off x="374070" y="1775046"/>
            <a:ext cx="11152911" cy="4722736"/>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The memory in an 8086 based system is organized as segmented memory.</a:t>
            </a:r>
          </a:p>
          <a:p>
            <a:pPr algn="just">
              <a:buClr>
                <a:srgbClr val="FF0000"/>
              </a:buClr>
            </a:pPr>
            <a:r>
              <a:rPr lang="en-US" sz="2400" dirty="0">
                <a:latin typeface="Times New Roman" panose="02020603050405020304" pitchFamily="18" charset="0"/>
                <a:cs typeface="Times New Roman" panose="02020603050405020304" pitchFamily="18" charset="0"/>
              </a:rPr>
              <a:t>The CPU 8086 is able to access 1MB of physical memory. The complete 1MB of memory can be divided into 16 segments, each of 64KB size and is addressed by one of the segment register.</a:t>
            </a:r>
          </a:p>
          <a:p>
            <a:pPr algn="just">
              <a:buClr>
                <a:srgbClr val="FF0000"/>
              </a:buClr>
            </a:pPr>
            <a:r>
              <a:rPr lang="en-US" sz="2400" dirty="0">
                <a:latin typeface="Times New Roman" panose="02020603050405020304" pitchFamily="18" charset="0"/>
                <a:cs typeface="Times New Roman" panose="02020603050405020304" pitchFamily="18" charset="0"/>
              </a:rPr>
              <a:t>The 16-bit contents of the segment register actually point to the starting location of a particular segment. The address of the segments may be assigned as 0000H to F000h respectively.</a:t>
            </a:r>
          </a:p>
          <a:p>
            <a:pPr algn="just">
              <a:buClr>
                <a:srgbClr val="FF0000"/>
              </a:buClr>
            </a:pPr>
            <a:r>
              <a:rPr lang="en-US" sz="2400" dirty="0">
                <a:latin typeface="Times New Roman" panose="02020603050405020304" pitchFamily="18" charset="0"/>
                <a:cs typeface="Times New Roman" panose="02020603050405020304" pitchFamily="18" charset="0"/>
              </a:rPr>
              <a:t>To address a specific memory location within a segment, we need an offset address. The offset address values are from 0000H to FFFFH so that the physical addresses range from 00000H to FFFFFH.</a:t>
            </a:r>
          </a:p>
          <a:p>
            <a:pPr algn="just">
              <a:buClr>
                <a:srgbClr val="FF0000"/>
              </a:buClr>
            </a:pPr>
            <a:r>
              <a:rPr lang="en-US" sz="2400" dirty="0">
                <a:latin typeface="Times New Roman" panose="02020603050405020304" pitchFamily="18" charset="0"/>
                <a:cs typeface="Times New Roman" panose="02020603050405020304" pitchFamily="18" charset="0"/>
              </a:rPr>
              <a:t>A program can have more than four segments, but can only access four segments at a time.</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457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1317641" cy="1221418"/>
          </a:xfrm>
        </p:spPr>
        <p:txBody>
          <a:bodyPr>
            <a:normAutofit fontScale="90000"/>
          </a:bodyPr>
          <a:lstStyle/>
          <a:p>
            <a:r>
              <a:rPr lang="en-US" dirty="0"/>
              <a:t>Physical address is calculated as below:</a:t>
            </a:r>
          </a:p>
        </p:txBody>
      </p:sp>
      <p:sp>
        <p:nvSpPr>
          <p:cNvPr id="4" name="Rectangle 3"/>
          <p:cNvSpPr/>
          <p:nvPr/>
        </p:nvSpPr>
        <p:spPr>
          <a:xfrm>
            <a:off x="1082177" y="1749001"/>
            <a:ext cx="8422041" cy="4524315"/>
          </a:xfrm>
          <a:prstGeom prst="rect">
            <a:avLst/>
          </a:prstGeom>
        </p:spPr>
        <p:txBody>
          <a:bodyPr wrap="square">
            <a:spAutoFit/>
          </a:bodyPr>
          <a:lstStyle/>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Ex: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Segment address =1005H</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Offset address =5555H</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Segment address =1005H = 0001 0000 0000 0101</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Shifted left by 4 Positions=0001 0000 0000 0101 0000 + Offset address = 5555H= 0101 0101 0101 0101</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Physical address=155A5H =0001 0101 0101 1010 0101</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Physical address = Segment address * 10H + Offset address.</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092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7455" y="484909"/>
            <a:ext cx="6506720" cy="5114715"/>
          </a:xfrm>
          <a:prstGeom prst="rect">
            <a:avLst/>
          </a:prstGeom>
          <a:noFill/>
          <a:ln w="19050">
            <a:solidFill>
              <a:srgbClr val="0070C0"/>
            </a:solidFill>
          </a:ln>
        </p:spPr>
      </p:pic>
      <p:sp>
        <p:nvSpPr>
          <p:cNvPr id="5" name="Rectangle 4"/>
          <p:cNvSpPr/>
          <p:nvPr/>
        </p:nvSpPr>
        <p:spPr>
          <a:xfrm>
            <a:off x="3547413" y="5798197"/>
            <a:ext cx="4293612" cy="504625"/>
          </a:xfrm>
          <a:prstGeom prst="rect">
            <a:avLst/>
          </a:prstGeom>
        </p:spPr>
        <p:txBody>
          <a:bodyPr wrap="non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Fig. 7: Generating a Physical Address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414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011" y="486571"/>
            <a:ext cx="10872770" cy="1136072"/>
          </a:xfrm>
        </p:spPr>
        <p:txBody>
          <a:bodyPr>
            <a:normAutofit fontScale="90000"/>
          </a:bodyPr>
          <a:lstStyle/>
          <a:p>
            <a:r>
              <a:rPr lang="en-US" dirty="0"/>
              <a:t>The main three parts of CPU: </a:t>
            </a:r>
            <a:br>
              <a:rPr lang="en-US" dirty="0"/>
            </a:br>
            <a:endParaRPr lang="en-US" dirty="0"/>
          </a:p>
        </p:txBody>
      </p:sp>
      <p:sp>
        <p:nvSpPr>
          <p:cNvPr id="3" name="Content Placeholder 2"/>
          <p:cNvSpPr>
            <a:spLocks noGrp="1"/>
          </p:cNvSpPr>
          <p:nvPr>
            <p:ph idx="1"/>
          </p:nvPr>
        </p:nvSpPr>
        <p:spPr>
          <a:xfrm>
            <a:off x="415636" y="1149926"/>
            <a:ext cx="11055928" cy="5708073"/>
          </a:xfrm>
        </p:spPr>
        <p:txBody>
          <a:bodyPr>
            <a:noAutofit/>
          </a:bodyPr>
          <a:lstStyle/>
          <a:p>
            <a:pPr marL="457200" indent="-457200" algn="just">
              <a:buFont typeface="+mj-lt"/>
              <a:buAutoNum type="alphaUcPeriod"/>
            </a:pPr>
            <a:r>
              <a:rPr lang="en-US" sz="2400" b="1" dirty="0">
                <a:solidFill>
                  <a:srgbClr val="FF0000"/>
                </a:solidFill>
                <a:latin typeface="Times New Roman" panose="02020603050405020304" pitchFamily="18" charset="0"/>
                <a:cs typeface="Times New Roman" panose="02020603050405020304" pitchFamily="18" charset="0"/>
              </a:rPr>
              <a:t>Arithmetic Logic Unit (ALU): </a:t>
            </a:r>
            <a:r>
              <a:rPr lang="en-US" sz="2400" dirty="0">
                <a:latin typeface="Times New Roman" panose="02020603050405020304" pitchFamily="18" charset="0"/>
                <a:cs typeface="Times New Roman" panose="02020603050405020304" pitchFamily="18" charset="0"/>
              </a:rPr>
              <a:t>Executes all arithmetic and logical operations. Arithmetic calculations like as addition, subtraction, multiplication and division. Logical operation like compare numbers, letters, or special characters </a:t>
            </a:r>
          </a:p>
          <a:p>
            <a:pPr marL="457200" indent="-457200" algn="just">
              <a:buFont typeface="+mj-lt"/>
              <a:buAutoNum type="alphaUcPeriod"/>
            </a:pPr>
            <a:r>
              <a:rPr lang="en-US" sz="2400" b="1" dirty="0">
                <a:solidFill>
                  <a:srgbClr val="FF0000"/>
                </a:solidFill>
                <a:latin typeface="Times New Roman" panose="02020603050405020304" pitchFamily="18" charset="0"/>
                <a:cs typeface="Times New Roman" panose="02020603050405020304" pitchFamily="18" charset="0"/>
              </a:rPr>
              <a:t>Control Unit (CU): </a:t>
            </a:r>
            <a:r>
              <a:rPr lang="en-US" sz="2400" dirty="0">
                <a:latin typeface="Times New Roman" panose="02020603050405020304" pitchFamily="18" charset="0"/>
                <a:cs typeface="Times New Roman" panose="02020603050405020304" pitchFamily="18" charset="0"/>
              </a:rPr>
              <a:t>controls and co-ordinates computer components. </a:t>
            </a:r>
          </a:p>
          <a:p>
            <a:pPr algn="just">
              <a:lnSpc>
                <a:spcPct val="100000"/>
              </a:lnSpc>
              <a:buClr>
                <a:srgbClr val="FF0000"/>
              </a:buClr>
            </a:pPr>
            <a:r>
              <a:rPr lang="en-US" sz="2400" dirty="0">
                <a:latin typeface="Times New Roman" panose="02020603050405020304" pitchFamily="18" charset="0"/>
                <a:cs typeface="Times New Roman" panose="02020603050405020304" pitchFamily="18" charset="0"/>
              </a:rPr>
              <a:t>Read the code for the next instruction to be executed. </a:t>
            </a:r>
          </a:p>
          <a:p>
            <a:pPr algn="just">
              <a:lnSpc>
                <a:spcPct val="100000"/>
              </a:lnSpc>
              <a:buClr>
                <a:srgbClr val="FF0000"/>
              </a:buClr>
            </a:pPr>
            <a:r>
              <a:rPr lang="en-US" sz="2400" dirty="0">
                <a:latin typeface="Times New Roman" panose="02020603050405020304" pitchFamily="18" charset="0"/>
                <a:cs typeface="Times New Roman" panose="02020603050405020304" pitchFamily="18" charset="0"/>
              </a:rPr>
              <a:t>Increment the program counter so it points to the next instruction. </a:t>
            </a:r>
          </a:p>
          <a:p>
            <a:pPr algn="just">
              <a:lnSpc>
                <a:spcPct val="100000"/>
              </a:lnSpc>
              <a:buClr>
                <a:srgbClr val="FF0000"/>
              </a:buClr>
            </a:pPr>
            <a:r>
              <a:rPr lang="en-US" sz="2400" dirty="0">
                <a:latin typeface="Times New Roman" panose="02020603050405020304" pitchFamily="18" charset="0"/>
                <a:cs typeface="Times New Roman" panose="02020603050405020304" pitchFamily="18" charset="0"/>
              </a:rPr>
              <a:t>Read whatever data the instruction requires from cells in memory. </a:t>
            </a:r>
          </a:p>
          <a:p>
            <a:pPr algn="just">
              <a:lnSpc>
                <a:spcPct val="100000"/>
              </a:lnSpc>
              <a:buClr>
                <a:srgbClr val="FF0000"/>
              </a:buClr>
            </a:pPr>
            <a:r>
              <a:rPr lang="en-US" sz="2400" dirty="0">
                <a:latin typeface="Times New Roman" panose="02020603050405020304" pitchFamily="18" charset="0"/>
                <a:cs typeface="Times New Roman" panose="02020603050405020304" pitchFamily="18" charset="0"/>
              </a:rPr>
              <a:t>Provide the necessary data to an ALU or register. </a:t>
            </a:r>
          </a:p>
          <a:p>
            <a:pPr algn="just">
              <a:lnSpc>
                <a:spcPct val="100000"/>
              </a:lnSpc>
              <a:buClr>
                <a:srgbClr val="FF0000"/>
              </a:buClr>
            </a:pPr>
            <a:r>
              <a:rPr lang="en-US" sz="2400" dirty="0">
                <a:latin typeface="Times New Roman" panose="02020603050405020304" pitchFamily="18" charset="0"/>
                <a:cs typeface="Times New Roman" panose="02020603050405020304" pitchFamily="18" charset="0"/>
              </a:rPr>
              <a:t>If the instruction requires an ALU or specialized hardware to complete, instruct the hardware to perform the requested operation. </a:t>
            </a:r>
          </a:p>
          <a:p>
            <a:pPr marL="457200" indent="-457200" algn="just">
              <a:buFont typeface="+mj-lt"/>
              <a:buAutoNum type="alphaUcPeriod" startAt="3"/>
            </a:pPr>
            <a:r>
              <a:rPr lang="en-US" sz="2400" b="1" dirty="0">
                <a:solidFill>
                  <a:srgbClr val="FF0000"/>
                </a:solidFill>
                <a:latin typeface="Times New Roman" panose="02020603050405020304" pitchFamily="18" charset="0"/>
                <a:cs typeface="Times New Roman" panose="02020603050405020304" pitchFamily="18" charset="0"/>
              </a:rPr>
              <a:t>Registers:</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they are a temporary storage memory that is built into CPU. Registers are performed their tasks quickly. All computers required these registers to manipulate data, and store memory addressing.</a:t>
            </a:r>
          </a:p>
          <a:p>
            <a:pPr marL="0" indent="0" algn="just">
              <a:buClr>
                <a:srgbClr val="FF0000"/>
              </a:buClr>
              <a:buNone/>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215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2" y="374073"/>
            <a:ext cx="10668002" cy="1814945"/>
          </a:xfrm>
        </p:spPr>
        <p:txBody>
          <a:bodyPr>
            <a:normAutofit fontScale="90000"/>
          </a:bodyPr>
          <a:lstStyle/>
          <a:p>
            <a:r>
              <a:rPr lang="en-US" dirty="0"/>
              <a:t>The main advantages of the segmented memory scheme are as follows:</a:t>
            </a:r>
          </a:p>
        </p:txBody>
      </p:sp>
      <p:sp>
        <p:nvSpPr>
          <p:cNvPr id="3" name="Content Placeholder 2"/>
          <p:cNvSpPr>
            <a:spLocks noGrp="1"/>
          </p:cNvSpPr>
          <p:nvPr>
            <p:ph idx="1"/>
          </p:nvPr>
        </p:nvSpPr>
        <p:spPr>
          <a:xfrm>
            <a:off x="512616" y="2315374"/>
            <a:ext cx="10751130" cy="4140845"/>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It provides a powerful memory management mechanism.</a:t>
            </a:r>
          </a:p>
          <a:p>
            <a:pPr algn="just">
              <a:buClr>
                <a:srgbClr val="FF0000"/>
              </a:buClr>
            </a:pPr>
            <a:r>
              <a:rPr lang="en-US" sz="2400" dirty="0">
                <a:latin typeface="Times New Roman" panose="02020603050405020304" pitchFamily="18" charset="0"/>
                <a:cs typeface="Times New Roman" panose="02020603050405020304" pitchFamily="18" charset="0"/>
              </a:rPr>
              <a:t>Data related or stack related operations can be performed in different segments.</a:t>
            </a:r>
          </a:p>
          <a:p>
            <a:pPr algn="just">
              <a:buClr>
                <a:srgbClr val="FF0000"/>
              </a:buClr>
            </a:pPr>
            <a:r>
              <a:rPr lang="en-US" sz="2400" dirty="0">
                <a:latin typeface="Times New Roman" panose="02020603050405020304" pitchFamily="18" charset="0"/>
                <a:cs typeface="Times New Roman" panose="02020603050405020304" pitchFamily="18" charset="0"/>
              </a:rPr>
              <a:t>Code related operation can be done in separate code segments.</a:t>
            </a:r>
          </a:p>
          <a:p>
            <a:pPr algn="just">
              <a:buClr>
                <a:srgbClr val="FF0000"/>
              </a:buClr>
            </a:pPr>
            <a:r>
              <a:rPr lang="en-US" sz="2400" dirty="0">
                <a:latin typeface="Times New Roman" panose="02020603050405020304" pitchFamily="18" charset="0"/>
                <a:cs typeface="Times New Roman" panose="02020603050405020304" pitchFamily="18" charset="0"/>
              </a:rPr>
              <a:t>It allows to processes to easily share data.</a:t>
            </a:r>
          </a:p>
          <a:p>
            <a:pPr algn="just">
              <a:buClr>
                <a:srgbClr val="FF0000"/>
              </a:buClr>
            </a:pPr>
            <a:r>
              <a:rPr lang="en-US" sz="2400" dirty="0">
                <a:latin typeface="Times New Roman" panose="02020603050405020304" pitchFamily="18" charset="0"/>
                <a:cs typeface="Times New Roman" panose="02020603050405020304" pitchFamily="18" charset="0"/>
              </a:rPr>
              <a:t>It allows to extend the address ability of the processor, i.e. segmentation allows the use of 16 bit registers to give an addressing capability of 1 Megabytes. Without segmentation, it would require 20 bit registers.</a:t>
            </a:r>
          </a:p>
          <a:p>
            <a:pPr algn="just">
              <a:buClr>
                <a:srgbClr val="FF0000"/>
              </a:buClr>
            </a:pPr>
            <a:r>
              <a:rPr lang="en-US" sz="2400" dirty="0">
                <a:latin typeface="Times New Roman" panose="02020603050405020304" pitchFamily="18" charset="0"/>
                <a:cs typeface="Times New Roman" panose="02020603050405020304" pitchFamily="18" charset="0"/>
              </a:rPr>
              <a:t>It is possible to enhance the memory size of code data or stack segments beyond 64 KB by allotting more than one segment for each area.</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649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14" y="82573"/>
            <a:ext cx="10124625" cy="1221418"/>
          </a:xfrm>
        </p:spPr>
        <p:txBody>
          <a:bodyPr/>
          <a:lstStyle/>
          <a:p>
            <a:r>
              <a:rPr lang="en-US" dirty="0"/>
              <a:t>Addressing modes: </a:t>
            </a:r>
          </a:p>
        </p:txBody>
      </p:sp>
      <p:sp>
        <p:nvSpPr>
          <p:cNvPr id="3" name="Content Placeholder 2"/>
          <p:cNvSpPr>
            <a:spLocks noGrp="1"/>
          </p:cNvSpPr>
          <p:nvPr>
            <p:ph idx="1"/>
          </p:nvPr>
        </p:nvSpPr>
        <p:spPr>
          <a:xfrm>
            <a:off x="180107" y="1068464"/>
            <a:ext cx="11651675" cy="5789536"/>
          </a:xfrm>
        </p:spPr>
        <p:txBody>
          <a:bodyPr>
            <a:noAutofit/>
          </a:bodyPr>
          <a:lstStyle/>
          <a:p>
            <a:pPr marL="0" indent="0" algn="just">
              <a:buClr>
                <a:srgbClr val="FF0000"/>
              </a:buClr>
              <a:buNone/>
            </a:pPr>
            <a:r>
              <a:rPr lang="en-US" sz="2400" dirty="0">
                <a:latin typeface="Times New Roman" panose="02020603050405020304" pitchFamily="18" charset="0"/>
                <a:cs typeface="Times New Roman" panose="02020603050405020304" pitchFamily="18" charset="0"/>
              </a:rPr>
              <a:t>When the 8086 executes an instruction, it performs the specified function on data. The data are called its operands and may be part of the instruction reside in one of the internal registers of the 8086, stored at an address in memory, or held at an I/O port. To access these different types of operands, the 8086 is provided with various addressing modes as follow:</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Immediate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Register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Direct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Register indirect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Based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Indexed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Based indexed addressing mode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String addressing mode.</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Input / Output mode.</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421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374070" y="1775046"/>
            <a:ext cx="11152911" cy="4722736"/>
          </a:xfrm>
        </p:spPr>
        <p:txBody>
          <a:bodyPr>
            <a:noAutofit/>
          </a:bodyPr>
          <a:lstStyle/>
          <a:p>
            <a:pPr marL="457200" indent="-457200" algn="just">
              <a:buClr>
                <a:srgbClr val="FF0000"/>
              </a:buClr>
              <a:buFont typeface="+mj-lt"/>
              <a:buAutoNum type="arabicPeriod"/>
            </a:pPr>
            <a:r>
              <a:rPr lang="en-US" sz="2400" b="1" dirty="0">
                <a:solidFill>
                  <a:srgbClr val="0070C0"/>
                </a:solidFill>
                <a:latin typeface="Times New Roman" panose="02020603050405020304" pitchFamily="18" charset="0"/>
                <a:cs typeface="Times New Roman" panose="02020603050405020304" pitchFamily="18" charset="0"/>
              </a:rPr>
              <a:t>Immediate addressing mode: </a:t>
            </a:r>
            <a:r>
              <a:rPr lang="en-US" sz="2400" dirty="0">
                <a:latin typeface="Times New Roman" panose="02020603050405020304" pitchFamily="18" charset="0"/>
                <a:cs typeface="Times New Roman" panose="02020603050405020304" pitchFamily="18" charset="0"/>
              </a:rPr>
              <a:t>In this type of addressing, immediate data is a part of instruction instead of the contents of a register or memory location, and it may be 8-bit or 16-bit in size.</a:t>
            </a:r>
          </a:p>
          <a:p>
            <a:pPr algn="just">
              <a:buClr>
                <a:srgbClr val="FF0000"/>
              </a:buClr>
            </a:pPr>
            <a:r>
              <a:rPr lang="en-US" sz="2400" dirty="0">
                <a:latin typeface="Times New Roman" panose="02020603050405020304" pitchFamily="18" charset="0"/>
                <a:cs typeface="Times New Roman" panose="02020603050405020304" pitchFamily="18" charset="0"/>
              </a:rPr>
              <a:t>Ex:   MOV AL, 015H</a:t>
            </a:r>
          </a:p>
          <a:p>
            <a:pPr marL="457200" indent="-457200" algn="just">
              <a:buClr>
                <a:srgbClr val="FF0000"/>
              </a:buClr>
              <a:buFont typeface="+mj-lt"/>
              <a:buAutoNum type="arabicPeriod" startAt="2"/>
            </a:pPr>
            <a:r>
              <a:rPr lang="en-US" sz="2400" b="1" dirty="0">
                <a:solidFill>
                  <a:srgbClr val="0070C0"/>
                </a:solidFill>
                <a:latin typeface="Times New Roman" panose="02020603050405020304" pitchFamily="18" charset="0"/>
                <a:cs typeface="Times New Roman" panose="02020603050405020304" pitchFamily="18" charset="0"/>
              </a:rPr>
              <a:t>Register addressing mode: </a:t>
            </a:r>
            <a:r>
              <a:rPr lang="en-US" sz="2400" dirty="0">
                <a:latin typeface="Times New Roman" panose="02020603050405020304" pitchFamily="18" charset="0"/>
                <a:cs typeface="Times New Roman" panose="02020603050405020304" pitchFamily="18" charset="0"/>
              </a:rPr>
              <a:t>In register addressing mode, the data is stored in a register and is referred using the particular register. All the registers, except IP, may be used in this mode.</a:t>
            </a:r>
          </a:p>
          <a:p>
            <a:pPr algn="just">
              <a:buClr>
                <a:srgbClr val="FF0000"/>
              </a:buClr>
            </a:pPr>
            <a:r>
              <a:rPr lang="en-US" sz="2400" dirty="0">
                <a:latin typeface="Times New Roman" panose="02020603050405020304" pitchFamily="18" charset="0"/>
                <a:cs typeface="Times New Roman" panose="02020603050405020304" pitchFamily="18" charset="0"/>
              </a:rPr>
              <a:t>Ex:   MOV AX, BX</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964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5018" y="480195"/>
            <a:ext cx="7269251" cy="6003732"/>
          </a:xfrm>
          <a:prstGeom prst="rect">
            <a:avLst/>
          </a:prstGeom>
          <a:ln>
            <a:solidFill>
              <a:srgbClr val="0070C0"/>
            </a:solidFill>
          </a:ln>
        </p:spPr>
      </p:pic>
      <p:sp>
        <p:nvSpPr>
          <p:cNvPr id="5" name="Rectangle 4"/>
          <p:cNvSpPr/>
          <p:nvPr/>
        </p:nvSpPr>
        <p:spPr>
          <a:xfrm>
            <a:off x="8248399" y="2888742"/>
            <a:ext cx="3223166" cy="1294393"/>
          </a:xfrm>
          <a:prstGeom prst="rect">
            <a:avLst/>
          </a:prstGeom>
          <a:ln>
            <a:solidFill>
              <a:srgbClr val="0070C0"/>
            </a:solidFill>
          </a:ln>
        </p:spPr>
        <p:txBody>
          <a:bodyPr wrap="square">
            <a:spAutoFit/>
          </a:bodyPr>
          <a:lstStyle/>
          <a:p>
            <a:pPr algn="ctr">
              <a:lnSpc>
                <a:spcPct val="150000"/>
              </a:lnSpc>
            </a:pPr>
            <a:r>
              <a:rPr lang="en-US" b="1" dirty="0">
                <a:latin typeface="Times New Roman" panose="02020603050405020304" pitchFamily="18" charset="0"/>
                <a:ea typeface="Calibri" panose="020F0502020204030204" pitchFamily="34" charset="0"/>
                <a:cs typeface="Arial" panose="020B0604020202020204" pitchFamily="34" charset="0"/>
              </a:rPr>
              <a:t>Fig. 8 (a): Immediate addressing mode before execution.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901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1338828"/>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8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(b): Immediate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526473" y="573891"/>
            <a:ext cx="7470853" cy="5632945"/>
          </a:xfrm>
          <a:prstGeom prst="rect">
            <a:avLst/>
          </a:prstGeom>
          <a:ln>
            <a:solidFill>
              <a:srgbClr val="0070C0"/>
            </a:solidFill>
          </a:ln>
        </p:spPr>
      </p:pic>
    </p:spTree>
    <p:extLst>
      <p:ext uri="{BB962C8B-B14F-4D97-AF65-F5344CB8AC3E}">
        <p14:creationId xmlns:p14="http://schemas.microsoft.com/office/powerpoint/2010/main" val="4044652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923330"/>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 9 (a): Register addressing mode before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47947" y="431823"/>
            <a:ext cx="7215880" cy="5830431"/>
          </a:xfrm>
          <a:prstGeom prst="rect">
            <a:avLst/>
          </a:prstGeom>
          <a:ln>
            <a:solidFill>
              <a:srgbClr val="0070C0"/>
            </a:solidFill>
          </a:ln>
        </p:spPr>
      </p:pic>
    </p:spTree>
    <p:extLst>
      <p:ext uri="{BB962C8B-B14F-4D97-AF65-F5344CB8AC3E}">
        <p14:creationId xmlns:p14="http://schemas.microsoft.com/office/powerpoint/2010/main" val="3309835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 9 (b): Register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89607" y="569653"/>
            <a:ext cx="7308370" cy="5831147"/>
          </a:xfrm>
          <a:prstGeom prst="rect">
            <a:avLst/>
          </a:prstGeom>
          <a:ln>
            <a:solidFill>
              <a:srgbClr val="0070C0"/>
            </a:solidFill>
          </a:ln>
        </p:spPr>
      </p:pic>
    </p:spTree>
    <p:extLst>
      <p:ext uri="{BB962C8B-B14F-4D97-AF65-F5344CB8AC3E}">
        <p14:creationId xmlns:p14="http://schemas.microsoft.com/office/powerpoint/2010/main" val="3007541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9698185" cy="4722736"/>
          </a:xfrm>
        </p:spPr>
        <p:txBody>
          <a:bodyPr>
            <a:noAutofit/>
          </a:bodyPr>
          <a:lstStyle/>
          <a:p>
            <a:pPr marL="457200" indent="-457200" algn="just">
              <a:buClr>
                <a:srgbClr val="FF0000"/>
              </a:buClr>
              <a:buFont typeface="+mj-lt"/>
              <a:buAutoNum type="arabicPeriod" startAt="3"/>
            </a:pPr>
            <a:r>
              <a:rPr lang="en-US" sz="2400" b="1" dirty="0">
                <a:solidFill>
                  <a:srgbClr val="0070C0"/>
                </a:solidFill>
                <a:latin typeface="Times New Roman" panose="02020603050405020304" pitchFamily="18" charset="0"/>
                <a:cs typeface="Times New Roman" panose="02020603050405020304" pitchFamily="18" charset="0"/>
              </a:rPr>
              <a:t>Direct addressing mode: </a:t>
            </a:r>
            <a:r>
              <a:rPr lang="en-US" sz="2400" dirty="0">
                <a:latin typeface="Times New Roman" panose="02020603050405020304" pitchFamily="18" charset="0"/>
                <a:cs typeface="Times New Roman" panose="02020603050405020304" pitchFamily="18" charset="0"/>
              </a:rPr>
              <a:t>In the direct addressing mode a 16-bit memory address (offset) is directly specified in the instruction as a part of it.</a:t>
            </a:r>
          </a:p>
          <a:p>
            <a:pPr marL="457200" indent="-457200" algn="just">
              <a:buClr>
                <a:srgbClr val="FF0000"/>
              </a:buClr>
              <a:buFont typeface="+mj-lt"/>
              <a:buAutoNum type="arabicPeriod" startAt="3"/>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Ex:  MOV CX, [1234H]</a:t>
            </a:r>
          </a:p>
          <a:p>
            <a:pPr algn="just">
              <a:buClr>
                <a:srgbClr val="FF0000"/>
              </a:buClr>
            </a:pPr>
            <a:r>
              <a:rPr lang="en-US" sz="2400" dirty="0">
                <a:latin typeface="Times New Roman" panose="02020603050405020304" pitchFamily="18" charset="0"/>
                <a:cs typeface="Times New Roman" panose="02020603050405020304" pitchFamily="18" charset="0"/>
              </a:rPr>
              <a:t>Here, the operand resides in a memory location in the data segment, whose effective address may be completed using 1234H as the offset address and content of DS as segment address. The effective address here, is 10H * DS + 1234H.</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3675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722736"/>
          </a:xfrm>
        </p:spPr>
        <p:txBody>
          <a:bodyPr>
            <a:noAutofit/>
          </a:bodyPr>
          <a:lstStyle/>
          <a:p>
            <a:pPr marL="457200" indent="-457200" algn="just">
              <a:buClr>
                <a:srgbClr val="FF0000"/>
              </a:buClr>
              <a:buFont typeface="+mj-lt"/>
              <a:buAutoNum type="arabicPeriod" startAt="4"/>
            </a:pPr>
            <a:r>
              <a:rPr lang="en-US" sz="2400" b="1" dirty="0">
                <a:solidFill>
                  <a:srgbClr val="0070C0"/>
                </a:solidFill>
                <a:latin typeface="Times New Roman" panose="02020603050405020304" pitchFamily="18" charset="0"/>
                <a:cs typeface="Times New Roman" panose="02020603050405020304" pitchFamily="18" charset="0"/>
              </a:rPr>
              <a:t>Register indirect addressing mode: </a:t>
            </a:r>
            <a:r>
              <a:rPr lang="en-US" sz="2400" dirty="0">
                <a:latin typeface="Times New Roman" panose="02020603050405020304" pitchFamily="18" charset="0"/>
                <a:cs typeface="Times New Roman" panose="02020603050405020304" pitchFamily="18" charset="0"/>
              </a:rPr>
              <a:t>Sometimes, the address of the memory location, which contains data or operand, is determined in an indirect way, using the offset register. This mode of addressing is known as register indirect mode. In this addressing mode, the offset address of data is in either BX or SI or DI or BP registers. The default segment is either DS or ES or SS. The data is supposed to be available at the address pointed to by the content of any of the above registers in the default data segment.</a:t>
            </a:r>
          </a:p>
          <a:p>
            <a:pPr algn="just">
              <a:buClr>
                <a:srgbClr val="FF0000"/>
              </a:buClr>
            </a:pPr>
            <a:r>
              <a:rPr lang="en-US" sz="2400" dirty="0">
                <a:latin typeface="Times New Roman" panose="02020603050405020304" pitchFamily="18" charset="0"/>
                <a:cs typeface="Times New Roman" panose="02020603050405020304" pitchFamily="18" charset="0"/>
              </a:rPr>
              <a:t>Ex: MOV AX, [SI]</a:t>
            </a:r>
          </a:p>
          <a:p>
            <a:pPr algn="just">
              <a:buClr>
                <a:srgbClr val="FF0000"/>
              </a:buClr>
            </a:pPr>
            <a:r>
              <a:rPr lang="en-US" sz="2400" dirty="0">
                <a:latin typeface="Times New Roman" panose="02020603050405020304" pitchFamily="18" charset="0"/>
                <a:cs typeface="Times New Roman" panose="02020603050405020304" pitchFamily="18" charset="0"/>
              </a:rPr>
              <a:t>Here, data is present in a memory location in DS whose offset address is in SI. The effective address of the data is given as 10H * DS + SI.</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43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10 (a): Direct Addressing mode before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468209" y="314778"/>
            <a:ext cx="7442736" cy="5975186"/>
          </a:xfrm>
          <a:prstGeom prst="rect">
            <a:avLst/>
          </a:prstGeom>
          <a:ln>
            <a:solidFill>
              <a:srgbClr val="0070C0"/>
            </a:solidFill>
          </a:ln>
        </p:spPr>
      </p:pic>
    </p:spTree>
    <p:extLst>
      <p:ext uri="{BB962C8B-B14F-4D97-AF65-F5344CB8AC3E}">
        <p14:creationId xmlns:p14="http://schemas.microsoft.com/office/powerpoint/2010/main" val="27799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799" y="1579418"/>
            <a:ext cx="11707091" cy="415638"/>
          </a:xfrm>
        </p:spPr>
        <p:txBody>
          <a:bodyPr>
            <a:normAutofit fontScale="90000"/>
          </a:bodyPr>
          <a:lstStyle/>
          <a:p>
            <a:r>
              <a:rPr lang="en-US" dirty="0"/>
              <a:t>The CU deals with several special-purpose registers and their functions:</a:t>
            </a:r>
            <a:br>
              <a:rPr lang="en-US" dirty="0"/>
            </a:br>
            <a:br>
              <a:rPr lang="en-US" dirty="0"/>
            </a:br>
            <a:endParaRPr lang="en-US" dirty="0"/>
          </a:p>
        </p:txBody>
      </p:sp>
      <p:sp>
        <p:nvSpPr>
          <p:cNvPr id="3" name="Content Placeholder 2"/>
          <p:cNvSpPr>
            <a:spLocks noGrp="1"/>
          </p:cNvSpPr>
          <p:nvPr>
            <p:ph idx="1"/>
          </p:nvPr>
        </p:nvSpPr>
        <p:spPr>
          <a:xfrm>
            <a:off x="304799" y="2105892"/>
            <a:ext cx="11055928" cy="4585854"/>
          </a:xfrm>
        </p:spPr>
        <p:txBody>
          <a:bodyPr>
            <a:noAutofit/>
          </a:bodyPr>
          <a:lstStyle/>
          <a:p>
            <a:pPr algn="just">
              <a:buClr>
                <a:srgbClr val="FF0000"/>
              </a:buClr>
              <a:buSzPct val="99000"/>
            </a:pPr>
            <a:r>
              <a:rPr lang="en-US" sz="2400" b="1" dirty="0">
                <a:solidFill>
                  <a:srgbClr val="0070C0"/>
                </a:solidFill>
                <a:latin typeface="Times New Roman" panose="02020603050405020304" pitchFamily="18" charset="0"/>
                <a:cs typeface="Times New Roman" panose="02020603050405020304" pitchFamily="18" charset="0"/>
              </a:rPr>
              <a:t>Program counter (PC): </a:t>
            </a:r>
            <a:r>
              <a:rPr lang="en-US" sz="2400" dirty="0">
                <a:latin typeface="Times New Roman" panose="02020603050405020304" pitchFamily="18" charset="0"/>
                <a:cs typeface="Times New Roman" panose="02020603050405020304" pitchFamily="18" charset="0"/>
              </a:rPr>
              <a:t>The PC holds the address of the next instruction to be executed.</a:t>
            </a:r>
          </a:p>
          <a:p>
            <a:pPr algn="just">
              <a:buClr>
                <a:srgbClr val="FF0000"/>
              </a:buClr>
              <a:buSzPct val="99000"/>
            </a:pPr>
            <a:r>
              <a:rPr lang="en-US" sz="2400" b="1" dirty="0">
                <a:solidFill>
                  <a:srgbClr val="0070C0"/>
                </a:solidFill>
                <a:latin typeface="Times New Roman" panose="02020603050405020304" pitchFamily="18" charset="0"/>
                <a:cs typeface="Times New Roman" panose="02020603050405020304" pitchFamily="18" charset="0"/>
              </a:rPr>
              <a:t>Instruction register (IR): </a:t>
            </a:r>
            <a:r>
              <a:rPr lang="en-US" sz="2400" dirty="0">
                <a:latin typeface="Times New Roman" panose="02020603050405020304" pitchFamily="18" charset="0"/>
                <a:cs typeface="Times New Roman" panose="02020603050405020304" pitchFamily="18" charset="0"/>
              </a:rPr>
              <a:t>The IR holds the actual instruction being executed currently by the computer.</a:t>
            </a:r>
          </a:p>
          <a:p>
            <a:pPr algn="just">
              <a:buClr>
                <a:srgbClr val="FF0000"/>
              </a:buClr>
              <a:buSzPct val="99000"/>
            </a:pPr>
            <a:r>
              <a:rPr lang="en-US" sz="2400" b="1" dirty="0">
                <a:solidFill>
                  <a:srgbClr val="0070C0"/>
                </a:solidFill>
                <a:latin typeface="Times New Roman" panose="02020603050405020304" pitchFamily="18" charset="0"/>
                <a:cs typeface="Times New Roman" panose="02020603050405020304" pitchFamily="18" charset="0"/>
              </a:rPr>
              <a:t>Memory address register (MAR): </a:t>
            </a:r>
            <a:r>
              <a:rPr lang="en-US" sz="2400" dirty="0">
                <a:latin typeface="Times New Roman" panose="02020603050405020304" pitchFamily="18" charset="0"/>
                <a:cs typeface="Times New Roman" panose="02020603050405020304" pitchFamily="18" charset="0"/>
              </a:rPr>
              <a:t>The MAR holds the address of a memory location.</a:t>
            </a:r>
          </a:p>
          <a:p>
            <a:pPr algn="just">
              <a:buClr>
                <a:srgbClr val="FF0000"/>
              </a:buClr>
              <a:buSzPct val="99000"/>
            </a:pPr>
            <a:r>
              <a:rPr lang="en-US" sz="2400" b="1" dirty="0">
                <a:solidFill>
                  <a:srgbClr val="0070C0"/>
                </a:solidFill>
                <a:latin typeface="Times New Roman" panose="02020603050405020304" pitchFamily="18" charset="0"/>
                <a:cs typeface="Times New Roman" panose="02020603050405020304" pitchFamily="18" charset="0"/>
              </a:rPr>
              <a:t>Memory data register (MDR): </a:t>
            </a:r>
            <a:r>
              <a:rPr lang="en-US" sz="2400" dirty="0">
                <a:latin typeface="Times New Roman" panose="02020603050405020304" pitchFamily="18" charset="0"/>
                <a:cs typeface="Times New Roman" panose="02020603050405020304" pitchFamily="18" charset="0"/>
              </a:rPr>
              <a:t>The MDR holds a data value that is being stored to or retrieved from the memory location currently addressed by the memory address register.</a:t>
            </a:r>
          </a:p>
          <a:p>
            <a:pPr algn="just">
              <a:buClr>
                <a:srgbClr val="FF0000"/>
              </a:buClr>
              <a:buSzPct val="99000"/>
            </a:pPr>
            <a:r>
              <a:rPr lang="en-US" sz="2400" b="1" dirty="0">
                <a:solidFill>
                  <a:srgbClr val="0070C0"/>
                </a:solidFill>
                <a:latin typeface="Times New Roman" panose="02020603050405020304" pitchFamily="18" charset="0"/>
                <a:cs typeface="Times New Roman" panose="02020603050405020304" pitchFamily="18" charset="0"/>
              </a:rPr>
              <a:t>Status register (SR): </a:t>
            </a:r>
            <a:r>
              <a:rPr lang="en-US" sz="2400" dirty="0">
                <a:latin typeface="Times New Roman" panose="02020603050405020304" pitchFamily="18" charset="0"/>
                <a:cs typeface="Times New Roman" panose="02020603050405020304" pitchFamily="18" charset="0"/>
              </a:rPr>
              <a:t>The SR indicates the results of an arithmetic and logic unit operation. For example: carry, overflow, negative.</a:t>
            </a:r>
          </a:p>
          <a:p>
            <a:pPr marL="0" indent="0" algn="just">
              <a:buClr>
                <a:srgbClr val="FF0000"/>
              </a:buClr>
              <a:buSzPct val="9900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31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10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(b): Direct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600658" y="384051"/>
            <a:ext cx="7464760" cy="5850494"/>
          </a:xfrm>
          <a:prstGeom prst="rect">
            <a:avLst/>
          </a:prstGeom>
          <a:ln>
            <a:solidFill>
              <a:srgbClr val="0070C0"/>
            </a:solidFill>
          </a:ln>
        </p:spPr>
      </p:pic>
    </p:spTree>
    <p:extLst>
      <p:ext uri="{BB962C8B-B14F-4D97-AF65-F5344CB8AC3E}">
        <p14:creationId xmlns:p14="http://schemas.microsoft.com/office/powerpoint/2010/main" val="76746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11 (a): Register Indirect Addressing before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509499" y="449495"/>
            <a:ext cx="7314148" cy="5757387"/>
          </a:xfrm>
          <a:prstGeom prst="rect">
            <a:avLst/>
          </a:prstGeom>
          <a:ln>
            <a:solidFill>
              <a:srgbClr val="0070C0"/>
            </a:solidFill>
          </a:ln>
        </p:spPr>
      </p:pic>
    </p:spTree>
    <p:extLst>
      <p:ext uri="{BB962C8B-B14F-4D97-AF65-F5344CB8AC3E}">
        <p14:creationId xmlns:p14="http://schemas.microsoft.com/office/powerpoint/2010/main" val="1806999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1338828"/>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11(b): Register Indirect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658849" y="532205"/>
            <a:ext cx="7269177" cy="5743904"/>
          </a:xfrm>
          <a:prstGeom prst="rect">
            <a:avLst/>
          </a:prstGeom>
          <a:ln>
            <a:solidFill>
              <a:srgbClr val="0070C0"/>
            </a:solidFill>
          </a:ln>
        </p:spPr>
      </p:pic>
    </p:spTree>
    <p:extLst>
      <p:ext uri="{BB962C8B-B14F-4D97-AF65-F5344CB8AC3E}">
        <p14:creationId xmlns:p14="http://schemas.microsoft.com/office/powerpoint/2010/main" val="36377693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722736"/>
          </a:xfrm>
        </p:spPr>
        <p:txBody>
          <a:bodyPr>
            <a:noAutofit/>
          </a:bodyPr>
          <a:lstStyle/>
          <a:p>
            <a:pPr marL="457200" indent="-457200" algn="just">
              <a:buClr>
                <a:srgbClr val="FF0000"/>
              </a:buClr>
              <a:buFont typeface="+mj-lt"/>
              <a:buAutoNum type="arabicPeriod" startAt="5"/>
            </a:pPr>
            <a:r>
              <a:rPr lang="en-US" sz="2400" b="1" dirty="0">
                <a:solidFill>
                  <a:srgbClr val="0070C0"/>
                </a:solidFill>
                <a:latin typeface="Times New Roman" panose="02020603050405020304" pitchFamily="18" charset="0"/>
                <a:cs typeface="Times New Roman" panose="02020603050405020304" pitchFamily="18" charset="0"/>
              </a:rPr>
              <a:t>Based addressing mode: </a:t>
            </a:r>
            <a:r>
              <a:rPr lang="en-US" sz="2400" dirty="0">
                <a:latin typeface="Times New Roman" panose="02020603050405020304" pitchFamily="18" charset="0"/>
                <a:cs typeface="Times New Roman" panose="02020603050405020304" pitchFamily="18" charset="0"/>
              </a:rPr>
              <a:t>In the based addressing mode, the physical address of the operand is obtained by adding a direct or indirect displacement to the contents of either BX or BP and the current value in DS and SS, respectively. </a:t>
            </a:r>
          </a:p>
          <a:p>
            <a:pPr marL="457200" indent="-457200" algn="just">
              <a:buClr>
                <a:srgbClr val="FF0000"/>
              </a:buClr>
              <a:buFont typeface="+mj-lt"/>
              <a:buAutoNum type="arabicPeriod" startAt="5"/>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Ex: MOV [BX] + 1234H, AL;      EA=BX+1234H,   PA=DS*10H+EA </a:t>
            </a:r>
          </a:p>
          <a:p>
            <a:pPr algn="just">
              <a:buClr>
                <a:srgbClr val="FF0000"/>
              </a:buClr>
            </a:pPr>
            <a:r>
              <a:rPr lang="en-US" sz="2400" dirty="0">
                <a:latin typeface="Times New Roman" panose="02020603050405020304" pitchFamily="18" charset="0"/>
                <a:cs typeface="Times New Roman" panose="02020603050405020304" pitchFamily="18" charset="0"/>
              </a:rPr>
              <a:t>After execute the instruction the content of register AL is moved to memory location specified by PA (as shown in Fig. 12)</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268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722736"/>
          </a:xfrm>
        </p:spPr>
        <p:txBody>
          <a:bodyPr>
            <a:noAutofit/>
          </a:bodyPr>
          <a:lstStyle/>
          <a:p>
            <a:pPr marL="457200" indent="-457200" algn="just">
              <a:buClr>
                <a:srgbClr val="FF0000"/>
              </a:buClr>
              <a:buFont typeface="+mj-lt"/>
              <a:buAutoNum type="arabicPeriod" startAt="6"/>
            </a:pPr>
            <a:r>
              <a:rPr lang="en-US" sz="2400" b="1" dirty="0">
                <a:solidFill>
                  <a:srgbClr val="0070C0"/>
                </a:solidFill>
                <a:latin typeface="Times New Roman" panose="02020603050405020304" pitchFamily="18" charset="0"/>
                <a:cs typeface="Times New Roman" panose="02020603050405020304" pitchFamily="18" charset="0"/>
              </a:rPr>
              <a:t>Indexed Addressing mode: </a:t>
            </a:r>
            <a:r>
              <a:rPr lang="en-US" sz="2400" dirty="0">
                <a:latin typeface="Times New Roman" panose="02020603050405020304" pitchFamily="18" charset="0"/>
                <a:cs typeface="Times New Roman" panose="02020603050405020304" pitchFamily="18" charset="0"/>
              </a:rPr>
              <a:t>In the Indexed addressing mode, the effective address of the operand is obtained by adding a direct or indirect displacement to the contents of either SI or DI register. Indexed addressing works identically to the based addressing, it uses the contents of one of the index registers, instead of BX or BP, in the generation of the physical address.</a:t>
            </a:r>
          </a:p>
          <a:p>
            <a:pPr marL="457200" indent="-457200" algn="just">
              <a:buClr>
                <a:srgbClr val="FF0000"/>
              </a:buClr>
              <a:buFont typeface="+mj-lt"/>
              <a:buAutoNum type="arabicPeriod" startAt="6"/>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Ex:  MOV BL, [SI]+1234H;     EA=SI+1234H,  PA=DS*10H+EA </a:t>
            </a:r>
          </a:p>
          <a:p>
            <a:pPr marL="457200" indent="-457200" algn="just">
              <a:buClr>
                <a:srgbClr val="FF0000"/>
              </a:buClr>
              <a:buFont typeface="+mj-lt"/>
              <a:buAutoNum type="arabicPeriod" startAt="6"/>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After execute the instruction the byte of data stored at this location (PA), is read into lower byte BX.</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4035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12(a): Based Addressing before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768573" y="510867"/>
            <a:ext cx="7348231" cy="5834515"/>
          </a:xfrm>
          <a:prstGeom prst="rect">
            <a:avLst/>
          </a:prstGeom>
          <a:ln>
            <a:solidFill>
              <a:srgbClr val="0070C0"/>
            </a:solidFill>
          </a:ln>
        </p:spPr>
      </p:pic>
    </p:spTree>
    <p:extLst>
      <p:ext uri="{BB962C8B-B14F-4D97-AF65-F5344CB8AC3E}">
        <p14:creationId xmlns:p14="http://schemas.microsoft.com/office/powerpoint/2010/main" val="935255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923330"/>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12(b): Based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664645" y="509854"/>
            <a:ext cx="7384846" cy="5641564"/>
          </a:xfrm>
          <a:prstGeom prst="rect">
            <a:avLst/>
          </a:prstGeom>
          <a:ln>
            <a:solidFill>
              <a:srgbClr val="0070C0"/>
            </a:solidFill>
          </a:ln>
        </p:spPr>
      </p:pic>
    </p:spTree>
    <p:extLst>
      <p:ext uri="{BB962C8B-B14F-4D97-AF65-F5344CB8AC3E}">
        <p14:creationId xmlns:p14="http://schemas.microsoft.com/office/powerpoint/2010/main" val="2212533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878895"/>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13(a): Indexed Addressing before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825914" y="629836"/>
            <a:ext cx="7209722" cy="5660128"/>
          </a:xfrm>
          <a:prstGeom prst="rect">
            <a:avLst/>
          </a:prstGeom>
          <a:ln>
            <a:solidFill>
              <a:srgbClr val="0070C0"/>
            </a:solidFill>
          </a:ln>
        </p:spPr>
      </p:pic>
    </p:spTree>
    <p:extLst>
      <p:ext uri="{BB962C8B-B14F-4D97-AF65-F5344CB8AC3E}">
        <p14:creationId xmlns:p14="http://schemas.microsoft.com/office/powerpoint/2010/main" val="3534062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48399" y="2888742"/>
            <a:ext cx="3223166" cy="1338828"/>
          </a:xfrm>
          <a:prstGeom prst="rect">
            <a:avLst/>
          </a:prstGeom>
          <a:ln>
            <a:solidFill>
              <a:srgbClr val="0070C0"/>
            </a:solidFill>
          </a:ln>
        </p:spPr>
        <p:txBody>
          <a:bodyPr wrap="square">
            <a:spAutoFit/>
          </a:bodyPr>
          <a:lstStyle/>
          <a:p>
            <a:pPr lvl="0" algn="ctr">
              <a:lnSpc>
                <a:spcPct val="150000"/>
              </a:lnSpc>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 </a:t>
            </a:r>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13(b): Direct Indexed Addressing mode after execution.</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2"/>
          <a:stretch>
            <a:fillRect/>
          </a:stretch>
        </p:blipFill>
        <p:spPr>
          <a:xfrm>
            <a:off x="665483" y="785328"/>
            <a:ext cx="7083684" cy="5255254"/>
          </a:xfrm>
          <a:prstGeom prst="rect">
            <a:avLst/>
          </a:prstGeom>
          <a:ln>
            <a:solidFill>
              <a:srgbClr val="0070C0"/>
            </a:solidFill>
          </a:ln>
        </p:spPr>
      </p:pic>
    </p:spTree>
    <p:extLst>
      <p:ext uri="{BB962C8B-B14F-4D97-AF65-F5344CB8AC3E}">
        <p14:creationId xmlns:p14="http://schemas.microsoft.com/office/powerpoint/2010/main" val="1689899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873472"/>
          </a:xfrm>
        </p:spPr>
        <p:txBody>
          <a:bodyPr>
            <a:noAutofit/>
          </a:bodyPr>
          <a:lstStyle/>
          <a:p>
            <a:pPr marL="457200" indent="-457200" algn="just">
              <a:buClr>
                <a:srgbClr val="FF0000"/>
              </a:buClr>
              <a:buFont typeface="+mj-lt"/>
              <a:buAutoNum type="arabicPeriod" startAt="7"/>
            </a:pPr>
            <a:r>
              <a:rPr lang="en-US" sz="2400" b="1" dirty="0">
                <a:solidFill>
                  <a:srgbClr val="0070C0"/>
                </a:solidFill>
                <a:latin typeface="Times New Roman" panose="02020603050405020304" pitchFamily="18" charset="0"/>
                <a:cs typeface="Times New Roman" panose="02020603050405020304" pitchFamily="18" charset="0"/>
              </a:rPr>
              <a:t>Based -Index addressing mode: </a:t>
            </a:r>
            <a:r>
              <a:rPr lang="en-US" sz="2400" dirty="0">
                <a:latin typeface="Times New Roman" panose="02020603050405020304" pitchFamily="18" charset="0"/>
                <a:cs typeface="Times New Roman" panose="02020603050405020304" pitchFamily="18" charset="0"/>
              </a:rPr>
              <a:t>Combining the based addressing mode and the indexed addressing mode together results in a new, more powerful mode known as based indexed addressing. The effective address of data is formed, by adding an 8 or 16-bit displacement with the content of a base register (any one of BX or BP) and the content of an index register (any one of SI or DI). The default segment register may be ES or DS.</a:t>
            </a:r>
          </a:p>
          <a:p>
            <a:pPr algn="just">
              <a:buClr>
                <a:srgbClr val="FF0000"/>
              </a:buClr>
            </a:pPr>
            <a:r>
              <a:rPr lang="en-US" sz="2400" dirty="0">
                <a:latin typeface="Times New Roman" panose="02020603050405020304" pitchFamily="18" charset="0"/>
                <a:cs typeface="Times New Roman" panose="02020603050405020304" pitchFamily="18" charset="0"/>
              </a:rPr>
              <a:t>Ex:   MOV AX, 1234H [BX] [SI]</a:t>
            </a:r>
          </a:p>
          <a:p>
            <a:pPr algn="just">
              <a:buClr>
                <a:srgbClr val="FF0000"/>
              </a:buClr>
            </a:pPr>
            <a:r>
              <a:rPr lang="en-US" sz="2400" dirty="0">
                <a:latin typeface="Times New Roman" panose="02020603050405020304" pitchFamily="18" charset="0"/>
                <a:cs typeface="Times New Roman" panose="02020603050405020304" pitchFamily="18" charset="0"/>
              </a:rPr>
              <a:t>Here, 1234H is an immediate displacement, BX is base register and SI is an index register the effective address of data is computed as</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EA= [BX] + [SI] + 1234H</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And the physical address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PA=10H * DS + EA</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6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Fetch-Execute Cycle</a:t>
            </a:r>
          </a:p>
        </p:txBody>
      </p:sp>
      <p:sp>
        <p:nvSpPr>
          <p:cNvPr id="3" name="Content Placeholder 2"/>
          <p:cNvSpPr>
            <a:spLocks noGrp="1"/>
          </p:cNvSpPr>
          <p:nvPr>
            <p:ph idx="1"/>
          </p:nvPr>
        </p:nvSpPr>
        <p:spPr>
          <a:xfrm>
            <a:off x="806611" y="1872303"/>
            <a:ext cx="9805970" cy="4389951"/>
          </a:xfrm>
        </p:spPr>
        <p:txBody>
          <a:bodyPr>
            <a:normAutofit/>
          </a:bodyPr>
          <a:lstStyle/>
          <a:p>
            <a:pPr algn="just"/>
            <a:r>
              <a:rPr lang="en-US" sz="2800" dirty="0">
                <a:latin typeface="Times New Roman" panose="02020603050405020304" pitchFamily="18" charset="0"/>
                <a:cs typeface="Times New Roman" panose="02020603050405020304" pitchFamily="18" charset="0"/>
              </a:rPr>
              <a:t>Depending on the complexity of each operation (i.e., task), the computer may take two or more machine cycles in order to complete the task. </a:t>
            </a:r>
          </a:p>
          <a:p>
            <a:pPr marL="0" indent="0" algn="just">
              <a:buNone/>
            </a:pPr>
            <a:r>
              <a:rPr lang="en-US" sz="2800" dirty="0">
                <a:solidFill>
                  <a:srgbClr val="FF0000"/>
                </a:solidFill>
                <a:latin typeface="Times New Roman" panose="02020603050405020304" pitchFamily="18" charset="0"/>
                <a:cs typeface="Times New Roman" panose="02020603050405020304" pitchFamily="18" charset="0"/>
              </a:rPr>
              <a:t>   A machine cycle consists of both fetch and execution cycles:</a:t>
            </a:r>
          </a:p>
          <a:p>
            <a:pPr algn="just"/>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In the fetch cycle</a:t>
            </a:r>
            <a:r>
              <a:rPr lang="en-US" sz="2800" dirty="0">
                <a:latin typeface="Times New Roman" panose="02020603050405020304" pitchFamily="18" charset="0"/>
                <a:cs typeface="Times New Roman" panose="02020603050405020304" pitchFamily="18" charset="0"/>
              </a:rPr>
              <a:t>, the CU brings the program instruction from the memory, decodes it (i.e., translates the instruction into commands), and then sends the data to the ALU for execution.</a:t>
            </a:r>
          </a:p>
          <a:p>
            <a:pPr algn="just"/>
            <a:r>
              <a:rPr lang="en-US" sz="2800" dirty="0">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cs typeface="Times New Roman" panose="02020603050405020304" pitchFamily="18" charset="0"/>
              </a:rPr>
              <a:t>In the execution cycle</a:t>
            </a:r>
            <a:r>
              <a:rPr lang="en-US" sz="2800" dirty="0">
                <a:latin typeface="Times New Roman" panose="02020603050405020304" pitchFamily="18" charset="0"/>
                <a:cs typeface="Times New Roman" panose="02020603050405020304" pitchFamily="18" charset="0"/>
              </a:rPr>
              <a:t>, the ALU performs an operation and then sends the result to the memory for temporary storage. </a:t>
            </a:r>
          </a:p>
        </p:txBody>
      </p:sp>
    </p:spTree>
    <p:extLst>
      <p:ext uri="{BB962C8B-B14F-4D97-AF65-F5344CB8AC3E}">
        <p14:creationId xmlns:p14="http://schemas.microsoft.com/office/powerpoint/2010/main" val="8690692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873472"/>
          </a:xfrm>
        </p:spPr>
        <p:txBody>
          <a:bodyPr>
            <a:noAutofit/>
          </a:bodyPr>
          <a:lstStyle/>
          <a:p>
            <a:pPr marL="457200" indent="-457200" algn="just">
              <a:buClr>
                <a:srgbClr val="FF0000"/>
              </a:buClr>
              <a:buFont typeface="+mj-lt"/>
              <a:buAutoNum type="arabicPeriod" startAt="8"/>
            </a:pPr>
            <a:r>
              <a:rPr lang="en-US" sz="2400" b="1" dirty="0">
                <a:solidFill>
                  <a:srgbClr val="0070C0"/>
                </a:solidFill>
                <a:latin typeface="Times New Roman" panose="02020603050405020304" pitchFamily="18" charset="0"/>
                <a:cs typeface="Times New Roman" panose="02020603050405020304" pitchFamily="18" charset="0"/>
              </a:rPr>
              <a:t>String Addressing Mode: </a:t>
            </a:r>
            <a:r>
              <a:rPr lang="en-US" sz="2400" dirty="0">
                <a:latin typeface="Times New Roman" panose="02020603050405020304" pitchFamily="18" charset="0"/>
                <a:cs typeface="Times New Roman" panose="02020603050405020304" pitchFamily="18" charset="0"/>
              </a:rPr>
              <a:t>The string instructions of the 8086's instruction set automatically use the source and destination index registers to specify the effective addresses of the source and destination operands, respectively.</a:t>
            </a:r>
          </a:p>
          <a:p>
            <a:pPr algn="just">
              <a:buClr>
                <a:srgbClr val="FF0000"/>
              </a:buClr>
            </a:pPr>
            <a:r>
              <a:rPr lang="en-US" sz="2400" dirty="0">
                <a:latin typeface="Times New Roman" panose="02020603050405020304" pitchFamily="18" charset="0"/>
                <a:cs typeface="Times New Roman" panose="02020603050405020304" pitchFamily="18" charset="0"/>
              </a:rPr>
              <a:t>Ex:   MOVSB</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The physical address for the source operand</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10H * DS + [SI]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The physical address for the destination operand</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10H * ES + [DI] </a:t>
            </a:r>
          </a:p>
          <a:p>
            <a:pPr algn="just">
              <a:buClr>
                <a:srgbClr val="FF0000"/>
              </a:buClr>
            </a:pPr>
            <a:r>
              <a:rPr lang="en-US" sz="2400" dirty="0">
                <a:latin typeface="Times New Roman" panose="02020603050405020304" pitchFamily="18" charset="0"/>
                <a:cs typeface="Times New Roman" panose="02020603050405020304" pitchFamily="18" charset="0"/>
              </a:rPr>
              <a:t>Notice that neither SI nor DI appears in the string instruction, but both are used during its execution.</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313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Addressing modes: </a:t>
            </a:r>
          </a:p>
        </p:txBody>
      </p:sp>
      <p:sp>
        <p:nvSpPr>
          <p:cNvPr id="3" name="Content Placeholder 2"/>
          <p:cNvSpPr>
            <a:spLocks noGrp="1"/>
          </p:cNvSpPr>
          <p:nvPr>
            <p:ph idx="1"/>
          </p:nvPr>
        </p:nvSpPr>
        <p:spPr>
          <a:xfrm>
            <a:off x="623452" y="1749001"/>
            <a:ext cx="10571021" cy="4873472"/>
          </a:xfrm>
        </p:spPr>
        <p:txBody>
          <a:bodyPr>
            <a:noAutofit/>
          </a:bodyPr>
          <a:lstStyle/>
          <a:p>
            <a:pPr marL="457200" indent="-457200" algn="just">
              <a:buClr>
                <a:srgbClr val="FF0000"/>
              </a:buClr>
              <a:buFont typeface="+mj-lt"/>
              <a:buAutoNum type="arabicPeriod" startAt="9"/>
            </a:pPr>
            <a:r>
              <a:rPr lang="en-US" sz="2400" b="1" dirty="0">
                <a:solidFill>
                  <a:srgbClr val="0070C0"/>
                </a:solidFill>
                <a:latin typeface="Times New Roman" panose="02020603050405020304" pitchFamily="18" charset="0"/>
                <a:cs typeface="Times New Roman" panose="02020603050405020304" pitchFamily="18" charset="0"/>
              </a:rPr>
              <a:t>Input / Output mode: </a:t>
            </a:r>
            <a:r>
              <a:rPr lang="en-US" sz="2400" dirty="0">
                <a:latin typeface="Times New Roman" panose="02020603050405020304" pitchFamily="18" charset="0"/>
                <a:cs typeface="Times New Roman" panose="02020603050405020304" pitchFamily="18" charset="0"/>
              </a:rPr>
              <a:t> This addressing mode is related with input output operations.</a:t>
            </a:r>
          </a:p>
          <a:p>
            <a:pPr algn="just">
              <a:buClr>
                <a:srgbClr val="FF0000"/>
              </a:buClr>
            </a:pPr>
            <a:r>
              <a:rPr lang="en-US" sz="2400" dirty="0">
                <a:latin typeface="Times New Roman" panose="02020603050405020304" pitchFamily="18" charset="0"/>
                <a:cs typeface="Times New Roman" panose="02020603050405020304" pitchFamily="18" charset="0"/>
              </a:rPr>
              <a:t>Ex:</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IN Al, 45</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OUT DX, AL </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681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Interrupts </a:t>
            </a:r>
          </a:p>
        </p:txBody>
      </p:sp>
      <p:sp>
        <p:nvSpPr>
          <p:cNvPr id="3" name="Content Placeholder 2"/>
          <p:cNvSpPr>
            <a:spLocks noGrp="1"/>
          </p:cNvSpPr>
          <p:nvPr>
            <p:ph idx="1"/>
          </p:nvPr>
        </p:nvSpPr>
        <p:spPr>
          <a:xfrm>
            <a:off x="623452" y="1749001"/>
            <a:ext cx="10571021" cy="487347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An interrupt is a condition that halts the microprocessor temporarily to work on a different task and then return to its previous task. Interrupt is an event or signal that request to attention of CPU. This halt allows peripheral devices to access the microprocessor.</a:t>
            </a:r>
          </a:p>
          <a:p>
            <a:pPr algn="just">
              <a:buClr>
                <a:srgbClr val="FF0000"/>
              </a:buClr>
            </a:pPr>
            <a:r>
              <a:rPr lang="en-US" sz="2400" dirty="0">
                <a:latin typeface="Times New Roman" panose="02020603050405020304" pitchFamily="18" charset="0"/>
                <a:cs typeface="Times New Roman" panose="02020603050405020304" pitchFamily="18" charset="0"/>
              </a:rPr>
              <a:t>Whenever an interrupt occurs the processor completes the execution of the current instruction and starts the execution of an Interrupt Service Routine (ISR) or Interrupt Handler. </a:t>
            </a:r>
          </a:p>
          <a:p>
            <a:pPr algn="just">
              <a:buClr>
                <a:srgbClr val="FF0000"/>
              </a:buClr>
            </a:pPr>
            <a:r>
              <a:rPr lang="en-US" sz="2400" dirty="0">
                <a:latin typeface="Times New Roman" panose="02020603050405020304" pitchFamily="18" charset="0"/>
                <a:cs typeface="Times New Roman" panose="02020603050405020304" pitchFamily="18" charset="0"/>
              </a:rPr>
              <a:t>ISR is a program that tells the processor what to do when the interrupt occurs. After the execution of ISR, control returns back to the main routine where it was interrupted.</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35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Interrupts</a:t>
            </a:r>
          </a:p>
        </p:txBody>
      </p:sp>
      <p:sp>
        <p:nvSpPr>
          <p:cNvPr id="3" name="Content Placeholder 2"/>
          <p:cNvSpPr>
            <a:spLocks noGrp="1"/>
          </p:cNvSpPr>
          <p:nvPr>
            <p:ph idx="1"/>
          </p:nvPr>
        </p:nvSpPr>
        <p:spPr>
          <a:xfrm>
            <a:off x="623452" y="1749001"/>
            <a:ext cx="10571021" cy="487347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Broadly the interrupts are divided into two types. They are </a:t>
            </a:r>
            <a:r>
              <a:rPr lang="en-US" sz="2400" dirty="0">
                <a:solidFill>
                  <a:srgbClr val="0070C0"/>
                </a:solidFill>
                <a:latin typeface="Times New Roman" panose="02020603050405020304" pitchFamily="18" charset="0"/>
                <a:cs typeface="Times New Roman" panose="02020603050405020304" pitchFamily="18" charset="0"/>
              </a:rPr>
              <a:t>External (Hardware) Interrupts </a:t>
            </a:r>
            <a:r>
              <a:rPr lang="en-US" sz="2400" dirty="0">
                <a:latin typeface="Times New Roman" panose="02020603050405020304" pitchFamily="18" charset="0"/>
                <a:cs typeface="Times New Roman" panose="02020603050405020304" pitchFamily="18" charset="0"/>
              </a:rPr>
              <a:t>and </a:t>
            </a:r>
            <a:r>
              <a:rPr lang="en-US" sz="2400" dirty="0">
                <a:solidFill>
                  <a:srgbClr val="0070C0"/>
                </a:solidFill>
                <a:latin typeface="Times New Roman" panose="02020603050405020304" pitchFamily="18" charset="0"/>
                <a:cs typeface="Times New Roman" panose="02020603050405020304" pitchFamily="18" charset="0"/>
              </a:rPr>
              <a:t>Internal (Software) Interrupts. </a:t>
            </a:r>
          </a:p>
          <a:p>
            <a:pPr algn="just">
              <a:buClr>
                <a:srgbClr val="FF0000"/>
              </a:buClr>
            </a:pPr>
            <a:r>
              <a:rPr lang="en-US" sz="2400" dirty="0">
                <a:latin typeface="Times New Roman" panose="02020603050405020304" pitchFamily="18" charset="0"/>
                <a:cs typeface="Times New Roman" panose="02020603050405020304" pitchFamily="18" charset="0"/>
              </a:rPr>
              <a:t>The hardware interrupts are classified as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interrupts. </a:t>
            </a:r>
          </a:p>
          <a:p>
            <a:pPr algn="just">
              <a:buClr>
                <a:srgbClr val="FF0000"/>
              </a:buClr>
            </a:pPr>
            <a:r>
              <a:rPr lang="en-US" sz="2400" dirty="0">
                <a:latin typeface="Times New Roman" panose="02020603050405020304" pitchFamily="18" charset="0"/>
                <a:cs typeface="Times New Roman" panose="02020603050405020304" pitchFamily="18" charset="0"/>
              </a:rPr>
              <a:t>The hardware interrupt is caused by any peripheral device by sending a signal through a specified pin to the microprocessor. </a:t>
            </a:r>
          </a:p>
          <a:p>
            <a:pPr algn="just">
              <a:buClr>
                <a:srgbClr val="FF0000"/>
              </a:buClr>
            </a:pPr>
            <a:r>
              <a:rPr lang="en-US" sz="2400" dirty="0">
                <a:latin typeface="Times New Roman" panose="02020603050405020304" pitchFamily="18" charset="0"/>
                <a:cs typeface="Times New Roman" panose="02020603050405020304" pitchFamily="18" charset="0"/>
              </a:rPr>
              <a:t>Whereas internal interrupts are initiated by the state of the CPU (e.g. divide by zero error) or by an instruction. So, the software interrupt is one which interrupts the normal execution of a program of the microprocessor. </a:t>
            </a:r>
          </a:p>
          <a:p>
            <a:pPr algn="just">
              <a:buClr>
                <a:srgbClr val="FF0000"/>
              </a:buClr>
            </a:pPr>
            <a:r>
              <a:rPr lang="en-US" sz="2400" dirty="0">
                <a:latin typeface="Times New Roman" panose="02020603050405020304" pitchFamily="18" charset="0"/>
                <a:cs typeface="Times New Roman" panose="02020603050405020304" pitchFamily="18" charset="0"/>
              </a:rPr>
              <a:t>The 8086 has two hardware interrupt pins namely NMI and INTR. In the two, the NMI is a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 and the INTR interrupt request is a </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 which has lower priority .The third pin associated with the hardware interrupts are the INTA called interrupt acknowledge.</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8220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3804" y="837392"/>
            <a:ext cx="8419903" cy="5341735"/>
          </a:xfrm>
          <a:prstGeom prst="rect">
            <a:avLst/>
          </a:prstGeom>
          <a:ln>
            <a:solidFill>
              <a:srgbClr val="0070C0"/>
            </a:solidFill>
          </a:ln>
        </p:spPr>
      </p:pic>
    </p:spTree>
    <p:extLst>
      <p:ext uri="{BB962C8B-B14F-4D97-AF65-F5344CB8AC3E}">
        <p14:creationId xmlns:p14="http://schemas.microsoft.com/office/powerpoint/2010/main" val="27067361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Hardware Interrupts</a:t>
            </a:r>
          </a:p>
        </p:txBody>
      </p:sp>
      <p:sp>
        <p:nvSpPr>
          <p:cNvPr id="3" name="Content Placeholder 2"/>
          <p:cNvSpPr>
            <a:spLocks noGrp="1"/>
          </p:cNvSpPr>
          <p:nvPr>
            <p:ph idx="1"/>
          </p:nvPr>
        </p:nvSpPr>
        <p:spPr>
          <a:xfrm>
            <a:off x="623452" y="1582746"/>
            <a:ext cx="10571021" cy="4873472"/>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The interrupts initiated by external hardware by sending an appropriate signal to the interrupt pin of the processor is called hardware interrupt. The 8086 processor has two interrupt pins INTR and NMI. </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676400" y="2632362"/>
            <a:ext cx="8936182" cy="3934691"/>
          </a:xfrm>
          <a:prstGeom prst="rect">
            <a:avLst/>
          </a:prstGeom>
          <a:ln>
            <a:solidFill>
              <a:srgbClr val="0070C0"/>
            </a:solidFill>
          </a:ln>
        </p:spPr>
      </p:pic>
    </p:spTree>
    <p:extLst>
      <p:ext uri="{BB962C8B-B14F-4D97-AF65-F5344CB8AC3E}">
        <p14:creationId xmlns:p14="http://schemas.microsoft.com/office/powerpoint/2010/main" val="30177735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Hardware Interrupts</a:t>
            </a:r>
          </a:p>
        </p:txBody>
      </p:sp>
      <p:pic>
        <p:nvPicPr>
          <p:cNvPr id="6" name="Picture 5" descr="C:\Users\Aspire V3\Desktop\هف2.jpg"/>
          <p:cNvPicPr/>
          <p:nvPr/>
        </p:nvPicPr>
        <p:blipFill>
          <a:blip r:embed="rId3">
            <a:extLst>
              <a:ext uri="{28A0092B-C50C-407E-A947-70E740481C1C}">
                <a14:useLocalDpi xmlns:a14="http://schemas.microsoft.com/office/drawing/2010/main" val="0"/>
              </a:ext>
            </a:extLst>
          </a:blip>
          <a:srcRect/>
          <a:stretch>
            <a:fillRect/>
          </a:stretch>
        </p:blipFill>
        <p:spPr bwMode="auto">
          <a:xfrm>
            <a:off x="1519208" y="1775046"/>
            <a:ext cx="8954828" cy="4653463"/>
          </a:xfrm>
          <a:prstGeom prst="rect">
            <a:avLst/>
          </a:prstGeom>
          <a:noFill/>
          <a:ln>
            <a:solidFill>
              <a:srgbClr val="0070C0"/>
            </a:solidFill>
          </a:ln>
        </p:spPr>
      </p:pic>
    </p:spTree>
    <p:extLst>
      <p:ext uri="{BB962C8B-B14F-4D97-AF65-F5344CB8AC3E}">
        <p14:creationId xmlns:p14="http://schemas.microsoft.com/office/powerpoint/2010/main" val="3182462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Hardware Interrupts</a:t>
            </a:r>
          </a:p>
        </p:txBody>
      </p:sp>
      <p:sp>
        <p:nvSpPr>
          <p:cNvPr id="3" name="Content Placeholder 2"/>
          <p:cNvSpPr>
            <a:spLocks noGrp="1"/>
          </p:cNvSpPr>
          <p:nvPr>
            <p:ph idx="1"/>
          </p:nvPr>
        </p:nvSpPr>
        <p:spPr>
          <a:xfrm>
            <a:off x="623452" y="1749001"/>
            <a:ext cx="10571021" cy="4873472"/>
          </a:xfrm>
        </p:spPr>
        <p:txBody>
          <a:bodyPr>
            <a:noAutofit/>
          </a:bodyPr>
          <a:lstStyle/>
          <a:p>
            <a:pPr marL="0" indent="0" algn="just">
              <a:buClr>
                <a:srgbClr val="FF0000"/>
              </a:buClr>
              <a:buNone/>
            </a:pP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and Non-</a:t>
            </a: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Interrupts</a:t>
            </a:r>
          </a:p>
          <a:p>
            <a:pPr algn="just">
              <a:buClr>
                <a:srgbClr val="FF0000"/>
              </a:buClr>
            </a:pPr>
            <a:r>
              <a:rPr lang="en-US" sz="2400" dirty="0">
                <a:latin typeface="Times New Roman" panose="02020603050405020304" pitchFamily="18" charset="0"/>
                <a:cs typeface="Times New Roman" panose="02020603050405020304" pitchFamily="18" charset="0"/>
              </a:rPr>
              <a:t>The processor has the facility for accepting or rejecting hardware interrupts. Programming the processor to reject an interrupt is referred to as masking or disabling and programming the processor to accept an interrupt is referred to as unmasking or enabling. </a:t>
            </a:r>
          </a:p>
          <a:p>
            <a:pPr algn="just">
              <a:buClr>
                <a:srgbClr val="FF0000"/>
              </a:buClr>
            </a:pPr>
            <a:r>
              <a:rPr lang="en-US" sz="2400" dirty="0">
                <a:latin typeface="Times New Roman" panose="02020603050405020304" pitchFamily="18" charset="0"/>
                <a:cs typeface="Times New Roman" panose="02020603050405020304" pitchFamily="18" charset="0"/>
              </a:rPr>
              <a:t>In 8086 the interrupt flag (IF) can be set to one to unmask or enable all hardware interrupts and IF is cleared to zero to mask or disable a hardware interrupts except NMI. </a:t>
            </a:r>
          </a:p>
          <a:p>
            <a:pPr algn="just">
              <a:buClr>
                <a:srgbClr val="FF0000"/>
              </a:buClr>
            </a:pPr>
            <a:r>
              <a:rPr lang="en-US" sz="2400" dirty="0">
                <a:latin typeface="Times New Roman" panose="02020603050405020304" pitchFamily="18" charset="0"/>
                <a:cs typeface="Times New Roman" panose="02020603050405020304" pitchFamily="18" charset="0"/>
              </a:rPr>
              <a:t>The interrupts whose request can be either accepted or rejected by the processor are called </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interrupts.</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589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Hardware Interrupts</a:t>
            </a:r>
          </a:p>
        </p:txBody>
      </p:sp>
      <p:sp>
        <p:nvSpPr>
          <p:cNvPr id="3" name="Content Placeholder 2"/>
          <p:cNvSpPr>
            <a:spLocks noGrp="1"/>
          </p:cNvSpPr>
          <p:nvPr>
            <p:ph idx="1"/>
          </p:nvPr>
        </p:nvSpPr>
        <p:spPr>
          <a:xfrm>
            <a:off x="623452" y="1749001"/>
            <a:ext cx="10571021" cy="4873472"/>
          </a:xfrm>
        </p:spPr>
        <p:txBody>
          <a:bodyPr>
            <a:noAutofit/>
          </a:bodyPr>
          <a:lstStyle/>
          <a:p>
            <a:pPr marL="0" indent="0" algn="just">
              <a:buClr>
                <a:srgbClr val="FF0000"/>
              </a:buClr>
              <a:buNone/>
            </a:pP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and Non-</a:t>
            </a: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Interrupts</a:t>
            </a:r>
          </a:p>
          <a:p>
            <a:pPr algn="just">
              <a:buClr>
                <a:srgbClr val="FF0000"/>
              </a:buClr>
            </a:pPr>
            <a:r>
              <a:rPr lang="en-US" sz="2400" dirty="0">
                <a:latin typeface="Times New Roman" panose="02020603050405020304" pitchFamily="18" charset="0"/>
                <a:cs typeface="Times New Roman" panose="02020603050405020304" pitchFamily="18" charset="0"/>
              </a:rPr>
              <a:t>The interrupts whose request has to be definitely accepted (or cannot be rejected) by the processor are called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interrupts. Whenever a request is made by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 the processor has to definitely accept that request and service that interrupt by suspending its current program and executing an ISR. In 8086 processor all the hardware interrupts initiated through INTR pin are </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by clearing interrupt flag (IF). The interrupt initiated through NMI pin and all software interrupts are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a:t>
            </a:r>
          </a:p>
          <a:p>
            <a:pPr algn="just">
              <a:buClr>
                <a:srgbClr val="FF0000"/>
              </a:buClr>
            </a:pPr>
            <a:r>
              <a:rPr lang="en-US" sz="2400" dirty="0">
                <a:latin typeface="Times New Roman" panose="02020603050405020304" pitchFamily="18" charset="0"/>
                <a:cs typeface="Times New Roman" panose="02020603050405020304" pitchFamily="18" charset="0"/>
              </a:rPr>
              <a:t>The programmer cannot control when a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Interrupts is serviced and the processor has to stop the main program to execute the NMI service routine.</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6826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Hardware Interrupts</a:t>
            </a:r>
          </a:p>
        </p:txBody>
      </p:sp>
      <p:sp>
        <p:nvSpPr>
          <p:cNvPr id="3" name="Content Placeholder 2"/>
          <p:cNvSpPr>
            <a:spLocks noGrp="1"/>
          </p:cNvSpPr>
          <p:nvPr>
            <p:ph idx="1"/>
          </p:nvPr>
        </p:nvSpPr>
        <p:spPr>
          <a:xfrm>
            <a:off x="623452" y="1634836"/>
            <a:ext cx="10571021" cy="4987637"/>
          </a:xfrm>
        </p:spPr>
        <p:txBody>
          <a:bodyPr>
            <a:noAutofit/>
          </a:bodyPr>
          <a:lstStyle/>
          <a:p>
            <a:pPr marL="0" indent="0" algn="just">
              <a:buClr>
                <a:srgbClr val="FF0000"/>
              </a:buClr>
              <a:buNone/>
            </a:pP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and Non-</a:t>
            </a:r>
            <a:r>
              <a:rPr lang="en-US" sz="2800" b="1" dirty="0" err="1">
                <a:solidFill>
                  <a:srgbClr val="0070C0"/>
                </a:solidFill>
                <a:latin typeface="Times New Roman" panose="02020603050405020304" pitchFamily="18" charset="0"/>
                <a:cs typeface="Times New Roman" panose="02020603050405020304" pitchFamily="18" charset="0"/>
              </a:rPr>
              <a:t>Maskable</a:t>
            </a:r>
            <a:r>
              <a:rPr lang="en-US" sz="2800" b="1" dirty="0">
                <a:solidFill>
                  <a:srgbClr val="0070C0"/>
                </a:solidFill>
                <a:latin typeface="Times New Roman" panose="02020603050405020304" pitchFamily="18" charset="0"/>
                <a:cs typeface="Times New Roman" panose="02020603050405020304" pitchFamily="18" charset="0"/>
              </a:rPr>
              <a:t> Interrupts</a:t>
            </a:r>
          </a:p>
          <a:p>
            <a:pPr algn="just">
              <a:buClr>
                <a:srgbClr val="FF0000"/>
              </a:buClr>
            </a:pPr>
            <a:r>
              <a:rPr lang="en-US" sz="2400" dirty="0" err="1">
                <a:solidFill>
                  <a:srgbClr val="0070C0"/>
                </a:solidFill>
                <a:latin typeface="Times New Roman" panose="02020603050405020304" pitchFamily="18" charset="0"/>
                <a:cs typeface="Times New Roman" panose="02020603050405020304" pitchFamily="18" charset="0"/>
              </a:rPr>
              <a:t>Maskable</a:t>
            </a:r>
            <a:r>
              <a:rPr lang="en-US" sz="2400" dirty="0">
                <a:solidFill>
                  <a:srgbClr val="0070C0"/>
                </a:solidFill>
                <a:latin typeface="Times New Roman" panose="02020603050405020304" pitchFamily="18" charset="0"/>
                <a:cs typeface="Times New Roman" panose="02020603050405020304" pitchFamily="18" charset="0"/>
              </a:rPr>
              <a:t> Interrupts</a:t>
            </a:r>
            <a:r>
              <a:rPr lang="en-US" sz="2400" dirty="0">
                <a:latin typeface="Times New Roman" panose="02020603050405020304" pitchFamily="18" charset="0"/>
                <a:cs typeface="Times New Roman" panose="02020603050405020304" pitchFamily="18" charset="0"/>
              </a:rPr>
              <a:t> the programmer can choose to mask specific interrupts and re-enable them later.</a:t>
            </a:r>
          </a:p>
          <a:p>
            <a:pPr algn="just">
              <a:buClr>
                <a:srgbClr val="FF0000"/>
              </a:buClr>
            </a:pPr>
            <a:r>
              <a:rPr lang="en-US" sz="2400" dirty="0">
                <a:solidFill>
                  <a:srgbClr val="0070C0"/>
                </a:solidFill>
                <a:latin typeface="Times New Roman" panose="02020603050405020304" pitchFamily="18" charset="0"/>
                <a:cs typeface="Times New Roman" panose="02020603050405020304" pitchFamily="18" charset="0"/>
              </a:rPr>
              <a:t>Non-</a:t>
            </a:r>
            <a:r>
              <a:rPr lang="en-US" sz="2400" dirty="0" err="1">
                <a:solidFill>
                  <a:srgbClr val="0070C0"/>
                </a:solidFill>
                <a:latin typeface="Times New Roman" panose="02020603050405020304" pitchFamily="18" charset="0"/>
                <a:cs typeface="Times New Roman" panose="02020603050405020304" pitchFamily="18" charset="0"/>
              </a:rPr>
              <a:t>Maskable</a:t>
            </a:r>
            <a:r>
              <a:rPr lang="en-US" sz="2400" dirty="0">
                <a:solidFill>
                  <a:srgbClr val="0070C0"/>
                </a:solidFill>
                <a:latin typeface="Times New Roman" panose="02020603050405020304" pitchFamily="18" charset="0"/>
                <a:cs typeface="Times New Roman" panose="02020603050405020304" pitchFamily="18" charset="0"/>
              </a:rPr>
              <a:t> Interrupts </a:t>
            </a:r>
            <a:r>
              <a:rPr lang="en-US" sz="2400" dirty="0">
                <a:latin typeface="Times New Roman" panose="02020603050405020304" pitchFamily="18" charset="0"/>
                <a:cs typeface="Times New Roman" panose="02020603050405020304" pitchFamily="18" charset="0"/>
              </a:rPr>
              <a:t>used :</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during power failure</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during critical response time</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during non-recoverable hardware errors</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watchdog interrupt</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during memory parity errors</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5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D1AC4-6D3F-3FEF-B698-D019A9266D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938166D-0D30-3010-C72F-FD27BC06E05E}"/>
              </a:ext>
            </a:extLst>
          </p:cNvPr>
          <p:cNvPicPr>
            <a:picLocks noGrp="1" noChangeAspect="1"/>
          </p:cNvPicPr>
          <p:nvPr>
            <p:ph idx="1"/>
          </p:nvPr>
        </p:nvPicPr>
        <p:blipFill>
          <a:blip r:embed="rId2"/>
          <a:stretch>
            <a:fillRect/>
          </a:stretch>
        </p:blipFill>
        <p:spPr>
          <a:xfrm>
            <a:off x="855406" y="1386348"/>
            <a:ext cx="8893277" cy="4862052"/>
          </a:xfrm>
        </p:spPr>
      </p:pic>
    </p:spTree>
    <p:extLst>
      <p:ext uri="{BB962C8B-B14F-4D97-AF65-F5344CB8AC3E}">
        <p14:creationId xmlns:p14="http://schemas.microsoft.com/office/powerpoint/2010/main" val="2608208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Software interrupts</a:t>
            </a:r>
          </a:p>
        </p:txBody>
      </p:sp>
      <p:sp>
        <p:nvSpPr>
          <p:cNvPr id="3" name="Content Placeholder 2"/>
          <p:cNvSpPr>
            <a:spLocks noGrp="1"/>
          </p:cNvSpPr>
          <p:nvPr>
            <p:ph idx="1"/>
          </p:nvPr>
        </p:nvSpPr>
        <p:spPr>
          <a:xfrm>
            <a:off x="346360" y="1665874"/>
            <a:ext cx="11097495" cy="4637944"/>
          </a:xfrm>
        </p:spPr>
        <p:txBody>
          <a:bodyPr>
            <a:noAutofit/>
          </a:bodyPr>
          <a:lstStyle/>
          <a:p>
            <a:pPr marL="0" indent="0" algn="just">
              <a:buClr>
                <a:srgbClr val="FF0000"/>
              </a:buClr>
              <a:buNone/>
            </a:pPr>
            <a:r>
              <a:rPr lang="en-US" sz="2400" dirty="0">
                <a:latin typeface="Times New Roman" panose="02020603050405020304" pitchFamily="18" charset="0"/>
                <a:cs typeface="Times New Roman" panose="02020603050405020304" pitchFamily="18" charset="0"/>
              </a:rPr>
              <a:t>Coming to the software interrupts, 8086 can generate 256 interrupt types through the instruction INT n .Any of the 256 interrupt types can be generated by specifying the interrupt type after INT instruction. For example the first five types are as follows:</a:t>
            </a:r>
          </a:p>
          <a:p>
            <a:pPr algn="just">
              <a:buClr>
                <a:srgbClr val="FF0000"/>
              </a:buClr>
            </a:pPr>
            <a:r>
              <a:rPr lang="en-US" sz="2400" dirty="0">
                <a:latin typeface="Times New Roman" panose="02020603050405020304" pitchFamily="18" charset="0"/>
                <a:cs typeface="Times New Roman" panose="02020603050405020304" pitchFamily="18" charset="0"/>
              </a:rPr>
              <a:t>TYPE 0 interrupt represents division by zero situation.</a:t>
            </a:r>
          </a:p>
          <a:p>
            <a:pPr algn="just">
              <a:buClr>
                <a:srgbClr val="FF0000"/>
              </a:buClr>
            </a:pPr>
            <a:r>
              <a:rPr lang="en-US" sz="2400" dirty="0">
                <a:latin typeface="Times New Roman" panose="02020603050405020304" pitchFamily="18" charset="0"/>
                <a:cs typeface="Times New Roman" panose="02020603050405020304" pitchFamily="18" charset="0"/>
              </a:rPr>
              <a:t>TYPE 1 interrupt represents single-step execution during the debugging of a program.</a:t>
            </a:r>
          </a:p>
          <a:p>
            <a:pPr algn="just">
              <a:buClr>
                <a:srgbClr val="FF0000"/>
              </a:buClr>
            </a:pPr>
            <a:r>
              <a:rPr lang="en-US" sz="2400" dirty="0">
                <a:latin typeface="Times New Roman" panose="02020603050405020304" pitchFamily="18" charset="0"/>
                <a:cs typeface="Times New Roman" panose="02020603050405020304" pitchFamily="18" charset="0"/>
              </a:rPr>
              <a:t>TYPE 2 interrupt represents non-</a:t>
            </a:r>
            <a:r>
              <a:rPr lang="en-US" sz="2400" dirty="0" err="1">
                <a:latin typeface="Times New Roman" panose="02020603050405020304" pitchFamily="18" charset="0"/>
                <a:cs typeface="Times New Roman" panose="02020603050405020304" pitchFamily="18" charset="0"/>
              </a:rPr>
              <a:t>maskable</a:t>
            </a:r>
            <a:r>
              <a:rPr lang="en-US" sz="2400" dirty="0">
                <a:latin typeface="Times New Roman" panose="02020603050405020304" pitchFamily="18" charset="0"/>
                <a:cs typeface="Times New Roman" panose="02020603050405020304" pitchFamily="18" charset="0"/>
              </a:rPr>
              <a:t> NMI interrupt.</a:t>
            </a:r>
          </a:p>
          <a:p>
            <a:pPr algn="just">
              <a:buClr>
                <a:srgbClr val="FF0000"/>
              </a:buClr>
            </a:pPr>
            <a:r>
              <a:rPr lang="en-US" sz="2400" dirty="0">
                <a:latin typeface="Times New Roman" panose="02020603050405020304" pitchFamily="18" charset="0"/>
                <a:cs typeface="Times New Roman" panose="02020603050405020304" pitchFamily="18" charset="0"/>
              </a:rPr>
              <a:t>TYPE 3 interrupt represents break-point interrupt.</a:t>
            </a:r>
          </a:p>
          <a:p>
            <a:pPr algn="just">
              <a:buClr>
                <a:srgbClr val="FF0000"/>
              </a:buClr>
            </a:pPr>
            <a:r>
              <a:rPr lang="en-US" sz="2400" dirty="0">
                <a:latin typeface="Times New Roman" panose="02020603050405020304" pitchFamily="18" charset="0"/>
                <a:cs typeface="Times New Roman" panose="02020603050405020304" pitchFamily="18" charset="0"/>
              </a:rPr>
              <a:t>TYPE 4 interrupt represents overflow interrupt.</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The interrupts from Type 5 to Type 31 are reserved for other advanced microprocessors, and interrupts from 32 to Type 255 are available for hardware and software interrupts.</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5395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Interrupt Vector Table</a:t>
            </a:r>
          </a:p>
        </p:txBody>
      </p:sp>
      <p:sp>
        <p:nvSpPr>
          <p:cNvPr id="3" name="Content Placeholder 2"/>
          <p:cNvSpPr>
            <a:spLocks noGrp="1"/>
          </p:cNvSpPr>
          <p:nvPr>
            <p:ph idx="1"/>
          </p:nvPr>
        </p:nvSpPr>
        <p:spPr>
          <a:xfrm>
            <a:off x="624977" y="1872029"/>
            <a:ext cx="10571021" cy="3863754"/>
          </a:xfrm>
        </p:spPr>
        <p:txBody>
          <a:bodyPr>
            <a:noAutofit/>
          </a:bodyPr>
          <a:lstStyle/>
          <a:p>
            <a:pPr algn="just">
              <a:buClr>
                <a:srgbClr val="FF0000"/>
              </a:buClr>
            </a:pPr>
            <a:r>
              <a:rPr lang="en-US" sz="2400" b="1" dirty="0">
                <a:solidFill>
                  <a:srgbClr val="0070C0"/>
                </a:solidFill>
                <a:latin typeface="Times New Roman" panose="02020603050405020304" pitchFamily="18" charset="0"/>
                <a:cs typeface="Times New Roman" panose="02020603050405020304" pitchFamily="18" charset="0"/>
              </a:rPr>
              <a:t>Interrupt Vector Table </a:t>
            </a:r>
            <a:r>
              <a:rPr lang="en-US" sz="2400" dirty="0">
                <a:latin typeface="Times New Roman" panose="02020603050405020304" pitchFamily="18" charset="0"/>
                <a:cs typeface="Times New Roman" panose="02020603050405020304" pitchFamily="18" charset="0"/>
              </a:rPr>
              <a:t>on 8086 is a vector that consists of 256 total interrupts placed at first 1 kb of memory from 0000h to 03ffh, where each vector consists of segment and offset address for ISR. </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The call to interrupt service routine is similar to far procedure call. </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r>
              <a:rPr lang="en-US" sz="2400" dirty="0">
                <a:latin typeface="Times New Roman" panose="02020603050405020304" pitchFamily="18" charset="0"/>
                <a:cs typeface="Times New Roman" panose="02020603050405020304" pitchFamily="18" charset="0"/>
              </a:rPr>
              <a:t>The size for each interrupt vector is 4 bytes (2 word in 16 bit), where 2 bytes (1 word) for segment and 2 bytes for offset of interrupt service routine address. So it takes 1024 bytes (1 kb) memory for interrupt vector table.</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82661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67622" y="568036"/>
            <a:ext cx="10140705" cy="6192982"/>
          </a:xfrm>
          <a:prstGeom prst="rect">
            <a:avLst/>
          </a:prstGeom>
        </p:spPr>
      </p:pic>
    </p:spTree>
    <p:extLst>
      <p:ext uri="{BB962C8B-B14F-4D97-AF65-F5344CB8AC3E}">
        <p14:creationId xmlns:p14="http://schemas.microsoft.com/office/powerpoint/2010/main" val="31815294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lstStyle/>
          <a:p>
            <a:r>
              <a:rPr lang="en-US" dirty="0"/>
              <a:t>Interrupt Vector Table</a:t>
            </a:r>
          </a:p>
        </p:txBody>
      </p:sp>
      <p:sp>
        <p:nvSpPr>
          <p:cNvPr id="3" name="Content Placeholder 2"/>
          <p:cNvSpPr>
            <a:spLocks noGrp="1"/>
          </p:cNvSpPr>
          <p:nvPr>
            <p:ph idx="1"/>
          </p:nvPr>
        </p:nvSpPr>
        <p:spPr>
          <a:xfrm>
            <a:off x="498760" y="1608793"/>
            <a:ext cx="10571021" cy="4805862"/>
          </a:xfrm>
        </p:spPr>
        <p:txBody>
          <a:bodyPr>
            <a:noAutofit/>
          </a:bodyPr>
          <a:lstStyle/>
          <a:p>
            <a:pPr marL="0" indent="0" algn="just">
              <a:buClr>
                <a:srgbClr val="FF0000"/>
              </a:buClr>
              <a:buNone/>
            </a:pPr>
            <a:r>
              <a:rPr lang="en-US" sz="2400" b="1" dirty="0">
                <a:solidFill>
                  <a:srgbClr val="0070C0"/>
                </a:solidFill>
                <a:latin typeface="Times New Roman" panose="02020603050405020304" pitchFamily="18" charset="0"/>
                <a:cs typeface="Times New Roman" panose="02020603050405020304" pitchFamily="18" charset="0"/>
              </a:rPr>
              <a:t>When an interrupt occur, the following action are taken:</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Push flag register on the stack</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clear IF and TF</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Push CS and IP register, on the stack</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Load CS with the 16-bit data at memory address (INT-type *4+2)</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Load IP with the 16 bit data at memory address (INT-type *4).</a:t>
            </a:r>
          </a:p>
          <a:p>
            <a:pPr marL="0" indent="0" algn="just">
              <a:buClr>
                <a:srgbClr val="FF0000"/>
              </a:buClr>
              <a:buNone/>
            </a:pPr>
            <a:r>
              <a:rPr lang="en-US" sz="2400" b="1" dirty="0">
                <a:solidFill>
                  <a:srgbClr val="0070C0"/>
                </a:solidFill>
                <a:latin typeface="Times New Roman" panose="02020603050405020304" pitchFamily="18" charset="0"/>
                <a:cs typeface="Times New Roman" panose="02020603050405020304" pitchFamily="18" charset="0"/>
              </a:rPr>
              <a:t>The last instruction of ISR is (IRET) instruction, it actions are:</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POP the 16-value on top of  stack into IP register</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POP the 16-value on top of stack into CS register</a:t>
            </a:r>
          </a:p>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POP the 16-value on top of stack into flag register.</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01715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How can more than one device interrupt?</a:t>
            </a:r>
          </a:p>
        </p:txBody>
      </p:sp>
      <p:sp>
        <p:nvSpPr>
          <p:cNvPr id="3" name="Content Placeholder 2"/>
          <p:cNvSpPr>
            <a:spLocks noGrp="1"/>
          </p:cNvSpPr>
          <p:nvPr>
            <p:ph idx="1"/>
          </p:nvPr>
        </p:nvSpPr>
        <p:spPr>
          <a:xfrm>
            <a:off x="721959" y="2052138"/>
            <a:ext cx="10571021" cy="3420407"/>
          </a:xfrm>
        </p:spPr>
        <p:txBody>
          <a:bodyPr>
            <a:noAutofit/>
          </a:bodyPr>
          <a:lstStyle/>
          <a:p>
            <a:pPr algn="just">
              <a:buClr>
                <a:srgbClr val="FF0000"/>
              </a:buClr>
            </a:pPr>
            <a:r>
              <a:rPr lang="en-US" sz="2400" dirty="0">
                <a:latin typeface="Times New Roman" panose="02020603050405020304" pitchFamily="18" charset="0"/>
                <a:cs typeface="Times New Roman" panose="02020603050405020304" pitchFamily="18" charset="0"/>
              </a:rPr>
              <a:t>Computer typically have more than one I/O device requesting interrupt service, like keyboard, hard disk, floppy disk, printer all generate an INT when they required the attention to CPU.</a:t>
            </a:r>
          </a:p>
          <a:p>
            <a:pPr algn="just">
              <a:buClr>
                <a:srgbClr val="FF0000"/>
              </a:buClr>
            </a:pPr>
            <a:r>
              <a:rPr lang="en-US" sz="2400" dirty="0">
                <a:latin typeface="Times New Roman" panose="02020603050405020304" pitchFamily="18" charset="0"/>
                <a:cs typeface="Times New Roman" panose="02020603050405020304" pitchFamily="18" charset="0"/>
              </a:rPr>
              <a:t>When more than one device INT CPU, we need a mechanism to priority these INT (if they come at the same time) and forward only one INT request at a time to the CPU while keeping other INT request pending for their service. </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7315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 Examples of some interrupt instructions </a:t>
            </a:r>
          </a:p>
        </p:txBody>
      </p:sp>
      <p:sp>
        <p:nvSpPr>
          <p:cNvPr id="3" name="Content Placeholder 2"/>
          <p:cNvSpPr>
            <a:spLocks noGrp="1"/>
          </p:cNvSpPr>
          <p:nvPr>
            <p:ph idx="1"/>
          </p:nvPr>
        </p:nvSpPr>
        <p:spPr>
          <a:xfrm>
            <a:off x="721959" y="2052138"/>
            <a:ext cx="10571021" cy="4445644"/>
          </a:xfrm>
        </p:spPr>
        <p:txBody>
          <a:bodyPr>
            <a:noAutofit/>
          </a:bodyPr>
          <a:lstStyle/>
          <a:p>
            <a:pPr marL="457200" indent="-457200" algn="just">
              <a:buClr>
                <a:srgbClr val="FF0000"/>
              </a:buClr>
              <a:buFont typeface="+mj-lt"/>
              <a:buAutoNum type="arabicPeriod"/>
            </a:pPr>
            <a:r>
              <a:rPr lang="en-US" sz="2400" dirty="0">
                <a:latin typeface="Times New Roman" panose="02020603050405020304" pitchFamily="18" charset="0"/>
                <a:cs typeface="Times New Roman" panose="02020603050405020304" pitchFamily="18" charset="0"/>
              </a:rPr>
              <a:t>INT 10h / AH=0Eh teletype output (print Al value) </a:t>
            </a:r>
          </a:p>
          <a:p>
            <a:pPr algn="just">
              <a:buClr>
                <a:srgbClr val="FF0000"/>
              </a:buClr>
            </a:pPr>
            <a:r>
              <a:rPr lang="en-US" sz="2400" dirty="0">
                <a:latin typeface="Times New Roman" panose="02020603050405020304" pitchFamily="18" charset="0"/>
                <a:cs typeface="Times New Roman" panose="02020603050405020304" pitchFamily="18" charset="0"/>
              </a:rPr>
              <a:t>Ex:  MOV AL, 'A'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MOV AH, 0Eh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INT 10h </a:t>
            </a:r>
          </a:p>
          <a:p>
            <a:pPr algn="just">
              <a:buClr>
                <a:srgbClr val="FF0000"/>
              </a:buClr>
            </a:pPr>
            <a:endParaRPr lang="en-US" sz="2400" dirty="0">
              <a:latin typeface="Times New Roman" panose="02020603050405020304" pitchFamily="18" charset="0"/>
              <a:cs typeface="Times New Roman" panose="02020603050405020304" pitchFamily="18" charset="0"/>
            </a:endParaRPr>
          </a:p>
          <a:p>
            <a:pPr marL="457200" indent="-457200" algn="just">
              <a:buClr>
                <a:srgbClr val="FF0000"/>
              </a:buClr>
              <a:buFont typeface="+mj-lt"/>
              <a:buAutoNum type="arabicPeriod" startAt="2"/>
            </a:pPr>
            <a:r>
              <a:rPr lang="en-US" sz="2400" dirty="0">
                <a:latin typeface="Times New Roman" panose="02020603050405020304" pitchFamily="18" charset="0"/>
                <a:cs typeface="Times New Roman" panose="02020603050405020304" pitchFamily="18" charset="0"/>
              </a:rPr>
              <a:t>INT 21h / AH=01h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Read character from standard input with echo, result is stored in AL. </a:t>
            </a:r>
          </a:p>
          <a:p>
            <a:pPr algn="just">
              <a:buClr>
                <a:srgbClr val="FF0000"/>
              </a:buClr>
            </a:pPr>
            <a:r>
              <a:rPr lang="en-US" sz="2400" dirty="0">
                <a:latin typeface="Times New Roman" panose="02020603050405020304" pitchFamily="18" charset="0"/>
                <a:cs typeface="Times New Roman" panose="02020603050405020304" pitchFamily="18" charset="0"/>
              </a:rPr>
              <a:t>EX:   MOV AH, 01h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INT 21h </a:t>
            </a:r>
          </a:p>
        </p:txBody>
      </p:sp>
    </p:spTree>
    <p:extLst>
      <p:ext uri="{BB962C8B-B14F-4D97-AF65-F5344CB8AC3E}">
        <p14:creationId xmlns:p14="http://schemas.microsoft.com/office/powerpoint/2010/main" val="9395486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 Examples of some interrupt instructions </a:t>
            </a:r>
          </a:p>
        </p:txBody>
      </p:sp>
      <p:sp>
        <p:nvSpPr>
          <p:cNvPr id="3" name="Content Placeholder 2"/>
          <p:cNvSpPr>
            <a:spLocks noGrp="1"/>
          </p:cNvSpPr>
          <p:nvPr>
            <p:ph idx="1"/>
          </p:nvPr>
        </p:nvSpPr>
        <p:spPr>
          <a:xfrm>
            <a:off x="721959" y="2052138"/>
            <a:ext cx="10571021" cy="4445644"/>
          </a:xfrm>
        </p:spPr>
        <p:txBody>
          <a:bodyPr>
            <a:noAutofit/>
          </a:bodyPr>
          <a:lstStyle/>
          <a:p>
            <a:pPr marL="457200" indent="-457200" algn="just">
              <a:buClr>
                <a:srgbClr val="FF0000"/>
              </a:buClr>
              <a:buFont typeface="+mj-lt"/>
              <a:buAutoNum type="arabicPeriod" startAt="3"/>
            </a:pPr>
            <a:r>
              <a:rPr lang="en-US" sz="2400" dirty="0">
                <a:latin typeface="Times New Roman" panose="02020603050405020304" pitchFamily="18" charset="0"/>
                <a:cs typeface="Times New Roman" panose="02020603050405020304" pitchFamily="18" charset="0"/>
              </a:rPr>
              <a:t>INT 21h / AH=02h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Write character to standard output entry DL= character to write, after execution AL=DL </a:t>
            </a:r>
          </a:p>
          <a:p>
            <a:pPr algn="just">
              <a:buClr>
                <a:srgbClr val="FF0000"/>
              </a:buClr>
            </a:pPr>
            <a:r>
              <a:rPr lang="en-US" sz="2400" dirty="0">
                <a:latin typeface="Times New Roman" panose="02020603050405020304" pitchFamily="18" charset="0"/>
                <a:cs typeface="Times New Roman" panose="02020603050405020304" pitchFamily="18" charset="0"/>
              </a:rPr>
              <a:t>EX: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MOV AH, 02h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MOV DL, 'a'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INT 21h </a:t>
            </a:r>
          </a:p>
          <a:p>
            <a:pPr marL="457200" indent="-457200" algn="just">
              <a:buClr>
                <a:srgbClr val="FF0000"/>
              </a:buClr>
              <a:buFont typeface="+mj-lt"/>
              <a:buAutoNum type="arabicPeriod" startAt="2"/>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2367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49" y="569701"/>
            <a:ext cx="10571021" cy="5318481"/>
          </a:xfrm>
        </p:spPr>
        <p:txBody>
          <a:bodyPr>
            <a:noAutofit/>
          </a:bodyPr>
          <a:lstStyle/>
          <a:p>
            <a:pPr marL="0" indent="0" algn="just">
              <a:buClr>
                <a:srgbClr val="FF0000"/>
              </a:buClr>
              <a:buNone/>
            </a:pPr>
            <a:r>
              <a:rPr lang="en-US" sz="2800" b="1" dirty="0">
                <a:solidFill>
                  <a:srgbClr val="0070C0"/>
                </a:solidFill>
                <a:latin typeface="Times New Roman" panose="02020603050405020304" pitchFamily="18" charset="0"/>
                <a:cs typeface="Times New Roman" panose="02020603050405020304" pitchFamily="18" charset="0"/>
              </a:rPr>
              <a:t>Ex: Write assembly program to read five value from keyboard and store it in array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Org 100h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ah, 01h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cx, 5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aa: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21h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a[</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al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Inc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Loop aa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Ret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db</a:t>
            </a:r>
            <a:r>
              <a:rPr lang="en-US" sz="2400" dirty="0">
                <a:latin typeface="Times New Roman" panose="02020603050405020304" pitchFamily="18" charset="0"/>
                <a:cs typeface="Times New Roman" panose="02020603050405020304" pitchFamily="18" charset="0"/>
              </a:rPr>
              <a:t> 5 dup (0) </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4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849" y="569701"/>
            <a:ext cx="10571021" cy="5318481"/>
          </a:xfrm>
        </p:spPr>
        <p:txBody>
          <a:bodyPr>
            <a:noAutofit/>
          </a:bodyPr>
          <a:lstStyle/>
          <a:p>
            <a:pPr marL="0" indent="0" algn="just">
              <a:buClr>
                <a:srgbClr val="FF0000"/>
              </a:buClr>
              <a:buNone/>
            </a:pPr>
            <a:r>
              <a:rPr lang="en-US" sz="2800" b="1" dirty="0">
                <a:solidFill>
                  <a:srgbClr val="0070C0"/>
                </a:solidFill>
                <a:latin typeface="Times New Roman" panose="02020603050405020304" pitchFamily="18" charset="0"/>
                <a:cs typeface="Times New Roman" panose="02020603050405020304" pitchFamily="18" charset="0"/>
              </a:rPr>
              <a:t>Ex: Write assembly program to print the value of array a where a= 1, 2, 3, 4, 5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Org 100h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ah, 2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cx, 5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aa: </a:t>
            </a: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Dl, a[</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21h </a:t>
            </a:r>
          </a:p>
          <a:p>
            <a:pPr marL="0" indent="0" algn="just">
              <a:buClr>
                <a:srgbClr val="FF0000"/>
              </a:buClr>
              <a:buNone/>
            </a:pPr>
            <a:r>
              <a:rPr lang="en-US" sz="2400" dirty="0" err="1">
                <a:latin typeface="Times New Roman" panose="02020603050405020304" pitchFamily="18" charset="0"/>
                <a:cs typeface="Times New Roman" panose="02020603050405020304" pitchFamily="18" charset="0"/>
              </a:rPr>
              <a:t>Inc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a:t>
            </a:r>
            <a:r>
              <a:rPr lang="en-US" sz="2400" dirty="0">
                <a:latin typeface="Times New Roman" panose="02020603050405020304" pitchFamily="18" charset="0"/>
                <a:cs typeface="Times New Roman" panose="02020603050405020304" pitchFamily="18" charset="0"/>
              </a:rPr>
              <a:t>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Loop aa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Ret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db</a:t>
            </a:r>
            <a:r>
              <a:rPr lang="en-US" sz="2400" dirty="0">
                <a:latin typeface="Times New Roman" panose="02020603050405020304" pitchFamily="18" charset="0"/>
                <a:cs typeface="Times New Roman" panose="02020603050405020304" pitchFamily="18" charset="0"/>
              </a:rPr>
              <a:t> 1, 2, 3, 4, 5 </a:t>
            </a:r>
          </a:p>
          <a:p>
            <a:pPr algn="just">
              <a:buClr>
                <a:srgbClr val="FF0000"/>
              </a:buCl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1220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959" y="553628"/>
            <a:ext cx="10124625" cy="1221418"/>
          </a:xfrm>
        </p:spPr>
        <p:txBody>
          <a:bodyPr>
            <a:normAutofit fontScale="90000"/>
          </a:bodyPr>
          <a:lstStyle/>
          <a:p>
            <a:r>
              <a:rPr lang="en-US" dirty="0"/>
              <a:t> Examples of some interrupt instructions </a:t>
            </a:r>
          </a:p>
        </p:txBody>
      </p:sp>
      <p:sp>
        <p:nvSpPr>
          <p:cNvPr id="3" name="Content Placeholder 2"/>
          <p:cNvSpPr>
            <a:spLocks noGrp="1"/>
          </p:cNvSpPr>
          <p:nvPr>
            <p:ph idx="1"/>
          </p:nvPr>
        </p:nvSpPr>
        <p:spPr>
          <a:xfrm>
            <a:off x="721959" y="2052138"/>
            <a:ext cx="10571021" cy="4805862"/>
          </a:xfrm>
        </p:spPr>
        <p:txBody>
          <a:bodyPr>
            <a:noAutofit/>
          </a:bodyPr>
          <a:lstStyle/>
          <a:p>
            <a:pPr marL="457200" indent="-457200" algn="just">
              <a:buClr>
                <a:srgbClr val="FF0000"/>
              </a:buClr>
              <a:buFont typeface="+mj-lt"/>
              <a:buAutoNum type="arabicPeriod" startAt="4"/>
            </a:pPr>
            <a:r>
              <a:rPr lang="en-US" sz="2400" dirty="0">
                <a:latin typeface="Times New Roman" panose="02020603050405020304" pitchFamily="18" charset="0"/>
                <a:cs typeface="Times New Roman" panose="02020603050405020304" pitchFamily="18" charset="0"/>
              </a:rPr>
              <a:t>INT 33h (mouse driver interrupt)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INT 33h / AX= 0001h (show mouse pointer) </a:t>
            </a:r>
          </a:p>
          <a:p>
            <a:pPr algn="just">
              <a:buClr>
                <a:srgbClr val="FF0000"/>
              </a:buClr>
            </a:pPr>
            <a:r>
              <a:rPr lang="en-US" sz="2400" dirty="0">
                <a:latin typeface="Times New Roman" panose="02020603050405020304" pitchFamily="18" charset="0"/>
                <a:cs typeface="Times New Roman" panose="02020603050405020304" pitchFamily="18" charset="0"/>
              </a:rPr>
              <a:t>Ex:    </a:t>
            </a: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ax, 1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33h </a:t>
            </a:r>
          </a:p>
          <a:p>
            <a:pPr marL="457200" indent="-457200" algn="just">
              <a:buClr>
                <a:srgbClr val="FF0000"/>
              </a:buClr>
              <a:buFont typeface="+mj-lt"/>
              <a:buAutoNum type="arabicPeriod" startAt="4"/>
            </a:pPr>
            <a:endParaRPr lang="en-US" sz="2400" dirty="0">
              <a:latin typeface="Times New Roman" panose="02020603050405020304" pitchFamily="18" charset="0"/>
              <a:cs typeface="Times New Roman" panose="02020603050405020304" pitchFamily="18" charset="0"/>
            </a:endParaRPr>
          </a:p>
          <a:p>
            <a:pPr marL="457200" indent="-457200" algn="just">
              <a:buClr>
                <a:srgbClr val="FF0000"/>
              </a:buClr>
              <a:buFont typeface="+mj-lt"/>
              <a:buAutoNum type="arabicPeriod" startAt="5"/>
            </a:pPr>
            <a:r>
              <a:rPr lang="en-US" sz="2400" dirty="0">
                <a:latin typeface="Times New Roman" panose="02020603050405020304" pitchFamily="18" charset="0"/>
                <a:cs typeface="Times New Roman" panose="02020603050405020304" pitchFamily="18" charset="0"/>
              </a:rPr>
              <a:t>INT 33h / AX=0002h (Hide visible mouse pointer)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Ex:      </a:t>
            </a:r>
            <a:r>
              <a:rPr lang="en-US" sz="2400" dirty="0" err="1">
                <a:latin typeface="Times New Roman" panose="02020603050405020304" pitchFamily="18" charset="0"/>
                <a:cs typeface="Times New Roman" panose="02020603050405020304" pitchFamily="18" charset="0"/>
              </a:rPr>
              <a:t>Mov</a:t>
            </a:r>
            <a:r>
              <a:rPr lang="en-US" sz="2400" dirty="0">
                <a:latin typeface="Times New Roman" panose="02020603050405020304" pitchFamily="18" charset="0"/>
                <a:cs typeface="Times New Roman" panose="02020603050405020304" pitchFamily="18" charset="0"/>
              </a:rPr>
              <a:t> ax, 2 </a:t>
            </a:r>
          </a:p>
          <a:p>
            <a:pPr marL="0" indent="0" algn="just">
              <a:buClr>
                <a:srgbClr val="FF0000"/>
              </a:buClr>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33h</a:t>
            </a:r>
          </a:p>
          <a:p>
            <a:pPr marL="457200" indent="-457200" algn="just">
              <a:buClr>
                <a:srgbClr val="FF0000"/>
              </a:buClr>
              <a:buFont typeface="+mj-lt"/>
              <a:buAutoNum type="arabicPeriod" startAt="2"/>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42374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240</TotalTime>
  <Words>8434</Words>
  <Application>Microsoft Office PowerPoint</Application>
  <PresentationFormat>Widescreen</PresentationFormat>
  <Paragraphs>556</Paragraphs>
  <Slides>111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111</vt:i4>
      </vt:variant>
    </vt:vector>
  </HeadingPairs>
  <TitlesOfParts>
    <vt:vector size="118" baseType="lpstr">
      <vt:lpstr>Arial</vt:lpstr>
      <vt:lpstr>Calibri</vt:lpstr>
      <vt:lpstr>Times New Roman</vt:lpstr>
      <vt:lpstr>Trebuchet MS</vt:lpstr>
      <vt:lpstr>Wingdings</vt:lpstr>
      <vt:lpstr>Wingdings 3</vt:lpstr>
      <vt:lpstr>Facet</vt:lpstr>
      <vt:lpstr>Microprocessor</vt:lpstr>
      <vt:lpstr>Introduction to Computer</vt:lpstr>
      <vt:lpstr>Computer Components </vt:lpstr>
      <vt:lpstr>Basic Components of a computer</vt:lpstr>
      <vt:lpstr>1. Central Processing Unit (CPU)</vt:lpstr>
      <vt:lpstr>The main three parts of CPU:  </vt:lpstr>
      <vt:lpstr>The CU deals with several special-purpose registers and their functions:  </vt:lpstr>
      <vt:lpstr>The Fetch-Execute Cycle</vt:lpstr>
      <vt:lpstr>PowerPoint Presentation</vt:lpstr>
      <vt:lpstr>Evolution of Microprocessors</vt:lpstr>
      <vt:lpstr>Evolution of Microprocessors</vt:lpstr>
      <vt:lpstr>RAM</vt:lpstr>
      <vt:lpstr>Memory Write Operation</vt:lpstr>
      <vt:lpstr>Memory Read Operation</vt:lpstr>
      <vt:lpstr>ROM</vt:lpstr>
      <vt:lpstr>Input /Output Devices </vt:lpstr>
      <vt:lpstr>There are two main reasons for using I/O controllers</vt:lpstr>
      <vt:lpstr>Bus System</vt:lpstr>
      <vt:lpstr>There are three main bus groups:</vt:lpstr>
      <vt:lpstr>Address Bus</vt:lpstr>
      <vt:lpstr>Data Bus</vt:lpstr>
      <vt:lpstr>Control Bus</vt:lpstr>
      <vt:lpstr>PowerPoint Presentation</vt:lpstr>
      <vt:lpstr>Microprocessor 8086</vt:lpstr>
      <vt:lpstr>Microprocessor 8086</vt:lpstr>
      <vt:lpstr>8086 Microprocessor Features:</vt:lpstr>
      <vt:lpstr>Architecture of 8086 Microprocessor</vt:lpstr>
      <vt:lpstr>PowerPoint Presentation</vt:lpstr>
      <vt:lpstr>Bus Interface Unit (BIU)</vt:lpstr>
      <vt:lpstr>BIU performs following operations:</vt:lpstr>
      <vt:lpstr>Execution Unit (EU)</vt:lpstr>
      <vt:lpstr>Pipelining Architecture in 8086mp:</vt:lpstr>
      <vt:lpstr>Pipelining Architecture in 8086mp:</vt:lpstr>
      <vt:lpstr>Pipelining Architecture in 8086mp:</vt:lpstr>
      <vt:lpstr>Register Organization</vt:lpstr>
      <vt:lpstr>PowerPoint Presentation</vt:lpstr>
      <vt:lpstr>1. General Purpose Registers</vt:lpstr>
      <vt:lpstr>1. General Purpose Registers</vt:lpstr>
      <vt:lpstr>PowerPoint Presentation</vt:lpstr>
      <vt:lpstr>a) Data registers</vt:lpstr>
      <vt:lpstr>a) Data registers</vt:lpstr>
      <vt:lpstr>1. General Purpose Registers</vt:lpstr>
      <vt:lpstr>b) Index and Pointer Register</vt:lpstr>
      <vt:lpstr>b) Index and Pointer Register</vt:lpstr>
      <vt:lpstr>b) Index and Pointer Register</vt:lpstr>
      <vt:lpstr>2. Segment Registers </vt:lpstr>
      <vt:lpstr>PowerPoint Presentation</vt:lpstr>
      <vt:lpstr>2. Segment Registers </vt:lpstr>
      <vt:lpstr>2. Segment Registers </vt:lpstr>
      <vt:lpstr>3. Instruction Pointer (IP) </vt:lpstr>
      <vt:lpstr>4. Flag Register </vt:lpstr>
      <vt:lpstr>PowerPoint Presentation</vt:lpstr>
      <vt:lpstr>1. Status Flags</vt:lpstr>
      <vt:lpstr>1. Status Flags</vt:lpstr>
      <vt:lpstr>1. Status Flags</vt:lpstr>
      <vt:lpstr>2. Control Flags</vt:lpstr>
      <vt:lpstr>Memory Segmentation:</vt:lpstr>
      <vt:lpstr>Physical address is calculated as below:</vt:lpstr>
      <vt:lpstr>PowerPoint Presentation</vt:lpstr>
      <vt:lpstr>The main advantages of the segmented memory scheme are as follows:</vt:lpstr>
      <vt:lpstr>Addressing modes: </vt:lpstr>
      <vt:lpstr>Addressing modes: </vt:lpstr>
      <vt:lpstr>PowerPoint Presentation</vt:lpstr>
      <vt:lpstr>PowerPoint Presentation</vt:lpstr>
      <vt:lpstr>PowerPoint Presentation</vt:lpstr>
      <vt:lpstr>PowerPoint Presentation</vt:lpstr>
      <vt:lpstr>Addressing modes: </vt:lpstr>
      <vt:lpstr>Addressing modes: </vt:lpstr>
      <vt:lpstr>PowerPoint Presentation</vt:lpstr>
      <vt:lpstr>PowerPoint Presentation</vt:lpstr>
      <vt:lpstr>PowerPoint Presentation</vt:lpstr>
      <vt:lpstr>PowerPoint Presentation</vt:lpstr>
      <vt:lpstr>Addressing modes: </vt:lpstr>
      <vt:lpstr>Addressing modes: </vt:lpstr>
      <vt:lpstr>PowerPoint Presentation</vt:lpstr>
      <vt:lpstr>PowerPoint Presentation</vt:lpstr>
      <vt:lpstr>PowerPoint Presentation</vt:lpstr>
      <vt:lpstr>PowerPoint Presentation</vt:lpstr>
      <vt:lpstr>Addressing modes: </vt:lpstr>
      <vt:lpstr>Addressing modes: </vt:lpstr>
      <vt:lpstr>Addressing modes: </vt:lpstr>
      <vt:lpstr>Interrupts </vt:lpstr>
      <vt:lpstr>Interrupts</vt:lpstr>
      <vt:lpstr>PowerPoint Presentation</vt:lpstr>
      <vt:lpstr>Hardware Interrupts</vt:lpstr>
      <vt:lpstr>Hardware Interrupts</vt:lpstr>
      <vt:lpstr>Hardware Interrupts</vt:lpstr>
      <vt:lpstr>Hardware Interrupts</vt:lpstr>
      <vt:lpstr>Hardware Interrupts</vt:lpstr>
      <vt:lpstr>Software interrupts</vt:lpstr>
      <vt:lpstr>Interrupt Vector Table</vt:lpstr>
      <vt:lpstr>PowerPoint Presentation</vt:lpstr>
      <vt:lpstr>Interrupt Vector Table</vt:lpstr>
      <vt:lpstr>How can more than one device interrupt?</vt:lpstr>
      <vt:lpstr> Examples of some interrupt instructions </vt:lpstr>
      <vt:lpstr> Examples of some interrupt instructions </vt:lpstr>
      <vt:lpstr>PowerPoint Presentation</vt:lpstr>
      <vt:lpstr>PowerPoint Presentation</vt:lpstr>
      <vt:lpstr> Examples of some interrupt instructions </vt:lpstr>
      <vt:lpstr>Input and Output </vt:lpstr>
      <vt:lpstr>Accessing I/O Devices</vt:lpstr>
      <vt:lpstr>I/O Address Space and Data Transfer</vt:lpstr>
      <vt:lpstr>I/O Address Space</vt:lpstr>
      <vt:lpstr>I/O Address Space and Data Transfer</vt:lpstr>
      <vt:lpstr>Input / Output Instruction</vt:lpstr>
      <vt:lpstr>Input / Output Instruction</vt:lpstr>
      <vt:lpstr>Input / Output Instruction</vt:lpstr>
      <vt:lpstr>PowerPoint Presentation</vt:lpstr>
      <vt:lpstr>Isolated and Memory I/O</vt:lpstr>
      <vt:lpstr>Isolated I/O</vt:lpstr>
      <vt:lpstr>Memory - Map I/O</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HM-ALDA</dc:creator>
  <cp:lastModifiedBy>PC</cp:lastModifiedBy>
  <cp:revision>44</cp:revision>
  <dcterms:created xsi:type="dcterms:W3CDTF">2024-10-08T19:34:03Z</dcterms:created>
  <dcterms:modified xsi:type="dcterms:W3CDTF">2025-10-10T15:59:36Z</dcterms:modified>
</cp:coreProperties>
</file>