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sldIdLst>
    <p:sldId id="256" r:id="rId2"/>
    <p:sldId id="278" r:id="rId3"/>
    <p:sldId id="27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AF12E7-1347-428B-8607-58BED4136AC6}" type="datetimeFigureOut">
              <a:rPr lang="en-US" smtClean="0"/>
              <a:t>2024-10-09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483594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AF12E7-1347-428B-8607-58BED4136AC6}" type="datetimeFigureOut">
              <a:rPr lang="en-US" smtClean="0"/>
              <a:t>2024-10-09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307689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AF12E7-1347-428B-8607-58BED4136AC6}" type="datetimeFigureOut">
              <a:rPr lang="en-US" smtClean="0"/>
              <a:t>2024-10-09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A907-0903-4BAF-96C7-92E6D354E47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414563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AF12E7-1347-428B-8607-58BED4136AC6}" type="datetimeFigureOut">
              <a:rPr lang="en-US" smtClean="0"/>
              <a:t>2024-10-09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1616635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AF12E7-1347-428B-8607-58BED4136AC6}" type="datetimeFigureOut">
              <a:rPr lang="en-US" smtClean="0"/>
              <a:t>2024-10-09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A907-0903-4BAF-96C7-92E6D354E47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328067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AF12E7-1347-428B-8607-58BED4136AC6}" type="datetimeFigureOut">
              <a:rPr lang="en-US" smtClean="0"/>
              <a:t>2024-10-09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18366339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AF12E7-1347-428B-8607-58BED4136AC6}" type="datetimeFigureOut">
              <a:rPr lang="en-US" smtClean="0"/>
              <a:t>2024-10-09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29666126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AF12E7-1347-428B-8607-58BED4136AC6}" type="datetimeFigureOut">
              <a:rPr lang="en-US" smtClean="0"/>
              <a:t>2024-10-09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2393764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AF12E7-1347-428B-8607-58BED4136AC6}" type="datetimeFigureOut">
              <a:rPr lang="en-US" smtClean="0"/>
              <a:t>2024-10-09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900205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AF12E7-1347-428B-8607-58BED4136AC6}" type="datetimeFigureOut">
              <a:rPr lang="en-US" smtClean="0"/>
              <a:t>2024-10-09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1351948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AF12E7-1347-428B-8607-58BED4136AC6}" type="datetimeFigureOut">
              <a:rPr lang="en-US" smtClean="0"/>
              <a:t>2024-10-09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871378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AF12E7-1347-428B-8607-58BED4136AC6}" type="datetimeFigureOut">
              <a:rPr lang="en-US" smtClean="0"/>
              <a:t>2024-10-09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265999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AF12E7-1347-428B-8607-58BED4136AC6}" type="datetimeFigureOut">
              <a:rPr lang="en-US" smtClean="0"/>
              <a:t>2024-10-09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2282693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AF12E7-1347-428B-8607-58BED4136AC6}" type="datetimeFigureOut">
              <a:rPr lang="en-US" smtClean="0"/>
              <a:t>2024-10-09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580422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AF12E7-1347-428B-8607-58BED4136AC6}" type="datetimeFigureOut">
              <a:rPr lang="en-US" smtClean="0"/>
              <a:t>2024-10-09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1115426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AF12E7-1347-428B-8607-58BED4136AC6}" type="datetimeFigureOut">
              <a:rPr lang="en-US" smtClean="0"/>
              <a:t>2024-10-09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BA907-0903-4BAF-96C7-92E6D354E47F}" type="slidenum">
              <a:rPr lang="en-US" smtClean="0"/>
              <a:t>‹#›</a:t>
            </a:fld>
            <a:endParaRPr lang="en-US"/>
          </a:p>
        </p:txBody>
      </p:sp>
    </p:spTree>
    <p:extLst>
      <p:ext uri="{BB962C8B-B14F-4D97-AF65-F5344CB8AC3E}">
        <p14:creationId xmlns:p14="http://schemas.microsoft.com/office/powerpoint/2010/main" val="650197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EAF12E7-1347-428B-8607-58BED4136AC6}" type="datetimeFigureOut">
              <a:rPr lang="en-US" smtClean="0"/>
              <a:t>2024-10-09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CBA907-0903-4BAF-96C7-92E6D354E47F}" type="slidenum">
              <a:rPr lang="en-US" smtClean="0"/>
              <a:t>‹#›</a:t>
            </a:fld>
            <a:endParaRPr lang="en-US"/>
          </a:p>
        </p:txBody>
      </p:sp>
    </p:spTree>
    <p:extLst>
      <p:ext uri="{BB962C8B-B14F-4D97-AF65-F5344CB8AC3E}">
        <p14:creationId xmlns:p14="http://schemas.microsoft.com/office/powerpoint/2010/main" val="3298434022"/>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70C30-4517-F12F-10B1-F4028ADBE2D8}"/>
              </a:ext>
            </a:extLst>
          </p:cNvPr>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Microprocessor 8086</a:t>
            </a:r>
          </a:p>
        </p:txBody>
      </p:sp>
      <p:sp>
        <p:nvSpPr>
          <p:cNvPr id="3" name="Subtitle 2">
            <a:extLst>
              <a:ext uri="{FF2B5EF4-FFF2-40B4-BE49-F238E27FC236}">
                <a16:creationId xmlns:a16="http://schemas.microsoft.com/office/drawing/2014/main" id="{165D76AB-01CA-2EF3-BFD7-49B09F31476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88955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194E0-DC96-AB5C-3799-85689B36C2F4}"/>
              </a:ext>
            </a:extLst>
          </p:cNvPr>
          <p:cNvSpPr>
            <a:spLocks noGrp="1"/>
          </p:cNvSpPr>
          <p:nvPr>
            <p:ph type="title"/>
          </p:nvPr>
        </p:nvSpPr>
        <p:spPr/>
        <p:txBody>
          <a:bodyPr/>
          <a:lstStyle/>
          <a:p>
            <a:r>
              <a:rPr lang="en-US" dirty="0"/>
              <a:t>Bus Interface Unit </a:t>
            </a:r>
          </a:p>
        </p:txBody>
      </p:sp>
      <p:sp>
        <p:nvSpPr>
          <p:cNvPr id="3" name="Content Placeholder 2">
            <a:extLst>
              <a:ext uri="{FF2B5EF4-FFF2-40B4-BE49-F238E27FC236}">
                <a16:creationId xmlns:a16="http://schemas.microsoft.com/office/drawing/2014/main" id="{0E3B776A-5D64-1D86-C3DD-9C95233E250E}"/>
              </a:ext>
            </a:extLst>
          </p:cNvPr>
          <p:cNvSpPr>
            <a:spLocks noGrp="1"/>
          </p:cNvSpPr>
          <p:nvPr>
            <p:ph idx="1"/>
          </p:nvPr>
        </p:nvSpPr>
        <p:spPr>
          <a:xfrm>
            <a:off x="677334" y="1659144"/>
            <a:ext cx="8596668" cy="3880773"/>
          </a:xfrm>
        </p:spPr>
        <p:txBody>
          <a:bodyPr>
            <a:normAutofit/>
          </a:bodyPr>
          <a:lstStyle/>
          <a:p>
            <a:r>
              <a:rPr lang="en-US" sz="2400" dirty="0"/>
              <a:t>The BIU uses a mechanism known as an </a:t>
            </a:r>
            <a:r>
              <a:rPr lang="en-US" sz="2400" u="sng" dirty="0"/>
              <a:t>instruction stream queue </a:t>
            </a:r>
            <a:r>
              <a:rPr lang="en-US" sz="2400" dirty="0"/>
              <a:t>to implement pipeline architecture</a:t>
            </a:r>
          </a:p>
        </p:txBody>
      </p:sp>
    </p:spTree>
    <p:extLst>
      <p:ext uri="{BB962C8B-B14F-4D97-AF65-F5344CB8AC3E}">
        <p14:creationId xmlns:p14="http://schemas.microsoft.com/office/powerpoint/2010/main" val="3228307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694F9-6602-6E11-B7AD-8CA09A40EDF7}"/>
              </a:ext>
            </a:extLst>
          </p:cNvPr>
          <p:cNvSpPr>
            <a:spLocks noGrp="1"/>
          </p:cNvSpPr>
          <p:nvPr>
            <p:ph type="title"/>
          </p:nvPr>
        </p:nvSpPr>
        <p:spPr>
          <a:xfrm>
            <a:off x="728458" y="294968"/>
            <a:ext cx="9905998" cy="1183602"/>
          </a:xfrm>
        </p:spPr>
        <p:txBody>
          <a:bodyPr/>
          <a:lstStyle/>
          <a:p>
            <a:r>
              <a:rPr lang="en-US" dirty="0"/>
              <a:t>Execution Unit (EU)</a:t>
            </a:r>
          </a:p>
        </p:txBody>
      </p:sp>
      <p:sp>
        <p:nvSpPr>
          <p:cNvPr id="3" name="Content Placeholder 2">
            <a:extLst>
              <a:ext uri="{FF2B5EF4-FFF2-40B4-BE49-F238E27FC236}">
                <a16:creationId xmlns:a16="http://schemas.microsoft.com/office/drawing/2014/main" id="{FE17C052-CB7B-93EC-2C57-91FA6900E142}"/>
              </a:ext>
            </a:extLst>
          </p:cNvPr>
          <p:cNvSpPr>
            <a:spLocks noGrp="1"/>
          </p:cNvSpPr>
          <p:nvPr>
            <p:ph idx="1"/>
          </p:nvPr>
        </p:nvSpPr>
        <p:spPr>
          <a:xfrm>
            <a:off x="427703" y="1460090"/>
            <a:ext cx="11385755" cy="4716873"/>
          </a:xfrm>
        </p:spPr>
        <p:txBody>
          <a:bodyPr>
            <a:normAutofit/>
          </a:bodyPr>
          <a:lstStyle/>
          <a:p>
            <a:r>
              <a:rPr lang="en-US" dirty="0"/>
              <a:t> </a:t>
            </a:r>
            <a:r>
              <a:rPr lang="en-US" sz="2400" dirty="0"/>
              <a:t>The Execution unit is responsible for decoding and executing all instructions.</a:t>
            </a:r>
          </a:p>
          <a:p>
            <a:r>
              <a:rPr lang="en-US" sz="2400" dirty="0"/>
              <a:t> The EU consists of arithmetic logic unit (ALU), status and control flags, general‐purpose registers, and temporary‐operand registers.</a:t>
            </a:r>
          </a:p>
          <a:p>
            <a:r>
              <a:rPr lang="en-US" sz="2400" dirty="0"/>
              <a:t> The EU extracts instructions from the top of the queue in the BIU, decodes them ,generates operands if necessary, passes them to the BIU and requests it to perform the read or write by cycles to memory or I/O and perform the operation specified by the instruction on the operands.</a:t>
            </a:r>
          </a:p>
          <a:p>
            <a:r>
              <a:rPr lang="en-US" sz="2400" dirty="0"/>
              <a:t> During the execution of the instruction, the EU tests the status and control flags and updates them based on the results of executing the instruction</a:t>
            </a:r>
          </a:p>
        </p:txBody>
      </p:sp>
    </p:spTree>
    <p:extLst>
      <p:ext uri="{BB962C8B-B14F-4D97-AF65-F5344CB8AC3E}">
        <p14:creationId xmlns:p14="http://schemas.microsoft.com/office/powerpoint/2010/main" val="3018244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5CD35-7C9F-7634-733F-18DD79AD4CB1}"/>
              </a:ext>
            </a:extLst>
          </p:cNvPr>
          <p:cNvSpPr>
            <a:spLocks noGrp="1"/>
          </p:cNvSpPr>
          <p:nvPr>
            <p:ph type="title"/>
          </p:nvPr>
        </p:nvSpPr>
        <p:spPr/>
        <p:txBody>
          <a:bodyPr/>
          <a:lstStyle/>
          <a:p>
            <a:r>
              <a:rPr lang="en-US" dirty="0"/>
              <a:t>Pipelining Architecture in 8086mp</a:t>
            </a:r>
          </a:p>
        </p:txBody>
      </p:sp>
      <p:sp>
        <p:nvSpPr>
          <p:cNvPr id="3" name="Content Placeholder 2">
            <a:extLst>
              <a:ext uri="{FF2B5EF4-FFF2-40B4-BE49-F238E27FC236}">
                <a16:creationId xmlns:a16="http://schemas.microsoft.com/office/drawing/2014/main" id="{26C0DF1C-7C60-DC41-35F1-7F9247435872}"/>
              </a:ext>
            </a:extLst>
          </p:cNvPr>
          <p:cNvSpPr>
            <a:spLocks noGrp="1"/>
          </p:cNvSpPr>
          <p:nvPr>
            <p:ph idx="1"/>
          </p:nvPr>
        </p:nvSpPr>
        <p:spPr>
          <a:xfrm>
            <a:off x="677334" y="1327355"/>
            <a:ext cx="9366318" cy="4714007"/>
          </a:xfrm>
        </p:spPr>
        <p:txBody>
          <a:bodyPr>
            <a:noAutofit/>
          </a:bodyPr>
          <a:lstStyle/>
          <a:p>
            <a:r>
              <a:rPr lang="en-US" sz="2400" dirty="0"/>
              <a:t>While the EU is decoding an instruction or executing an instruction, which does not require use of the buses, the BIU fetches up to six instruction bytes for the following instructions.</a:t>
            </a:r>
          </a:p>
          <a:p>
            <a:r>
              <a:rPr lang="en-US" sz="2400" dirty="0"/>
              <a:t> The BIU stores these pre-fetched bytes in a first-in-first-out register set called a queue.</a:t>
            </a:r>
          </a:p>
          <a:p>
            <a:r>
              <a:rPr lang="en-US" sz="2400" dirty="0"/>
              <a:t> When the EU is ready for its next instruction from the queue in the BIU. This is much faster than sending out an address to the system memory and waiting for memory to send back the next instruction byte or bytes.</a:t>
            </a:r>
          </a:p>
        </p:txBody>
      </p:sp>
    </p:spTree>
    <p:extLst>
      <p:ext uri="{BB962C8B-B14F-4D97-AF65-F5344CB8AC3E}">
        <p14:creationId xmlns:p14="http://schemas.microsoft.com/office/powerpoint/2010/main" val="3565741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73328-B779-5255-723E-1A1E0D09479C}"/>
              </a:ext>
            </a:extLst>
          </p:cNvPr>
          <p:cNvSpPr>
            <a:spLocks noGrp="1"/>
          </p:cNvSpPr>
          <p:nvPr>
            <p:ph type="title"/>
          </p:nvPr>
        </p:nvSpPr>
        <p:spPr/>
        <p:txBody>
          <a:bodyPr/>
          <a:lstStyle/>
          <a:p>
            <a:r>
              <a:rPr lang="en-US" dirty="0"/>
              <a:t>Pipelining Architecture in 8086mp</a:t>
            </a:r>
          </a:p>
        </p:txBody>
      </p:sp>
      <p:sp>
        <p:nvSpPr>
          <p:cNvPr id="3" name="Content Placeholder 2">
            <a:extLst>
              <a:ext uri="{FF2B5EF4-FFF2-40B4-BE49-F238E27FC236}">
                <a16:creationId xmlns:a16="http://schemas.microsoft.com/office/drawing/2014/main" id="{C02E8401-7B21-9D9E-0AAA-EFAF4AE3063E}"/>
              </a:ext>
            </a:extLst>
          </p:cNvPr>
          <p:cNvSpPr>
            <a:spLocks noGrp="1"/>
          </p:cNvSpPr>
          <p:nvPr>
            <p:ph idx="1"/>
          </p:nvPr>
        </p:nvSpPr>
        <p:spPr/>
        <p:txBody>
          <a:bodyPr/>
          <a:lstStyle/>
          <a:p>
            <a:r>
              <a:rPr lang="en-US" sz="2400" dirty="0"/>
              <a:t> Except in the case of JMP and CALL instructions, where the queue must be dumped and then reloaded starting from a new address, this pre-fetch and queue scheme greatly speeds up processing.</a:t>
            </a:r>
          </a:p>
          <a:p>
            <a:r>
              <a:rPr lang="en-US" sz="2400" dirty="0"/>
              <a:t> Fetching the next instruction while the current instruction executes is called pipelining.</a:t>
            </a:r>
          </a:p>
          <a:p>
            <a:endParaRPr lang="en-US" dirty="0"/>
          </a:p>
        </p:txBody>
      </p:sp>
    </p:spTree>
    <p:extLst>
      <p:ext uri="{BB962C8B-B14F-4D97-AF65-F5344CB8AC3E}">
        <p14:creationId xmlns:p14="http://schemas.microsoft.com/office/powerpoint/2010/main" val="253100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306CA-8EE3-9078-4A54-5DDD34730797}"/>
              </a:ext>
            </a:extLst>
          </p:cNvPr>
          <p:cNvSpPr>
            <a:spLocks noGrp="1"/>
          </p:cNvSpPr>
          <p:nvPr>
            <p:ph type="title"/>
          </p:nvPr>
        </p:nvSpPr>
        <p:spPr/>
        <p:txBody>
          <a:bodyPr/>
          <a:lstStyle/>
          <a:p>
            <a:r>
              <a:rPr lang="en-US" dirty="0"/>
              <a:t>Register Organization</a:t>
            </a:r>
          </a:p>
        </p:txBody>
      </p:sp>
      <p:sp>
        <p:nvSpPr>
          <p:cNvPr id="3" name="Content Placeholder 2">
            <a:extLst>
              <a:ext uri="{FF2B5EF4-FFF2-40B4-BE49-F238E27FC236}">
                <a16:creationId xmlns:a16="http://schemas.microsoft.com/office/drawing/2014/main" id="{FC6A672A-67F1-F9A5-4931-0199147AF5AB}"/>
              </a:ext>
            </a:extLst>
          </p:cNvPr>
          <p:cNvSpPr>
            <a:spLocks noGrp="1"/>
          </p:cNvSpPr>
          <p:nvPr>
            <p:ph idx="1"/>
          </p:nvPr>
        </p:nvSpPr>
        <p:spPr/>
        <p:txBody>
          <a:bodyPr>
            <a:normAutofit/>
          </a:bodyPr>
          <a:lstStyle/>
          <a:p>
            <a:r>
              <a:rPr lang="en-US" sz="2400" dirty="0"/>
              <a:t>The 14 registers of 8086 microprocessor are categorized into four groups. They are general purpose data registers, Pointer &amp; Index registers, Segment registers, Instruction register, and Flag register as shown in the table below</a:t>
            </a:r>
          </a:p>
        </p:txBody>
      </p:sp>
    </p:spTree>
    <p:extLst>
      <p:ext uri="{BB962C8B-B14F-4D97-AF65-F5344CB8AC3E}">
        <p14:creationId xmlns:p14="http://schemas.microsoft.com/office/powerpoint/2010/main" val="3220780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BAF81-1B40-0DD0-FDE1-3EF958F19995}"/>
              </a:ext>
            </a:extLst>
          </p:cNvPr>
          <p:cNvSpPr>
            <a:spLocks noGrp="1"/>
          </p:cNvSpPr>
          <p:nvPr>
            <p:ph type="title"/>
          </p:nvPr>
        </p:nvSpPr>
        <p:spPr>
          <a:xfrm>
            <a:off x="677334" y="609600"/>
            <a:ext cx="8596668" cy="747252"/>
          </a:xfrm>
        </p:spPr>
        <p:txBody>
          <a:bodyPr/>
          <a:lstStyle/>
          <a:p>
            <a:r>
              <a:rPr lang="en-US" dirty="0"/>
              <a:t>Register Organization</a:t>
            </a:r>
          </a:p>
        </p:txBody>
      </p:sp>
      <p:pic>
        <p:nvPicPr>
          <p:cNvPr id="5" name="Content Placeholder 4">
            <a:extLst>
              <a:ext uri="{FF2B5EF4-FFF2-40B4-BE49-F238E27FC236}">
                <a16:creationId xmlns:a16="http://schemas.microsoft.com/office/drawing/2014/main" id="{24805C65-5CFA-C167-6769-78581034F5F4}"/>
              </a:ext>
            </a:extLst>
          </p:cNvPr>
          <p:cNvPicPr>
            <a:picLocks noGrp="1" noChangeAspect="1"/>
          </p:cNvPicPr>
          <p:nvPr>
            <p:ph idx="1"/>
          </p:nvPr>
        </p:nvPicPr>
        <p:blipFill>
          <a:blip r:embed="rId2"/>
          <a:stretch>
            <a:fillRect/>
          </a:stretch>
        </p:blipFill>
        <p:spPr>
          <a:xfrm>
            <a:off x="447367" y="1356852"/>
            <a:ext cx="9056601" cy="5147188"/>
          </a:xfrm>
        </p:spPr>
      </p:pic>
    </p:spTree>
    <p:extLst>
      <p:ext uri="{BB962C8B-B14F-4D97-AF65-F5344CB8AC3E}">
        <p14:creationId xmlns:p14="http://schemas.microsoft.com/office/powerpoint/2010/main" val="1135588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8A1DE-DA8D-354E-A3A3-6B0DFA8001DB}"/>
              </a:ext>
            </a:extLst>
          </p:cNvPr>
          <p:cNvSpPr>
            <a:spLocks noGrp="1"/>
          </p:cNvSpPr>
          <p:nvPr>
            <p:ph type="title"/>
          </p:nvPr>
        </p:nvSpPr>
        <p:spPr/>
        <p:txBody>
          <a:bodyPr/>
          <a:lstStyle/>
          <a:p>
            <a:r>
              <a:rPr lang="en-US" dirty="0"/>
              <a:t>1. General Purpose Registers:</a:t>
            </a:r>
          </a:p>
        </p:txBody>
      </p:sp>
      <p:sp>
        <p:nvSpPr>
          <p:cNvPr id="3" name="Content Placeholder 2">
            <a:extLst>
              <a:ext uri="{FF2B5EF4-FFF2-40B4-BE49-F238E27FC236}">
                <a16:creationId xmlns:a16="http://schemas.microsoft.com/office/drawing/2014/main" id="{ED0BE898-57CE-C83A-B279-2F50A3E39B63}"/>
              </a:ext>
            </a:extLst>
          </p:cNvPr>
          <p:cNvSpPr>
            <a:spLocks noGrp="1"/>
          </p:cNvSpPr>
          <p:nvPr>
            <p:ph idx="1"/>
          </p:nvPr>
        </p:nvSpPr>
        <p:spPr>
          <a:xfrm>
            <a:off x="677333" y="1445343"/>
            <a:ext cx="9425311" cy="4596020"/>
          </a:xfrm>
        </p:spPr>
        <p:txBody>
          <a:bodyPr>
            <a:noAutofit/>
          </a:bodyPr>
          <a:lstStyle/>
          <a:p>
            <a:r>
              <a:rPr lang="en-US" sz="2400" dirty="0"/>
              <a:t>8086 CPU has 8 general purpose registers; these registers can be divided into:</a:t>
            </a:r>
          </a:p>
          <a:p>
            <a:r>
              <a:rPr lang="en-US" sz="2400" dirty="0"/>
              <a:t>a) Data registers: four 16 bits data registers</a:t>
            </a:r>
          </a:p>
          <a:p>
            <a:r>
              <a:rPr lang="en-US" sz="2400" dirty="0"/>
              <a:t>b) Pointer and index registers: two 16 bits pointer registers and two 16 bits index registers</a:t>
            </a:r>
          </a:p>
          <a:p>
            <a:r>
              <a:rPr lang="en-US" sz="2400" dirty="0"/>
              <a:t>a) Data Registers: they are four registers (AX, BX, CX, and DX) which used for arithmetic and data movement. Each register can be addressed as either 16-bit or 8 bit value. Example, AX register is a 16-bit register, its upper 8-bit is called AH, and its lower 8-bit is called AL. Bit 0 in AL corresponds to bit 0 in AX and bit 0 in AH corresponds to bit 8 in AX as shown in the figure below.</a:t>
            </a:r>
          </a:p>
        </p:txBody>
      </p:sp>
    </p:spTree>
    <p:extLst>
      <p:ext uri="{BB962C8B-B14F-4D97-AF65-F5344CB8AC3E}">
        <p14:creationId xmlns:p14="http://schemas.microsoft.com/office/powerpoint/2010/main" val="2901806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4DB76-FE89-73E7-BA5B-0B030434F648}"/>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EBD2FCFD-7893-66EF-4C36-6CD988281B3E}"/>
              </a:ext>
            </a:extLst>
          </p:cNvPr>
          <p:cNvPicPr>
            <a:picLocks noGrp="1" noChangeAspect="1"/>
          </p:cNvPicPr>
          <p:nvPr>
            <p:ph idx="1"/>
          </p:nvPr>
        </p:nvPicPr>
        <p:blipFill>
          <a:blip r:embed="rId2"/>
          <a:stretch>
            <a:fillRect/>
          </a:stretch>
        </p:blipFill>
        <p:spPr>
          <a:xfrm>
            <a:off x="1622323" y="2168013"/>
            <a:ext cx="7020232" cy="3746090"/>
          </a:xfrm>
        </p:spPr>
      </p:pic>
    </p:spTree>
    <p:extLst>
      <p:ext uri="{BB962C8B-B14F-4D97-AF65-F5344CB8AC3E}">
        <p14:creationId xmlns:p14="http://schemas.microsoft.com/office/powerpoint/2010/main" val="648778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D7337-A153-3724-6068-8364EF02CD5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FED44B1-D83F-67E4-A572-3F36B2387381}"/>
              </a:ext>
            </a:extLst>
          </p:cNvPr>
          <p:cNvSpPr>
            <a:spLocks noGrp="1"/>
          </p:cNvSpPr>
          <p:nvPr>
            <p:ph idx="1"/>
          </p:nvPr>
        </p:nvSpPr>
        <p:spPr/>
        <p:txBody>
          <a:bodyPr/>
          <a:lstStyle/>
          <a:p>
            <a:r>
              <a:rPr lang="en-US" sz="2400" u="sng" dirty="0"/>
              <a:t>Accumulator register (AX</a:t>
            </a:r>
            <a:r>
              <a:rPr lang="en-US" sz="2400" dirty="0"/>
              <a:t>): It is the accumulator register because it is favored by the CPU for arithmetic operations. Other operations are also slightly more efficient when performed using AX.</a:t>
            </a:r>
          </a:p>
          <a:p>
            <a:r>
              <a:rPr lang="en-US" sz="2400" dirty="0"/>
              <a:t> </a:t>
            </a:r>
            <a:r>
              <a:rPr lang="en-US" sz="2400" u="sng" dirty="0"/>
              <a:t>Base register: The BX </a:t>
            </a:r>
            <a:r>
              <a:rPr lang="en-US" sz="2400" dirty="0"/>
              <a:t>register can hold the address of a procedure or variable. Three other registers with this ability are SI, DI and BP. The BX register usually contains a data pointer used for based, based indexed or register indirect addressing. BX register can also perform arithmetic and data movement</a:t>
            </a:r>
            <a:r>
              <a:rPr lang="en-US" dirty="0"/>
              <a:t>.</a:t>
            </a:r>
          </a:p>
        </p:txBody>
      </p:sp>
    </p:spTree>
    <p:extLst>
      <p:ext uri="{BB962C8B-B14F-4D97-AF65-F5344CB8AC3E}">
        <p14:creationId xmlns:p14="http://schemas.microsoft.com/office/powerpoint/2010/main" val="4277670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56866-0336-0313-A0DA-43D4914BF7F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66FFD01-A3C9-12EE-3675-FB396E036A55}"/>
              </a:ext>
            </a:extLst>
          </p:cNvPr>
          <p:cNvSpPr>
            <a:spLocks noGrp="1"/>
          </p:cNvSpPr>
          <p:nvPr>
            <p:ph idx="1"/>
          </p:nvPr>
        </p:nvSpPr>
        <p:spPr/>
        <p:txBody>
          <a:bodyPr/>
          <a:lstStyle/>
          <a:p>
            <a:r>
              <a:rPr lang="en-US" sz="2400" u="sng" dirty="0"/>
              <a:t>Count register: The CX </a:t>
            </a:r>
            <a:r>
              <a:rPr lang="en-US" sz="2400" dirty="0"/>
              <a:t>register acts as a counter for repeating or looping instructions. These instructions automatically repeat and decrement CX.</a:t>
            </a:r>
          </a:p>
          <a:p>
            <a:r>
              <a:rPr lang="en-US" sz="2400" dirty="0"/>
              <a:t> </a:t>
            </a:r>
            <a:r>
              <a:rPr lang="en-US" sz="2400" u="sng" dirty="0"/>
              <a:t>Data register: DX </a:t>
            </a:r>
            <a:r>
              <a:rPr lang="en-US" sz="2400" dirty="0"/>
              <a:t>In integer 32-bit multiply and divide instruction the DX register contains high order word of the resulting number. DX register can be used as a port number in I/O operations</a:t>
            </a:r>
            <a:r>
              <a:rPr lang="en-US" dirty="0"/>
              <a:t>.</a:t>
            </a:r>
          </a:p>
        </p:txBody>
      </p:sp>
    </p:spTree>
    <p:extLst>
      <p:ext uri="{BB962C8B-B14F-4D97-AF65-F5344CB8AC3E}">
        <p14:creationId xmlns:p14="http://schemas.microsoft.com/office/powerpoint/2010/main" val="251324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24EED-DC90-0318-5DEC-938F9F315E58}"/>
              </a:ext>
            </a:extLst>
          </p:cNvPr>
          <p:cNvSpPr>
            <a:spLocks noGrp="1"/>
          </p:cNvSpPr>
          <p:nvPr>
            <p:ph type="title"/>
          </p:nvPr>
        </p:nvSpPr>
        <p:spPr/>
        <p:txBody>
          <a:bodyPr/>
          <a:lstStyle/>
          <a:p>
            <a:r>
              <a:rPr lang="en-US" dirty="0"/>
              <a:t>Memory Write Operation</a:t>
            </a:r>
          </a:p>
        </p:txBody>
      </p:sp>
      <p:sp>
        <p:nvSpPr>
          <p:cNvPr id="3" name="Content Placeholder 2">
            <a:extLst>
              <a:ext uri="{FF2B5EF4-FFF2-40B4-BE49-F238E27FC236}">
                <a16:creationId xmlns:a16="http://schemas.microsoft.com/office/drawing/2014/main" id="{92034F06-D6B4-8CD2-FBAA-BFCF594A0231}"/>
              </a:ext>
            </a:extLst>
          </p:cNvPr>
          <p:cNvSpPr>
            <a:spLocks noGrp="1"/>
          </p:cNvSpPr>
          <p:nvPr>
            <p:ph idx="1"/>
          </p:nvPr>
        </p:nvSpPr>
        <p:spPr>
          <a:xfrm>
            <a:off x="677334" y="2160589"/>
            <a:ext cx="9469556" cy="3880773"/>
          </a:xfrm>
        </p:spPr>
        <p:txBody>
          <a:bodyPr/>
          <a:lstStyle/>
          <a:p>
            <a:r>
              <a:rPr lang="en-US" sz="2400" dirty="0"/>
              <a:t>1. The word to be stored into the memory location is first loaded by the CPU into a specified register, called the memory data register (MDR).</a:t>
            </a:r>
          </a:p>
          <a:p>
            <a:r>
              <a:rPr lang="en-US" sz="2400" dirty="0"/>
              <a:t>2. The address of the location into which the word is to be stored is loaded by the CPU into a specified register, called the memory address register (MAR).</a:t>
            </a:r>
          </a:p>
          <a:p>
            <a:r>
              <a:rPr lang="en-US" sz="2400" dirty="0"/>
              <a:t>3. A signal, called write, is issued by the CPU indicating that the word stored in the MDR is to be stored in the memory location whose address in loaded in the MAR</a:t>
            </a:r>
            <a:r>
              <a:rPr lang="en-US" dirty="0"/>
              <a:t>.</a:t>
            </a:r>
          </a:p>
        </p:txBody>
      </p:sp>
    </p:spTree>
    <p:extLst>
      <p:ext uri="{BB962C8B-B14F-4D97-AF65-F5344CB8AC3E}">
        <p14:creationId xmlns:p14="http://schemas.microsoft.com/office/powerpoint/2010/main" val="1576652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85B36-82D0-24B9-53A8-1378F03B41C1}"/>
              </a:ext>
            </a:extLst>
          </p:cNvPr>
          <p:cNvSpPr>
            <a:spLocks noGrp="1"/>
          </p:cNvSpPr>
          <p:nvPr>
            <p:ph type="title"/>
          </p:nvPr>
        </p:nvSpPr>
        <p:spPr/>
        <p:txBody>
          <a:bodyPr/>
          <a:lstStyle/>
          <a:p>
            <a:r>
              <a:rPr lang="en-US" dirty="0"/>
              <a:t>b) Index and Pointer Register</a:t>
            </a:r>
          </a:p>
        </p:txBody>
      </p:sp>
      <p:sp>
        <p:nvSpPr>
          <p:cNvPr id="3" name="Content Placeholder 2">
            <a:extLst>
              <a:ext uri="{FF2B5EF4-FFF2-40B4-BE49-F238E27FC236}">
                <a16:creationId xmlns:a16="http://schemas.microsoft.com/office/drawing/2014/main" id="{DA9E496D-F7ED-2898-EFB2-59F480CF78E4}"/>
              </a:ext>
            </a:extLst>
          </p:cNvPr>
          <p:cNvSpPr>
            <a:spLocks noGrp="1"/>
          </p:cNvSpPr>
          <p:nvPr>
            <p:ph idx="1"/>
          </p:nvPr>
        </p:nvSpPr>
        <p:spPr/>
        <p:txBody>
          <a:bodyPr>
            <a:normAutofit/>
          </a:bodyPr>
          <a:lstStyle/>
          <a:p>
            <a:r>
              <a:rPr lang="en-US" sz="2400" dirty="0"/>
              <a:t>There are four 16-bits registers two serve as pointers and two serve as indexes. These registers usually store offset address used for addressing within the segment</a:t>
            </a:r>
          </a:p>
          <a:p>
            <a:endParaRPr lang="en-US" sz="2400" dirty="0"/>
          </a:p>
        </p:txBody>
      </p:sp>
      <p:pic>
        <p:nvPicPr>
          <p:cNvPr id="5" name="Picture 4">
            <a:extLst>
              <a:ext uri="{FF2B5EF4-FFF2-40B4-BE49-F238E27FC236}">
                <a16:creationId xmlns:a16="http://schemas.microsoft.com/office/drawing/2014/main" id="{A45F4BBE-E183-8977-875D-608BE02A3A56}"/>
              </a:ext>
            </a:extLst>
          </p:cNvPr>
          <p:cNvPicPr>
            <a:picLocks noChangeAspect="1"/>
          </p:cNvPicPr>
          <p:nvPr/>
        </p:nvPicPr>
        <p:blipFill>
          <a:blip r:embed="rId2"/>
          <a:stretch>
            <a:fillRect/>
          </a:stretch>
        </p:blipFill>
        <p:spPr>
          <a:xfrm>
            <a:off x="958644" y="3429000"/>
            <a:ext cx="8315357" cy="2842551"/>
          </a:xfrm>
          <a:prstGeom prst="rect">
            <a:avLst/>
          </a:prstGeom>
        </p:spPr>
      </p:pic>
    </p:spTree>
    <p:extLst>
      <p:ext uri="{BB962C8B-B14F-4D97-AF65-F5344CB8AC3E}">
        <p14:creationId xmlns:p14="http://schemas.microsoft.com/office/powerpoint/2010/main" val="38164707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F5360-75D9-97DB-627D-B8FB519B72E1}"/>
              </a:ext>
            </a:extLst>
          </p:cNvPr>
          <p:cNvSpPr>
            <a:spLocks noGrp="1"/>
          </p:cNvSpPr>
          <p:nvPr>
            <p:ph type="title"/>
          </p:nvPr>
        </p:nvSpPr>
        <p:spPr/>
        <p:txBody>
          <a:bodyPr/>
          <a:lstStyle/>
          <a:p>
            <a:r>
              <a:rPr lang="en-US" dirty="0"/>
              <a:t>Index and Pointer Register</a:t>
            </a:r>
          </a:p>
        </p:txBody>
      </p:sp>
      <p:sp>
        <p:nvSpPr>
          <p:cNvPr id="3" name="Content Placeholder 2">
            <a:extLst>
              <a:ext uri="{FF2B5EF4-FFF2-40B4-BE49-F238E27FC236}">
                <a16:creationId xmlns:a16="http://schemas.microsoft.com/office/drawing/2014/main" id="{D9D35BA8-2268-B0FA-7571-10B6FAC96CF6}"/>
              </a:ext>
            </a:extLst>
          </p:cNvPr>
          <p:cNvSpPr>
            <a:spLocks noGrp="1"/>
          </p:cNvSpPr>
          <p:nvPr>
            <p:ph idx="1"/>
          </p:nvPr>
        </p:nvSpPr>
        <p:spPr/>
        <p:txBody>
          <a:bodyPr/>
          <a:lstStyle/>
          <a:p>
            <a:r>
              <a:rPr lang="en-US" dirty="0"/>
              <a:t>Source Index (SI): is a 16-bit register. SI is used for indexed, based indexed and register indirect addressing. As well as source data address in string manipulation instructions. Used in conjunction with DS register to point to data locations in the data segment.</a:t>
            </a:r>
          </a:p>
          <a:p>
            <a:r>
              <a:rPr lang="en-US" dirty="0"/>
              <a:t> Destination Index (DI) is a 16-bit register. Used with the ES register in string operations. DI is used for indexed, based indexed and register indirect addressing, as well as a destination data address in string manipulation instructions.</a:t>
            </a:r>
          </a:p>
        </p:txBody>
      </p:sp>
    </p:spTree>
    <p:extLst>
      <p:ext uri="{BB962C8B-B14F-4D97-AF65-F5344CB8AC3E}">
        <p14:creationId xmlns:p14="http://schemas.microsoft.com/office/powerpoint/2010/main" val="31627008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5748B-4A5D-ECFD-B5EA-2AE17A79E5C9}"/>
              </a:ext>
            </a:extLst>
          </p:cNvPr>
          <p:cNvSpPr>
            <a:spLocks noGrp="1"/>
          </p:cNvSpPr>
          <p:nvPr>
            <p:ph type="title"/>
          </p:nvPr>
        </p:nvSpPr>
        <p:spPr/>
        <p:txBody>
          <a:bodyPr/>
          <a:lstStyle/>
          <a:p>
            <a:r>
              <a:rPr lang="en-US" dirty="0"/>
              <a:t>Index and Pointer Register</a:t>
            </a:r>
          </a:p>
        </p:txBody>
      </p:sp>
      <p:sp>
        <p:nvSpPr>
          <p:cNvPr id="3" name="Content Placeholder 2">
            <a:extLst>
              <a:ext uri="{FF2B5EF4-FFF2-40B4-BE49-F238E27FC236}">
                <a16:creationId xmlns:a16="http://schemas.microsoft.com/office/drawing/2014/main" id="{2A68EDFD-B777-503A-FDA9-7938EF68E36C}"/>
              </a:ext>
            </a:extLst>
          </p:cNvPr>
          <p:cNvSpPr>
            <a:spLocks noGrp="1"/>
          </p:cNvSpPr>
          <p:nvPr>
            <p:ph idx="1"/>
          </p:nvPr>
        </p:nvSpPr>
        <p:spPr>
          <a:xfrm>
            <a:off x="677333" y="2160589"/>
            <a:ext cx="10015247" cy="4476185"/>
          </a:xfrm>
        </p:spPr>
        <p:txBody>
          <a:bodyPr>
            <a:normAutofit/>
          </a:bodyPr>
          <a:lstStyle/>
          <a:p>
            <a:r>
              <a:rPr lang="en-US" sz="2400" dirty="0"/>
              <a:t>Stack Pointer (SP): is a 16-bit register pointing to stack, it is used to hold the address of the top of the stack. The stack is maintained as LIFO with its bottom at the start of the stack segment (Specified by the SS segment register). Unlike the SP register, the BP can be used to specify the offset of other program segments.</a:t>
            </a:r>
          </a:p>
          <a:p>
            <a:r>
              <a:rPr lang="en-US" sz="2400" dirty="0"/>
              <a:t> Base Pointer (BP): is a 16-bit register pointing to stack segment. It is usually used by subroutine to locate variables that were passed on stack by calling program. BP register is usually used for based, based indexed or register indirect addressing</a:t>
            </a:r>
            <a:r>
              <a:rPr lang="en-US" dirty="0"/>
              <a:t>.</a:t>
            </a:r>
          </a:p>
        </p:txBody>
      </p:sp>
    </p:spTree>
    <p:extLst>
      <p:ext uri="{BB962C8B-B14F-4D97-AF65-F5344CB8AC3E}">
        <p14:creationId xmlns:p14="http://schemas.microsoft.com/office/powerpoint/2010/main" val="2308327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D1AC4-6D3F-3FEF-B698-D019A9266D3C}"/>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8938166D-0D30-3010-C72F-FD27BC06E05E}"/>
              </a:ext>
            </a:extLst>
          </p:cNvPr>
          <p:cNvPicPr>
            <a:picLocks noGrp="1" noChangeAspect="1"/>
          </p:cNvPicPr>
          <p:nvPr>
            <p:ph idx="1"/>
          </p:nvPr>
        </p:nvPicPr>
        <p:blipFill>
          <a:blip r:embed="rId2"/>
          <a:stretch>
            <a:fillRect/>
          </a:stretch>
        </p:blipFill>
        <p:spPr>
          <a:xfrm>
            <a:off x="855406" y="1386348"/>
            <a:ext cx="8893277" cy="4862052"/>
          </a:xfrm>
        </p:spPr>
      </p:pic>
    </p:spTree>
    <p:extLst>
      <p:ext uri="{BB962C8B-B14F-4D97-AF65-F5344CB8AC3E}">
        <p14:creationId xmlns:p14="http://schemas.microsoft.com/office/powerpoint/2010/main" val="2608208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EFBF8-784D-8174-F8CE-B9F9740B0B68}"/>
              </a:ext>
            </a:extLst>
          </p:cNvPr>
          <p:cNvSpPr>
            <a:spLocks noGrp="1"/>
          </p:cNvSpPr>
          <p:nvPr>
            <p:ph type="title"/>
          </p:nvPr>
        </p:nvSpPr>
        <p:spPr/>
        <p:txBody>
          <a:bodyPr/>
          <a:lstStyle/>
          <a:p>
            <a:r>
              <a:rPr lang="en-US" dirty="0"/>
              <a:t>Microprocessor 8086</a:t>
            </a:r>
          </a:p>
        </p:txBody>
      </p:sp>
      <p:sp>
        <p:nvSpPr>
          <p:cNvPr id="3" name="Content Placeholder 2">
            <a:extLst>
              <a:ext uri="{FF2B5EF4-FFF2-40B4-BE49-F238E27FC236}">
                <a16:creationId xmlns:a16="http://schemas.microsoft.com/office/drawing/2014/main" id="{280C1445-A16A-33ED-8DFC-001550E5D836}"/>
              </a:ext>
            </a:extLst>
          </p:cNvPr>
          <p:cNvSpPr>
            <a:spLocks noGrp="1"/>
          </p:cNvSpPr>
          <p:nvPr>
            <p:ph idx="1"/>
          </p:nvPr>
        </p:nvSpPr>
        <p:spPr/>
        <p:txBody>
          <a:bodyPr>
            <a:normAutofit/>
          </a:bodyPr>
          <a:lstStyle/>
          <a:p>
            <a:r>
              <a:rPr lang="en-US" sz="2400" dirty="0"/>
              <a:t>8086 microprocessor has a 16-bit data bus and 20-bit address bus. So, it can address any one of 2</a:t>
            </a:r>
            <a:r>
              <a:rPr lang="en-US" sz="2400" baseline="30000" dirty="0"/>
              <a:t>20</a:t>
            </a:r>
            <a:r>
              <a:rPr lang="en-US" sz="2400" dirty="0"/>
              <a:t> =1048576=1 megabyte memory locations</a:t>
            </a:r>
          </a:p>
          <a:p>
            <a:r>
              <a:rPr lang="en-US" sz="2400" dirty="0"/>
              <a:t>INTEL 8088 has the same ALU, same registers and same instruction set as the 8086.But the </a:t>
            </a:r>
            <a:r>
              <a:rPr lang="en-US" sz="2400" b="1" u="sng" dirty="0"/>
              <a:t>only difference </a:t>
            </a:r>
            <a:r>
              <a:rPr lang="en-US" sz="2400" dirty="0"/>
              <a:t>is 8088 has only 8-bit data bus and 20-bit address bus. Hence the 8088 can only read/write/ports of only 8-bit data at a time</a:t>
            </a:r>
          </a:p>
        </p:txBody>
      </p:sp>
    </p:spTree>
    <p:extLst>
      <p:ext uri="{BB962C8B-B14F-4D97-AF65-F5344CB8AC3E}">
        <p14:creationId xmlns:p14="http://schemas.microsoft.com/office/powerpoint/2010/main" val="1738166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32B7-1090-554D-6528-0F56AFE77779}"/>
              </a:ext>
            </a:extLst>
          </p:cNvPr>
          <p:cNvSpPr>
            <a:spLocks noGrp="1"/>
          </p:cNvSpPr>
          <p:nvPr>
            <p:ph type="title"/>
          </p:nvPr>
        </p:nvSpPr>
        <p:spPr/>
        <p:txBody>
          <a:bodyPr>
            <a:normAutofit/>
          </a:bodyPr>
          <a:lstStyle/>
          <a:p>
            <a:r>
              <a:rPr lang="fr-FR" dirty="0"/>
              <a:t>Minimum mode and Maximum mode</a:t>
            </a:r>
            <a:endParaRPr lang="en-US" dirty="0"/>
          </a:p>
        </p:txBody>
      </p:sp>
      <p:sp>
        <p:nvSpPr>
          <p:cNvPr id="3" name="Content Placeholder 2">
            <a:extLst>
              <a:ext uri="{FF2B5EF4-FFF2-40B4-BE49-F238E27FC236}">
                <a16:creationId xmlns:a16="http://schemas.microsoft.com/office/drawing/2014/main" id="{11067ABB-3A7A-8B36-C1E5-5E8E4CF1BB44}"/>
              </a:ext>
            </a:extLst>
          </p:cNvPr>
          <p:cNvSpPr>
            <a:spLocks noGrp="1"/>
          </p:cNvSpPr>
          <p:nvPr>
            <p:ph idx="1"/>
          </p:nvPr>
        </p:nvSpPr>
        <p:spPr/>
        <p:txBody>
          <a:bodyPr>
            <a:noAutofit/>
          </a:bodyPr>
          <a:lstStyle/>
          <a:p>
            <a:r>
              <a:rPr lang="en-US" sz="2400" dirty="0"/>
              <a:t>The 8086 microprocessor can work in </a:t>
            </a:r>
            <a:r>
              <a:rPr lang="en-US" sz="2400" u="sng" dirty="0"/>
              <a:t>two modes of operations </a:t>
            </a:r>
            <a:r>
              <a:rPr lang="en-US" sz="2400" dirty="0"/>
              <a:t>.</a:t>
            </a:r>
          </a:p>
          <a:p>
            <a:r>
              <a:rPr lang="en-US" sz="2400" dirty="0"/>
              <a:t>They are Minimum mode and Maximum mode. In the minimum mode of operation the microprocessor do not associate with any co-processors and cannot be used for multiprocessor systems. But in the maximum mode the 8086 can work in multi-processor or co-processor configuration. This minimum or maximum operations are decided by the pin MN/ MX.</a:t>
            </a:r>
          </a:p>
          <a:p>
            <a:r>
              <a:rPr lang="en-US" sz="2400" dirty="0"/>
              <a:t> When this pin is high 8086 operates in minimum mode otherwise it operates in Maximum mode</a:t>
            </a:r>
          </a:p>
        </p:txBody>
      </p:sp>
    </p:spTree>
    <p:extLst>
      <p:ext uri="{BB962C8B-B14F-4D97-AF65-F5344CB8AC3E}">
        <p14:creationId xmlns:p14="http://schemas.microsoft.com/office/powerpoint/2010/main" val="4012548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1E59D-0E2F-52CA-4CA3-B727321DAC12}"/>
              </a:ext>
            </a:extLst>
          </p:cNvPr>
          <p:cNvSpPr>
            <a:spLocks noGrp="1"/>
          </p:cNvSpPr>
          <p:nvPr>
            <p:ph type="title"/>
          </p:nvPr>
        </p:nvSpPr>
        <p:spPr/>
        <p:txBody>
          <a:bodyPr/>
          <a:lstStyle/>
          <a:p>
            <a:r>
              <a:rPr lang="en-US" dirty="0"/>
              <a:t>8086 Microprocessor features</a:t>
            </a:r>
          </a:p>
        </p:txBody>
      </p:sp>
      <p:sp>
        <p:nvSpPr>
          <p:cNvPr id="3" name="Content Placeholder 2">
            <a:extLst>
              <a:ext uri="{FF2B5EF4-FFF2-40B4-BE49-F238E27FC236}">
                <a16:creationId xmlns:a16="http://schemas.microsoft.com/office/drawing/2014/main" id="{1D68C34C-062B-3894-A59C-DD78E30BF72E}"/>
              </a:ext>
            </a:extLst>
          </p:cNvPr>
          <p:cNvSpPr>
            <a:spLocks noGrp="1"/>
          </p:cNvSpPr>
          <p:nvPr>
            <p:ph idx="1"/>
          </p:nvPr>
        </p:nvSpPr>
        <p:spPr>
          <a:xfrm>
            <a:off x="838200" y="1342103"/>
            <a:ext cx="10515600" cy="4834860"/>
          </a:xfrm>
        </p:spPr>
        <p:txBody>
          <a:bodyPr>
            <a:normAutofit/>
          </a:bodyPr>
          <a:lstStyle/>
          <a:p>
            <a:r>
              <a:rPr lang="en-US" dirty="0"/>
              <a:t>1. It is 16-bit microprocessor.</a:t>
            </a:r>
          </a:p>
          <a:p>
            <a:r>
              <a:rPr lang="en-US" dirty="0"/>
              <a:t>2. It has a 16-bit data bus, so it can read data from or write data to memory and ports either 16-bit or 8-bit at a time.</a:t>
            </a:r>
          </a:p>
          <a:p>
            <a:r>
              <a:rPr lang="en-US" dirty="0"/>
              <a:t>3. It has 20 bit address bus and can access up to 2</a:t>
            </a:r>
            <a:r>
              <a:rPr lang="en-US" baseline="30000" dirty="0"/>
              <a:t>20</a:t>
            </a:r>
            <a:r>
              <a:rPr lang="en-US" dirty="0"/>
              <a:t> memory locations (1 MB).</a:t>
            </a:r>
          </a:p>
          <a:p>
            <a:r>
              <a:rPr lang="en-US" dirty="0"/>
              <a:t>4. It can support up to 64K I/O ports.</a:t>
            </a:r>
          </a:p>
          <a:p>
            <a:r>
              <a:rPr lang="en-US" dirty="0"/>
              <a:t>5. It provides 14, 16-bit registers.</a:t>
            </a:r>
          </a:p>
          <a:p>
            <a:r>
              <a:rPr lang="en-US" dirty="0"/>
              <a:t>6. It has multiplexed address and data bus AD0-AD15 &amp; A16-A19.</a:t>
            </a:r>
          </a:p>
          <a:p>
            <a:r>
              <a:rPr lang="en-US" dirty="0"/>
              <a:t>7. Pre-fetches up to 6 instruction bytes from memory and queues them in order to speed up the processing.</a:t>
            </a:r>
          </a:p>
          <a:p>
            <a:r>
              <a:rPr lang="en-US" dirty="0"/>
              <a:t>8. 8086 supports 2 modes of operation</a:t>
            </a:r>
          </a:p>
          <a:p>
            <a:r>
              <a:rPr lang="en-US" dirty="0"/>
              <a:t>a. Minimum mode</a:t>
            </a:r>
          </a:p>
          <a:p>
            <a:r>
              <a:rPr lang="en-US" dirty="0"/>
              <a:t>b. Maximum mode</a:t>
            </a:r>
          </a:p>
        </p:txBody>
      </p:sp>
    </p:spTree>
    <p:extLst>
      <p:ext uri="{BB962C8B-B14F-4D97-AF65-F5344CB8AC3E}">
        <p14:creationId xmlns:p14="http://schemas.microsoft.com/office/powerpoint/2010/main" val="3306221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DCAE6-2987-89BF-A3F3-9B6E03EA3D75}"/>
              </a:ext>
            </a:extLst>
          </p:cNvPr>
          <p:cNvSpPr>
            <a:spLocks noGrp="1"/>
          </p:cNvSpPr>
          <p:nvPr>
            <p:ph type="title"/>
          </p:nvPr>
        </p:nvSpPr>
        <p:spPr/>
        <p:txBody>
          <a:bodyPr/>
          <a:lstStyle/>
          <a:p>
            <a:r>
              <a:rPr lang="en-US" dirty="0"/>
              <a:t>Architecture of 8086 microprocessor</a:t>
            </a:r>
          </a:p>
        </p:txBody>
      </p:sp>
      <p:sp>
        <p:nvSpPr>
          <p:cNvPr id="3" name="Content Placeholder 2">
            <a:extLst>
              <a:ext uri="{FF2B5EF4-FFF2-40B4-BE49-F238E27FC236}">
                <a16:creationId xmlns:a16="http://schemas.microsoft.com/office/drawing/2014/main" id="{FAD9F2C9-41CA-2E60-6F07-3D77B9474DEA}"/>
              </a:ext>
            </a:extLst>
          </p:cNvPr>
          <p:cNvSpPr>
            <a:spLocks noGrp="1"/>
          </p:cNvSpPr>
          <p:nvPr>
            <p:ph idx="1"/>
          </p:nvPr>
        </p:nvSpPr>
        <p:spPr/>
        <p:txBody>
          <a:bodyPr>
            <a:normAutofit/>
          </a:bodyPr>
          <a:lstStyle/>
          <a:p>
            <a:r>
              <a:rPr lang="en-US" sz="2400" dirty="0"/>
              <a:t>To improve the performance by implementing the parallel processing concept the CPU of the 8086 /8088 is divided into two independent sections .</a:t>
            </a:r>
          </a:p>
          <a:p>
            <a:r>
              <a:rPr lang="en-US" sz="2400" dirty="0"/>
              <a:t>They are Bus Interface Unit (BIU) </a:t>
            </a:r>
          </a:p>
          <a:p>
            <a:r>
              <a:rPr lang="en-US" sz="2400" dirty="0"/>
              <a:t>and Execution Unit (EU) as shown in figure 2.</a:t>
            </a:r>
          </a:p>
        </p:txBody>
      </p:sp>
    </p:spTree>
    <p:extLst>
      <p:ext uri="{BB962C8B-B14F-4D97-AF65-F5344CB8AC3E}">
        <p14:creationId xmlns:p14="http://schemas.microsoft.com/office/powerpoint/2010/main" val="997816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9944E-EEBD-2B35-C700-61F932F55F32}"/>
              </a:ext>
            </a:extLst>
          </p:cNvPr>
          <p:cNvSpPr>
            <a:spLocks noGrp="1"/>
          </p:cNvSpPr>
          <p:nvPr>
            <p:ph type="title"/>
          </p:nvPr>
        </p:nvSpPr>
        <p:spPr>
          <a:xfrm>
            <a:off x="1070488" y="365126"/>
            <a:ext cx="9905998" cy="841572"/>
          </a:xfrm>
        </p:spPr>
        <p:txBody>
          <a:bodyPr>
            <a:normAutofit/>
          </a:bodyPr>
          <a:lstStyle/>
          <a:p>
            <a:r>
              <a:rPr lang="en-US" dirty="0"/>
              <a:t>Architecture of 8086 Microprocessor</a:t>
            </a:r>
          </a:p>
        </p:txBody>
      </p:sp>
      <p:pic>
        <p:nvPicPr>
          <p:cNvPr id="5" name="Content Placeholder 4">
            <a:extLst>
              <a:ext uri="{FF2B5EF4-FFF2-40B4-BE49-F238E27FC236}">
                <a16:creationId xmlns:a16="http://schemas.microsoft.com/office/drawing/2014/main" id="{9610177F-4489-4334-6D9A-3DFDFD9A8A3D}"/>
              </a:ext>
            </a:extLst>
          </p:cNvPr>
          <p:cNvPicPr>
            <a:picLocks noGrp="1" noChangeAspect="1"/>
          </p:cNvPicPr>
          <p:nvPr>
            <p:ph idx="1"/>
          </p:nvPr>
        </p:nvPicPr>
        <p:blipFill>
          <a:blip r:embed="rId2"/>
          <a:stretch>
            <a:fillRect/>
          </a:stretch>
        </p:blipFill>
        <p:spPr>
          <a:xfrm>
            <a:off x="693174" y="1356851"/>
            <a:ext cx="10660626" cy="5136023"/>
          </a:xfrm>
        </p:spPr>
      </p:pic>
    </p:spTree>
    <p:extLst>
      <p:ext uri="{BB962C8B-B14F-4D97-AF65-F5344CB8AC3E}">
        <p14:creationId xmlns:p14="http://schemas.microsoft.com/office/powerpoint/2010/main" val="2421639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47157-86A6-744C-9FBD-A11418BD21D2}"/>
              </a:ext>
            </a:extLst>
          </p:cNvPr>
          <p:cNvSpPr>
            <a:spLocks noGrp="1"/>
          </p:cNvSpPr>
          <p:nvPr>
            <p:ph type="title"/>
          </p:nvPr>
        </p:nvSpPr>
        <p:spPr/>
        <p:txBody>
          <a:bodyPr>
            <a:normAutofit/>
          </a:bodyPr>
          <a:lstStyle/>
          <a:p>
            <a:r>
              <a:rPr lang="en-US" dirty="0"/>
              <a:t>Bus Interface Unit (BIU):</a:t>
            </a:r>
            <a:br>
              <a:rPr lang="en-US" dirty="0"/>
            </a:br>
            <a:endParaRPr lang="en-US" dirty="0"/>
          </a:p>
        </p:txBody>
      </p:sp>
      <p:sp>
        <p:nvSpPr>
          <p:cNvPr id="3" name="Content Placeholder 2">
            <a:extLst>
              <a:ext uri="{FF2B5EF4-FFF2-40B4-BE49-F238E27FC236}">
                <a16:creationId xmlns:a16="http://schemas.microsoft.com/office/drawing/2014/main" id="{EFB1A640-5DA4-8AB0-2AAE-8D2F0D999ACC}"/>
              </a:ext>
            </a:extLst>
          </p:cNvPr>
          <p:cNvSpPr>
            <a:spLocks noGrp="1"/>
          </p:cNvSpPr>
          <p:nvPr>
            <p:ph idx="1"/>
          </p:nvPr>
        </p:nvSpPr>
        <p:spPr>
          <a:xfrm>
            <a:off x="398205" y="1501161"/>
            <a:ext cx="11371007" cy="4991714"/>
          </a:xfrm>
        </p:spPr>
        <p:txBody>
          <a:bodyPr>
            <a:normAutofit fontScale="55000" lnSpcReduction="20000"/>
          </a:bodyPr>
          <a:lstStyle/>
          <a:p>
            <a:r>
              <a:rPr lang="en-US" dirty="0">
                <a:latin typeface="Times New Roman" panose="02020603050405020304" pitchFamily="18" charset="0"/>
                <a:cs typeface="Times New Roman" panose="02020603050405020304" pitchFamily="18" charset="0"/>
              </a:rPr>
              <a:t> </a:t>
            </a:r>
            <a:r>
              <a:rPr lang="en-US" sz="4400" dirty="0">
                <a:latin typeface="Times New Roman" panose="02020603050405020304" pitchFamily="18" charset="0"/>
                <a:cs typeface="Times New Roman" panose="02020603050405020304" pitchFamily="18" charset="0"/>
              </a:rPr>
              <a:t>It provides a full 16 bit bidirectional data bus and 20 bit address bus.</a:t>
            </a:r>
          </a:p>
          <a:p>
            <a:r>
              <a:rPr lang="en-US" sz="4400" dirty="0">
                <a:latin typeface="Times New Roman" panose="02020603050405020304" pitchFamily="18" charset="0"/>
                <a:cs typeface="Times New Roman" panose="02020603050405020304" pitchFamily="18" charset="0"/>
              </a:rPr>
              <a:t>the bus interface unit connects the microprocessor to external devices.</a:t>
            </a:r>
          </a:p>
          <a:p>
            <a:r>
              <a:rPr lang="en-US" sz="4400" b="1" u="sng" dirty="0">
                <a:latin typeface="Times New Roman" panose="02020603050405020304" pitchFamily="18" charset="0"/>
                <a:cs typeface="Times New Roman" panose="02020603050405020304" pitchFamily="18" charset="0"/>
              </a:rPr>
              <a:t>BIU performs following operations:</a:t>
            </a:r>
          </a:p>
          <a:p>
            <a:r>
              <a:rPr lang="en-US" sz="4400" dirty="0">
                <a:latin typeface="Times New Roman" panose="02020603050405020304" pitchFamily="18" charset="0"/>
                <a:cs typeface="Times New Roman" panose="02020603050405020304" pitchFamily="18" charset="0"/>
              </a:rPr>
              <a:t>Instruction fetching.</a:t>
            </a:r>
          </a:p>
          <a:p>
            <a:r>
              <a:rPr lang="en-US" sz="4400" dirty="0">
                <a:latin typeface="Times New Roman" panose="02020603050405020304" pitchFamily="18" charset="0"/>
                <a:cs typeface="Times New Roman" panose="02020603050405020304" pitchFamily="18" charset="0"/>
              </a:rPr>
              <a:t> Reading and writing data of data operands for memory.</a:t>
            </a:r>
          </a:p>
          <a:p>
            <a:r>
              <a:rPr lang="en-US" sz="4400" dirty="0">
                <a:latin typeface="Times New Roman" panose="02020603050405020304" pitchFamily="18" charset="0"/>
                <a:cs typeface="Times New Roman" panose="02020603050405020304" pitchFamily="18" charset="0"/>
              </a:rPr>
              <a:t> Inputting/outputting data for input/output peripherals.</a:t>
            </a:r>
          </a:p>
          <a:p>
            <a:pPr marL="0" indent="0">
              <a:buNone/>
            </a:pPr>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And other functions related to instruction and data acquisition.</a:t>
            </a:r>
          </a:p>
          <a:p>
            <a:r>
              <a:rPr lang="en-US" sz="4400" dirty="0">
                <a:latin typeface="Times New Roman" panose="02020603050405020304" pitchFamily="18" charset="0"/>
                <a:cs typeface="Times New Roman" panose="02020603050405020304" pitchFamily="18" charset="0"/>
              </a:rPr>
              <a:t> To implement above functions, the BIU contains the segment registers, the instruction pointer, address generation adder, bus control logic, and an instruction queue.</a:t>
            </a:r>
          </a:p>
          <a:p>
            <a:r>
              <a:rPr lang="en-US" sz="4400" dirty="0"/>
              <a:t>.</a:t>
            </a:r>
          </a:p>
        </p:txBody>
      </p:sp>
    </p:spTree>
    <p:extLst>
      <p:ext uri="{BB962C8B-B14F-4D97-AF65-F5344CB8AC3E}">
        <p14:creationId xmlns:p14="http://schemas.microsoft.com/office/powerpoint/2010/main" val="210286266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78</TotalTime>
  <Words>1456</Words>
  <Application>Microsoft Office PowerPoint</Application>
  <PresentationFormat>Widescreen</PresentationFormat>
  <Paragraphs>73</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Times New Roman</vt:lpstr>
      <vt:lpstr>Trebuchet MS</vt:lpstr>
      <vt:lpstr>Wingdings 3</vt:lpstr>
      <vt:lpstr>Facet</vt:lpstr>
      <vt:lpstr>Microprocessor 8086</vt:lpstr>
      <vt:lpstr>Memory Write Operation</vt:lpstr>
      <vt:lpstr>PowerPoint Presentation</vt:lpstr>
      <vt:lpstr>Microprocessor 8086</vt:lpstr>
      <vt:lpstr>Minimum mode and Maximum mode</vt:lpstr>
      <vt:lpstr>8086 Microprocessor features</vt:lpstr>
      <vt:lpstr>Architecture of 8086 microprocessor</vt:lpstr>
      <vt:lpstr>Architecture of 8086 Microprocessor</vt:lpstr>
      <vt:lpstr>Bus Interface Unit (BIU): </vt:lpstr>
      <vt:lpstr>Bus Interface Unit </vt:lpstr>
      <vt:lpstr>Execution Unit (EU)</vt:lpstr>
      <vt:lpstr>Pipelining Architecture in 8086mp</vt:lpstr>
      <vt:lpstr>Pipelining Architecture in 8086mp</vt:lpstr>
      <vt:lpstr>Register Organization</vt:lpstr>
      <vt:lpstr>Register Organization</vt:lpstr>
      <vt:lpstr>1. General Purpose Registers:</vt:lpstr>
      <vt:lpstr>PowerPoint Presentation</vt:lpstr>
      <vt:lpstr>PowerPoint Presentation</vt:lpstr>
      <vt:lpstr>PowerPoint Presentation</vt:lpstr>
      <vt:lpstr>b) Index and Pointer Register</vt:lpstr>
      <vt:lpstr>Index and Pointer Register</vt:lpstr>
      <vt:lpstr>Index and Pointer Register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7</cp:revision>
  <dcterms:created xsi:type="dcterms:W3CDTF">2024-10-05T19:20:33Z</dcterms:created>
  <dcterms:modified xsi:type="dcterms:W3CDTF">2024-10-09T06:07:20Z</dcterms:modified>
</cp:coreProperties>
</file>