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Lst>
  <p:notesMasterIdLst>
    <p:notesMasterId r:id="rId18"/>
  </p:notesMasterIdLst>
  <p:sldIdLst>
    <p:sldId id="256" r:id="rId4"/>
    <p:sldId id="268" r:id="rId5"/>
    <p:sldId id="257" r:id="rId6"/>
    <p:sldId id="264" r:id="rId7"/>
    <p:sldId id="262" r:id="rId8"/>
    <p:sldId id="258" r:id="rId9"/>
    <p:sldId id="265" r:id="rId10"/>
    <p:sldId id="259" r:id="rId11"/>
    <p:sldId id="260" r:id="rId12"/>
    <p:sldId id="261" r:id="rId13"/>
    <p:sldId id="266" r:id="rId14"/>
    <p:sldId id="267"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p:cViewPr varScale="1">
        <p:scale>
          <a:sx n="83" d="100"/>
          <a:sy n="83" d="100"/>
        </p:scale>
        <p:origin x="-138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7F52D-C110-4BBE-B972-578D53DED7AF}" type="datetimeFigureOut">
              <a:rPr lang="en-US" smtClean="0"/>
              <a:t>8/28/2023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3D7CD-DD6F-47B0-9098-B4D7239615F8}" type="slidenum">
              <a:rPr lang="en-US" smtClean="0"/>
              <a:t>‹#›</a:t>
            </a:fld>
            <a:endParaRPr lang="en-US"/>
          </a:p>
        </p:txBody>
      </p:sp>
    </p:spTree>
    <p:extLst>
      <p:ext uri="{BB962C8B-B14F-4D97-AF65-F5344CB8AC3E}">
        <p14:creationId xmlns:p14="http://schemas.microsoft.com/office/powerpoint/2010/main" val="132098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3D7CD-DD6F-47B0-9098-B4D7239615F8}" type="slidenum">
              <a:rPr lang="en-US" smtClean="0"/>
              <a:t>1</a:t>
            </a:fld>
            <a:endParaRPr lang="en-US"/>
          </a:p>
        </p:txBody>
      </p:sp>
    </p:spTree>
    <p:extLst>
      <p:ext uri="{BB962C8B-B14F-4D97-AF65-F5344CB8AC3E}">
        <p14:creationId xmlns:p14="http://schemas.microsoft.com/office/powerpoint/2010/main" val="65609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3D7CD-DD6F-47B0-9098-B4D7239615F8}" type="slidenum">
              <a:rPr lang="en-US" smtClean="0"/>
              <a:t>3</a:t>
            </a:fld>
            <a:endParaRPr lang="en-US"/>
          </a:p>
        </p:txBody>
      </p:sp>
    </p:spTree>
    <p:extLst>
      <p:ext uri="{BB962C8B-B14F-4D97-AF65-F5344CB8AC3E}">
        <p14:creationId xmlns:p14="http://schemas.microsoft.com/office/powerpoint/2010/main" val="186598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August 28,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A98AF03-7270-45C2-A683-C5E353EF01A5}" type="datetime4">
              <a:rPr lang="en-US" smtClean="0"/>
              <a:pPr/>
              <a:t>August 28, 2023</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B37D5FE-740C-46F5-801A-FA5477D9711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93482-8E69-40F7-BCAD-5662A6CADB27}"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B4F123-1704-49AC-9D15-C4B1462B8014}" type="datetime4">
              <a:rPr lang="en-US" smtClean="0"/>
              <a:pPr/>
              <a:t>August 28,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August 28,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FC49BF1-FCD3-4395-8FF6-0047AF66228E}" type="datetime4">
              <a:rPr lang="en-US" smtClean="0"/>
              <a:pPr/>
              <a:t>August 28, 2023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93482-8E69-40F7-BCAD-5662A6CADB27}"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A861222-2C8B-4501-BE87-6797EC025925}" type="datetime4">
              <a:rPr lang="en-US" smtClean="0"/>
              <a:pPr/>
              <a:t>August 28, 2023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8B37D5FE-740C-46F5-801A-FA5477D9711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A98AF03-7270-45C2-A683-C5E353EF01A5}" type="datetime4">
              <a:rPr lang="en-US" smtClean="0"/>
              <a:pPr/>
              <a:t>August 28, 2023</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B7EAE1-CAAC-4AEF-919E-158692B1E55E}"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B4F123-1704-49AC-9D15-C4B1462B8014}" type="datetime4">
              <a:rPr lang="en-US" smtClean="0"/>
              <a:pPr/>
              <a:t>August 28,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August 28,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3EC3ED-7435-49F9-84C8-03CCA2F8DEDB}"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49BF1-FCD3-4395-8FF6-0047AF66228E}"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C8118-FB93-4E87-B380-0175F2FE2167}" type="datetime4">
              <a:rPr lang="en-US" smtClean="0"/>
              <a:pPr/>
              <a:t>August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August 28,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August 28,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28,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6C01193-8287-4834-A286-6B880643E934}" type="datetime4">
              <a:rPr lang="en-US" smtClean="0"/>
              <a:pPr/>
              <a:t>August 28, 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B37D5FE-740C-46F5-801A-FA5477D9711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6C01193-8287-4834-A286-6B880643E934}" type="datetime4">
              <a:rPr lang="en-US" smtClean="0"/>
              <a:pPr/>
              <a:t>August 28, 2023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6C01193-8287-4834-A286-6B880643E934}" type="datetime4">
              <a:rPr lang="en-US" smtClean="0"/>
              <a:pPr/>
              <a:t>August 28, 2023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412776"/>
            <a:ext cx="6400800" cy="576064"/>
          </a:xfrm>
        </p:spPr>
        <p:txBody>
          <a:bodyPr>
            <a:normAutofit fontScale="90000"/>
          </a:bodyPr>
          <a:lstStyle/>
          <a:p>
            <a:r>
              <a:rPr lang="ar-IQ" dirty="0" smtClean="0"/>
              <a:t/>
            </a:r>
            <a:br>
              <a:rPr lang="ar-IQ" dirty="0" smtClean="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b="1" dirty="0" smtClean="0">
                <a:solidFill>
                  <a:srgbClr val="FF0000"/>
                </a:solidFill>
              </a:rPr>
              <a:t>الزلازل</a:t>
            </a:r>
            <a:endParaRPr lang="en-US" dirty="0"/>
          </a:p>
        </p:txBody>
      </p:sp>
      <p:sp>
        <p:nvSpPr>
          <p:cNvPr id="3" name="Subtitle 2"/>
          <p:cNvSpPr>
            <a:spLocks noGrp="1"/>
          </p:cNvSpPr>
          <p:nvPr>
            <p:ph type="subTitle" idx="1"/>
          </p:nvPr>
        </p:nvSpPr>
        <p:spPr>
          <a:xfrm>
            <a:off x="1691680" y="3789040"/>
            <a:ext cx="6400800" cy="1008112"/>
          </a:xfrm>
        </p:spPr>
        <p:txBody>
          <a:bodyPr>
            <a:noAutofit/>
          </a:bodyPr>
          <a:lstStyle/>
          <a:p>
            <a:r>
              <a:rPr lang="ar-IQ" sz="1400" b="1" i="0" dirty="0" smtClean="0">
                <a:solidFill>
                  <a:schemeClr val="tx1"/>
                </a:solidFill>
              </a:rPr>
              <a:t>اعداد </a:t>
            </a:r>
            <a:endParaRPr lang="ar-IQ" sz="1600" b="1" i="0" dirty="0" smtClean="0">
              <a:solidFill>
                <a:schemeClr val="tx1"/>
              </a:solidFill>
            </a:endParaRPr>
          </a:p>
          <a:p>
            <a:r>
              <a:rPr lang="ar-IQ" sz="1400" b="1" i="0" dirty="0" smtClean="0">
                <a:solidFill>
                  <a:schemeClr val="tx1"/>
                </a:solidFill>
              </a:rPr>
              <a:t>م.م. سرى محمد باقر محمد جواد</a:t>
            </a:r>
          </a:p>
          <a:p>
            <a:r>
              <a:rPr lang="ar-IQ" sz="1400" b="1" i="0" dirty="0" smtClean="0">
                <a:solidFill>
                  <a:schemeClr val="tx1"/>
                </a:solidFill>
              </a:rPr>
              <a:t>جامعة بغداد / كلية التربية ابن رشد للعلوم الإنسانية</a:t>
            </a:r>
          </a:p>
          <a:p>
            <a:r>
              <a:rPr lang="ar-IQ" sz="1400" b="1" i="0" dirty="0" smtClean="0">
                <a:solidFill>
                  <a:schemeClr val="tx1"/>
                </a:solidFill>
              </a:rPr>
              <a:t>قسم الجغرافية / اختصاص جغرافية طبيعية / جيومورفولوجي</a:t>
            </a:r>
            <a:endParaRPr lang="en-US" sz="700" b="1" i="0" dirty="0">
              <a:solidFill>
                <a:schemeClr val="tx1"/>
              </a:solidFill>
            </a:endParaRPr>
          </a:p>
        </p:txBody>
      </p:sp>
      <p:sp>
        <p:nvSpPr>
          <p:cNvPr id="4" name="Date Placeholder 3"/>
          <p:cNvSpPr>
            <a:spLocks noGrp="1"/>
          </p:cNvSpPr>
          <p:nvPr>
            <p:ph type="dt" sz="half" idx="10"/>
          </p:nvPr>
        </p:nvSpPr>
        <p:spPr/>
        <p:txBody>
          <a:bodyPr/>
          <a:lstStyle/>
          <a:p>
            <a:fld id="{0A98AF03-7270-45C2-A683-C5E353EF01A5}" type="datetime4">
              <a:rPr lang="en-US" smtClean="0"/>
              <a:pPr/>
              <a:t>August 28, 2023</a:t>
            </a:fld>
            <a:endParaRPr lang="en-US" dirty="0"/>
          </a:p>
        </p:txBody>
      </p:sp>
      <p:sp>
        <p:nvSpPr>
          <p:cNvPr id="5" name="Footer Placeholder 4"/>
          <p:cNvSpPr>
            <a:spLocks noGrp="1"/>
          </p:cNvSpPr>
          <p:nvPr>
            <p:ph type="ftr" sz="quarter" idx="11"/>
          </p:nvPr>
        </p:nvSpPr>
        <p:spPr>
          <a:xfrm>
            <a:off x="2483768" y="1988840"/>
            <a:ext cx="4104456" cy="1080120"/>
          </a:xfrm>
        </p:spPr>
        <p:txBody>
          <a:bodyPr/>
          <a:lstStyle/>
          <a:p>
            <a:pPr algn="r"/>
            <a:r>
              <a:rPr lang="ar-IQ" sz="1400" b="1" dirty="0" smtClean="0">
                <a:solidFill>
                  <a:schemeClr val="tx1"/>
                </a:solidFill>
              </a:rPr>
              <a:t>مفهومها</a:t>
            </a:r>
          </a:p>
          <a:p>
            <a:pPr algn="r"/>
            <a:r>
              <a:rPr lang="ar-IQ" sz="1400" b="1" dirty="0" smtClean="0">
                <a:solidFill>
                  <a:schemeClr val="tx1"/>
                </a:solidFill>
              </a:rPr>
              <a:t>أسباب حدوثها</a:t>
            </a:r>
          </a:p>
          <a:p>
            <a:pPr algn="r"/>
            <a:r>
              <a:rPr lang="ar-IQ" sz="1400" b="1" dirty="0" smtClean="0">
                <a:solidFill>
                  <a:schemeClr val="tx1"/>
                </a:solidFill>
              </a:rPr>
              <a:t>أنواع الزلازل</a:t>
            </a:r>
          </a:p>
          <a:p>
            <a:pPr algn="r"/>
            <a:r>
              <a:rPr lang="ar-IQ" sz="1400" b="1" dirty="0" smtClean="0">
                <a:solidFill>
                  <a:schemeClr val="tx1"/>
                </a:solidFill>
              </a:rPr>
              <a:t>اضرار الزلازل</a:t>
            </a:r>
          </a:p>
          <a:p>
            <a:pPr algn="r"/>
            <a:r>
              <a:rPr lang="ar-IQ" sz="1400" b="1" dirty="0" smtClean="0">
                <a:solidFill>
                  <a:schemeClr val="tx1"/>
                </a:solidFill>
              </a:rPr>
              <a:t>سبل الوقاية من الزلازل لحد من آثارها</a:t>
            </a:r>
            <a:endParaRPr lang="en-US" sz="1400" b="1" dirty="0">
              <a:solidFill>
                <a:schemeClr val="tx1"/>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1</a:t>
            </a:fld>
            <a:endParaRPr lang="en-US" dirty="0"/>
          </a:p>
        </p:txBody>
      </p:sp>
    </p:spTree>
    <p:extLst>
      <p:ext uri="{BB962C8B-B14F-4D97-AF65-F5344CB8AC3E}">
        <p14:creationId xmlns:p14="http://schemas.microsoft.com/office/powerpoint/2010/main" val="3315808806"/>
      </p:ext>
    </p:extLst>
  </p:cSld>
  <p:clrMapOvr>
    <a:masterClrMapping/>
  </p:clrMapOvr>
  <mc:AlternateContent xmlns:mc="http://schemas.openxmlformats.org/markup-compatibility/2006">
    <mc:Choice xmlns:p14="http://schemas.microsoft.com/office/powerpoint/2010/main" Requires="p14">
      <p:transition p14:dur="10">
        <p:split orient="vert"/>
        <p:sndAc>
          <p:stSnd>
            <p:snd r:embed="rId3" name="chimes.wav"/>
          </p:stSnd>
        </p:sndAc>
      </p:transition>
    </mc:Choice>
    <mc:Fallback>
      <p:transition>
        <p:split orient="vert"/>
        <p:sndAc>
          <p:stSnd>
            <p:snd r:embed="rId3"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r>
              <a:rPr lang="ar-IQ" sz="1400" b="1" dirty="0">
                <a:solidFill>
                  <a:srgbClr val="FF0000"/>
                </a:solidFill>
              </a:rPr>
              <a:t>جامعة بغداد / مركز التعليم المستمر</a:t>
            </a:r>
            <a:endParaRPr lang="ar-IQ" sz="1400" b="1" dirty="0">
              <a:solidFill>
                <a:srgbClr val="FF00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pPr/>
              <a:t>10</a:t>
            </a:fld>
            <a:endParaRPr lang="en-US"/>
          </a:p>
        </p:txBody>
      </p:sp>
      <p:sp>
        <p:nvSpPr>
          <p:cNvPr id="5" name="Rectangle 4"/>
          <p:cNvSpPr/>
          <p:nvPr/>
        </p:nvSpPr>
        <p:spPr>
          <a:xfrm>
            <a:off x="1331640" y="1844824"/>
            <a:ext cx="7128792" cy="3462486"/>
          </a:xfrm>
          <a:prstGeom prst="rect">
            <a:avLst/>
          </a:prstGeom>
        </p:spPr>
        <p:txBody>
          <a:bodyPr wrap="square">
            <a:spAutoFit/>
          </a:bodyPr>
          <a:lstStyle/>
          <a:p>
            <a:pPr algn="r">
              <a:lnSpc>
                <a:spcPct val="150000"/>
              </a:lnSpc>
            </a:pPr>
            <a:r>
              <a:rPr lang="ar-IQ" b="1" dirty="0">
                <a:solidFill>
                  <a:srgbClr val="FF0000"/>
                </a:solidFill>
              </a:rPr>
              <a:t>أضرار الزلازل</a:t>
            </a:r>
            <a:r>
              <a:rPr lang="ar-IQ" sz="1600" b="1" dirty="0"/>
              <a:t> </a:t>
            </a:r>
          </a:p>
          <a:p>
            <a:pPr algn="r">
              <a:lnSpc>
                <a:spcPct val="150000"/>
              </a:lnSpc>
            </a:pPr>
            <a:r>
              <a:rPr lang="ar-IQ" sz="1600" b="1" dirty="0"/>
              <a:t>أن الزلازل من الكوارث الطبيعية التي ينجم عنها أضرار عديدة وهي كالأتي </a:t>
            </a:r>
            <a:r>
              <a:rPr lang="ar-IQ" sz="1600" b="1" dirty="0" smtClean="0"/>
              <a:t>:</a:t>
            </a:r>
            <a:endParaRPr lang="ar-IQ" sz="1600" b="1" dirty="0"/>
          </a:p>
          <a:p>
            <a:pPr algn="r">
              <a:lnSpc>
                <a:spcPct val="150000"/>
              </a:lnSpc>
            </a:pPr>
            <a:r>
              <a:rPr lang="ar-IQ" sz="1600" b="1" dirty="0" smtClean="0"/>
              <a:t>1- تشققات </a:t>
            </a:r>
            <a:r>
              <a:rPr lang="ar-IQ" sz="1600" b="1" dirty="0"/>
              <a:t>في القشرة الأرضية. </a:t>
            </a:r>
          </a:p>
          <a:p>
            <a:pPr algn="r">
              <a:lnSpc>
                <a:spcPct val="150000"/>
              </a:lnSpc>
            </a:pPr>
            <a:r>
              <a:rPr lang="ar-IQ" sz="1600" b="1" dirty="0" smtClean="0"/>
              <a:t>2- تدمير </a:t>
            </a:r>
            <a:r>
              <a:rPr lang="ar-IQ" sz="1600" b="1" dirty="0"/>
              <a:t>وهَلْاك في المباني. </a:t>
            </a:r>
          </a:p>
          <a:p>
            <a:pPr algn="r">
              <a:lnSpc>
                <a:spcPct val="150000"/>
              </a:lnSpc>
            </a:pPr>
            <a:r>
              <a:rPr lang="ar-IQ" sz="1600" b="1" dirty="0" smtClean="0"/>
              <a:t>3- تخريب </a:t>
            </a:r>
            <a:r>
              <a:rPr lang="ar-IQ" sz="1600" b="1" dirty="0"/>
              <a:t>في المنشآت. </a:t>
            </a:r>
          </a:p>
          <a:p>
            <a:pPr algn="r">
              <a:lnSpc>
                <a:spcPct val="150000"/>
              </a:lnSpc>
            </a:pPr>
            <a:r>
              <a:rPr lang="ar-IQ" sz="1600" b="1" dirty="0" smtClean="0"/>
              <a:t>4- يعقب الزلازل </a:t>
            </a:r>
            <a:r>
              <a:rPr lang="ar-IQ" sz="1600" b="1" dirty="0"/>
              <a:t>موجات مرتفعة ومدمرة مثل موجات تسونامي. </a:t>
            </a:r>
          </a:p>
          <a:p>
            <a:pPr algn="r">
              <a:lnSpc>
                <a:spcPct val="150000"/>
              </a:lnSpc>
            </a:pPr>
            <a:r>
              <a:rPr lang="ar-IQ" sz="1600" b="1" dirty="0" smtClean="0"/>
              <a:t>5- تصل </a:t>
            </a:r>
            <a:r>
              <a:rPr lang="ar-IQ" sz="1600" b="1" dirty="0"/>
              <a:t>الاضرار الي اقتلاع الأشجار وتدمير البنية التحتية وانقطاع الكهرباء. </a:t>
            </a:r>
          </a:p>
          <a:p>
            <a:pPr algn="r">
              <a:lnSpc>
                <a:spcPct val="150000"/>
              </a:lnSpc>
            </a:pPr>
            <a:r>
              <a:rPr lang="ar-IQ" sz="1600" b="1" dirty="0" smtClean="0"/>
              <a:t>6- تدمير </a:t>
            </a:r>
            <a:r>
              <a:rPr lang="ar-IQ" sz="1600" b="1" dirty="0"/>
              <a:t>المدن والقرى وتترك خلفها الكثير من الجرحى والقتلى. </a:t>
            </a:r>
          </a:p>
          <a:p>
            <a:pPr algn="r">
              <a:lnSpc>
                <a:spcPct val="150000"/>
              </a:lnSpc>
            </a:pPr>
            <a:r>
              <a:rPr lang="ar-IQ" sz="1600" b="1" dirty="0" smtClean="0"/>
              <a:t>7- تعطيل </a:t>
            </a:r>
            <a:r>
              <a:rPr lang="ar-IQ" sz="1600" b="1" dirty="0"/>
              <a:t>وإيقاف جميع أنشطة الحياة وتوقف شبكة المواصلات. </a:t>
            </a:r>
            <a:endParaRPr lang="en-US" b="1" dirty="0"/>
          </a:p>
        </p:txBody>
      </p:sp>
    </p:spTree>
    <p:extLst>
      <p:ext uri="{BB962C8B-B14F-4D97-AF65-F5344CB8AC3E}">
        <p14:creationId xmlns:p14="http://schemas.microsoft.com/office/powerpoint/2010/main" val="1961301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a:xfrm>
            <a:off x="2987824" y="1407691"/>
            <a:ext cx="3786691" cy="365125"/>
          </a:xfrm>
        </p:spPr>
        <p:txBody>
          <a:bodyPr/>
          <a:lstStyle/>
          <a:p>
            <a:r>
              <a:rPr lang="ar-IQ" sz="1400" b="1" dirty="0" smtClean="0"/>
              <a:t>صورة (4) تدمير الأبنية بسبب الزلالزل</a:t>
            </a:r>
            <a:endParaRPr lang="en-US" sz="1400" b="1"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480" y="1748816"/>
            <a:ext cx="66675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343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dirty="0"/>
          </a:p>
        </p:txBody>
      </p:sp>
      <p:sp>
        <p:nvSpPr>
          <p:cNvPr id="3" name="Footer Placeholder 2"/>
          <p:cNvSpPr>
            <a:spLocks noGrp="1"/>
          </p:cNvSpPr>
          <p:nvPr>
            <p:ph type="ftr" sz="quarter" idx="11"/>
          </p:nvPr>
        </p:nvSpPr>
        <p:spPr/>
        <p:txBody>
          <a:bodyPr/>
          <a:lstStyle/>
          <a:p>
            <a:r>
              <a:rPr lang="ar-IQ" sz="1600" b="1" dirty="0">
                <a:solidFill>
                  <a:srgbClr val="FF0000"/>
                </a:solidFill>
              </a:rPr>
              <a:t>جامعة بغداد / مركز التعليم المستمر</a:t>
            </a:r>
          </a:p>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12</a:t>
            </a:fld>
            <a:endParaRPr lang="en-US"/>
          </a:p>
        </p:txBody>
      </p:sp>
      <p:sp>
        <p:nvSpPr>
          <p:cNvPr id="5" name="Rectangle 4"/>
          <p:cNvSpPr/>
          <p:nvPr/>
        </p:nvSpPr>
        <p:spPr>
          <a:xfrm>
            <a:off x="1043608" y="1412776"/>
            <a:ext cx="6912768" cy="369332"/>
          </a:xfrm>
          <a:prstGeom prst="rect">
            <a:avLst/>
          </a:prstGeom>
        </p:spPr>
        <p:txBody>
          <a:bodyPr wrap="square">
            <a:spAutoFit/>
          </a:bodyPr>
          <a:lstStyle/>
          <a:p>
            <a:pPr algn="r"/>
            <a:endParaRPr lang="ar-IQ" dirty="0"/>
          </a:p>
        </p:txBody>
      </p:sp>
      <p:sp>
        <p:nvSpPr>
          <p:cNvPr id="6" name="Rectangle 5"/>
          <p:cNvSpPr/>
          <p:nvPr/>
        </p:nvSpPr>
        <p:spPr>
          <a:xfrm>
            <a:off x="755576" y="1916832"/>
            <a:ext cx="7488832" cy="1631216"/>
          </a:xfrm>
          <a:prstGeom prst="rect">
            <a:avLst/>
          </a:prstGeom>
        </p:spPr>
        <p:txBody>
          <a:bodyPr wrap="square">
            <a:spAutoFit/>
          </a:bodyPr>
          <a:lstStyle/>
          <a:p>
            <a:pPr algn="r"/>
            <a:r>
              <a:rPr lang="ar-IQ" b="1" dirty="0">
                <a:solidFill>
                  <a:srgbClr val="FF0000"/>
                </a:solidFill>
              </a:rPr>
              <a:t>سبل الوقاية من الزلازل والحد من آثارها:</a:t>
            </a:r>
          </a:p>
          <a:p>
            <a:pPr algn="r"/>
            <a:r>
              <a:rPr lang="ar-IQ" sz="1600" b="1" dirty="0">
                <a:solidFill>
                  <a:srgbClr val="00B0F0"/>
                </a:solidFill>
              </a:rPr>
              <a:t>اولاً : إجراءات ماقبل الزلزال:</a:t>
            </a:r>
          </a:p>
          <a:p>
            <a:pPr algn="r"/>
            <a:r>
              <a:rPr lang="ar-IQ" sz="1600" b="1" dirty="0"/>
              <a:t>1- التأكد من توفر مطفأة الحريق وحقيبة الإسعافات الأولية ورديو يعمل على بطارية ن مصباح متنقل، وبطاريات احتياط.</a:t>
            </a:r>
          </a:p>
          <a:p>
            <a:pPr algn="r"/>
            <a:r>
              <a:rPr lang="ar-IQ" sz="1600" b="1" dirty="0"/>
              <a:t>2.محاولة قطع الغاز ، الماء ، الكهرباء.</a:t>
            </a:r>
          </a:p>
          <a:p>
            <a:pPr algn="r"/>
            <a:r>
              <a:rPr lang="ar-IQ" sz="1600" b="1" dirty="0"/>
              <a:t>3.عدم وضع أشياء ثقيلة على الرفوف لانها ستسقط اثناء </a:t>
            </a:r>
            <a:r>
              <a:rPr lang="ar-IQ" sz="1600" b="1" dirty="0" smtClean="0"/>
              <a:t>الزلازل</a:t>
            </a:r>
            <a:r>
              <a:rPr lang="ar-IQ" b="1" dirty="0"/>
              <a:t>.</a:t>
            </a:r>
          </a:p>
        </p:txBody>
      </p:sp>
      <p:sp>
        <p:nvSpPr>
          <p:cNvPr id="7" name="Rectangle 6"/>
          <p:cNvSpPr/>
          <p:nvPr/>
        </p:nvSpPr>
        <p:spPr>
          <a:xfrm>
            <a:off x="683568" y="3689985"/>
            <a:ext cx="7632848" cy="1815882"/>
          </a:xfrm>
          <a:prstGeom prst="rect">
            <a:avLst/>
          </a:prstGeom>
        </p:spPr>
        <p:txBody>
          <a:bodyPr wrap="square">
            <a:spAutoFit/>
          </a:bodyPr>
          <a:lstStyle/>
          <a:p>
            <a:pPr algn="r"/>
            <a:r>
              <a:rPr lang="ar-IQ" sz="1600" b="1" dirty="0">
                <a:solidFill>
                  <a:srgbClr val="00B0F0"/>
                </a:solidFill>
              </a:rPr>
              <a:t>ثانيا: إجراءات اثناء الزلزلال:</a:t>
            </a:r>
          </a:p>
          <a:p>
            <a:pPr algn="r"/>
            <a:r>
              <a:rPr lang="ar-IQ" sz="1600" b="1" dirty="0"/>
              <a:t>1.العامل النفسي ان يكون الشخص هادئاً قدر الإمكان وان كان داخل مبنى يبقى فيه وان كان في الخارج يبقى في مكانه ويقف في منطقة مفتوحة والابتعاد عن الأبنية .</a:t>
            </a:r>
          </a:p>
          <a:p>
            <a:pPr algn="r"/>
            <a:r>
              <a:rPr lang="ar-IQ" sz="1600" b="1" dirty="0"/>
              <a:t>2. عدم استخدام اعواد الثقاب او الشموع او أي لهب قرب خطوط نقل الغاز في الدول التي تعتمد هذا </a:t>
            </a:r>
            <a:r>
              <a:rPr lang="ar-IQ" sz="1600" b="1" dirty="0" smtClean="0"/>
              <a:t>النظام التي </a:t>
            </a:r>
            <a:r>
              <a:rPr lang="ar-IQ" sz="1600" b="1" dirty="0"/>
              <a:t>قد تتعرض الى الكسر وتسبب الحرائق.</a:t>
            </a:r>
          </a:p>
          <a:p>
            <a:pPr algn="r"/>
            <a:r>
              <a:rPr lang="ar-IQ" sz="1600" b="1" dirty="0"/>
              <a:t>3.اذا كان الشخص داخل السيارة فعليه التوقف والبقاء داخلها الى ان يتوقف الزلزلال.</a:t>
            </a:r>
          </a:p>
          <a:p>
            <a:pPr algn="r"/>
            <a:r>
              <a:rPr lang="ar-IQ" sz="1600" b="1" dirty="0"/>
              <a:t>4. عدم استخدام المصاعد الكهربائية ( غالباً تكون عالقة عندما تتعطل اثناء حدوث الزلازل).</a:t>
            </a:r>
          </a:p>
        </p:txBody>
      </p:sp>
    </p:spTree>
    <p:extLst>
      <p:ext uri="{BB962C8B-B14F-4D97-AF65-F5344CB8AC3E}">
        <p14:creationId xmlns:p14="http://schemas.microsoft.com/office/powerpoint/2010/main" val="324493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r>
              <a:rPr lang="ar-IQ" sz="1600" b="1" dirty="0" smtClean="0">
                <a:solidFill>
                  <a:srgbClr val="FF0000"/>
                </a:solidFill>
              </a:rPr>
              <a:t>جامعة بغداد / مركز التعليم المستمر</a:t>
            </a:r>
            <a:endParaRPr lang="en-US" sz="1600" b="1" dirty="0">
              <a:solidFill>
                <a:srgbClr val="FF00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pPr/>
              <a:t>13</a:t>
            </a:fld>
            <a:endParaRPr lang="en-US"/>
          </a:p>
        </p:txBody>
      </p:sp>
      <p:sp>
        <p:nvSpPr>
          <p:cNvPr id="5" name="Rectangle 4"/>
          <p:cNvSpPr/>
          <p:nvPr/>
        </p:nvSpPr>
        <p:spPr>
          <a:xfrm>
            <a:off x="1259632" y="1772816"/>
            <a:ext cx="6336704" cy="2585323"/>
          </a:xfrm>
          <a:prstGeom prst="rect">
            <a:avLst/>
          </a:prstGeom>
        </p:spPr>
        <p:txBody>
          <a:bodyPr wrap="square">
            <a:spAutoFit/>
          </a:bodyPr>
          <a:lstStyle/>
          <a:p>
            <a:pPr algn="r">
              <a:lnSpc>
                <a:spcPct val="150000"/>
              </a:lnSpc>
            </a:pPr>
            <a:r>
              <a:rPr lang="ar-IQ" b="1" dirty="0">
                <a:solidFill>
                  <a:srgbClr val="00B0F0"/>
                </a:solidFill>
              </a:rPr>
              <a:t>ثالثا: إجراءات مابعد الزلزال:</a:t>
            </a:r>
          </a:p>
          <a:p>
            <a:pPr algn="r">
              <a:lnSpc>
                <a:spcPct val="150000"/>
              </a:lnSpc>
            </a:pPr>
            <a:r>
              <a:rPr lang="ar-IQ" b="1" dirty="0"/>
              <a:t>1. التحقق من سلامتك وسلامة </a:t>
            </a:r>
            <a:r>
              <a:rPr lang="ar-IQ" b="1" dirty="0" smtClean="0"/>
              <a:t>الاخرين </a:t>
            </a:r>
            <a:r>
              <a:rPr lang="ar-IQ" b="1" dirty="0"/>
              <a:t>وتوفير الإسعافات الأولية ان تطلب الامر.</a:t>
            </a:r>
          </a:p>
          <a:p>
            <a:pPr algn="r">
              <a:lnSpc>
                <a:spcPct val="150000"/>
              </a:lnSpc>
            </a:pPr>
            <a:r>
              <a:rPr lang="ar-IQ" b="1" dirty="0"/>
              <a:t>2.الحذر من من الأنقاض والزجاج المتكسر واستخدام حذاءاً صلبًا لتجنب الإصابات.</a:t>
            </a:r>
          </a:p>
          <a:p>
            <a:pPr algn="r">
              <a:lnSpc>
                <a:spcPct val="150000"/>
              </a:lnSpc>
            </a:pPr>
            <a:r>
              <a:rPr lang="ar-IQ" b="1" dirty="0"/>
              <a:t>3. الحذر من المآذن والمداخن ربما تنهار على من يقع قربها.</a:t>
            </a:r>
          </a:p>
          <a:p>
            <a:pPr algn="r">
              <a:lnSpc>
                <a:spcPct val="150000"/>
              </a:lnSpc>
            </a:pPr>
            <a:r>
              <a:rPr lang="ar-IQ" b="1" dirty="0"/>
              <a:t>4. الابتعاد عن الشواطئ ربما تضربها أمواج التسونامي حتى بعد ان يتوقف الزلزال.</a:t>
            </a:r>
          </a:p>
          <a:p>
            <a:pPr algn="r">
              <a:lnSpc>
                <a:spcPct val="150000"/>
              </a:lnSpc>
            </a:pPr>
            <a:r>
              <a:rPr lang="ar-IQ" b="1" dirty="0"/>
              <a:t>5. ترقب الهزات الارتدادية بعد حدوث الهزة الأولى.</a:t>
            </a:r>
          </a:p>
        </p:txBody>
      </p:sp>
    </p:spTree>
    <p:extLst>
      <p:ext uri="{BB962C8B-B14F-4D97-AF65-F5344CB8AC3E}">
        <p14:creationId xmlns:p14="http://schemas.microsoft.com/office/powerpoint/2010/main" val="2110775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14</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427638"/>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ar-IQ" dirty="0" smtClean="0"/>
              <a:t>1</a:t>
            </a:r>
            <a:r>
              <a:rPr lang="ar-IQ" b="1" dirty="0" smtClean="0"/>
              <a:t>- تعريف ظاهرة الزلازل وفهمها</a:t>
            </a:r>
          </a:p>
          <a:p>
            <a:pPr algn="r"/>
            <a:r>
              <a:rPr lang="ar-IQ" b="1" dirty="0" smtClean="0"/>
              <a:t>2- بيان أسباب حدوث الزلازل</a:t>
            </a:r>
          </a:p>
          <a:p>
            <a:pPr algn="r"/>
            <a:r>
              <a:rPr lang="ar-IQ" b="1" dirty="0" smtClean="0"/>
              <a:t>3- التطرق الى أنواع الزلازل </a:t>
            </a:r>
          </a:p>
          <a:p>
            <a:pPr algn="r"/>
            <a:r>
              <a:rPr lang="ar-IQ" b="1" dirty="0" smtClean="0"/>
              <a:t>4- توضيح اضرار الزلازل </a:t>
            </a:r>
          </a:p>
          <a:p>
            <a:pPr algn="r"/>
            <a:r>
              <a:rPr lang="ar-IQ" b="1" dirty="0" smtClean="0"/>
              <a:t>5-  التعرف على سبل الوقاية من الزلازل والحد من آثارها</a:t>
            </a:r>
            <a:endParaRPr lang="en-US" b="1" dirty="0"/>
          </a:p>
        </p:txBody>
      </p:sp>
      <p:sp>
        <p:nvSpPr>
          <p:cNvPr id="4" name="Date Placeholder 3"/>
          <p:cNvSpPr>
            <a:spLocks noGrp="1"/>
          </p:cNvSpPr>
          <p:nvPr>
            <p:ph type="dt" sz="half" idx="10"/>
          </p:nvPr>
        </p:nvSpPr>
        <p:spPr/>
        <p:txBody>
          <a:bodyPr/>
          <a:lstStyle/>
          <a:p>
            <a:fld id="{05A93482-8E69-40F7-BCAD-5662A6CADB27}" type="datetime4">
              <a:rPr lang="en-US" smtClean="0"/>
              <a:pPr/>
              <a:t>August 28, 2023</a:t>
            </a:fld>
            <a:endParaRPr lang="en-US"/>
          </a:p>
        </p:txBody>
      </p:sp>
      <p:sp>
        <p:nvSpPr>
          <p:cNvPr id="5" name="Footer Placeholder 4"/>
          <p:cNvSpPr>
            <a:spLocks noGrp="1"/>
          </p:cNvSpPr>
          <p:nvPr>
            <p:ph type="ftr" sz="quarter" idx="11"/>
          </p:nvPr>
        </p:nvSpPr>
        <p:spPr/>
        <p:txBody>
          <a:bodyPr/>
          <a:lstStyle/>
          <a:p>
            <a:r>
              <a:rPr lang="ar-IQ" sz="1600" b="1" dirty="0">
                <a:solidFill>
                  <a:srgbClr val="FF0000"/>
                </a:solidFill>
              </a:rPr>
              <a:t>جامعة بغداد / مركز التعليم المستمر</a:t>
            </a:r>
          </a:p>
          <a:p>
            <a:endParaRPr lang="en-US" sz="1600" b="1" dirty="0">
              <a:solidFill>
                <a:srgbClr val="FF00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2</a:t>
            </a:fld>
            <a:endParaRPr lang="en-US"/>
          </a:p>
        </p:txBody>
      </p:sp>
      <p:sp>
        <p:nvSpPr>
          <p:cNvPr id="2" name="Title 1"/>
          <p:cNvSpPr>
            <a:spLocks noGrp="1"/>
          </p:cNvSpPr>
          <p:nvPr>
            <p:ph type="title"/>
          </p:nvPr>
        </p:nvSpPr>
        <p:spPr/>
        <p:txBody>
          <a:bodyPr/>
          <a:lstStyle/>
          <a:p>
            <a:r>
              <a:rPr lang="ar-IQ" b="1" dirty="0" smtClean="0">
                <a:solidFill>
                  <a:srgbClr val="FF0000"/>
                </a:solidFill>
              </a:rPr>
              <a:t>اهداف المحاضرة</a:t>
            </a:r>
            <a:endParaRPr lang="en-US" b="1" dirty="0">
              <a:solidFill>
                <a:srgbClr val="FF0000"/>
              </a:solidFill>
            </a:endParaRPr>
          </a:p>
        </p:txBody>
      </p:sp>
    </p:spTree>
    <p:extLst>
      <p:ext uri="{BB962C8B-B14F-4D97-AF65-F5344CB8AC3E}">
        <p14:creationId xmlns:p14="http://schemas.microsoft.com/office/powerpoint/2010/main" val="40946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r>
              <a:rPr lang="ar-IQ" sz="1600" b="1" dirty="0">
                <a:solidFill>
                  <a:srgbClr val="FF0000"/>
                </a:solidFill>
              </a:rPr>
              <a:t>جامعة بغداد / مركز التعليم المستمر</a:t>
            </a:r>
            <a:endParaRPr lang="ar-IQ" sz="1600" b="1" dirty="0">
              <a:solidFill>
                <a:srgbClr val="FF00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pPr/>
              <a:t>3</a:t>
            </a:fld>
            <a:endParaRPr lang="en-US"/>
          </a:p>
        </p:txBody>
      </p:sp>
      <p:sp>
        <p:nvSpPr>
          <p:cNvPr id="5" name="Rectangle 4"/>
          <p:cNvSpPr/>
          <p:nvPr/>
        </p:nvSpPr>
        <p:spPr>
          <a:xfrm>
            <a:off x="1465872" y="1700808"/>
            <a:ext cx="6480720" cy="1894749"/>
          </a:xfrm>
          <a:prstGeom prst="rect">
            <a:avLst/>
          </a:prstGeom>
        </p:spPr>
        <p:txBody>
          <a:bodyPr wrap="square">
            <a:spAutoFit/>
          </a:bodyPr>
          <a:lstStyle/>
          <a:p>
            <a:pPr algn="r">
              <a:lnSpc>
                <a:spcPct val="150000"/>
              </a:lnSpc>
            </a:pPr>
            <a:r>
              <a:rPr lang="ar-IQ" sz="1600" b="1" dirty="0">
                <a:solidFill>
                  <a:srgbClr val="FF0000"/>
                </a:solidFill>
              </a:rPr>
              <a:t>الزلازل</a:t>
            </a:r>
            <a:r>
              <a:rPr lang="ar-IQ" sz="1600" b="1" dirty="0" smtClean="0">
                <a:solidFill>
                  <a:srgbClr val="FF0000"/>
                </a:solidFill>
              </a:rPr>
              <a:t>:</a:t>
            </a:r>
            <a:endParaRPr lang="ar-IQ" sz="1600" b="1" dirty="0">
              <a:solidFill>
                <a:srgbClr val="FF0000"/>
              </a:solidFill>
            </a:endParaRPr>
          </a:p>
          <a:p>
            <a:pPr algn="r">
              <a:lnSpc>
                <a:spcPct val="150000"/>
              </a:lnSpc>
            </a:pPr>
            <a:r>
              <a:rPr lang="ar-IQ" sz="1600" b="1" dirty="0"/>
              <a:t>وهي عبار عن هزات أرضية تصيب قشرة الأرض وتنتشر في شكل موجات خلال مساحات شاسعة منها. وتعاني قشرة الأرض دائما من الحركات الزلزالية نظرا لعدم استقرار باطنها إلا أن هذه الهزات المستديمة يكون عادة من </a:t>
            </a:r>
            <a:r>
              <a:rPr lang="ar-IQ" sz="1600" b="1" dirty="0" smtClean="0"/>
              <a:t>الضعف الجيولوجي او البنيوي، </a:t>
            </a:r>
            <a:r>
              <a:rPr lang="ar-IQ" sz="1600" b="1" dirty="0"/>
              <a:t>بحيث لا نشعر بها ، ولا </a:t>
            </a:r>
            <a:r>
              <a:rPr lang="ar-IQ" sz="1600" b="1" dirty="0" smtClean="0"/>
              <a:t>يمكن تحسسها </a:t>
            </a:r>
            <a:r>
              <a:rPr lang="ar-IQ" sz="1600" b="1" dirty="0"/>
              <a:t>إلا أجهزة الرصد (السيسموجراف) </a:t>
            </a:r>
            <a:r>
              <a:rPr lang="ar-IQ" sz="1600" b="1" dirty="0" smtClean="0"/>
              <a:t>.</a:t>
            </a:r>
            <a:endParaRPr lang="ar-IQ" sz="1600" b="1" dirty="0"/>
          </a:p>
        </p:txBody>
      </p:sp>
      <p:sp>
        <p:nvSpPr>
          <p:cNvPr id="6" name="Rectangle 5"/>
          <p:cNvSpPr/>
          <p:nvPr/>
        </p:nvSpPr>
        <p:spPr>
          <a:xfrm>
            <a:off x="1605408" y="3501008"/>
            <a:ext cx="6365232" cy="1938992"/>
          </a:xfrm>
          <a:prstGeom prst="rect">
            <a:avLst/>
          </a:prstGeom>
        </p:spPr>
        <p:txBody>
          <a:bodyPr wrap="square">
            <a:spAutoFit/>
          </a:bodyPr>
          <a:lstStyle/>
          <a:p>
            <a:pPr algn="r">
              <a:lnSpc>
                <a:spcPct val="150000"/>
              </a:lnSpc>
            </a:pPr>
            <a:r>
              <a:rPr lang="ar-IQ" sz="1600" b="1" dirty="0"/>
              <a:t>ان حركة الصخور بفعل </a:t>
            </a:r>
            <a:r>
              <a:rPr lang="ar-IQ" sz="1600" b="1" dirty="0" smtClean="0"/>
              <a:t>الزلازل </a:t>
            </a:r>
            <a:r>
              <a:rPr lang="ar-IQ" sz="1600" b="1" dirty="0"/>
              <a:t>تحدث دمار هائل بالمنشآت الهندسية، </a:t>
            </a:r>
            <a:r>
              <a:rPr lang="ar-IQ" sz="1600" b="1" dirty="0" smtClean="0"/>
              <a:t>كما </a:t>
            </a:r>
            <a:r>
              <a:rPr lang="ar-IQ" sz="1600" b="1" dirty="0"/>
              <a:t>يمكن أن تجعل </a:t>
            </a:r>
            <a:r>
              <a:rPr lang="ar-IQ" sz="1600" b="1" dirty="0" smtClean="0"/>
              <a:t>الأنهار </a:t>
            </a:r>
            <a:r>
              <a:rPr lang="ar-IQ" sz="1600" b="1" dirty="0"/>
              <a:t>تغير مسارها، وتعمل على جفاف بعض الينابيع وظهور اخرى، ويمكن </a:t>
            </a:r>
            <a:r>
              <a:rPr lang="ar-IQ" sz="1600" b="1" dirty="0" smtClean="0"/>
              <a:t>للزلازل </a:t>
            </a:r>
            <a:r>
              <a:rPr lang="ar-IQ" sz="1600" b="1" dirty="0"/>
              <a:t>أن تسبب انهيارات أرضية ينتج عنها خسائر في </a:t>
            </a:r>
            <a:r>
              <a:rPr lang="ar-IQ" sz="1600" b="1" dirty="0" smtClean="0"/>
              <a:t>الارواح </a:t>
            </a:r>
            <a:r>
              <a:rPr lang="ar-IQ" sz="1600" b="1" dirty="0"/>
              <a:t>والممتلكات كما أن </a:t>
            </a:r>
            <a:r>
              <a:rPr lang="ar-IQ" sz="1600" b="1" dirty="0" smtClean="0"/>
              <a:t>الزلازل </a:t>
            </a:r>
            <a:r>
              <a:rPr lang="ar-IQ" sz="1600" b="1" dirty="0"/>
              <a:t>التي تحدث تحت البحار والمحيطات قد تُكون موجة مياه عالية تسمى </a:t>
            </a:r>
            <a:r>
              <a:rPr lang="ar-IQ" sz="1600" b="1" dirty="0" smtClean="0">
                <a:solidFill>
                  <a:srgbClr val="FF0000"/>
                </a:solidFill>
              </a:rPr>
              <a:t>«تسونامي» </a:t>
            </a:r>
            <a:r>
              <a:rPr lang="ar-IQ" sz="1600" b="1" dirty="0"/>
              <a:t>تغمر الشواطىء بعشرات الكيلومترات.</a:t>
            </a:r>
            <a:endParaRPr lang="en-US" sz="1600" b="1" dirty="0"/>
          </a:p>
        </p:txBody>
      </p:sp>
    </p:spTree>
    <p:extLst>
      <p:ext uri="{BB962C8B-B14F-4D97-AF65-F5344CB8AC3E}">
        <p14:creationId xmlns:p14="http://schemas.microsoft.com/office/powerpoint/2010/main" val="3353698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76056" y="6309320"/>
            <a:ext cx="3786690" cy="365125"/>
          </a:xfrm>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a:xfrm>
            <a:off x="3635896" y="5373216"/>
            <a:ext cx="2664296" cy="216024"/>
          </a:xfrm>
        </p:spPr>
        <p:txBody>
          <a:bodyPr/>
          <a:lstStyle/>
          <a:p>
            <a:r>
              <a:rPr lang="ar-IQ" sz="1400" b="1" dirty="0" smtClean="0">
                <a:solidFill>
                  <a:schemeClr val="tx1"/>
                </a:solidFill>
              </a:rPr>
              <a:t>صورة (1) كيفية حدوث الزلازل</a:t>
            </a:r>
            <a:endParaRPr lang="en-US" sz="1600" b="1" dirty="0">
              <a:solidFill>
                <a:schemeClr val="bg1"/>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pPr/>
              <a:t>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824" y="1340768"/>
            <a:ext cx="6120680" cy="374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30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a:xfrm>
            <a:off x="2375756" y="5877272"/>
            <a:ext cx="4680520" cy="365125"/>
          </a:xfrm>
        </p:spPr>
        <p:txBody>
          <a:bodyPr/>
          <a:lstStyle/>
          <a:p>
            <a:r>
              <a:rPr lang="ar-IQ" sz="1200" b="1" dirty="0"/>
              <a:t>صورة (2) تكسر صخور القشرة الارضية والاضرار الناجمة عنها في المنشآت الهندسية</a:t>
            </a:r>
          </a:p>
          <a:p>
            <a:endParaRPr lang="en-US" sz="1600" b="1"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16832"/>
            <a:ext cx="5904656" cy="361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91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r>
              <a:rPr lang="ar-IQ" sz="1600" b="1" dirty="0">
                <a:solidFill>
                  <a:srgbClr val="FF0000"/>
                </a:solidFill>
              </a:rPr>
              <a:t>جامعة بغداد / مركز التعليم المستمر</a:t>
            </a:r>
          </a:p>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6</a:t>
            </a:fld>
            <a:endParaRPr lang="en-US"/>
          </a:p>
        </p:txBody>
      </p:sp>
      <p:sp>
        <p:nvSpPr>
          <p:cNvPr id="5" name="Rectangle 4"/>
          <p:cNvSpPr/>
          <p:nvPr/>
        </p:nvSpPr>
        <p:spPr>
          <a:xfrm>
            <a:off x="1115616" y="1628800"/>
            <a:ext cx="6912768" cy="3508653"/>
          </a:xfrm>
          <a:prstGeom prst="rect">
            <a:avLst/>
          </a:prstGeom>
        </p:spPr>
        <p:txBody>
          <a:bodyPr wrap="square">
            <a:spAutoFit/>
          </a:bodyPr>
          <a:lstStyle/>
          <a:p>
            <a:pPr algn="r">
              <a:lnSpc>
                <a:spcPct val="150000"/>
              </a:lnSpc>
            </a:pPr>
            <a:r>
              <a:rPr lang="ar-IQ" sz="2000" b="1" dirty="0" smtClean="0">
                <a:solidFill>
                  <a:srgbClr val="FF0000"/>
                </a:solidFill>
              </a:rPr>
              <a:t>أسباب حدوث الزلازل :</a:t>
            </a:r>
            <a:endParaRPr lang="ar-IQ" sz="2000" b="1" dirty="0">
              <a:solidFill>
                <a:srgbClr val="FF0000"/>
              </a:solidFill>
            </a:endParaRPr>
          </a:p>
          <a:p>
            <a:pPr algn="r">
              <a:lnSpc>
                <a:spcPct val="150000"/>
              </a:lnSpc>
            </a:pPr>
            <a:r>
              <a:rPr lang="ar-IQ" sz="1600" b="1" dirty="0" smtClean="0"/>
              <a:t>1- </a:t>
            </a:r>
            <a:r>
              <a:rPr lang="ar-IQ" sz="1600" b="1" dirty="0" smtClean="0"/>
              <a:t>انتقال </a:t>
            </a:r>
            <a:r>
              <a:rPr lang="ar-IQ" sz="1600" b="1" dirty="0"/>
              <a:t>الرسوبيات على مساحة كبيرة من الأرض بكمية </a:t>
            </a:r>
            <a:r>
              <a:rPr lang="ar-IQ" sz="1600" b="1" dirty="0" smtClean="0"/>
              <a:t>كبيرة بوساطة عوامل </a:t>
            </a:r>
            <a:r>
              <a:rPr lang="ar-IQ" sz="1600" b="1" dirty="0"/>
              <a:t>التعرية التي تنقلها وترسبها في البحار والمحيطات</a:t>
            </a:r>
            <a:r>
              <a:rPr lang="ar-IQ" sz="1600" b="1" dirty="0" smtClean="0"/>
              <a:t>، </a:t>
            </a:r>
            <a:r>
              <a:rPr lang="ar-IQ" sz="1600" b="1" dirty="0"/>
              <a:t>وحدوث ثقل على تلك المساحة، وهذا يتسبب في الاختلال بطبقات الأرض وتحرك طبقات القشرة الأرضية </a:t>
            </a:r>
            <a:r>
              <a:rPr lang="ar-IQ" sz="1600" b="1" dirty="0" smtClean="0"/>
              <a:t>وبهذا  يؤدي الى حدوث الزلازل</a:t>
            </a:r>
            <a:r>
              <a:rPr lang="ar-IQ" sz="1600" b="1" dirty="0"/>
              <a:t>.</a:t>
            </a:r>
          </a:p>
          <a:p>
            <a:pPr algn="r">
              <a:lnSpc>
                <a:spcPct val="150000"/>
              </a:lnSpc>
            </a:pPr>
            <a:r>
              <a:rPr lang="ar-IQ" sz="1600" b="1" dirty="0" smtClean="0"/>
              <a:t>2- ارتفاع </a:t>
            </a:r>
            <a:r>
              <a:rPr lang="ar-IQ" sz="1600" b="1" dirty="0"/>
              <a:t>درجة الحرارة في باطن الأرض يتسبب في انصهار المكونات </a:t>
            </a:r>
            <a:r>
              <a:rPr lang="ar-IQ" sz="1600" b="1" dirty="0" smtClean="0"/>
              <a:t>الصخرية وبدوره يؤدي الى تحركات المواد الصخرية المنصهرة خلال قشرة الأرض أو أسفلها، مما يسبب في التآكل </a:t>
            </a:r>
            <a:r>
              <a:rPr lang="ar-IQ" sz="1600" b="1" dirty="0"/>
              <a:t>في الطبقات الصخرية، وتقوم بالتحرك بشكل تلقائي </a:t>
            </a:r>
            <a:r>
              <a:rPr lang="ar-IQ" sz="1600" b="1" dirty="0" smtClean="0"/>
              <a:t>الامر الذي يؤدي بحدوث الزلازل.</a:t>
            </a:r>
            <a:endParaRPr lang="ar-IQ" sz="1600" b="1" dirty="0"/>
          </a:p>
          <a:p>
            <a:pPr algn="r">
              <a:lnSpc>
                <a:spcPct val="150000"/>
              </a:lnSpc>
            </a:pPr>
            <a:r>
              <a:rPr lang="ar-IQ" sz="1600" b="1" dirty="0" smtClean="0"/>
              <a:t>3- من </a:t>
            </a:r>
            <a:r>
              <a:rPr lang="ar-IQ" sz="1600" b="1" dirty="0"/>
              <a:t>أهم أسباب الزلازل أيضاً الانفجارات البركانية التي تؤثر سلبياً على طبقات الأرض، وبالتالي حدوث </a:t>
            </a:r>
            <a:r>
              <a:rPr lang="ar-IQ" sz="1600" b="1" dirty="0" smtClean="0"/>
              <a:t>الاهتزازات و </a:t>
            </a:r>
            <a:r>
              <a:rPr lang="ar-IQ" sz="1600" b="1" dirty="0"/>
              <a:t>تشقق وتكسر في قشرة الأرض بسبب اضطراب التوازن فيها </a:t>
            </a:r>
            <a:r>
              <a:rPr lang="ar-IQ" sz="1600" b="1" dirty="0" smtClean="0"/>
              <a:t>.</a:t>
            </a:r>
            <a:endParaRPr lang="ar-IQ" b="1" dirty="0"/>
          </a:p>
        </p:txBody>
      </p:sp>
    </p:spTree>
    <p:extLst>
      <p:ext uri="{BB962C8B-B14F-4D97-AF65-F5344CB8AC3E}">
        <p14:creationId xmlns:p14="http://schemas.microsoft.com/office/powerpoint/2010/main" val="400680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48064" y="6113399"/>
            <a:ext cx="3786690" cy="365125"/>
          </a:xfrm>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a:xfrm>
            <a:off x="3491880" y="1196752"/>
            <a:ext cx="3888432" cy="311509"/>
          </a:xfrm>
        </p:spPr>
        <p:txBody>
          <a:bodyPr/>
          <a:lstStyle/>
          <a:p>
            <a:r>
              <a:rPr lang="ar-IQ" sz="1600" b="1" dirty="0" smtClean="0"/>
              <a:t>صورة (3) أسباب حدوث الزلازل</a:t>
            </a:r>
            <a:endParaRPr lang="en-US" sz="1600" b="1"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43850"/>
            <a:ext cx="6264696" cy="4563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061168" y="5937072"/>
            <a:ext cx="2736304" cy="202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44848" y="5780848"/>
            <a:ext cx="1323262" cy="31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763688" y="5589240"/>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5-Point Star 8"/>
          <p:cNvSpPr/>
          <p:nvPr/>
        </p:nvSpPr>
        <p:spPr>
          <a:xfrm>
            <a:off x="2843808" y="5660777"/>
            <a:ext cx="487774" cy="3162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635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a:p>
        </p:txBody>
      </p:sp>
      <p:sp>
        <p:nvSpPr>
          <p:cNvPr id="3" name="Footer Placeholder 2"/>
          <p:cNvSpPr>
            <a:spLocks noGrp="1"/>
          </p:cNvSpPr>
          <p:nvPr>
            <p:ph type="ftr" sz="quarter" idx="11"/>
          </p:nvPr>
        </p:nvSpPr>
        <p:spPr/>
        <p:txBody>
          <a:bodyPr/>
          <a:lstStyle/>
          <a:p>
            <a:r>
              <a:rPr lang="ar-IQ" sz="1600" b="1" dirty="0">
                <a:solidFill>
                  <a:srgbClr val="FF0000"/>
                </a:solidFill>
              </a:rPr>
              <a:t>جامعة بغداد / مركز التعليم المستمر</a:t>
            </a:r>
          </a:p>
          <a:p>
            <a:endParaRPr lang="en-US" sz="1600" b="1" dirty="0">
              <a:solidFill>
                <a:srgbClr val="FF00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pPr/>
              <a:t>8</a:t>
            </a:fld>
            <a:endParaRPr lang="en-US"/>
          </a:p>
        </p:txBody>
      </p:sp>
      <p:sp>
        <p:nvSpPr>
          <p:cNvPr id="5" name="Rectangle 4"/>
          <p:cNvSpPr/>
          <p:nvPr/>
        </p:nvSpPr>
        <p:spPr>
          <a:xfrm>
            <a:off x="3923928" y="1556792"/>
            <a:ext cx="4572000" cy="646331"/>
          </a:xfrm>
          <a:prstGeom prst="rect">
            <a:avLst/>
          </a:prstGeom>
        </p:spPr>
        <p:txBody>
          <a:bodyPr>
            <a:spAutoFit/>
          </a:bodyPr>
          <a:lstStyle/>
          <a:p>
            <a:pPr algn="r"/>
            <a:r>
              <a:rPr lang="ar-IQ" b="1" dirty="0"/>
              <a:t>وبناء على ذلك يمكن تقسيم الزلازل إلى أنواع بحسب القوى التي تسببها:</a:t>
            </a:r>
            <a:endParaRPr lang="en-US" b="1" dirty="0"/>
          </a:p>
        </p:txBody>
      </p:sp>
      <p:sp>
        <p:nvSpPr>
          <p:cNvPr id="6" name="Rectangle 5"/>
          <p:cNvSpPr/>
          <p:nvPr/>
        </p:nvSpPr>
        <p:spPr>
          <a:xfrm>
            <a:off x="1152160" y="2203123"/>
            <a:ext cx="6984776" cy="3462486"/>
          </a:xfrm>
          <a:prstGeom prst="rect">
            <a:avLst/>
          </a:prstGeom>
        </p:spPr>
        <p:txBody>
          <a:bodyPr wrap="square">
            <a:spAutoFit/>
          </a:bodyPr>
          <a:lstStyle/>
          <a:p>
            <a:pPr algn="r">
              <a:lnSpc>
                <a:spcPct val="150000"/>
              </a:lnSpc>
            </a:pPr>
            <a:r>
              <a:rPr lang="ar-IQ" sz="1600" b="1" dirty="0" smtClean="0">
                <a:solidFill>
                  <a:srgbClr val="FF0000"/>
                </a:solidFill>
              </a:rPr>
              <a:t>1- </a:t>
            </a:r>
            <a:r>
              <a:rPr lang="ar-IQ" sz="1600" b="1" dirty="0">
                <a:solidFill>
                  <a:srgbClr val="FF0000"/>
                </a:solidFill>
              </a:rPr>
              <a:t>زلازل بركانية:</a:t>
            </a:r>
          </a:p>
          <a:p>
            <a:pPr algn="r">
              <a:lnSpc>
                <a:spcPct val="150000"/>
              </a:lnSpc>
            </a:pPr>
            <a:r>
              <a:rPr lang="ar-IQ" sz="1600" b="1" dirty="0"/>
              <a:t>ويرتبط حدوثها بالنشاط البركاني ، واندفاع المواد الصخرية المنصهرة من جوف الأرض إلى سطحها، مثال ذلك ما يصحب ثوران براكين جزر هاواي من زلازل غاية في العنف والقوة، وحينما ثار بركان كراكاتا وفي (إندونيسيا) أحدث الكثير من التدمير والتخريب، فقد أدى انفجاره إلى إحداث هزات عنيفة أثارت مياه البحر في شكل أمواج ضخمة عارمة أغارت على السهول الواقعة في الجزر القريبة منها فأغرقتها ، ودمرت المنازل وشردت العديد من السكان ، وأحدثت خسائر فادحة لسكان جزيرتي لسكان سومطرة وجاوه والجزر الأخرى المجاورة.</a:t>
            </a:r>
          </a:p>
          <a:p>
            <a:pPr algn="r">
              <a:lnSpc>
                <a:spcPct val="150000"/>
              </a:lnSpc>
            </a:pPr>
            <a:r>
              <a:rPr lang="ar-IQ" sz="1600" b="1" dirty="0"/>
              <a:t>ومع هذا فإن معظم الهزات الزلزالية التي تحدث بسبب النشاط البركاني هي في الواقع هزات محلية لا تثر في مساحات كبيرة ، كما أن كثيرا من الثورانات البركانية تصحبها هزات ضعيفة </a:t>
            </a:r>
            <a:r>
              <a:rPr lang="ar-IQ" dirty="0"/>
              <a:t>.</a:t>
            </a:r>
          </a:p>
        </p:txBody>
      </p:sp>
    </p:spTree>
    <p:extLst>
      <p:ext uri="{BB962C8B-B14F-4D97-AF65-F5344CB8AC3E}">
        <p14:creationId xmlns:p14="http://schemas.microsoft.com/office/powerpoint/2010/main" val="394567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28, 2023</a:t>
            </a:fld>
            <a:endParaRPr lang="en-US" dirty="0"/>
          </a:p>
        </p:txBody>
      </p:sp>
      <p:sp>
        <p:nvSpPr>
          <p:cNvPr id="3" name="Footer Placeholder 2"/>
          <p:cNvSpPr>
            <a:spLocks noGrp="1"/>
          </p:cNvSpPr>
          <p:nvPr>
            <p:ph type="ftr" sz="quarter" idx="11"/>
          </p:nvPr>
        </p:nvSpPr>
        <p:spPr>
          <a:xfrm>
            <a:off x="179512" y="6381328"/>
            <a:ext cx="3786691" cy="365125"/>
          </a:xfrm>
        </p:spPr>
        <p:txBody>
          <a:bodyPr/>
          <a:lstStyle/>
          <a:p>
            <a:r>
              <a:rPr lang="ar-IQ" sz="1400" b="1" dirty="0">
                <a:solidFill>
                  <a:srgbClr val="FF0000"/>
                </a:solidFill>
              </a:rPr>
              <a:t>جامعة بغداد / مركز التعليم المستمر</a:t>
            </a:r>
          </a:p>
          <a:p>
            <a:endParaRPr lang="en-US" sz="1600" b="1" dirty="0">
              <a:solidFill>
                <a:srgbClr val="FF00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pPr/>
              <a:t>9</a:t>
            </a:fld>
            <a:endParaRPr lang="en-US"/>
          </a:p>
        </p:txBody>
      </p:sp>
      <p:sp>
        <p:nvSpPr>
          <p:cNvPr id="5" name="Rectangle 4"/>
          <p:cNvSpPr/>
          <p:nvPr/>
        </p:nvSpPr>
        <p:spPr>
          <a:xfrm>
            <a:off x="179512" y="1556792"/>
            <a:ext cx="8784976" cy="4524315"/>
          </a:xfrm>
          <a:prstGeom prst="rect">
            <a:avLst/>
          </a:prstGeom>
        </p:spPr>
        <p:txBody>
          <a:bodyPr wrap="square">
            <a:spAutoFit/>
          </a:bodyPr>
          <a:lstStyle/>
          <a:p>
            <a:pPr algn="r">
              <a:lnSpc>
                <a:spcPct val="150000"/>
              </a:lnSpc>
            </a:pPr>
            <a:r>
              <a:rPr lang="ar-IQ" sz="1600" b="1" dirty="0">
                <a:solidFill>
                  <a:srgbClr val="FF0000"/>
                </a:solidFill>
              </a:rPr>
              <a:t>2- زلازل تكنونية:</a:t>
            </a:r>
          </a:p>
          <a:p>
            <a:pPr algn="r">
              <a:lnSpc>
                <a:spcPct val="150000"/>
              </a:lnSpc>
            </a:pPr>
            <a:r>
              <a:rPr lang="ar-IQ" sz="1600" b="1" dirty="0"/>
              <a:t>وتحدث في المناطق التي تصيبها الانكسارات وتتعرض للتصدع، وهذا النوع شائع كثير الحدوث . وهو يتركز على الخصوص في القشرة السطحية على أعماق تصل إلى 70 كم.</a:t>
            </a:r>
          </a:p>
          <a:p>
            <a:pPr algn="r">
              <a:lnSpc>
                <a:spcPct val="150000"/>
              </a:lnSpc>
            </a:pPr>
            <a:r>
              <a:rPr lang="ar-IQ" sz="1600" b="1" dirty="0">
                <a:solidFill>
                  <a:srgbClr val="FF0000"/>
                </a:solidFill>
              </a:rPr>
              <a:t>3- زلازل بلوتونية </a:t>
            </a:r>
            <a:r>
              <a:rPr lang="ar-IQ" sz="1600" b="1" dirty="0" smtClean="0">
                <a:solidFill>
                  <a:srgbClr val="FF0000"/>
                </a:solidFill>
              </a:rPr>
              <a:t>: </a:t>
            </a:r>
            <a:r>
              <a:rPr lang="ar-IQ" sz="1600" b="1" dirty="0" smtClean="0"/>
              <a:t>(</a:t>
            </a:r>
            <a:r>
              <a:rPr lang="ar-IQ" sz="1600" b="1" dirty="0"/>
              <a:t>نسبة إلى بلوتو </a:t>
            </a:r>
            <a:r>
              <a:rPr lang="ar-IQ" sz="1600" b="1" dirty="0" smtClean="0"/>
              <a:t>إله الأرض </a:t>
            </a:r>
            <a:r>
              <a:rPr lang="ar-IQ" sz="1600" b="1" dirty="0"/>
              <a:t>عند الإغريق )</a:t>
            </a:r>
          </a:p>
          <a:p>
            <a:pPr algn="r">
              <a:lnSpc>
                <a:spcPct val="150000"/>
              </a:lnSpc>
            </a:pPr>
            <a:r>
              <a:rPr lang="ar-IQ" sz="1600" b="1" dirty="0"/>
              <a:t>ويوجد مركزها على عمق سحيق من الأرض . فقد سجلت زلازل على عمق 800 كم في شرقي آسيا.</a:t>
            </a:r>
          </a:p>
          <a:p>
            <a:pPr algn="r">
              <a:lnSpc>
                <a:spcPct val="150000"/>
              </a:lnSpc>
            </a:pPr>
            <a:r>
              <a:rPr lang="ar-IQ" sz="1600" b="1" dirty="0"/>
              <a:t>هذا ويحدث النوعان الأخيران – التكتوني والبلوتوني - على الخصوص نتيجة لتحركات في قشرة الأرض وما تحتها . وهناك كثير من الأدلة والشواهد المقنعة تشير إلى أن معظم الهزات الأرضية الرئيسية تحدث نتيجة لضغوط عنيفة فجائية في قشرة الأرض، ينجم عنها تصدع وانتقال الطبقات على طول خطوط انكسارات قديمة كانت موجودة بالفعل.</a:t>
            </a:r>
          </a:p>
          <a:p>
            <a:pPr algn="r">
              <a:lnSpc>
                <a:spcPct val="150000"/>
              </a:lnSpc>
            </a:pPr>
            <a:r>
              <a:rPr lang="ar-IQ" sz="1600" b="1" dirty="0"/>
              <a:t>ففي كالفورنيا يوجد نطاق انكساري يمتد مسافة تقرب من ألف كيلو متر وقد حدثت في مجاله حركة فجائية في عام 1906 سببت زلزالا عنيفا أحدث خسائر فادخة ، وكانت الحركة أفقية فلم يظهر عنها ظهور حافات انكسارية وإنما سببت تزحزح الطرق وأسوار المزارع والحدائق من مواضعها الأصلية إلى مواقع أخرى على طول خط الانكسار ، وقد بلغ مقدار التزحزح الأفقي نحو ستة أمتار.</a:t>
            </a:r>
          </a:p>
          <a:p>
            <a:pPr algn="r">
              <a:lnSpc>
                <a:spcPct val="150000"/>
              </a:lnSpc>
            </a:pPr>
            <a:endParaRPr lang="ar-IQ" sz="1600" b="1" dirty="0"/>
          </a:p>
        </p:txBody>
      </p:sp>
    </p:spTree>
    <p:extLst>
      <p:ext uri="{BB962C8B-B14F-4D97-AF65-F5344CB8AC3E}">
        <p14:creationId xmlns:p14="http://schemas.microsoft.com/office/powerpoint/2010/main" val="1136019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394</TotalTime>
  <Words>1033</Words>
  <Application>Microsoft Office PowerPoint</Application>
  <PresentationFormat>On-screen Show (4:3)</PresentationFormat>
  <Paragraphs>100</Paragraphs>
  <Slides>14</Slides>
  <Notes>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Waveform</vt:lpstr>
      <vt:lpstr>Pushpin</vt:lpstr>
      <vt:lpstr>Couture</vt:lpstr>
      <vt:lpstr>           الزلازل</vt:lpstr>
      <vt:lpstr>اهداف المحاضرة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الزلازل</dc:title>
  <dc:creator>dell</dc:creator>
  <cp:lastModifiedBy>dell</cp:lastModifiedBy>
  <cp:revision>33</cp:revision>
  <dcterms:created xsi:type="dcterms:W3CDTF">2023-08-28T12:48:51Z</dcterms:created>
  <dcterms:modified xsi:type="dcterms:W3CDTF">2023-08-28T19:47:08Z</dcterms:modified>
</cp:coreProperties>
</file>