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6" r:id="rId2"/>
    <p:sldId id="257" r:id="rId3"/>
    <p:sldId id="258" r:id="rId4"/>
    <p:sldId id="262" r:id="rId5"/>
    <p:sldId id="263" r:id="rId6"/>
    <p:sldId id="266" r:id="rId7"/>
    <p:sldId id="268" r:id="rId8"/>
    <p:sldId id="270" r:id="rId9"/>
    <p:sldId id="271" r:id="rId10"/>
    <p:sldId id="272" r:id="rId11"/>
  </p:sldIdLst>
  <p:sldSz cx="12192000" cy="6858000"/>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4380"/>
    <p:restoredTop sz="94454" autoAdjust="0"/>
  </p:normalViewPr>
  <p:slideViewPr>
    <p:cSldViewPr snapToGrid="0">
      <p:cViewPr varScale="1">
        <p:scale>
          <a:sx n="74" d="100"/>
          <a:sy n="74" d="100"/>
        </p:scale>
        <p:origin x="552"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ar-SA" smtClean="0"/>
              <a:t>انقر لتحرير نمط العنوان الرئيسي</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en-US" dirty="0"/>
          </a:p>
        </p:txBody>
      </p:sp>
      <p:sp>
        <p:nvSpPr>
          <p:cNvPr id="4" name="Date Placeholder 3"/>
          <p:cNvSpPr>
            <a:spLocks noGrp="1"/>
          </p:cNvSpPr>
          <p:nvPr>
            <p:ph type="dt" sz="half" idx="10"/>
          </p:nvPr>
        </p:nvSpPr>
        <p:spPr/>
        <p:txBody>
          <a:bodyPr/>
          <a:lstStyle/>
          <a:p>
            <a:fld id="{97786CD2-D044-431A-BC7B-57325B6139DA}" type="datetimeFigureOut">
              <a:rPr lang="ar-IQ" smtClean="0"/>
              <a:t>29/10/1445</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EE34E684-4825-45D2-B8A9-731E56FF9603}" type="slidenum">
              <a:rPr lang="ar-IQ" smtClean="0"/>
              <a:t>‹#›</a:t>
            </a:fld>
            <a:endParaRPr lang="ar-IQ"/>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7610887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صورة بانورامية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ar-SA" smtClean="0"/>
              <a:t>انقر فوق الأيقونة لإضافة صورة</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smtClean="0"/>
              <a:t>انقر لتحرير أنماط النص الرئيسي</a:t>
            </a:r>
          </a:p>
        </p:txBody>
      </p:sp>
      <p:sp>
        <p:nvSpPr>
          <p:cNvPr id="3" name="Date Placeholder 2"/>
          <p:cNvSpPr>
            <a:spLocks noGrp="1"/>
          </p:cNvSpPr>
          <p:nvPr>
            <p:ph type="dt" sz="half" idx="10"/>
          </p:nvPr>
        </p:nvSpPr>
        <p:spPr/>
        <p:txBody>
          <a:bodyPr/>
          <a:lstStyle/>
          <a:p>
            <a:fld id="{97786CD2-D044-431A-BC7B-57325B6139DA}" type="datetimeFigureOut">
              <a:rPr lang="ar-IQ" smtClean="0"/>
              <a:t>29/10/1445</a:t>
            </a:fld>
            <a:endParaRPr lang="ar-IQ"/>
          </a:p>
        </p:txBody>
      </p:sp>
      <p:sp>
        <p:nvSpPr>
          <p:cNvPr id="4" name="Footer Placeholder 3"/>
          <p:cNvSpPr>
            <a:spLocks noGrp="1"/>
          </p:cNvSpPr>
          <p:nvPr>
            <p:ph type="ftr" sz="quarter" idx="11"/>
          </p:nvPr>
        </p:nvSpPr>
        <p:spPr/>
        <p:txBody>
          <a:bodyPr/>
          <a:lstStyle/>
          <a:p>
            <a:endParaRPr lang="ar-IQ"/>
          </a:p>
        </p:txBody>
      </p:sp>
      <p:sp>
        <p:nvSpPr>
          <p:cNvPr id="5" name="Slide Number Placeholder 4"/>
          <p:cNvSpPr>
            <a:spLocks noGrp="1"/>
          </p:cNvSpPr>
          <p:nvPr>
            <p:ph type="sldNum" sz="quarter" idx="12"/>
          </p:nvPr>
        </p:nvSpPr>
        <p:spPr/>
        <p:txBody>
          <a:bodyPr/>
          <a:lstStyle/>
          <a:p>
            <a:fld id="{EE34E684-4825-45D2-B8A9-731E56FF9603}" type="slidenum">
              <a:rPr lang="ar-IQ" smtClean="0"/>
              <a:t>‹#›</a:t>
            </a:fld>
            <a:endParaRPr lang="ar-IQ"/>
          </a:p>
        </p:txBody>
      </p:sp>
    </p:spTree>
    <p:extLst>
      <p:ext uri="{BB962C8B-B14F-4D97-AF65-F5344CB8AC3E}">
        <p14:creationId xmlns:p14="http://schemas.microsoft.com/office/powerpoint/2010/main" val="31605552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العنوان والتسمية ال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97786CD2-D044-431A-BC7B-57325B6139DA}" type="datetimeFigureOut">
              <a:rPr lang="ar-IQ" smtClean="0"/>
              <a:t>29/10/1445</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EE34E684-4825-45D2-B8A9-731E56FF9603}" type="slidenum">
              <a:rPr lang="ar-IQ" smtClean="0"/>
              <a:t>‹#›</a:t>
            </a:fld>
            <a:endParaRPr lang="ar-IQ"/>
          </a:p>
        </p:txBody>
      </p:sp>
    </p:spTree>
    <p:extLst>
      <p:ext uri="{BB962C8B-B14F-4D97-AF65-F5344CB8AC3E}">
        <p14:creationId xmlns:p14="http://schemas.microsoft.com/office/powerpoint/2010/main" val="66514425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اقتباس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ar-SA" smtClean="0"/>
              <a:t>انقر لتحرير نمط العنوان الرئيسي</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smtClean="0"/>
              <a:t>انقر لتحرير أنماط النص الرئيسي</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97786CD2-D044-431A-BC7B-57325B6139DA}" type="datetimeFigureOut">
              <a:rPr lang="ar-IQ" smtClean="0"/>
              <a:t>29/10/1445</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EE34E684-4825-45D2-B8A9-731E56FF9603}" type="slidenum">
              <a:rPr lang="ar-IQ" smtClean="0"/>
              <a:t>‹#›</a:t>
            </a:fld>
            <a:endParaRPr lang="ar-IQ"/>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402797002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بطاقة اسم">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97786CD2-D044-431A-BC7B-57325B6139DA}" type="datetimeFigureOut">
              <a:rPr lang="ar-IQ" smtClean="0"/>
              <a:t>29/10/1445</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EE34E684-4825-45D2-B8A9-731E56FF9603}" type="slidenum">
              <a:rPr lang="ar-IQ" smtClean="0"/>
              <a:t>‹#›</a:t>
            </a:fld>
            <a:endParaRPr lang="ar-IQ"/>
          </a:p>
        </p:txBody>
      </p:sp>
    </p:spTree>
    <p:extLst>
      <p:ext uri="{BB962C8B-B14F-4D97-AF65-F5344CB8AC3E}">
        <p14:creationId xmlns:p14="http://schemas.microsoft.com/office/powerpoint/2010/main" val="69397535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بطاقة اسم ذات اقتباس">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ar-SA" smtClean="0"/>
              <a:t>انقر لتحرير نمط العنوان الرئيسي</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ar-SA" smtClean="0"/>
              <a:t>انقر لتحرير أنماط النص الرئيسي</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97786CD2-D044-431A-BC7B-57325B6139DA}" type="datetimeFigureOut">
              <a:rPr lang="ar-IQ" smtClean="0"/>
              <a:t>29/10/1445</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EE34E684-4825-45D2-B8A9-731E56FF9603}" type="slidenum">
              <a:rPr lang="ar-IQ" smtClean="0"/>
              <a:t>‹#›</a:t>
            </a:fld>
            <a:endParaRPr lang="ar-IQ"/>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17361035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صواب أو خطأ">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ar-SA" smtClean="0"/>
              <a:t>انقر لتحرير نمط العنوان الرئيسي</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ar-SA" smtClean="0"/>
              <a:t>انقر لتحرير أنماط النص الرئيسي</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97786CD2-D044-431A-BC7B-57325B6139DA}" type="datetimeFigureOut">
              <a:rPr lang="ar-IQ" smtClean="0"/>
              <a:t>29/10/1445</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EE34E684-4825-45D2-B8A9-731E56FF9603}" type="slidenum">
              <a:rPr lang="ar-IQ" smtClean="0"/>
              <a:t>‹#›</a:t>
            </a:fld>
            <a:endParaRPr lang="ar-IQ"/>
          </a:p>
        </p:txBody>
      </p:sp>
    </p:spTree>
    <p:extLst>
      <p:ext uri="{BB962C8B-B14F-4D97-AF65-F5344CB8AC3E}">
        <p14:creationId xmlns:p14="http://schemas.microsoft.com/office/powerpoint/2010/main" val="127852242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ar-SA" smtClean="0"/>
              <a:t>انقر لتحرير نمط العنوان الرئيسي</a:t>
            </a:r>
            <a:endParaRPr lang="en-US" dirty="0"/>
          </a:p>
        </p:txBody>
      </p:sp>
      <p:sp>
        <p:nvSpPr>
          <p:cNvPr id="3" name="Vertical Text Placeholder 2"/>
          <p:cNvSpPr>
            <a:spLocks noGrp="1"/>
          </p:cNvSpPr>
          <p:nvPr>
            <p:ph type="body" orient="vert" idx="1"/>
          </p:nvPr>
        </p:nvSpPr>
        <p:spPr/>
        <p:txBody>
          <a:bodyPr vert="eaVert" ancho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97786CD2-D044-431A-BC7B-57325B6139DA}" type="datetimeFigureOut">
              <a:rPr lang="ar-IQ" smtClean="0"/>
              <a:t>29/10/1445</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EE34E684-4825-45D2-B8A9-731E56FF9603}" type="slidenum">
              <a:rPr lang="ar-IQ" smtClean="0"/>
              <a:t>‹#›</a:t>
            </a:fld>
            <a:endParaRPr lang="ar-IQ"/>
          </a:p>
        </p:txBody>
      </p:sp>
    </p:spTree>
    <p:extLst>
      <p:ext uri="{BB962C8B-B14F-4D97-AF65-F5344CB8AC3E}">
        <p14:creationId xmlns:p14="http://schemas.microsoft.com/office/powerpoint/2010/main" val="317640384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ar-SA" smtClean="0"/>
              <a:t>انقر لتحرير نمط العنوان الرئيسي</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97786CD2-D044-431A-BC7B-57325B6139DA}" type="datetimeFigureOut">
              <a:rPr lang="ar-IQ" smtClean="0"/>
              <a:t>29/10/1445</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EE34E684-4825-45D2-B8A9-731E56FF9603}" type="slidenum">
              <a:rPr lang="ar-IQ" smtClean="0"/>
              <a:t>‹#›</a:t>
            </a:fld>
            <a:endParaRPr lang="ar-IQ"/>
          </a:p>
        </p:txBody>
      </p:sp>
    </p:spTree>
    <p:extLst>
      <p:ext uri="{BB962C8B-B14F-4D97-AF65-F5344CB8AC3E}">
        <p14:creationId xmlns:p14="http://schemas.microsoft.com/office/powerpoint/2010/main" val="24533170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3" name="Content Placeholder 2"/>
          <p:cNvSpPr>
            <a:spLocks noGrp="1"/>
          </p:cNvSpPr>
          <p:nvPr>
            <p:ph idx="1"/>
          </p:nvPr>
        </p:nvSpPr>
        <p:spPr/>
        <p:txBody>
          <a:bodyPr anchor="ct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97786CD2-D044-431A-BC7B-57325B6139DA}" type="datetimeFigureOut">
              <a:rPr lang="ar-IQ" smtClean="0"/>
              <a:t>29/10/1445</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EE34E684-4825-45D2-B8A9-731E56FF9603}" type="slidenum">
              <a:rPr lang="ar-IQ" smtClean="0"/>
              <a:t>‹#›</a:t>
            </a:fld>
            <a:endParaRPr lang="ar-IQ"/>
          </a:p>
        </p:txBody>
      </p:sp>
    </p:spTree>
    <p:extLst>
      <p:ext uri="{BB962C8B-B14F-4D97-AF65-F5344CB8AC3E}">
        <p14:creationId xmlns:p14="http://schemas.microsoft.com/office/powerpoint/2010/main" val="18018556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97786CD2-D044-431A-BC7B-57325B6139DA}" type="datetimeFigureOut">
              <a:rPr lang="ar-IQ" smtClean="0"/>
              <a:t>29/10/1445</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EE34E684-4825-45D2-B8A9-731E56FF9603}" type="slidenum">
              <a:rPr lang="ar-IQ" smtClean="0"/>
              <a:t>‹#›</a:t>
            </a:fld>
            <a:endParaRPr lang="ar-IQ"/>
          </a:p>
        </p:txBody>
      </p:sp>
    </p:spTree>
    <p:extLst>
      <p:ext uri="{BB962C8B-B14F-4D97-AF65-F5344CB8AC3E}">
        <p14:creationId xmlns:p14="http://schemas.microsoft.com/office/powerpoint/2010/main" val="19699748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Date Placeholder 4"/>
          <p:cNvSpPr>
            <a:spLocks noGrp="1"/>
          </p:cNvSpPr>
          <p:nvPr>
            <p:ph type="dt" sz="half" idx="10"/>
          </p:nvPr>
        </p:nvSpPr>
        <p:spPr/>
        <p:txBody>
          <a:bodyPr/>
          <a:lstStyle/>
          <a:p>
            <a:fld id="{97786CD2-D044-431A-BC7B-57325B6139DA}" type="datetimeFigureOut">
              <a:rPr lang="ar-IQ" smtClean="0"/>
              <a:t>29/10/1445</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EE34E684-4825-45D2-B8A9-731E56FF9603}" type="slidenum">
              <a:rPr lang="ar-IQ" smtClean="0"/>
              <a:t>‹#›</a:t>
            </a:fld>
            <a:endParaRPr lang="ar-IQ"/>
          </a:p>
        </p:txBody>
      </p:sp>
    </p:spTree>
    <p:extLst>
      <p:ext uri="{BB962C8B-B14F-4D97-AF65-F5344CB8AC3E}">
        <p14:creationId xmlns:p14="http://schemas.microsoft.com/office/powerpoint/2010/main" val="19868815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7" name="Date Placeholder 6"/>
          <p:cNvSpPr>
            <a:spLocks noGrp="1"/>
          </p:cNvSpPr>
          <p:nvPr>
            <p:ph type="dt" sz="half" idx="10"/>
          </p:nvPr>
        </p:nvSpPr>
        <p:spPr/>
        <p:txBody>
          <a:bodyPr/>
          <a:lstStyle/>
          <a:p>
            <a:fld id="{97786CD2-D044-431A-BC7B-57325B6139DA}" type="datetimeFigureOut">
              <a:rPr lang="ar-IQ" smtClean="0"/>
              <a:t>29/10/1445</a:t>
            </a:fld>
            <a:endParaRPr lang="ar-IQ"/>
          </a:p>
        </p:txBody>
      </p:sp>
      <p:sp>
        <p:nvSpPr>
          <p:cNvPr id="8" name="Footer Placeholder 7"/>
          <p:cNvSpPr>
            <a:spLocks noGrp="1"/>
          </p:cNvSpPr>
          <p:nvPr>
            <p:ph type="ftr" sz="quarter" idx="11"/>
          </p:nvPr>
        </p:nvSpPr>
        <p:spPr/>
        <p:txBody>
          <a:bodyPr/>
          <a:lstStyle/>
          <a:p>
            <a:endParaRPr lang="ar-IQ"/>
          </a:p>
        </p:txBody>
      </p:sp>
      <p:sp>
        <p:nvSpPr>
          <p:cNvPr id="9" name="Slide Number Placeholder 8"/>
          <p:cNvSpPr>
            <a:spLocks noGrp="1"/>
          </p:cNvSpPr>
          <p:nvPr>
            <p:ph type="sldNum" sz="quarter" idx="12"/>
          </p:nvPr>
        </p:nvSpPr>
        <p:spPr/>
        <p:txBody>
          <a:bodyPr/>
          <a:lstStyle/>
          <a:p>
            <a:fld id="{EE34E684-4825-45D2-B8A9-731E56FF9603}" type="slidenum">
              <a:rPr lang="ar-IQ" smtClean="0"/>
              <a:t>‹#›</a:t>
            </a:fld>
            <a:endParaRPr lang="ar-IQ"/>
          </a:p>
        </p:txBody>
      </p:sp>
    </p:spTree>
    <p:extLst>
      <p:ext uri="{BB962C8B-B14F-4D97-AF65-F5344CB8AC3E}">
        <p14:creationId xmlns:p14="http://schemas.microsoft.com/office/powerpoint/2010/main" val="10504284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3" name="Date Placeholder 2"/>
          <p:cNvSpPr>
            <a:spLocks noGrp="1"/>
          </p:cNvSpPr>
          <p:nvPr>
            <p:ph type="dt" sz="half" idx="10"/>
          </p:nvPr>
        </p:nvSpPr>
        <p:spPr/>
        <p:txBody>
          <a:bodyPr/>
          <a:lstStyle/>
          <a:p>
            <a:fld id="{97786CD2-D044-431A-BC7B-57325B6139DA}" type="datetimeFigureOut">
              <a:rPr lang="ar-IQ" smtClean="0"/>
              <a:t>29/10/1445</a:t>
            </a:fld>
            <a:endParaRPr lang="ar-IQ"/>
          </a:p>
        </p:txBody>
      </p:sp>
      <p:sp>
        <p:nvSpPr>
          <p:cNvPr id="4" name="Footer Placeholder 3"/>
          <p:cNvSpPr>
            <a:spLocks noGrp="1"/>
          </p:cNvSpPr>
          <p:nvPr>
            <p:ph type="ftr" sz="quarter" idx="11"/>
          </p:nvPr>
        </p:nvSpPr>
        <p:spPr/>
        <p:txBody>
          <a:bodyPr/>
          <a:lstStyle/>
          <a:p>
            <a:endParaRPr lang="ar-IQ"/>
          </a:p>
        </p:txBody>
      </p:sp>
      <p:sp>
        <p:nvSpPr>
          <p:cNvPr id="5" name="Slide Number Placeholder 4"/>
          <p:cNvSpPr>
            <a:spLocks noGrp="1"/>
          </p:cNvSpPr>
          <p:nvPr>
            <p:ph type="sldNum" sz="quarter" idx="12"/>
          </p:nvPr>
        </p:nvSpPr>
        <p:spPr/>
        <p:txBody>
          <a:bodyPr/>
          <a:lstStyle/>
          <a:p>
            <a:fld id="{EE34E684-4825-45D2-B8A9-731E56FF9603}" type="slidenum">
              <a:rPr lang="ar-IQ" smtClean="0"/>
              <a:t>‹#›</a:t>
            </a:fld>
            <a:endParaRPr lang="ar-IQ"/>
          </a:p>
        </p:txBody>
      </p:sp>
    </p:spTree>
    <p:extLst>
      <p:ext uri="{BB962C8B-B14F-4D97-AF65-F5344CB8AC3E}">
        <p14:creationId xmlns:p14="http://schemas.microsoft.com/office/powerpoint/2010/main" val="33518534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786CD2-D044-431A-BC7B-57325B6139DA}" type="datetimeFigureOut">
              <a:rPr lang="ar-IQ" smtClean="0"/>
              <a:t>29/10/1445</a:t>
            </a:fld>
            <a:endParaRPr lang="ar-IQ"/>
          </a:p>
        </p:txBody>
      </p:sp>
      <p:sp>
        <p:nvSpPr>
          <p:cNvPr id="3" name="Footer Placeholder 2"/>
          <p:cNvSpPr>
            <a:spLocks noGrp="1"/>
          </p:cNvSpPr>
          <p:nvPr>
            <p:ph type="ftr" sz="quarter" idx="11"/>
          </p:nvPr>
        </p:nvSpPr>
        <p:spPr/>
        <p:txBody>
          <a:bodyPr/>
          <a:lstStyle/>
          <a:p>
            <a:endParaRPr lang="ar-IQ"/>
          </a:p>
        </p:txBody>
      </p:sp>
      <p:sp>
        <p:nvSpPr>
          <p:cNvPr id="4" name="Slide Number Placeholder 3"/>
          <p:cNvSpPr>
            <a:spLocks noGrp="1"/>
          </p:cNvSpPr>
          <p:nvPr>
            <p:ph type="sldNum" sz="quarter" idx="12"/>
          </p:nvPr>
        </p:nvSpPr>
        <p:spPr/>
        <p:txBody>
          <a:bodyPr/>
          <a:lstStyle/>
          <a:p>
            <a:fld id="{EE34E684-4825-45D2-B8A9-731E56FF9603}" type="slidenum">
              <a:rPr lang="ar-IQ" smtClean="0"/>
              <a:t>‹#›</a:t>
            </a:fld>
            <a:endParaRPr lang="ar-IQ"/>
          </a:p>
        </p:txBody>
      </p:sp>
    </p:spTree>
    <p:extLst>
      <p:ext uri="{BB962C8B-B14F-4D97-AF65-F5344CB8AC3E}">
        <p14:creationId xmlns:p14="http://schemas.microsoft.com/office/powerpoint/2010/main" val="9279434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ar-SA" smtClean="0"/>
              <a:t>انقر لتحرير نمط العنوان الرئيسي</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Date Placeholder 4"/>
          <p:cNvSpPr>
            <a:spLocks noGrp="1"/>
          </p:cNvSpPr>
          <p:nvPr>
            <p:ph type="dt" sz="half" idx="10"/>
          </p:nvPr>
        </p:nvSpPr>
        <p:spPr/>
        <p:txBody>
          <a:bodyPr/>
          <a:lstStyle/>
          <a:p>
            <a:fld id="{97786CD2-D044-431A-BC7B-57325B6139DA}" type="datetimeFigureOut">
              <a:rPr lang="ar-IQ" smtClean="0"/>
              <a:t>29/10/1445</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EE34E684-4825-45D2-B8A9-731E56FF9603}" type="slidenum">
              <a:rPr lang="ar-IQ" smtClean="0"/>
              <a:t>‹#›</a:t>
            </a:fld>
            <a:endParaRPr lang="ar-IQ"/>
          </a:p>
        </p:txBody>
      </p:sp>
    </p:spTree>
    <p:extLst>
      <p:ext uri="{BB962C8B-B14F-4D97-AF65-F5344CB8AC3E}">
        <p14:creationId xmlns:p14="http://schemas.microsoft.com/office/powerpoint/2010/main" val="38643175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ar-SA" smtClean="0"/>
              <a:t>انقر لتحرير نمط العنوان الرئيسي</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ar-SA" smtClean="0"/>
              <a:t>انقر فوق الأيقونة لإضافة صورة</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Date Placeholder 4"/>
          <p:cNvSpPr>
            <a:spLocks noGrp="1"/>
          </p:cNvSpPr>
          <p:nvPr>
            <p:ph type="dt" sz="half" idx="10"/>
          </p:nvPr>
        </p:nvSpPr>
        <p:spPr/>
        <p:txBody>
          <a:bodyPr/>
          <a:lstStyle/>
          <a:p>
            <a:fld id="{97786CD2-D044-431A-BC7B-57325B6139DA}" type="datetimeFigureOut">
              <a:rPr lang="ar-IQ" smtClean="0"/>
              <a:t>29/10/1445</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EE34E684-4825-45D2-B8A9-731E56FF9603}" type="slidenum">
              <a:rPr lang="ar-IQ" smtClean="0"/>
              <a:t>‹#›</a:t>
            </a:fld>
            <a:endParaRPr lang="ar-IQ"/>
          </a:p>
        </p:txBody>
      </p:sp>
    </p:spTree>
    <p:extLst>
      <p:ext uri="{BB962C8B-B14F-4D97-AF65-F5344CB8AC3E}">
        <p14:creationId xmlns:p14="http://schemas.microsoft.com/office/powerpoint/2010/main" val="23076888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97786CD2-D044-431A-BC7B-57325B6139DA}" type="datetimeFigureOut">
              <a:rPr lang="ar-IQ" smtClean="0"/>
              <a:t>29/10/1445</a:t>
            </a:fld>
            <a:endParaRPr lang="ar-IQ"/>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ar-IQ"/>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EE34E684-4825-45D2-B8A9-731E56FF9603}" type="slidenum">
              <a:rPr lang="ar-IQ" smtClean="0"/>
              <a:t>‹#›</a:t>
            </a:fld>
            <a:endParaRPr lang="ar-IQ"/>
          </a:p>
        </p:txBody>
      </p:sp>
    </p:spTree>
    <p:extLst>
      <p:ext uri="{BB962C8B-B14F-4D97-AF65-F5344CB8AC3E}">
        <p14:creationId xmlns:p14="http://schemas.microsoft.com/office/powerpoint/2010/main" val="3805065669"/>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1" eaLnBrk="1" latinLnBrk="0" hangingPunct="1">
        <a:spcBef>
          <a:spcPct val="0"/>
        </a:spcBef>
        <a:buNone/>
        <a:defRPr sz="3600" kern="1200" cap="all">
          <a:ln w="3175" cmpd="sng">
            <a:noFill/>
          </a:ln>
          <a:solidFill>
            <a:schemeClr val="tx1"/>
          </a:solidFill>
          <a:effectLst/>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285750" indent="-285750" algn="r" defTabSz="457200" rtl="1"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r" defTabSz="457200" rtl="1"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r" defTabSz="457200" rtl="1"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r" defTabSz="457200" rtl="1"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r" defTabSz="457200" rtl="1"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r" defTabSz="457200" rtl="1"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r" defTabSz="457200" rtl="1"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r" defTabSz="457200" rtl="1"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r" defTabSz="457200" rtl="1"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2547582" y="0"/>
            <a:ext cx="9144000" cy="2387600"/>
          </a:xfrm>
        </p:spPr>
        <p:txBody>
          <a:bodyPr>
            <a:noAutofit/>
          </a:bodyPr>
          <a:lstStyle/>
          <a:p>
            <a:pPr algn="r"/>
            <a:r>
              <a:rPr lang="ar-IQ" sz="2800" b="1" dirty="0"/>
              <a:t> </a:t>
            </a:r>
            <a:r>
              <a:rPr lang="ar-IQ" sz="2800" b="1" dirty="0" smtClean="0"/>
              <a:t>     جامعة بغداد</a:t>
            </a:r>
            <a:r>
              <a:rPr lang="en-US" sz="2800" dirty="0"/>
              <a:t/>
            </a:r>
            <a:br>
              <a:rPr lang="en-US" sz="2800" dirty="0"/>
            </a:br>
            <a:r>
              <a:rPr lang="ar-IQ" sz="2800" b="1" dirty="0"/>
              <a:t>     </a:t>
            </a:r>
            <a:r>
              <a:rPr lang="ar-IQ" sz="2800" b="1" dirty="0" smtClean="0"/>
              <a:t> كلية التربية للعلوم الصرفة- ابن </a:t>
            </a:r>
            <a:r>
              <a:rPr lang="ar-IQ" sz="2800" b="1" dirty="0" err="1" smtClean="0"/>
              <a:t>الهثيم</a:t>
            </a:r>
            <a:r>
              <a:rPr lang="en-US" sz="2800" dirty="0"/>
              <a:t/>
            </a:r>
            <a:br>
              <a:rPr lang="en-US" sz="2800" dirty="0"/>
            </a:br>
            <a:r>
              <a:rPr lang="ar-IQ" sz="2800" b="1" dirty="0"/>
              <a:t>      المادة كرة القدم </a:t>
            </a:r>
            <a:r>
              <a:rPr lang="ar-IQ" sz="2800" b="1" dirty="0" smtClean="0"/>
              <a:t>المرحلة الاولى</a:t>
            </a:r>
            <a:r>
              <a:rPr lang="en-US" sz="2800" dirty="0"/>
              <a:t/>
            </a:r>
            <a:br>
              <a:rPr lang="en-US" sz="2800" dirty="0"/>
            </a:br>
            <a:r>
              <a:rPr lang="ar-IQ" sz="2800" dirty="0" smtClean="0"/>
              <a:t>      </a:t>
            </a:r>
            <a:r>
              <a:rPr lang="ar-IQ" sz="2800" b="1" dirty="0" smtClean="0"/>
              <a:t>شعبة النشاطات الطلابية</a:t>
            </a:r>
            <a:endParaRPr lang="ar-IQ" sz="2800" dirty="0"/>
          </a:p>
        </p:txBody>
      </p:sp>
      <p:sp>
        <p:nvSpPr>
          <p:cNvPr id="3" name="عنوان فرعي 2"/>
          <p:cNvSpPr>
            <a:spLocks noGrp="1"/>
          </p:cNvSpPr>
          <p:nvPr>
            <p:ph type="subTitle" idx="1"/>
          </p:nvPr>
        </p:nvSpPr>
        <p:spPr>
          <a:xfrm>
            <a:off x="1524000" y="3016154"/>
            <a:ext cx="9144000" cy="3425587"/>
          </a:xfrm>
        </p:spPr>
        <p:txBody>
          <a:bodyPr>
            <a:normAutofit fontScale="25000" lnSpcReduction="20000"/>
          </a:bodyPr>
          <a:lstStyle/>
          <a:p>
            <a:r>
              <a:rPr lang="ar-IQ" sz="12800" b="1" dirty="0">
                <a:latin typeface="Simplified Arabic" panose="02020603050405020304" pitchFamily="18" charset="-78"/>
                <a:cs typeface="Simplified Arabic" panose="02020603050405020304" pitchFamily="18" charset="-78"/>
              </a:rPr>
              <a:t>المحاضرة الاولى : </a:t>
            </a:r>
            <a:r>
              <a:rPr lang="ar-IQ" sz="12800" b="1" dirty="0">
                <a:solidFill>
                  <a:srgbClr val="FFFF00"/>
                </a:solidFill>
                <a:latin typeface="Simplified Arabic" panose="02020603050405020304" pitchFamily="18" charset="-78"/>
                <a:cs typeface="Simplified Arabic" panose="02020603050405020304" pitchFamily="18" charset="-78"/>
              </a:rPr>
              <a:t>المهارات الأساسية بكرة القدم</a:t>
            </a:r>
            <a:endParaRPr lang="en-US" sz="12800" b="1" dirty="0">
              <a:solidFill>
                <a:srgbClr val="FFFF00"/>
              </a:solidFill>
              <a:latin typeface="Simplified Arabic" panose="02020603050405020304" pitchFamily="18" charset="-78"/>
              <a:cs typeface="Simplified Arabic" panose="02020603050405020304" pitchFamily="18" charset="-78"/>
            </a:endParaRPr>
          </a:p>
          <a:p>
            <a:r>
              <a:rPr lang="ar-IQ" sz="12800" b="1" dirty="0">
                <a:latin typeface="Simplified Arabic" panose="02020603050405020304" pitchFamily="18" charset="-78"/>
                <a:cs typeface="Simplified Arabic" panose="02020603050405020304" pitchFamily="18" charset="-78"/>
              </a:rPr>
              <a:t> </a:t>
            </a:r>
            <a:endParaRPr lang="en-US" sz="12800" dirty="0">
              <a:latin typeface="Simplified Arabic" panose="02020603050405020304" pitchFamily="18" charset="-78"/>
              <a:cs typeface="Simplified Arabic" panose="02020603050405020304" pitchFamily="18" charset="-78"/>
            </a:endParaRPr>
          </a:p>
          <a:p>
            <a:r>
              <a:rPr lang="ar-IQ" sz="12800" b="1" dirty="0">
                <a:latin typeface="Simplified Arabic" panose="02020603050405020304" pitchFamily="18" charset="-78"/>
                <a:cs typeface="Simplified Arabic" panose="02020603050405020304" pitchFamily="18" charset="-78"/>
              </a:rPr>
              <a:t>إعداد </a:t>
            </a:r>
            <a:r>
              <a:rPr lang="ar-IQ" sz="12800" b="1" dirty="0" smtClean="0">
                <a:latin typeface="Simplified Arabic" panose="02020603050405020304" pitchFamily="18" charset="-78"/>
                <a:cs typeface="Simplified Arabic" panose="02020603050405020304" pitchFamily="18" charset="-78"/>
              </a:rPr>
              <a:t>مدرس </a:t>
            </a:r>
            <a:r>
              <a:rPr lang="ar-IQ" sz="12800" b="1" dirty="0">
                <a:latin typeface="Simplified Arabic" panose="02020603050405020304" pitchFamily="18" charset="-78"/>
                <a:cs typeface="Simplified Arabic" panose="02020603050405020304" pitchFamily="18" charset="-78"/>
              </a:rPr>
              <a:t>المادة </a:t>
            </a:r>
            <a:r>
              <a:rPr lang="ar-IQ" sz="12800" b="1" dirty="0" err="1" smtClean="0">
                <a:latin typeface="Simplified Arabic" panose="02020603050405020304" pitchFamily="18" charset="-78"/>
                <a:cs typeface="Simplified Arabic" panose="02020603050405020304" pitchFamily="18" charset="-78"/>
              </a:rPr>
              <a:t>م.م</a:t>
            </a:r>
            <a:r>
              <a:rPr lang="ar-IQ" sz="12800" b="1" dirty="0" smtClean="0">
                <a:latin typeface="Simplified Arabic" panose="02020603050405020304" pitchFamily="18" charset="-78"/>
                <a:cs typeface="Simplified Arabic" panose="02020603050405020304" pitchFamily="18" charset="-78"/>
              </a:rPr>
              <a:t> اوس مقداد جعفر</a:t>
            </a:r>
            <a:endParaRPr lang="en-US" sz="12800" dirty="0">
              <a:latin typeface="Simplified Arabic" panose="02020603050405020304" pitchFamily="18" charset="-78"/>
              <a:cs typeface="Simplified Arabic" panose="02020603050405020304" pitchFamily="18" charset="-78"/>
            </a:endParaRPr>
          </a:p>
          <a:p>
            <a:r>
              <a:rPr lang="ar-SA" sz="12800" b="1" dirty="0">
                <a:latin typeface="Simplified Arabic" panose="02020603050405020304" pitchFamily="18" charset="-78"/>
                <a:cs typeface="Simplified Arabic" panose="02020603050405020304" pitchFamily="18" charset="-78"/>
              </a:rPr>
              <a:t>   </a:t>
            </a:r>
            <a:endParaRPr lang="en-US" sz="12800" dirty="0">
              <a:latin typeface="Simplified Arabic" panose="02020603050405020304" pitchFamily="18" charset="-78"/>
              <a:cs typeface="Simplified Arabic" panose="02020603050405020304" pitchFamily="18" charset="-78"/>
            </a:endParaRPr>
          </a:p>
          <a:p>
            <a:r>
              <a:rPr lang="ar-SA" sz="12800" b="1" dirty="0" smtClean="0">
                <a:latin typeface="Simplified Arabic" panose="02020603050405020304" pitchFamily="18" charset="-78"/>
                <a:cs typeface="Simplified Arabic" panose="02020603050405020304" pitchFamily="18" charset="-78"/>
              </a:rPr>
              <a:t>20</a:t>
            </a:r>
            <a:r>
              <a:rPr lang="ar-IQ" sz="12800" b="1" dirty="0" smtClean="0">
                <a:latin typeface="Simplified Arabic" panose="02020603050405020304" pitchFamily="18" charset="-78"/>
                <a:cs typeface="Simplified Arabic" panose="02020603050405020304" pitchFamily="18" charset="-78"/>
              </a:rPr>
              <a:t>23</a:t>
            </a:r>
            <a:r>
              <a:rPr lang="ar-SA" sz="12800" b="1" dirty="0" smtClean="0">
                <a:latin typeface="Simplified Arabic" panose="02020603050405020304" pitchFamily="18" charset="-78"/>
                <a:cs typeface="Simplified Arabic" panose="02020603050405020304" pitchFamily="18" charset="-78"/>
              </a:rPr>
              <a:t> </a:t>
            </a:r>
            <a:r>
              <a:rPr lang="ar-SA" sz="12800" b="1" dirty="0">
                <a:latin typeface="Simplified Arabic" panose="02020603050405020304" pitchFamily="18" charset="-78"/>
                <a:cs typeface="Simplified Arabic" panose="02020603050405020304" pitchFamily="18" charset="-78"/>
              </a:rPr>
              <a:t>- </a:t>
            </a:r>
            <a:r>
              <a:rPr lang="ar-SA" sz="12800" b="1" dirty="0" smtClean="0">
                <a:latin typeface="Simplified Arabic" panose="02020603050405020304" pitchFamily="18" charset="-78"/>
                <a:cs typeface="Simplified Arabic" panose="02020603050405020304" pitchFamily="18" charset="-78"/>
              </a:rPr>
              <a:t>202</a:t>
            </a:r>
            <a:r>
              <a:rPr lang="ar-IQ" sz="12800" b="1" dirty="0" smtClean="0">
                <a:latin typeface="Simplified Arabic" panose="02020603050405020304" pitchFamily="18" charset="-78"/>
                <a:cs typeface="Simplified Arabic" panose="02020603050405020304" pitchFamily="18" charset="-78"/>
              </a:rPr>
              <a:t>4</a:t>
            </a:r>
            <a:endParaRPr lang="en-US" sz="12800" dirty="0">
              <a:latin typeface="Simplified Arabic" panose="02020603050405020304" pitchFamily="18" charset="-78"/>
              <a:cs typeface="Simplified Arabic" panose="02020603050405020304" pitchFamily="18" charset="-78"/>
            </a:endParaRPr>
          </a:p>
          <a:p>
            <a:endParaRPr lang="ar-IQ" dirty="0"/>
          </a:p>
        </p:txBody>
      </p:sp>
    </p:spTree>
    <p:extLst>
      <p:ext uri="{BB962C8B-B14F-4D97-AF65-F5344CB8AC3E}">
        <p14:creationId xmlns:p14="http://schemas.microsoft.com/office/powerpoint/2010/main" val="33010234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381000" y="187325"/>
            <a:ext cx="11620500" cy="6426200"/>
          </a:xfrm>
        </p:spPr>
        <p:txBody>
          <a:bodyPr/>
          <a:lstStyle/>
          <a:p>
            <a:pPr lvl="0"/>
            <a:r>
              <a:rPr lang="ar-IQ" b="1" dirty="0">
                <a:solidFill>
                  <a:srgbClr val="FF0000"/>
                </a:solidFill>
              </a:rPr>
              <a:t>مهارات حارس المرمى</a:t>
            </a:r>
            <a:endParaRPr lang="en-US" dirty="0">
              <a:solidFill>
                <a:srgbClr val="FF0000"/>
              </a:solidFill>
            </a:endParaRPr>
          </a:p>
          <a:p>
            <a:pPr lvl="0"/>
            <a:r>
              <a:rPr lang="ar-IQ" b="1" dirty="0"/>
              <a:t>مسك الكرة الأرضية</a:t>
            </a:r>
            <a:endParaRPr lang="en-US" dirty="0"/>
          </a:p>
          <a:p>
            <a:pPr lvl="0"/>
            <a:r>
              <a:rPr lang="ar-IQ" b="1" dirty="0"/>
              <a:t>مسك الكرة العالية في ارتفاع البطن أو الصدر</a:t>
            </a:r>
            <a:endParaRPr lang="en-US" dirty="0"/>
          </a:p>
          <a:p>
            <a:pPr lvl="0"/>
            <a:r>
              <a:rPr lang="ar-IQ" b="1" dirty="0"/>
              <a:t>مسك الكرة العالية في ارتفاع الرأس أو أعلى من ذلك</a:t>
            </a:r>
            <a:endParaRPr lang="en-US" dirty="0"/>
          </a:p>
          <a:p>
            <a:pPr lvl="0"/>
            <a:r>
              <a:rPr lang="ar-IQ" b="1" dirty="0"/>
              <a:t>ضرب الكرة بالقبضة</a:t>
            </a:r>
            <a:endParaRPr lang="en-US" dirty="0"/>
          </a:p>
          <a:p>
            <a:pPr lvl="0"/>
            <a:r>
              <a:rPr lang="ar-IQ" b="1" dirty="0"/>
              <a:t>تمرير الكرة باليد</a:t>
            </a:r>
            <a:endParaRPr lang="en-US" dirty="0"/>
          </a:p>
          <a:p>
            <a:pPr lvl="0"/>
            <a:r>
              <a:rPr lang="ar-IQ" b="1" dirty="0"/>
              <a:t>إبعاد الكرة الجانبية أو العالية</a:t>
            </a:r>
            <a:endParaRPr lang="en-US" dirty="0"/>
          </a:p>
          <a:p>
            <a:pPr lvl="0"/>
            <a:r>
              <a:rPr lang="ar-IQ" b="1" dirty="0"/>
              <a:t>الارتماء على الكرة </a:t>
            </a:r>
            <a:endParaRPr lang="en-US" dirty="0"/>
          </a:p>
          <a:p>
            <a:pPr lvl="0"/>
            <a:r>
              <a:rPr lang="ar-IQ" b="1" dirty="0"/>
              <a:t>الوثب جانبا لمسك الكرة</a:t>
            </a:r>
            <a:endParaRPr lang="en-US" dirty="0"/>
          </a:p>
          <a:p>
            <a:pPr lvl="0"/>
            <a:r>
              <a:rPr lang="ar-IQ" b="1" dirty="0" err="1"/>
              <a:t>تنطيط</a:t>
            </a:r>
            <a:r>
              <a:rPr lang="ar-IQ" b="1" dirty="0"/>
              <a:t> الكرة</a:t>
            </a:r>
            <a:endParaRPr lang="en-US" dirty="0"/>
          </a:p>
          <a:p>
            <a:pPr lvl="0"/>
            <a:r>
              <a:rPr lang="ar-IQ" b="1" dirty="0"/>
              <a:t>دحرجة الكرة</a:t>
            </a:r>
            <a:endParaRPr lang="en-US" dirty="0"/>
          </a:p>
          <a:p>
            <a:pPr lvl="0"/>
            <a:r>
              <a:rPr lang="ar-IQ" b="1" dirty="0"/>
              <a:t>ركلة </a:t>
            </a:r>
            <a:r>
              <a:rPr lang="ar-IQ" b="1" dirty="0" smtClean="0"/>
              <a:t>المرمى</a:t>
            </a:r>
          </a:p>
          <a:p>
            <a:pPr lvl="0"/>
            <a:endParaRPr lang="ar-IQ" b="1" dirty="0" smtClean="0"/>
          </a:p>
          <a:p>
            <a:pPr lvl="0"/>
            <a:endParaRPr lang="en-US" dirty="0"/>
          </a:p>
          <a:p>
            <a:endParaRPr lang="ar-IQ" dirty="0"/>
          </a:p>
        </p:txBody>
      </p:sp>
      <p:pic>
        <p:nvPicPr>
          <p:cNvPr id="4" name="صورة 3" descr="http://1.bp.blogspot.com/-439sdV1iFBo/Ta1dtmAVTDI/AAAAAAAAAAo/jER8bCYytSA/s1600/%25D9%2582%25D8%25AF%25D9%2585%252520%252520%25408.jpg"/>
          <p:cNvPicPr/>
          <p:nvPr/>
        </p:nvPicPr>
        <p:blipFill>
          <a:blip r:embed="rId2" cstate="print"/>
          <a:srcRect/>
          <a:stretch>
            <a:fillRect/>
          </a:stretch>
        </p:blipFill>
        <p:spPr bwMode="auto">
          <a:xfrm>
            <a:off x="939482" y="466725"/>
            <a:ext cx="4369118" cy="6146800"/>
          </a:xfrm>
          <a:prstGeom prst="rect">
            <a:avLst/>
          </a:prstGeom>
          <a:noFill/>
          <a:ln w="9525">
            <a:noFill/>
            <a:miter lim="800000"/>
            <a:headEnd/>
            <a:tailEnd/>
          </a:ln>
        </p:spPr>
      </p:pic>
    </p:spTree>
    <p:extLst>
      <p:ext uri="{BB962C8B-B14F-4D97-AF65-F5344CB8AC3E}">
        <p14:creationId xmlns:p14="http://schemas.microsoft.com/office/powerpoint/2010/main" val="277977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838199" y="204716"/>
            <a:ext cx="10857931" cy="6469039"/>
          </a:xfrm>
        </p:spPr>
        <p:txBody>
          <a:bodyPr>
            <a:normAutofit fontScale="92500" lnSpcReduction="20000"/>
          </a:bodyPr>
          <a:lstStyle/>
          <a:p>
            <a:r>
              <a:rPr lang="ar-IQ" b="1" dirty="0">
                <a:solidFill>
                  <a:srgbClr val="FF0000"/>
                </a:solidFill>
              </a:rPr>
              <a:t>المهارات الأساسية بكرة القدم : </a:t>
            </a:r>
            <a:endParaRPr lang="en-US" sz="1200" dirty="0">
              <a:solidFill>
                <a:srgbClr val="FF0000"/>
              </a:solidFill>
            </a:endParaRPr>
          </a:p>
          <a:p>
            <a:r>
              <a:rPr lang="ar-SA" b="1" dirty="0"/>
              <a:t>يفهم من كلمة المهارة بكرة القدم أنها كل الحركات الضرورية والهادفة التي تؤدي لغرض معين في إطار قانون اللعبة سواء كانت هذه الحركات بالكرة أو بدونها كما ان المهارات الأساسية هي مركب من عدة عوامل يستخدمها اللاعب في المباراة من مهارات فردية واللعب الجماعي ومعرفة قوانين اللعبة ، وتعتبر المهارة أبرز العناصر التي يحتاجها لاعب كرة القدم , لما لهذه الصفة من أهمية كبيرة في صناعة وتسجيل الأهداف وهي عصب الأداء وان انجازها يعتمد على الأعداد البدني ويبنى عليها الأعداد </a:t>
            </a:r>
            <a:r>
              <a:rPr lang="ar-SA" b="1" dirty="0" err="1"/>
              <a:t>الخططي</a:t>
            </a:r>
            <a:r>
              <a:rPr lang="ar-SA" b="1" dirty="0"/>
              <a:t> والنفسي والذهني .</a:t>
            </a:r>
            <a:endParaRPr lang="en-US" sz="1800" dirty="0"/>
          </a:p>
          <a:p>
            <a:r>
              <a:rPr lang="ar-IQ" b="1" dirty="0"/>
              <a:t>ويمكن تقسيم المهارات الحركية او المهارات الأساسية بكرة القدم إلى قسمين رئيسيين هما :</a:t>
            </a:r>
            <a:endParaRPr lang="en-US" sz="2000" dirty="0"/>
          </a:p>
          <a:p>
            <a:r>
              <a:rPr lang="ar-IQ" b="1" dirty="0"/>
              <a:t>أولا : المهارات الأساسية بدون استخدام الكرة</a:t>
            </a:r>
            <a:r>
              <a:rPr lang="ar-IQ" b="1" baseline="30000" dirty="0"/>
              <a:t> </a:t>
            </a:r>
            <a:r>
              <a:rPr lang="ar-IQ" b="1" dirty="0"/>
              <a:t>مثل : </a:t>
            </a:r>
            <a:endParaRPr lang="en-US" sz="1800" dirty="0"/>
          </a:p>
          <a:p>
            <a:pPr lvl="1"/>
            <a:r>
              <a:rPr lang="ar-IQ" sz="2800" b="1" dirty="0" smtClean="0"/>
              <a:t>أ- الجري </a:t>
            </a:r>
            <a:r>
              <a:rPr lang="ar-IQ" sz="2800" b="1" dirty="0"/>
              <a:t>وتغير الاتجاه :- </a:t>
            </a:r>
            <a:r>
              <a:rPr lang="ar-IQ" b="1" dirty="0"/>
              <a:t>وهنا يجب على اللاعب أن يكون مهيأ لتغير اتجاهه في أية ناحية </a:t>
            </a:r>
            <a:r>
              <a:rPr lang="ar-IQ" b="1" dirty="0" err="1"/>
              <a:t>يتطلبها</a:t>
            </a:r>
            <a:r>
              <a:rPr lang="ar-IQ" b="1" dirty="0"/>
              <a:t> موقف اللعب وهو في أقصى سرعة وقد يغير من توقيت سرعته باستمرار وخاصة عندما يكون متقصدا في خداع الخصم .</a:t>
            </a:r>
            <a:endParaRPr lang="en-US" sz="1800" dirty="0"/>
          </a:p>
          <a:p>
            <a:pPr lvl="1"/>
            <a:r>
              <a:rPr lang="ar-IQ" sz="2800" b="1" dirty="0" smtClean="0"/>
              <a:t>ب -  </a:t>
            </a:r>
            <a:r>
              <a:rPr lang="ar-IQ" sz="2800" b="1" dirty="0"/>
              <a:t>الوثب :-</a:t>
            </a:r>
            <a:r>
              <a:rPr lang="ar-IQ" b="1" dirty="0"/>
              <a:t> يعد الوثب من النواحي المهمة للاعب كرة القدم نظرا لاستخدامات الوثب في اللعب خاصة في ضرب الكرة بالرأس ، ولا بد من ارتباط الوثب بالتوقيت الصحيح لضرب الكرة بالرأس أو لقطع الكرة من اللاعب المنافس وان قوة الوثب عند اللاعب تنمو بشكل بطيء الأمر الذي يدعو إلى التأكيد على تمرينات الوثب من الثبات ومن الحركة .</a:t>
            </a:r>
            <a:endParaRPr lang="en-US" sz="1800" dirty="0"/>
          </a:p>
          <a:p>
            <a:r>
              <a:rPr lang="ar-IQ" b="1" dirty="0" smtClean="0"/>
              <a:t>جـ </a:t>
            </a:r>
            <a:r>
              <a:rPr lang="ar-IQ" sz="3200" b="1" dirty="0" smtClean="0"/>
              <a:t>- </a:t>
            </a:r>
            <a:r>
              <a:rPr lang="ar-SA" sz="3200" b="1" dirty="0"/>
              <a:t>الخداع والتمويه بالجسم</a:t>
            </a:r>
            <a:r>
              <a:rPr lang="ar-IQ" sz="3200" b="1" dirty="0"/>
              <a:t> :-</a:t>
            </a:r>
            <a:r>
              <a:rPr lang="ar-IQ" b="1" dirty="0"/>
              <a:t> وهو فن التخلص من اللاعب المنافس ومحاولة خداعة وعدم تمكين لاعبي الفريق المنافس من محاولاتهم للتخلص من المدافعين المنافسين ووصولهم إلى مرمى الفريق الآخر .</a:t>
            </a:r>
            <a:endParaRPr lang="en-US" sz="2000" dirty="0"/>
          </a:p>
          <a:p>
            <a:r>
              <a:rPr lang="ar-IQ" sz="2400" b="1" dirty="0" smtClean="0"/>
              <a:t>د - </a:t>
            </a:r>
            <a:r>
              <a:rPr lang="ar-SA" b="1" dirty="0"/>
              <a:t>وقفة لاعب الدفاع</a:t>
            </a:r>
            <a:r>
              <a:rPr lang="ar-IQ" sz="2400" b="1" dirty="0"/>
              <a:t>:-</a:t>
            </a:r>
            <a:endParaRPr lang="en-US" sz="1800" dirty="0"/>
          </a:p>
          <a:p>
            <a:endParaRPr lang="ar-IQ" dirty="0"/>
          </a:p>
        </p:txBody>
      </p:sp>
    </p:spTree>
    <p:extLst>
      <p:ext uri="{BB962C8B-B14F-4D97-AF65-F5344CB8AC3E}">
        <p14:creationId xmlns:p14="http://schemas.microsoft.com/office/powerpoint/2010/main" val="26091080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838200" y="259306"/>
            <a:ext cx="10926170" cy="6387153"/>
          </a:xfrm>
        </p:spPr>
        <p:txBody>
          <a:bodyPr/>
          <a:lstStyle/>
          <a:p>
            <a:r>
              <a:rPr lang="ar-IQ" b="1" dirty="0">
                <a:solidFill>
                  <a:srgbClr val="FF0000"/>
                </a:solidFill>
              </a:rPr>
              <a:t>ثانيا : المهارات الأساسية باستخدام الكرة : </a:t>
            </a:r>
            <a:endParaRPr lang="en-US" dirty="0">
              <a:solidFill>
                <a:srgbClr val="FF0000"/>
              </a:solidFill>
            </a:endParaRPr>
          </a:p>
          <a:p>
            <a:pPr lvl="0"/>
            <a:r>
              <a:rPr lang="ar-IQ" b="1" dirty="0"/>
              <a:t>ركل الكرة بالقدم (المناولة والتهديف) </a:t>
            </a:r>
            <a:r>
              <a:rPr lang="ar-IQ" b="1" dirty="0" smtClean="0"/>
              <a:t> </a:t>
            </a:r>
            <a:endParaRPr lang="en-US" dirty="0"/>
          </a:p>
          <a:p>
            <a:pPr lvl="0"/>
            <a:r>
              <a:rPr lang="ar-IQ" b="1" dirty="0"/>
              <a:t>مناولة الكرة بباطن القدم</a:t>
            </a:r>
            <a:endParaRPr lang="en-US" dirty="0"/>
          </a:p>
          <a:p>
            <a:pPr lvl="0"/>
            <a:r>
              <a:rPr lang="ar-IQ" b="1" dirty="0"/>
              <a:t>مناولة الكرة بوجه القدم الأمامي</a:t>
            </a:r>
            <a:endParaRPr lang="en-US" dirty="0"/>
          </a:p>
          <a:p>
            <a:pPr lvl="0"/>
            <a:r>
              <a:rPr lang="ar-IQ" b="1" dirty="0"/>
              <a:t>مناولة الكرة بوجه القدم الداخلي</a:t>
            </a:r>
            <a:endParaRPr lang="en-US" dirty="0"/>
          </a:p>
          <a:p>
            <a:pPr lvl="0"/>
            <a:r>
              <a:rPr lang="ar-IQ" b="1" dirty="0"/>
              <a:t>مناولة الكرة بوجه القدم الخارجي</a:t>
            </a:r>
            <a:endParaRPr lang="en-US" dirty="0"/>
          </a:p>
          <a:p>
            <a:pPr lvl="0"/>
            <a:r>
              <a:rPr lang="ar-IQ" b="1" dirty="0"/>
              <a:t>ضرب الكرة بكعب القدم</a:t>
            </a:r>
            <a:endParaRPr lang="en-US" dirty="0"/>
          </a:p>
          <a:p>
            <a:r>
              <a:rPr lang="ar-IQ" b="1" dirty="0" smtClean="0">
                <a:solidFill>
                  <a:srgbClr val="FF0000"/>
                </a:solidFill>
              </a:rPr>
              <a:t>  تقسم </a:t>
            </a:r>
            <a:r>
              <a:rPr lang="ar-IQ" b="1" dirty="0">
                <a:solidFill>
                  <a:srgbClr val="FF0000"/>
                </a:solidFill>
              </a:rPr>
              <a:t>المناولة حسب </a:t>
            </a:r>
            <a:r>
              <a:rPr lang="ar-IQ" b="1" dirty="0" err="1">
                <a:solidFill>
                  <a:srgbClr val="FF0000"/>
                </a:solidFill>
              </a:rPr>
              <a:t>مايلي</a:t>
            </a:r>
            <a:r>
              <a:rPr lang="ar-IQ" b="1" dirty="0">
                <a:solidFill>
                  <a:srgbClr val="FF0000"/>
                </a:solidFill>
              </a:rPr>
              <a:t> :</a:t>
            </a:r>
            <a:endParaRPr lang="en-US" dirty="0">
              <a:solidFill>
                <a:srgbClr val="FF0000"/>
              </a:solidFill>
            </a:endParaRPr>
          </a:p>
          <a:p>
            <a:pPr lvl="0"/>
            <a:r>
              <a:rPr lang="ar-IQ" b="1" dirty="0"/>
              <a:t>من ناحية قوة المناولة (قوية-متوسطة-ضعيفة)</a:t>
            </a:r>
            <a:endParaRPr lang="en-US" dirty="0"/>
          </a:p>
          <a:p>
            <a:pPr lvl="0"/>
            <a:r>
              <a:rPr lang="ar-IQ" b="1" dirty="0"/>
              <a:t>من ناحية الارتفاع (عالية-متوسطة-قريبة)</a:t>
            </a:r>
            <a:endParaRPr lang="en-US" dirty="0"/>
          </a:p>
          <a:p>
            <a:pPr lvl="0"/>
            <a:r>
              <a:rPr lang="ar-IQ" b="1" dirty="0"/>
              <a:t>من ناحية المسافة (بعيدة –متوسطة-قريبة)</a:t>
            </a:r>
            <a:endParaRPr lang="en-US" dirty="0"/>
          </a:p>
          <a:p>
            <a:pPr lvl="0"/>
            <a:r>
              <a:rPr lang="ar-IQ" b="1" dirty="0"/>
              <a:t>من ناحية الاتجاه (امامية-خلفية-عرضية-قطرية)</a:t>
            </a:r>
            <a:endParaRPr lang="en-US" dirty="0"/>
          </a:p>
          <a:p>
            <a:endParaRPr lang="ar-IQ" dirty="0"/>
          </a:p>
        </p:txBody>
      </p:sp>
      <p:pic>
        <p:nvPicPr>
          <p:cNvPr id="4" name="عنصر نائب للمحتوى 3" descr="http://3.bp.blogspot.com/-JmetawPjU3U/Ta1esTzTvWI/AAAAAAAAABQ/TvdZJOnxs-8/s1600/%25D9%2582%25D8%25AF%25D9%2585%252520%252520%254018.jpg"/>
          <p:cNvPicPr>
            <a:picLocks/>
          </p:cNvPicPr>
          <p:nvPr/>
        </p:nvPicPr>
        <p:blipFill>
          <a:blip r:embed="rId2" cstate="print"/>
          <a:srcRect/>
          <a:stretch>
            <a:fillRect/>
          </a:stretch>
        </p:blipFill>
        <p:spPr bwMode="auto">
          <a:xfrm>
            <a:off x="1060734" y="0"/>
            <a:ext cx="3644900" cy="2039393"/>
          </a:xfrm>
          <a:prstGeom prst="rect">
            <a:avLst/>
          </a:prstGeom>
          <a:noFill/>
          <a:ln w="9525">
            <a:noFill/>
            <a:miter lim="800000"/>
            <a:headEnd/>
            <a:tailEnd/>
          </a:ln>
        </p:spPr>
      </p:pic>
      <p:pic>
        <p:nvPicPr>
          <p:cNvPr id="5" name="عنصر نائب للمحتوى 3" descr="http://1.bp.blogspot.com/-WXddadnKAbs/Ta1dyC-Y4vI/AAAAAAAAAAs/cUDsDn2DGHI/s1600/%25D9%2582%25D8%25AF%25D9%2585%252520%252520%25409.jpg"/>
          <p:cNvPicPr>
            <a:picLocks/>
          </p:cNvPicPr>
          <p:nvPr/>
        </p:nvPicPr>
        <p:blipFill>
          <a:blip r:embed="rId3" cstate="print"/>
          <a:srcRect/>
          <a:stretch>
            <a:fillRect/>
          </a:stretch>
        </p:blipFill>
        <p:spPr bwMode="auto">
          <a:xfrm>
            <a:off x="1060734" y="2171699"/>
            <a:ext cx="3644900" cy="2013994"/>
          </a:xfrm>
          <a:prstGeom prst="rect">
            <a:avLst/>
          </a:prstGeom>
          <a:noFill/>
          <a:ln w="9525">
            <a:noFill/>
            <a:miter lim="800000"/>
            <a:headEnd/>
            <a:tailEnd/>
          </a:ln>
        </p:spPr>
      </p:pic>
      <p:pic>
        <p:nvPicPr>
          <p:cNvPr id="6" name="عنصر نائب للمحتوى 3" descr="http://3.bp.blogspot.com/-CxonfsPQGvo/Ta1d1KcEl6I/AAAAAAAAAAw/lKOAgCj2JjE/s1600/%25D9%2582%25D8%25AF%25D9%2585%252520%252520%254010.jpg"/>
          <p:cNvPicPr>
            <a:picLocks/>
          </p:cNvPicPr>
          <p:nvPr/>
        </p:nvPicPr>
        <p:blipFill>
          <a:blip r:embed="rId4" cstate="print"/>
          <a:srcRect/>
          <a:stretch>
            <a:fillRect/>
          </a:stretch>
        </p:blipFill>
        <p:spPr bwMode="auto">
          <a:xfrm>
            <a:off x="1060734" y="4249193"/>
            <a:ext cx="3644900" cy="2177008"/>
          </a:xfrm>
          <a:prstGeom prst="rect">
            <a:avLst/>
          </a:prstGeom>
          <a:noFill/>
          <a:ln w="9525">
            <a:noFill/>
            <a:miter lim="800000"/>
            <a:headEnd/>
            <a:tailEnd/>
          </a:ln>
        </p:spPr>
      </p:pic>
    </p:spTree>
    <p:extLst>
      <p:ext uri="{BB962C8B-B14F-4D97-AF65-F5344CB8AC3E}">
        <p14:creationId xmlns:p14="http://schemas.microsoft.com/office/powerpoint/2010/main" val="42324253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72955" y="245660"/>
            <a:ext cx="11546006" cy="6414447"/>
          </a:xfrm>
        </p:spPr>
        <p:txBody>
          <a:bodyPr/>
          <a:lstStyle/>
          <a:p>
            <a:r>
              <a:rPr lang="en-US" b="1" dirty="0"/>
              <a:t> </a:t>
            </a:r>
            <a:endParaRPr lang="en-US" dirty="0"/>
          </a:p>
          <a:p>
            <a:pPr lvl="0"/>
            <a:r>
              <a:rPr lang="ar-IQ" b="1" dirty="0"/>
              <a:t>الجري بالكرة (الدحرجة)</a:t>
            </a:r>
            <a:endParaRPr lang="en-US" dirty="0"/>
          </a:p>
          <a:p>
            <a:pPr lvl="0"/>
            <a:r>
              <a:rPr lang="ar-IQ" b="1" dirty="0"/>
              <a:t>الدحرجة بوجه القدم</a:t>
            </a:r>
            <a:endParaRPr lang="en-US" dirty="0"/>
          </a:p>
          <a:p>
            <a:pPr lvl="0"/>
            <a:r>
              <a:rPr lang="ar-IQ" b="1" dirty="0"/>
              <a:t>الدحرجة بوجه القدم الخارجي</a:t>
            </a:r>
            <a:endParaRPr lang="en-US" dirty="0"/>
          </a:p>
          <a:p>
            <a:pPr lvl="0"/>
            <a:r>
              <a:rPr lang="ar-IQ" b="1" dirty="0"/>
              <a:t>الدحرجة بوجه القدم الداخلي</a:t>
            </a:r>
            <a:endParaRPr lang="en-US" dirty="0"/>
          </a:p>
          <a:p>
            <a:endParaRPr lang="ar-IQ" dirty="0"/>
          </a:p>
        </p:txBody>
      </p:sp>
      <p:pic>
        <p:nvPicPr>
          <p:cNvPr id="4" name="صورة 3" descr="http://4.bp.blogspot.com/-YorcwpVOp5E/Ta1dgeYpK9I/AAAAAAAAAAg/cM1aDa7WekQ/s1600/%25D9%2582%25D8%25AF%25D9%2585%252520%252520%25406.jpg"/>
          <p:cNvPicPr/>
          <p:nvPr/>
        </p:nvPicPr>
        <p:blipFill>
          <a:blip r:embed="rId2" cstate="print"/>
          <a:srcRect/>
          <a:stretch>
            <a:fillRect/>
          </a:stretch>
        </p:blipFill>
        <p:spPr bwMode="auto">
          <a:xfrm>
            <a:off x="771647" y="638084"/>
            <a:ext cx="6004709" cy="5011602"/>
          </a:xfrm>
          <a:prstGeom prst="rect">
            <a:avLst/>
          </a:prstGeom>
          <a:noFill/>
          <a:ln w="9525">
            <a:noFill/>
            <a:miter lim="800000"/>
            <a:headEnd/>
            <a:tailEnd/>
          </a:ln>
        </p:spPr>
      </p:pic>
    </p:spTree>
    <p:extLst>
      <p:ext uri="{BB962C8B-B14F-4D97-AF65-F5344CB8AC3E}">
        <p14:creationId xmlns:p14="http://schemas.microsoft.com/office/powerpoint/2010/main" val="36607402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72955" y="245660"/>
            <a:ext cx="11546006" cy="6414447"/>
          </a:xfrm>
        </p:spPr>
        <p:txBody>
          <a:bodyPr/>
          <a:lstStyle/>
          <a:p>
            <a:pPr lvl="0"/>
            <a:r>
              <a:rPr lang="ar-IQ" b="1" dirty="0" smtClean="0">
                <a:solidFill>
                  <a:srgbClr val="FF0000"/>
                </a:solidFill>
              </a:rPr>
              <a:t>السيطرة </a:t>
            </a:r>
            <a:r>
              <a:rPr lang="ar-IQ" b="1" dirty="0">
                <a:solidFill>
                  <a:srgbClr val="FF0000"/>
                </a:solidFill>
              </a:rPr>
              <a:t>على الكرة (الاخماد</a:t>
            </a:r>
            <a:r>
              <a:rPr lang="ar-IQ" b="1" dirty="0" smtClean="0">
                <a:solidFill>
                  <a:srgbClr val="FF0000"/>
                </a:solidFill>
              </a:rPr>
              <a:t>) </a:t>
            </a:r>
            <a:endParaRPr lang="en-US" dirty="0">
              <a:solidFill>
                <a:srgbClr val="FF0000"/>
              </a:solidFill>
            </a:endParaRPr>
          </a:p>
          <a:p>
            <a:pPr lvl="0"/>
            <a:r>
              <a:rPr lang="ar-IQ" b="1" dirty="0"/>
              <a:t>الاخماد بالجزء الداخلي من القدم</a:t>
            </a:r>
            <a:endParaRPr lang="en-US" dirty="0"/>
          </a:p>
          <a:p>
            <a:pPr lvl="0"/>
            <a:r>
              <a:rPr lang="ar-IQ" b="1" dirty="0"/>
              <a:t>الاخماد بالجزء الخارجي من القدم</a:t>
            </a:r>
            <a:endParaRPr lang="en-US" dirty="0"/>
          </a:p>
          <a:p>
            <a:pPr lvl="0"/>
            <a:r>
              <a:rPr lang="ar-IQ" b="1" dirty="0"/>
              <a:t>الاخماد بأسفل القدم</a:t>
            </a:r>
            <a:endParaRPr lang="en-US" dirty="0"/>
          </a:p>
          <a:p>
            <a:pPr lvl="0"/>
            <a:r>
              <a:rPr lang="ar-IQ" b="1" dirty="0"/>
              <a:t>الاخماد بوجه القدم</a:t>
            </a:r>
            <a:endParaRPr lang="en-US" dirty="0"/>
          </a:p>
          <a:p>
            <a:pPr lvl="0"/>
            <a:r>
              <a:rPr lang="ar-IQ" b="1" dirty="0"/>
              <a:t>الاخماد بالفخذ</a:t>
            </a:r>
            <a:endParaRPr lang="en-US" dirty="0"/>
          </a:p>
          <a:p>
            <a:pPr lvl="0"/>
            <a:r>
              <a:rPr lang="ar-IQ" b="1" dirty="0"/>
              <a:t>الاخماد بالصدر</a:t>
            </a:r>
            <a:endParaRPr lang="en-US" dirty="0"/>
          </a:p>
          <a:p>
            <a:pPr lvl="0"/>
            <a:r>
              <a:rPr lang="ar-IQ" b="1" dirty="0"/>
              <a:t>الاخماد بالراس</a:t>
            </a:r>
            <a:endParaRPr lang="en-US" dirty="0"/>
          </a:p>
          <a:p>
            <a:endParaRPr lang="ar-IQ" dirty="0"/>
          </a:p>
        </p:txBody>
      </p:sp>
      <p:pic>
        <p:nvPicPr>
          <p:cNvPr id="4" name="عنصر نائب للمحتوى 3" descr="http://4.bp.blogspot.com/-XVP1_194PG4/Ta1d4Cjm4MI/AAAAAAAAAA0/nOEF9ubgfl0/s1600/%25D9%2582%25D8%25AF%25D9%2585%252520%252520%254011.jpg"/>
          <p:cNvPicPr>
            <a:picLocks/>
          </p:cNvPicPr>
          <p:nvPr/>
        </p:nvPicPr>
        <p:blipFill>
          <a:blip r:embed="rId2" cstate="print"/>
          <a:srcRect/>
          <a:stretch>
            <a:fillRect/>
          </a:stretch>
        </p:blipFill>
        <p:spPr bwMode="auto">
          <a:xfrm>
            <a:off x="272955" y="0"/>
            <a:ext cx="6864445" cy="3467100"/>
          </a:xfrm>
          <a:prstGeom prst="rect">
            <a:avLst/>
          </a:prstGeom>
          <a:noFill/>
          <a:ln w="9525">
            <a:noFill/>
            <a:miter lim="800000"/>
            <a:headEnd/>
            <a:tailEnd/>
          </a:ln>
        </p:spPr>
      </p:pic>
      <p:pic>
        <p:nvPicPr>
          <p:cNvPr id="5" name="عنصر نائب للمحتوى 3" descr="http://4.bp.blogspot.com/-6IREXwnzjqA/Ta1d-VfF-5I/AAAAAAAAAA4/hewlwIlMm-M/s1600/%25D9%2582%25D8%25AF%25D9%2585%252520%252520%254012.jpg"/>
          <p:cNvPicPr>
            <a:picLocks/>
          </p:cNvPicPr>
          <p:nvPr/>
        </p:nvPicPr>
        <p:blipFill>
          <a:blip r:embed="rId3" cstate="print"/>
          <a:srcRect/>
          <a:stretch>
            <a:fillRect/>
          </a:stretch>
        </p:blipFill>
        <p:spPr bwMode="auto">
          <a:xfrm>
            <a:off x="342901" y="3622420"/>
            <a:ext cx="6794499" cy="3235580"/>
          </a:xfrm>
          <a:prstGeom prst="rect">
            <a:avLst/>
          </a:prstGeom>
          <a:noFill/>
          <a:ln w="9525">
            <a:noFill/>
            <a:miter lim="800000"/>
            <a:headEnd/>
            <a:tailEnd/>
          </a:ln>
        </p:spPr>
      </p:pic>
    </p:spTree>
    <p:extLst>
      <p:ext uri="{BB962C8B-B14F-4D97-AF65-F5344CB8AC3E}">
        <p14:creationId xmlns:p14="http://schemas.microsoft.com/office/powerpoint/2010/main" val="10600959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عنصر نائب للمحتوى 3" descr="http://2.bp.blogspot.com/-VZma-6wGKS4/Ta1dW58HeXI/AAAAAAAAAAc/u5B8HwJ3YyA/s1600/%25D9%2582%25D8%25AF%25D9%2585%252520%252520%25405.jpg"/>
          <p:cNvPicPr>
            <a:picLocks noGrp="1"/>
          </p:cNvPicPr>
          <p:nvPr>
            <p:ph idx="1"/>
          </p:nvPr>
        </p:nvPicPr>
        <p:blipFill>
          <a:blip r:embed="rId2" cstate="print"/>
          <a:srcRect/>
          <a:stretch>
            <a:fillRect/>
          </a:stretch>
        </p:blipFill>
        <p:spPr bwMode="auto">
          <a:xfrm>
            <a:off x="266701" y="169863"/>
            <a:ext cx="6032499" cy="6413500"/>
          </a:xfrm>
          <a:prstGeom prst="rect">
            <a:avLst/>
          </a:prstGeom>
          <a:noFill/>
          <a:ln w="9525">
            <a:noFill/>
            <a:miter lim="800000"/>
            <a:headEnd/>
            <a:tailEnd/>
          </a:ln>
        </p:spPr>
      </p:pic>
      <p:pic>
        <p:nvPicPr>
          <p:cNvPr id="3" name="عنصر نائب للمحتوى 3" descr="http://2.bp.blogspot.com/-Aeslm2FFFOk/Ta1dKzGTctI/AAAAAAAAAAQ/Ct3eMZNOXWU/s1600/%25D9%2582%25D8%25AF%25D9%2585%252520%252520%25402.jpg"/>
          <p:cNvPicPr>
            <a:picLocks/>
          </p:cNvPicPr>
          <p:nvPr/>
        </p:nvPicPr>
        <p:blipFill>
          <a:blip r:embed="rId3" cstate="print"/>
          <a:srcRect/>
          <a:stretch>
            <a:fillRect/>
          </a:stretch>
        </p:blipFill>
        <p:spPr bwMode="auto">
          <a:xfrm>
            <a:off x="6464300" y="169863"/>
            <a:ext cx="5638800" cy="6413500"/>
          </a:xfrm>
          <a:prstGeom prst="rect">
            <a:avLst/>
          </a:prstGeom>
          <a:noFill/>
          <a:ln w="9525">
            <a:noFill/>
            <a:miter lim="800000"/>
            <a:headEnd/>
            <a:tailEnd/>
          </a:ln>
        </p:spPr>
      </p:pic>
    </p:spTree>
    <p:extLst>
      <p:ext uri="{BB962C8B-B14F-4D97-AF65-F5344CB8AC3E}">
        <p14:creationId xmlns:p14="http://schemas.microsoft.com/office/powerpoint/2010/main" val="1468172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05546" y="196376"/>
            <a:ext cx="11546006" cy="6414447"/>
          </a:xfrm>
        </p:spPr>
        <p:txBody>
          <a:bodyPr/>
          <a:lstStyle/>
          <a:p>
            <a:pPr lvl="0"/>
            <a:r>
              <a:rPr lang="ar-IQ" b="1" dirty="0">
                <a:solidFill>
                  <a:srgbClr val="FF0000"/>
                </a:solidFill>
              </a:rPr>
              <a:t>ضرب الكرة بالرأس</a:t>
            </a:r>
            <a:endParaRPr lang="en-US" dirty="0">
              <a:solidFill>
                <a:srgbClr val="FF0000"/>
              </a:solidFill>
            </a:endParaRPr>
          </a:p>
          <a:p>
            <a:pPr lvl="0"/>
            <a:r>
              <a:rPr lang="ar-IQ" b="1" dirty="0"/>
              <a:t>من وضع الوقوف </a:t>
            </a:r>
            <a:endParaRPr lang="en-US" dirty="0"/>
          </a:p>
          <a:p>
            <a:pPr lvl="0"/>
            <a:r>
              <a:rPr lang="ar-IQ" b="1" dirty="0"/>
              <a:t>من وضع القفز</a:t>
            </a:r>
            <a:endParaRPr lang="en-US" dirty="0"/>
          </a:p>
          <a:p>
            <a:pPr lvl="0"/>
            <a:r>
              <a:rPr lang="ar-IQ" b="1" dirty="0"/>
              <a:t>من وضع الحركة البطيئة</a:t>
            </a:r>
            <a:endParaRPr lang="en-US" dirty="0"/>
          </a:p>
          <a:p>
            <a:pPr lvl="0"/>
            <a:r>
              <a:rPr lang="ar-IQ" b="1" dirty="0"/>
              <a:t>من وضع الحركة السريعة</a:t>
            </a:r>
            <a:endParaRPr lang="en-US" dirty="0"/>
          </a:p>
          <a:p>
            <a:endParaRPr lang="ar-IQ" dirty="0"/>
          </a:p>
        </p:txBody>
      </p:sp>
      <p:pic>
        <p:nvPicPr>
          <p:cNvPr id="4" name="صورة 3" descr="http://4.bp.blogspot.com/-2-fABIDewWo/Ta1eEG80-qI/AAAAAAAAAA8/e2ViVf8gXWA/s1600/%25D9%2582%25D8%25AF%25D9%2585%252520%252520%254013.jpg"/>
          <p:cNvPicPr/>
          <p:nvPr/>
        </p:nvPicPr>
        <p:blipFill>
          <a:blip r:embed="rId2" cstate="print"/>
          <a:srcRect/>
          <a:stretch>
            <a:fillRect/>
          </a:stretch>
        </p:blipFill>
        <p:spPr bwMode="auto">
          <a:xfrm>
            <a:off x="153158" y="0"/>
            <a:ext cx="6971542" cy="2903538"/>
          </a:xfrm>
          <a:prstGeom prst="rect">
            <a:avLst/>
          </a:prstGeom>
          <a:noFill/>
          <a:ln w="9525">
            <a:noFill/>
            <a:miter lim="800000"/>
            <a:headEnd/>
            <a:tailEnd/>
          </a:ln>
        </p:spPr>
      </p:pic>
      <p:pic>
        <p:nvPicPr>
          <p:cNvPr id="5" name="عنصر نائب للمحتوى 5" descr="http://1.bp.blogspot.com/-VpoLrWmrrxk/Ta1dGwkGr2I/AAAAAAAAAAM/hoNuuh9GuRw/s1600/%25D9%2582%25D8%25AF%25D9%2585%252520%252520%25401.jpg"/>
          <p:cNvPicPr>
            <a:picLocks/>
          </p:cNvPicPr>
          <p:nvPr/>
        </p:nvPicPr>
        <p:blipFill>
          <a:blip r:embed="rId3" cstate="print"/>
          <a:srcRect/>
          <a:stretch>
            <a:fillRect/>
          </a:stretch>
        </p:blipFill>
        <p:spPr bwMode="auto">
          <a:xfrm>
            <a:off x="153158" y="3098799"/>
            <a:ext cx="6971542" cy="3708400"/>
          </a:xfrm>
          <a:prstGeom prst="rect">
            <a:avLst/>
          </a:prstGeom>
          <a:noFill/>
          <a:ln w="9525">
            <a:noFill/>
            <a:miter lim="800000"/>
            <a:headEnd/>
            <a:tailEnd/>
          </a:ln>
        </p:spPr>
      </p:pic>
    </p:spTree>
    <p:extLst>
      <p:ext uri="{BB962C8B-B14F-4D97-AF65-F5344CB8AC3E}">
        <p14:creationId xmlns:p14="http://schemas.microsoft.com/office/powerpoint/2010/main" val="28639551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368300" y="190500"/>
            <a:ext cx="11620500" cy="6426200"/>
          </a:xfrm>
        </p:spPr>
        <p:txBody>
          <a:bodyPr>
            <a:normAutofit fontScale="92500" lnSpcReduction="10000"/>
          </a:bodyPr>
          <a:lstStyle/>
          <a:p>
            <a:pPr lvl="0"/>
            <a:r>
              <a:rPr lang="ar-IQ" b="1" dirty="0">
                <a:solidFill>
                  <a:srgbClr val="FF0000"/>
                </a:solidFill>
              </a:rPr>
              <a:t>المراوغة (الخداع والتمويه)</a:t>
            </a:r>
            <a:endParaRPr lang="en-US" dirty="0">
              <a:solidFill>
                <a:srgbClr val="FF0000"/>
              </a:solidFill>
            </a:endParaRPr>
          </a:p>
          <a:p>
            <a:r>
              <a:rPr lang="ar-IQ" b="1" dirty="0"/>
              <a:t>	وهي إحدى المهارات الأساسية للاعبي كرة القدم ، وتتطلب عملية أداء هذه المهارة ضرورة توافر مستوى مناسب من سرعة رد الفعل وسرعة الحركة والرشاقة والقدرة على اتخاذ القرار في التوقيت المناسب أثناء تنفيذ أي نوع من الخداع مع القدرة على توجيه الكرة والسيطرة عليها وإجادة المراوغة ترتبط ارتباطا وثيقا بعملية الخداع وتتوقف على ثلاث عوامل لنجاحها ويجب على المدرب التأكيد عليها باستمرار وهي :</a:t>
            </a:r>
            <a:endParaRPr lang="en-US" dirty="0"/>
          </a:p>
          <a:p>
            <a:pPr lvl="0"/>
            <a:r>
              <a:rPr lang="ar-IQ" b="1" dirty="0"/>
              <a:t>خداع النظر ( النظر لاتجاه والمرور في الاتجاه المخالف ) .</a:t>
            </a:r>
            <a:endParaRPr lang="en-US" dirty="0"/>
          </a:p>
          <a:p>
            <a:pPr lvl="0"/>
            <a:r>
              <a:rPr lang="ar-IQ" b="1" dirty="0"/>
              <a:t>خداع الجسم ( حركة الجسم لليمين أو اليسار أو التوقف لإيحاء المدافع بالاتجاه لمكان والمرور بالكرة في الاتجاه الآخر ) .</a:t>
            </a:r>
            <a:endParaRPr lang="en-US" dirty="0"/>
          </a:p>
          <a:p>
            <a:pPr lvl="0"/>
            <a:r>
              <a:rPr lang="ar-IQ" b="1" dirty="0"/>
              <a:t>خداع الكرة ( سرعة رد الفعل للاعب بتحريك الكرة لليمين أو اليسار وتغير اتجاهها باستخدام القدم  لمكان آخر ) </a:t>
            </a:r>
            <a:r>
              <a:rPr lang="ar-IQ" b="1" dirty="0">
                <a:solidFill>
                  <a:srgbClr val="FF0000"/>
                </a:solidFill>
              </a:rPr>
              <a:t>وتكون في </a:t>
            </a:r>
            <a:r>
              <a:rPr lang="ar-IQ" b="1" dirty="0"/>
              <a:t>.</a:t>
            </a:r>
            <a:endParaRPr lang="en-US" dirty="0"/>
          </a:p>
          <a:p>
            <a:pPr lvl="0"/>
            <a:r>
              <a:rPr lang="ar-SA" b="1" dirty="0" smtClean="0"/>
              <a:t> </a:t>
            </a:r>
            <a:r>
              <a:rPr lang="ar-SA" b="1" dirty="0"/>
              <a:t>الهجوم</a:t>
            </a:r>
            <a:endParaRPr lang="en-US" dirty="0"/>
          </a:p>
          <a:p>
            <a:r>
              <a:rPr lang="ar-SA" b="1" dirty="0" smtClean="0"/>
              <a:t>الدفاع</a:t>
            </a:r>
            <a:r>
              <a:rPr lang="ar-IQ" b="1" dirty="0" smtClean="0"/>
              <a:t> </a:t>
            </a:r>
            <a:r>
              <a:rPr lang="ar-SA" b="1" dirty="0" smtClean="0"/>
              <a:t>لفردي-الزوجي-الجماعي-</a:t>
            </a:r>
            <a:r>
              <a:rPr lang="ar-SA" b="1" dirty="0" err="1" smtClean="0"/>
              <a:t>الفرقي</a:t>
            </a:r>
            <a:endParaRPr lang="en-US" dirty="0" smtClean="0"/>
          </a:p>
          <a:p>
            <a:pPr lvl="0"/>
            <a:endParaRPr lang="en-US" dirty="0"/>
          </a:p>
          <a:p>
            <a:pPr lvl="0"/>
            <a:r>
              <a:rPr lang="ar-SA" b="1" dirty="0" smtClean="0"/>
              <a:t>بالرجلين</a:t>
            </a:r>
            <a:endParaRPr lang="en-US" dirty="0"/>
          </a:p>
          <a:p>
            <a:pPr lvl="0"/>
            <a:r>
              <a:rPr lang="ar-SA" b="1" dirty="0"/>
              <a:t>بالجذع</a:t>
            </a:r>
            <a:endParaRPr lang="en-US" dirty="0"/>
          </a:p>
          <a:p>
            <a:pPr lvl="0"/>
            <a:r>
              <a:rPr lang="ar-SA" b="1" dirty="0"/>
              <a:t>بالرأس</a:t>
            </a:r>
            <a:endParaRPr lang="en-US" dirty="0"/>
          </a:p>
          <a:p>
            <a:pPr lvl="0"/>
            <a:r>
              <a:rPr lang="ar-SA" b="1" dirty="0"/>
              <a:t>بالإشارة أو الإيماء والكلام </a:t>
            </a:r>
            <a:r>
              <a:rPr lang="ar-SA" b="1" dirty="0" smtClean="0"/>
              <a:t>والنظر</a:t>
            </a:r>
            <a:endParaRPr lang="ar-IQ" b="1" dirty="0" smtClean="0"/>
          </a:p>
          <a:p>
            <a:pPr lvl="0"/>
            <a:endParaRPr lang="en-US" dirty="0"/>
          </a:p>
          <a:p>
            <a:endParaRPr lang="ar-IQ" dirty="0"/>
          </a:p>
        </p:txBody>
      </p:sp>
      <p:pic>
        <p:nvPicPr>
          <p:cNvPr id="4" name="صورة 3" descr="http://1.bp.blogspot.com/-F15MGRimG1Q/Ta1eIFAnSzI/AAAAAAAAABA/qmlWLMbFcGM/s1600/%25D9%2582%25D8%25AF%25D9%2585%252520%252520%254014.jpg"/>
          <p:cNvPicPr/>
          <p:nvPr/>
        </p:nvPicPr>
        <p:blipFill>
          <a:blip r:embed="rId2" cstate="print"/>
          <a:srcRect/>
          <a:stretch>
            <a:fillRect/>
          </a:stretch>
        </p:blipFill>
        <p:spPr bwMode="auto">
          <a:xfrm>
            <a:off x="1347787" y="3225800"/>
            <a:ext cx="6513513" cy="3502660"/>
          </a:xfrm>
          <a:prstGeom prst="rect">
            <a:avLst/>
          </a:prstGeom>
          <a:noFill/>
          <a:ln w="9525">
            <a:noFill/>
            <a:miter lim="800000"/>
            <a:headEnd/>
            <a:tailEnd/>
          </a:ln>
        </p:spPr>
      </p:pic>
    </p:spTree>
    <p:extLst>
      <p:ext uri="{BB962C8B-B14F-4D97-AF65-F5344CB8AC3E}">
        <p14:creationId xmlns:p14="http://schemas.microsoft.com/office/powerpoint/2010/main" val="41977905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368300" y="190500"/>
            <a:ext cx="11620500" cy="6426200"/>
          </a:xfrm>
        </p:spPr>
        <p:txBody>
          <a:bodyPr/>
          <a:lstStyle/>
          <a:p>
            <a:pPr lvl="0"/>
            <a:r>
              <a:rPr lang="ar-SA" b="1" dirty="0">
                <a:solidFill>
                  <a:srgbClr val="FF0000"/>
                </a:solidFill>
              </a:rPr>
              <a:t>المهاجمة ( القطع) . </a:t>
            </a:r>
            <a:endParaRPr lang="en-US" dirty="0">
              <a:solidFill>
                <a:srgbClr val="FF0000"/>
              </a:solidFill>
            </a:endParaRPr>
          </a:p>
          <a:p>
            <a:pPr lvl="0"/>
            <a:r>
              <a:rPr lang="ar-SA" b="1" dirty="0"/>
              <a:t>القطع من الأمام</a:t>
            </a:r>
            <a:endParaRPr lang="en-US" dirty="0"/>
          </a:p>
          <a:p>
            <a:pPr lvl="0"/>
            <a:r>
              <a:rPr lang="ar-SA" b="1" dirty="0"/>
              <a:t>القطع من الجانب</a:t>
            </a:r>
            <a:endParaRPr lang="en-US" dirty="0"/>
          </a:p>
          <a:p>
            <a:pPr lvl="0"/>
            <a:r>
              <a:rPr lang="ar-SA" b="1" dirty="0"/>
              <a:t>القطع من الخلف</a:t>
            </a:r>
            <a:endParaRPr lang="en-US" dirty="0"/>
          </a:p>
          <a:p>
            <a:pPr marL="0" indent="0">
              <a:buNone/>
            </a:pPr>
            <a:endParaRPr lang="en-US" dirty="0"/>
          </a:p>
          <a:p>
            <a:pPr lvl="0"/>
            <a:r>
              <a:rPr lang="ar-IQ" b="1" dirty="0">
                <a:solidFill>
                  <a:srgbClr val="FF0000"/>
                </a:solidFill>
              </a:rPr>
              <a:t>الرمية الجانبية</a:t>
            </a:r>
            <a:endParaRPr lang="en-US" dirty="0">
              <a:solidFill>
                <a:srgbClr val="FF0000"/>
              </a:solidFill>
            </a:endParaRPr>
          </a:p>
          <a:p>
            <a:pPr lvl="0"/>
            <a:r>
              <a:rPr lang="ar-IQ" b="1" dirty="0"/>
              <a:t>الرمية الجانبية من وضع الثبات </a:t>
            </a:r>
            <a:endParaRPr lang="en-US" dirty="0"/>
          </a:p>
          <a:p>
            <a:pPr lvl="0"/>
            <a:r>
              <a:rPr lang="ar-IQ" b="1" dirty="0"/>
              <a:t>الرمية الجانبية من وضع الحركة</a:t>
            </a:r>
            <a:endParaRPr lang="en-US" dirty="0"/>
          </a:p>
          <a:p>
            <a:endParaRPr lang="ar-IQ" dirty="0"/>
          </a:p>
        </p:txBody>
      </p:sp>
      <p:pic>
        <p:nvPicPr>
          <p:cNvPr id="4" name="صورة 3" descr="http://1.bp.blogspot.com/-6TbLibSAO0c/Ta1dmSNq1JI/AAAAAAAAAAk/0gW106ee9f0/s1600/%25D9%2582%25D8%25AF%25D9%2585%252520%252520%25407.jpg"/>
          <p:cNvPicPr/>
          <p:nvPr/>
        </p:nvPicPr>
        <p:blipFill>
          <a:blip r:embed="rId2" cstate="print"/>
          <a:srcRect/>
          <a:stretch>
            <a:fillRect/>
          </a:stretch>
        </p:blipFill>
        <p:spPr bwMode="auto">
          <a:xfrm>
            <a:off x="753427" y="758824"/>
            <a:ext cx="6739573" cy="5565775"/>
          </a:xfrm>
          <a:prstGeom prst="rect">
            <a:avLst/>
          </a:prstGeom>
          <a:noFill/>
          <a:ln w="9525">
            <a:noFill/>
            <a:miter lim="800000"/>
            <a:headEnd/>
            <a:tailEnd/>
          </a:ln>
        </p:spPr>
      </p:pic>
    </p:spTree>
    <p:extLst>
      <p:ext uri="{BB962C8B-B14F-4D97-AF65-F5344CB8AC3E}">
        <p14:creationId xmlns:p14="http://schemas.microsoft.com/office/powerpoint/2010/main" val="227605161"/>
      </p:ext>
    </p:extLst>
  </p:cSld>
  <p:clrMapOvr>
    <a:masterClrMapping/>
  </p:clrMapOvr>
</p:sld>
</file>

<file path=ppt/theme/theme1.xml><?xml version="1.0" encoding="utf-8"?>
<a:theme xmlns:a="http://schemas.openxmlformats.org/drawingml/2006/main" name="شريحة">
  <a:themeElements>
    <a:clrScheme name="شريحة">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شريحة">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شريحة">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38</TotalTime>
  <Words>451</Words>
  <Application>Microsoft Office PowerPoint</Application>
  <PresentationFormat>شاشة عريضة</PresentationFormat>
  <Paragraphs>77</Paragraphs>
  <Slides>10</Slides>
  <Notes>0</Notes>
  <HiddenSlides>0</HiddenSlides>
  <MMClips>0</MMClips>
  <ScaleCrop>false</ScaleCrop>
  <HeadingPairs>
    <vt:vector size="6" baseType="variant">
      <vt:variant>
        <vt:lpstr>الخطوط المستخدمة</vt:lpstr>
      </vt:variant>
      <vt:variant>
        <vt:i4>4</vt:i4>
      </vt:variant>
      <vt:variant>
        <vt:lpstr>نسق</vt:lpstr>
      </vt:variant>
      <vt:variant>
        <vt:i4>1</vt:i4>
      </vt:variant>
      <vt:variant>
        <vt:lpstr>عناوين الشرائح</vt:lpstr>
      </vt:variant>
      <vt:variant>
        <vt:i4>10</vt:i4>
      </vt:variant>
    </vt:vector>
  </HeadingPairs>
  <TitlesOfParts>
    <vt:vector size="15" baseType="lpstr">
      <vt:lpstr>Century Gothic</vt:lpstr>
      <vt:lpstr>Simplified Arabic</vt:lpstr>
      <vt:lpstr>Tahoma</vt:lpstr>
      <vt:lpstr>Wingdings 3</vt:lpstr>
      <vt:lpstr>شريحة</vt:lpstr>
      <vt:lpstr>      جامعة بغداد       كلية التربية للعلوم الصرفة- ابن الهثيم       المادة كرة القدم المرحلة الاولى       شعبة النشاطات الطلابية</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Company>SACC - ANAS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كلية النسور الجامعة      قسم التربية البدنية وعلوم الرياضة                                       المادة كرة القدم المرحلة الثالثة      للدراسة الصباحية والدراسة المسائية </dc:title>
  <dc:creator>DR.Ahmed Saker 2O14</dc:creator>
  <cp:lastModifiedBy>Maher</cp:lastModifiedBy>
  <cp:revision>6</cp:revision>
  <dcterms:created xsi:type="dcterms:W3CDTF">2020-01-06T19:04:48Z</dcterms:created>
  <dcterms:modified xsi:type="dcterms:W3CDTF">2024-05-07T10:24:54Z</dcterms:modified>
</cp:coreProperties>
</file>