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2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0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5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2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9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8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5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553792"/>
            <a:ext cx="9307132" cy="2956171"/>
          </a:xfrm>
        </p:spPr>
        <p:txBody>
          <a:bodyPr>
            <a:normAutofit/>
          </a:bodyPr>
          <a:lstStyle/>
          <a:p>
            <a:r>
              <a:rPr lang="ar-IQ" sz="9600" dirty="0" smtClean="0">
                <a:solidFill>
                  <a:srgbClr val="FF0000"/>
                </a:solidFill>
              </a:rPr>
              <a:t>كرة السلة 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31337"/>
          </a:xfrm>
        </p:spPr>
        <p:txBody>
          <a:bodyPr>
            <a:normAutofit fontScale="92500" lnSpcReduction="10000"/>
          </a:bodyPr>
          <a:lstStyle/>
          <a:p>
            <a:r>
              <a:rPr lang="ar-IQ" sz="7100" dirty="0" smtClean="0">
                <a:solidFill>
                  <a:srgbClr val="00B0F0"/>
                </a:solidFill>
              </a:rPr>
              <a:t>مهارة الطبطبة </a:t>
            </a:r>
            <a:endParaRPr lang="ar-IQ" sz="7100" dirty="0" smtClean="0">
              <a:solidFill>
                <a:srgbClr val="00B0F0"/>
              </a:solidFill>
            </a:endParaRPr>
          </a:p>
          <a:p>
            <a:r>
              <a:rPr lang="ar-IQ" sz="6000" dirty="0" smtClean="0">
                <a:solidFill>
                  <a:schemeClr val="accent2"/>
                </a:solidFill>
              </a:rPr>
              <a:t>مدرس المادة </a:t>
            </a:r>
          </a:p>
          <a:p>
            <a:r>
              <a:rPr lang="ar-IQ" sz="6000" dirty="0" err="1" smtClean="0">
                <a:solidFill>
                  <a:schemeClr val="accent2"/>
                </a:solidFill>
              </a:rPr>
              <a:t>م.م</a:t>
            </a:r>
            <a:r>
              <a:rPr lang="ar-IQ" sz="6000" dirty="0" smtClean="0">
                <a:solidFill>
                  <a:schemeClr val="accent2"/>
                </a:solidFill>
              </a:rPr>
              <a:t> اوس مقداد جعفر</a:t>
            </a:r>
            <a:endParaRPr lang="en-US" sz="6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2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69701" y="257577"/>
            <a:ext cx="1075385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>
              <a:tabLst>
                <a:tab pos="533400" algn="l"/>
              </a:tabLst>
            </a:pPr>
            <a:r>
              <a:rPr lang="ar-IQ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مهارة الطبطبة بالكرة السلة </a:t>
            </a:r>
          </a:p>
          <a:p>
            <a:pPr algn="justLow">
              <a:tabLst>
                <a:tab pos="533400" algn="l"/>
              </a:tabLst>
            </a:pPr>
            <a:r>
              <a:rPr lang="ar-SA" sz="3200" b="1" u="sng" dirty="0" smtClean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الأداء </a:t>
            </a:r>
            <a:r>
              <a:rPr lang="ar-SA" sz="3200" b="1" u="sng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الفني للمهارة</a:t>
            </a:r>
            <a:r>
              <a:rPr lang="ar-SA" sz="32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>
              <a:tabLst>
                <a:tab pos="533400" algn="l"/>
              </a:tabLs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>
              <a:buFont typeface="+mj-lt"/>
              <a:buAutoNum type="arabicPeriod"/>
              <a:tabLst>
                <a:tab pos="533400" algn="l"/>
              </a:tabLst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المحاورة تتم بالدفع المتتابع للكرة وتوجيهها إلى الأرض بواسطة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الأصابع</a:t>
            </a:r>
            <a:r>
              <a:rPr lang="ar-IQ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>
              <a:buFont typeface="+mj-lt"/>
              <a:buAutoNum type="arabicPeriod"/>
              <a:tabLst>
                <a:tab pos="533400" algn="l"/>
              </a:tabLst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أصابع اليد تكون متباعدة للسيطرة على أكبر مساحة من الكرة لتوجيهها وتشير للأمام في اتجاه حركة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الكر</a:t>
            </a:r>
            <a:r>
              <a:rPr lang="ar-IQ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>
              <a:buFont typeface="+mj-lt"/>
              <a:buAutoNum type="arabicPeriod"/>
              <a:tabLst>
                <a:tab pos="533400" algn="l"/>
              </a:tabLst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حركة الدفع بالأصابع وتتابع ثني ومد الرسغ والذراع يجب أن تكون انسيابية ومتوافقة بحيث تبدو الكرة مرتبطة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بالأصابع</a:t>
            </a:r>
            <a:r>
              <a:rPr lang="ar-IQ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Low">
              <a:buFont typeface="+mj-lt"/>
              <a:buAutoNum type="arabicPeriod"/>
              <a:tabLst>
                <a:tab pos="533400" algn="l"/>
              </a:tabLst>
            </a:pPr>
            <a:r>
              <a:rPr lang="ar-S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أثناء المحاورة يكون النظر للأمام وتوضع اليد اليسرى أمام الجسم مع ثني الكوع لعمل حماية </a:t>
            </a:r>
            <a:r>
              <a:rPr lang="ar-S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للكرة</a:t>
            </a:r>
            <a:r>
              <a:rPr lang="ar-IQ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742950" lvl="1" indent="-285750" algn="justLow">
              <a:buFont typeface="+mj-lt"/>
              <a:buAutoNum type="arabicPeriod"/>
              <a:tabLst>
                <a:tab pos="533400" algn="l"/>
              </a:tabLst>
            </a:pPr>
            <a:r>
              <a:rPr lang="ar-SA" sz="3200" dirty="0"/>
              <a:t>في المحاورة العالية يجب أن يكون </a:t>
            </a:r>
            <a:r>
              <a:rPr lang="ar-SA" sz="3200" dirty="0" smtClean="0"/>
              <a:t>ال</a:t>
            </a:r>
            <a:r>
              <a:rPr lang="ar-IQ" sz="3200" dirty="0" smtClean="0"/>
              <a:t>طبطبة</a:t>
            </a:r>
            <a:r>
              <a:rPr lang="ar-SA" sz="3200" dirty="0" smtClean="0"/>
              <a:t> </a:t>
            </a:r>
            <a:r>
              <a:rPr lang="ar-SA" sz="3200" dirty="0"/>
              <a:t>خارج القدم المتقدمة وللمحاورة المنخفضة تكون الكرة قريبة من </a:t>
            </a:r>
            <a:r>
              <a:rPr lang="ar-SA" sz="3200" dirty="0" smtClean="0"/>
              <a:t>الجس</a:t>
            </a:r>
            <a:r>
              <a:rPr lang="ar-IQ" sz="3200" dirty="0" smtClean="0"/>
              <a:t>م.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3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صورة 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51" y="334851"/>
            <a:ext cx="11732653" cy="614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4122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47730" y="875764"/>
            <a:ext cx="1155234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u="sng" dirty="0">
                <a:solidFill>
                  <a:srgbClr val="FF0000"/>
                </a:solidFill>
              </a:rPr>
              <a:t>الخطوات</a:t>
            </a:r>
            <a:r>
              <a:rPr lang="ar-SA" sz="2800" b="1" u="sng" dirty="0"/>
              <a:t> </a:t>
            </a:r>
            <a:r>
              <a:rPr lang="ar-SA" sz="2800" b="1" u="sng" dirty="0">
                <a:solidFill>
                  <a:srgbClr val="FF0000"/>
                </a:solidFill>
              </a:rPr>
              <a:t>التعليمية</a:t>
            </a:r>
            <a:r>
              <a:rPr lang="ar-SA" sz="2800" b="1" dirty="0">
                <a:solidFill>
                  <a:srgbClr val="FF0000"/>
                </a:solidFill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  <a:p>
            <a:pPr algn="just"/>
            <a:r>
              <a:rPr lang="ar-SA" sz="2800" b="1" dirty="0"/>
              <a:t>  </a:t>
            </a:r>
            <a:endParaRPr lang="en-US" sz="2800" dirty="0"/>
          </a:p>
          <a:p>
            <a:pPr lvl="0" algn="just"/>
            <a:r>
              <a:rPr lang="ar-IQ" sz="2800" dirty="0" smtClean="0"/>
              <a:t>1- </a:t>
            </a:r>
            <a:r>
              <a:rPr lang="ar-SA" sz="2800" dirty="0" smtClean="0"/>
              <a:t>عمل </a:t>
            </a:r>
            <a:r>
              <a:rPr lang="ar-SA" sz="2800" dirty="0"/>
              <a:t>نموذج وشرح طريقة الأداء وأنواع المحاورة </a:t>
            </a:r>
            <a:r>
              <a:rPr lang="ar-SA" sz="2800" dirty="0" smtClean="0"/>
              <a:t>واستخداماتها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2- </a:t>
            </a:r>
            <a:r>
              <a:rPr lang="ar-SA" sz="2800" dirty="0" smtClean="0"/>
              <a:t>يجلس </a:t>
            </a:r>
            <a:r>
              <a:rPr lang="ar-SA" sz="2800" dirty="0"/>
              <a:t>التلاميذ في وضع الجلوس الطويل فتحاً ويضع كل منهم الكرة بين الرجلين ثم يبدأ في </a:t>
            </a:r>
            <a:r>
              <a:rPr lang="ar-IQ" sz="2800" dirty="0" smtClean="0"/>
              <a:t>الطبطبة</a:t>
            </a:r>
            <a:r>
              <a:rPr lang="ar-SA" sz="2800" dirty="0" smtClean="0"/>
              <a:t> </a:t>
            </a:r>
            <a:r>
              <a:rPr lang="ar-SA" sz="2800" dirty="0"/>
              <a:t>الكرة حتى ترتفع عن الأرض ويستمر في </a:t>
            </a:r>
            <a:r>
              <a:rPr lang="ar-SA" sz="2800" dirty="0" smtClean="0"/>
              <a:t>المحاورة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3- </a:t>
            </a:r>
            <a:r>
              <a:rPr lang="ar-SA" sz="2800" dirty="0" smtClean="0"/>
              <a:t>وقوف </a:t>
            </a:r>
            <a:r>
              <a:rPr lang="ar-SA" sz="2800" dirty="0"/>
              <a:t>التلاميذ مع تباعد القدم اليسرى أماماً وثني الركبة كاملاً ثم وضع الكرة على الأرض والبدء </a:t>
            </a:r>
            <a:r>
              <a:rPr lang="ar-SA" sz="2800" dirty="0" smtClean="0"/>
              <a:t>في</a:t>
            </a:r>
            <a:r>
              <a:rPr lang="ar-IQ" sz="2800" dirty="0" smtClean="0"/>
              <a:t> الطبطبة</a:t>
            </a:r>
            <a:r>
              <a:rPr lang="ar-SA" sz="2800" dirty="0" smtClean="0"/>
              <a:t> </a:t>
            </a:r>
            <a:r>
              <a:rPr lang="ar-SA" sz="2800" dirty="0"/>
              <a:t>الكرة بالأصابع حتى ترتد من </a:t>
            </a:r>
            <a:r>
              <a:rPr lang="ar-SA" sz="2800" dirty="0" smtClean="0"/>
              <a:t>الأرض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4- </a:t>
            </a:r>
            <a:r>
              <a:rPr lang="ar-SA" sz="2800" dirty="0" smtClean="0"/>
              <a:t>التدريب </a:t>
            </a:r>
            <a:r>
              <a:rPr lang="ar-SA" sz="2800" dirty="0"/>
              <a:t>السابق مع فرد الركبتين والتنبيه على وضع الذراع الأخرى لحماية </a:t>
            </a:r>
            <a:r>
              <a:rPr lang="ar-SA" sz="2800" dirty="0" smtClean="0"/>
              <a:t>الكرة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5- </a:t>
            </a:r>
            <a:r>
              <a:rPr lang="ar-SA" sz="2800" dirty="0" smtClean="0"/>
              <a:t>المحاورة </a:t>
            </a:r>
            <a:r>
              <a:rPr lang="ar-SA" sz="2800" dirty="0"/>
              <a:t>في المكان مع تغيير ارتفاع الكرة مع التركيز على النظر </a:t>
            </a:r>
            <a:r>
              <a:rPr lang="ar-SA" sz="2800" dirty="0" smtClean="0"/>
              <a:t>للأمام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6- </a:t>
            </a:r>
            <a:r>
              <a:rPr lang="ar-SA" sz="2800" dirty="0" smtClean="0"/>
              <a:t>التلاميذ </a:t>
            </a:r>
            <a:r>
              <a:rPr lang="ar-SA" sz="2800" dirty="0"/>
              <a:t>قاطرات ثم المحاورة أماماً في مجموعات بطول </a:t>
            </a:r>
            <a:r>
              <a:rPr lang="ar-SA" sz="2800" dirty="0" smtClean="0"/>
              <a:t>الملعب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7- </a:t>
            </a:r>
            <a:r>
              <a:rPr lang="ar-SA" sz="2800" dirty="0" smtClean="0"/>
              <a:t>التدريب </a:t>
            </a:r>
            <a:r>
              <a:rPr lang="ar-SA" sz="2800" dirty="0"/>
              <a:t>السابق مع تغيير الكرة من جانب إلى جانب وتغيير اليد </a:t>
            </a:r>
            <a:r>
              <a:rPr lang="ar-SA" sz="2800" dirty="0" smtClean="0"/>
              <a:t>المحاورة</a:t>
            </a:r>
            <a:r>
              <a:rPr lang="ar-IQ" sz="2800" dirty="0" smtClean="0"/>
              <a:t>.</a:t>
            </a:r>
            <a:endParaRPr lang="en-US" sz="2800" dirty="0"/>
          </a:p>
          <a:p>
            <a:pPr lvl="0" algn="just"/>
            <a:r>
              <a:rPr lang="ar-IQ" sz="2800" dirty="0" smtClean="0"/>
              <a:t>8- </a:t>
            </a:r>
            <a:r>
              <a:rPr lang="ar-SA" sz="2800" dirty="0" smtClean="0"/>
              <a:t>التدريب </a:t>
            </a:r>
            <a:r>
              <a:rPr lang="ar-SA" sz="2800" dirty="0"/>
              <a:t>السابق مع تغيير اليد المحاورة بالارتكاز الخلفي على القدم </a:t>
            </a:r>
            <a:r>
              <a:rPr lang="ar-SA" sz="2800" dirty="0" smtClean="0"/>
              <a:t>الخلفية</a:t>
            </a:r>
            <a:r>
              <a:rPr lang="ar-IQ" sz="2800" dirty="0" smtClean="0"/>
              <a:t>.</a:t>
            </a:r>
            <a:endParaRPr lang="en-US" sz="2800" dirty="0"/>
          </a:p>
          <a:p>
            <a:pPr algn="just"/>
            <a:r>
              <a:rPr lang="en-US" sz="2800" dirty="0"/>
              <a:t> </a:t>
            </a:r>
          </a:p>
          <a:p>
            <a:pPr lvl="0" algn="just"/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05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صورة 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659" y="1365162"/>
            <a:ext cx="4010361" cy="4185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صورة 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665" y="1481070"/>
            <a:ext cx="3721994" cy="4069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صورة 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34" y="1790164"/>
            <a:ext cx="3760631" cy="376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270008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21</Words>
  <Application>Microsoft Office PowerPoint</Application>
  <PresentationFormat>شاشة عريضة</PresentationFormat>
  <Paragraphs>23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نسق Office</vt:lpstr>
      <vt:lpstr>كرة السلة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كرة السلة</dc:title>
  <dc:creator>Maher</dc:creator>
  <cp:lastModifiedBy>Maher</cp:lastModifiedBy>
  <cp:revision>6</cp:revision>
  <dcterms:created xsi:type="dcterms:W3CDTF">2024-02-05T07:50:06Z</dcterms:created>
  <dcterms:modified xsi:type="dcterms:W3CDTF">2024-02-05T09:27:18Z</dcterms:modified>
</cp:coreProperties>
</file>