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0" r:id="rId1"/>
  </p:sldMasterIdLst>
  <p:sldIdLst>
    <p:sldId id="257" r:id="rId2"/>
    <p:sldId id="258" r:id="rId3"/>
    <p:sldId id="274" r:id="rId4"/>
    <p:sldId id="259" r:id="rId5"/>
    <p:sldId id="264" r:id="rId6"/>
    <p:sldId id="277" r:id="rId7"/>
    <p:sldId id="280" r:id="rId8"/>
    <p:sldId id="261" r:id="rId9"/>
    <p:sldId id="273" r:id="rId10"/>
    <p:sldId id="262" r:id="rId11"/>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9" d="100"/>
          <a:sy n="69" d="100"/>
        </p:scale>
        <p:origin x="7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53831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0A1EC33-CA5E-46FD-9CB4-E6F4693D658C}" type="datetimeFigureOut">
              <a:rPr lang="ar-IQ" smtClean="0"/>
              <a:t>29/10/1445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2618877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ar-SA" smtClean="0"/>
              <a:t>انقر لتحرير نمط العنوان الرئيسي</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17518402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ar-SA" smtClean="0"/>
              <a:t>انقر لتحرير نمط العنوان الرئيسي</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ar-SA" smtClean="0"/>
              <a:t>انقر لتحرير أنماط النص الرئيسي</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331714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3765968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4"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2652473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4"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27711576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nchorCtr="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23384247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1718474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2066151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1728355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10A1EC33-CA5E-46FD-9CB4-E6F4693D658C}" type="datetimeFigureOut">
              <a:rPr lang="ar-IQ" smtClean="0"/>
              <a:t>29/10/1445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3397973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10A1EC33-CA5E-46FD-9CB4-E6F4693D658C}" type="datetimeFigureOut">
              <a:rPr lang="ar-IQ" smtClean="0"/>
              <a:t>29/10/1445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208513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7" name="Date Placeholder 2"/>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3"/>
          <p:cNvSpPr>
            <a:spLocks noGrp="1"/>
          </p:cNvSpPr>
          <p:nvPr>
            <p:ph type="ftr" sz="quarter" idx="11"/>
          </p:nvPr>
        </p:nvSpPr>
        <p:spPr/>
        <p:txBody>
          <a:bodyPr/>
          <a:lstStyle/>
          <a:p>
            <a:endParaRPr lang="ar-IQ"/>
          </a:p>
        </p:txBody>
      </p:sp>
      <p:sp>
        <p:nvSpPr>
          <p:cNvPr id="6" name="Slide Number Placeholder 4"/>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1966978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2"/>
          <p:cNvSpPr>
            <a:spLocks noGrp="1"/>
          </p:cNvSpPr>
          <p:nvPr>
            <p:ph type="ftr" sz="quarter" idx="11"/>
          </p:nvPr>
        </p:nvSpPr>
        <p:spPr/>
        <p:txBody>
          <a:bodyPr/>
          <a:lstStyle/>
          <a:p>
            <a:endParaRPr lang="ar-IQ"/>
          </a:p>
        </p:txBody>
      </p:sp>
      <p:sp>
        <p:nvSpPr>
          <p:cNvPr id="6" name="Slide Number Placeholder 3"/>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294288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7" name="Date Placeholder 4"/>
          <p:cNvSpPr>
            <a:spLocks noGrp="1"/>
          </p:cNvSpPr>
          <p:nvPr>
            <p:ph type="dt" sz="half" idx="10"/>
          </p:nvPr>
        </p:nvSpPr>
        <p:spPr/>
        <p:txBody>
          <a:bodyPr/>
          <a:lstStyle/>
          <a:p>
            <a:fld id="{10A1EC33-CA5E-46FD-9CB4-E6F4693D658C}" type="datetimeFigureOut">
              <a:rPr lang="ar-IQ" smtClean="0"/>
              <a:t>29/10/1445</a:t>
            </a:fld>
            <a:endParaRPr lang="ar-IQ"/>
          </a:p>
        </p:txBody>
      </p:sp>
      <p:sp>
        <p:nvSpPr>
          <p:cNvPr id="5" name="Footer Placeholder 5"/>
          <p:cNvSpPr>
            <a:spLocks noGrp="1"/>
          </p:cNvSpPr>
          <p:nvPr>
            <p:ph type="ftr" sz="quarter" idx="11"/>
          </p:nvPr>
        </p:nvSpPr>
        <p:spPr/>
        <p:txBody>
          <a:bodyPr/>
          <a:lstStyle/>
          <a:p>
            <a:endParaRPr lang="ar-IQ"/>
          </a:p>
        </p:txBody>
      </p:sp>
      <p:sp>
        <p:nvSpPr>
          <p:cNvPr id="6" name="Slide Number Placeholder 6"/>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3727342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0A1EC33-CA5E-46FD-9CB4-E6F4693D658C}" type="datetimeFigureOut">
              <a:rPr lang="ar-IQ" smtClean="0"/>
              <a:t>29/10/1445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7B54770-A432-4E57-A677-2B56CD374957}" type="slidenum">
              <a:rPr lang="ar-IQ" smtClean="0"/>
              <a:t>‹#›</a:t>
            </a:fld>
            <a:endParaRPr lang="ar-IQ"/>
          </a:p>
        </p:txBody>
      </p:sp>
    </p:spTree>
    <p:extLst>
      <p:ext uri="{BB962C8B-B14F-4D97-AF65-F5344CB8AC3E}">
        <p14:creationId xmlns:p14="http://schemas.microsoft.com/office/powerpoint/2010/main" val="166533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0A1EC33-CA5E-46FD-9CB4-E6F4693D658C}" type="datetimeFigureOut">
              <a:rPr lang="ar-IQ" smtClean="0"/>
              <a:t>29/10/1445</a:t>
            </a:fld>
            <a:endParaRPr lang="ar-IQ"/>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IQ"/>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7B54770-A432-4E57-A677-2B56CD374957}" type="slidenum">
              <a:rPr lang="ar-IQ" smtClean="0"/>
              <a:t>‹#›</a:t>
            </a:fld>
            <a:endParaRPr lang="ar-IQ"/>
          </a:p>
        </p:txBody>
      </p:sp>
    </p:spTree>
    <p:extLst>
      <p:ext uri="{BB962C8B-B14F-4D97-AF65-F5344CB8AC3E}">
        <p14:creationId xmlns:p14="http://schemas.microsoft.com/office/powerpoint/2010/main" val="2207803840"/>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47582" y="0"/>
            <a:ext cx="9144000" cy="2387600"/>
          </a:xfrm>
        </p:spPr>
        <p:txBody>
          <a:bodyPr>
            <a:noAutofit/>
          </a:bodyPr>
          <a:lstStyle/>
          <a:p>
            <a:pPr algn="r"/>
            <a:r>
              <a:rPr lang="ar-IQ" sz="2800" b="1" smtClean="0"/>
              <a:t>                     </a:t>
            </a:r>
            <a:r>
              <a:rPr lang="ar-IQ" sz="2800" b="1" dirty="0" smtClean="0"/>
              <a:t>جامعة بغداد</a:t>
            </a:r>
            <a:r>
              <a:rPr lang="en-US" sz="2800" dirty="0"/>
              <a:t/>
            </a:r>
            <a:br>
              <a:rPr lang="en-US" sz="2800" dirty="0"/>
            </a:br>
            <a:r>
              <a:rPr lang="ar-IQ" sz="2800" b="1" dirty="0"/>
              <a:t>     </a:t>
            </a:r>
            <a:r>
              <a:rPr lang="ar-IQ" sz="2800" b="1" dirty="0" smtClean="0"/>
              <a:t>كلية التربية للعلوم الصرفة- ابن الهيثم</a:t>
            </a:r>
            <a:r>
              <a:rPr lang="en-US" sz="2800" dirty="0"/>
              <a:t/>
            </a:r>
            <a:br>
              <a:rPr lang="en-US" sz="2800" dirty="0"/>
            </a:br>
            <a:r>
              <a:rPr lang="ar-IQ" sz="2800" b="1" dirty="0"/>
              <a:t>      المادة كرة القدم المرحلة </a:t>
            </a:r>
            <a:r>
              <a:rPr lang="ar-IQ" sz="2800" b="1" dirty="0" smtClean="0"/>
              <a:t>الثالثة الاولى</a:t>
            </a:r>
            <a:r>
              <a:rPr lang="en-US" sz="2800" dirty="0"/>
              <a:t/>
            </a:r>
            <a:br>
              <a:rPr lang="en-US" sz="2800" dirty="0"/>
            </a:br>
            <a:r>
              <a:rPr lang="ar-IQ" sz="2800" b="1" dirty="0"/>
              <a:t>    </a:t>
            </a:r>
            <a:r>
              <a:rPr lang="ar-IQ" sz="2800" b="1" dirty="0" smtClean="0"/>
              <a:t>          شعبة النشاطات الطلابية</a:t>
            </a:r>
            <a:endParaRPr lang="ar-IQ" sz="2800" dirty="0"/>
          </a:p>
        </p:txBody>
      </p:sp>
      <p:sp>
        <p:nvSpPr>
          <p:cNvPr id="3" name="عنوان فرعي 2"/>
          <p:cNvSpPr>
            <a:spLocks noGrp="1"/>
          </p:cNvSpPr>
          <p:nvPr>
            <p:ph type="subTitle" idx="1"/>
          </p:nvPr>
        </p:nvSpPr>
        <p:spPr>
          <a:xfrm>
            <a:off x="1524000" y="3016154"/>
            <a:ext cx="9144000" cy="3425587"/>
          </a:xfrm>
        </p:spPr>
        <p:txBody>
          <a:bodyPr>
            <a:normAutofit fontScale="32500" lnSpcReduction="20000"/>
          </a:bodyPr>
          <a:lstStyle/>
          <a:p>
            <a:pPr algn="ctr"/>
            <a:r>
              <a:rPr lang="ar-IQ" sz="12800" b="1" dirty="0" smtClean="0">
                <a:latin typeface="Simplified Arabic" panose="02020603050405020304" pitchFamily="18" charset="-78"/>
                <a:cs typeface="Simplified Arabic" panose="02020603050405020304" pitchFamily="18" charset="-78"/>
              </a:rPr>
              <a:t>المحاضرة: </a:t>
            </a:r>
            <a:r>
              <a:rPr lang="ar-IQ" sz="12800" b="1" dirty="0" smtClean="0">
                <a:solidFill>
                  <a:srgbClr val="FFFF00"/>
                </a:solidFill>
                <a:latin typeface="Simplified Arabic" panose="02020603050405020304" pitchFamily="18" charset="-78"/>
                <a:cs typeface="Simplified Arabic" panose="02020603050405020304" pitchFamily="18" charset="-78"/>
              </a:rPr>
              <a:t>طرق تدريب كرة القدم</a:t>
            </a:r>
            <a:endParaRPr lang="en-US" sz="12800" b="1" dirty="0">
              <a:solidFill>
                <a:srgbClr val="FFFF00"/>
              </a:solidFill>
              <a:latin typeface="Simplified Arabic" panose="02020603050405020304" pitchFamily="18" charset="-78"/>
              <a:cs typeface="Simplified Arabic" panose="02020603050405020304" pitchFamily="18" charset="-78"/>
            </a:endParaRPr>
          </a:p>
          <a:p>
            <a:pPr algn="ctr"/>
            <a:r>
              <a:rPr lang="ar-IQ" sz="12800" b="1" dirty="0">
                <a:latin typeface="Simplified Arabic" panose="02020603050405020304" pitchFamily="18" charset="-78"/>
                <a:cs typeface="Simplified Arabic" panose="02020603050405020304" pitchFamily="18" charset="-78"/>
              </a:rPr>
              <a:t> </a:t>
            </a:r>
            <a:endParaRPr lang="en-US" sz="12800" dirty="0">
              <a:latin typeface="Simplified Arabic" panose="02020603050405020304" pitchFamily="18" charset="-78"/>
              <a:cs typeface="Simplified Arabic" panose="02020603050405020304" pitchFamily="18" charset="-78"/>
            </a:endParaRPr>
          </a:p>
          <a:p>
            <a:pPr algn="ctr"/>
            <a:r>
              <a:rPr lang="ar-IQ" sz="12800" b="1" dirty="0">
                <a:latin typeface="Simplified Arabic" panose="02020603050405020304" pitchFamily="18" charset="-78"/>
                <a:cs typeface="Simplified Arabic" panose="02020603050405020304" pitchFamily="18" charset="-78"/>
              </a:rPr>
              <a:t>إعداد </a:t>
            </a:r>
            <a:r>
              <a:rPr lang="ar-IQ" sz="12800" b="1" dirty="0" smtClean="0">
                <a:latin typeface="Simplified Arabic" panose="02020603050405020304" pitchFamily="18" charset="-78"/>
                <a:cs typeface="Simplified Arabic" panose="02020603050405020304" pitchFamily="18" charset="-78"/>
              </a:rPr>
              <a:t>مدرس </a:t>
            </a:r>
            <a:r>
              <a:rPr lang="ar-IQ" sz="12800" b="1" dirty="0">
                <a:latin typeface="Simplified Arabic" panose="02020603050405020304" pitchFamily="18" charset="-78"/>
                <a:cs typeface="Simplified Arabic" panose="02020603050405020304" pitchFamily="18" charset="-78"/>
              </a:rPr>
              <a:t>المادة </a:t>
            </a:r>
            <a:r>
              <a:rPr lang="ar-IQ" sz="12800" b="1" dirty="0" err="1" smtClean="0">
                <a:latin typeface="Simplified Arabic" panose="02020603050405020304" pitchFamily="18" charset="-78"/>
                <a:cs typeface="Simplified Arabic" panose="02020603050405020304" pitchFamily="18" charset="-78"/>
              </a:rPr>
              <a:t>م.م</a:t>
            </a:r>
            <a:r>
              <a:rPr lang="ar-IQ" sz="12800" b="1" dirty="0" smtClean="0">
                <a:latin typeface="Simplified Arabic" panose="02020603050405020304" pitchFamily="18" charset="-78"/>
                <a:cs typeface="Simplified Arabic" panose="02020603050405020304" pitchFamily="18" charset="-78"/>
              </a:rPr>
              <a:t>  </a:t>
            </a:r>
            <a:r>
              <a:rPr lang="ar-IQ" sz="12800" b="1" dirty="0" smtClean="0">
                <a:latin typeface="Simplified Arabic" panose="02020603050405020304" pitchFamily="18" charset="-78"/>
                <a:cs typeface="Simplified Arabic" panose="02020603050405020304" pitchFamily="18" charset="-78"/>
              </a:rPr>
              <a:t>اوس </a:t>
            </a:r>
            <a:r>
              <a:rPr lang="ar-IQ" sz="12800" b="1" dirty="0" smtClean="0">
                <a:latin typeface="Simplified Arabic" panose="02020603050405020304" pitchFamily="18" charset="-78"/>
                <a:cs typeface="Simplified Arabic" panose="02020603050405020304" pitchFamily="18" charset="-78"/>
              </a:rPr>
              <a:t>مقداد جعفر</a:t>
            </a:r>
            <a:endParaRPr lang="en-US" sz="12800" dirty="0">
              <a:latin typeface="Simplified Arabic" panose="02020603050405020304" pitchFamily="18" charset="-78"/>
              <a:cs typeface="Simplified Arabic" panose="02020603050405020304" pitchFamily="18" charset="-78"/>
            </a:endParaRPr>
          </a:p>
          <a:p>
            <a:pPr algn="ctr"/>
            <a:r>
              <a:rPr lang="ar-SA" sz="12800" b="1" dirty="0">
                <a:latin typeface="Simplified Arabic" panose="02020603050405020304" pitchFamily="18" charset="-78"/>
                <a:cs typeface="Simplified Arabic" panose="02020603050405020304" pitchFamily="18" charset="-78"/>
              </a:rPr>
              <a:t>   </a:t>
            </a:r>
            <a:endParaRPr lang="en-US" sz="12800" dirty="0">
              <a:latin typeface="Simplified Arabic" panose="02020603050405020304" pitchFamily="18" charset="-78"/>
              <a:cs typeface="Simplified Arabic" panose="02020603050405020304" pitchFamily="18" charset="-78"/>
            </a:endParaRPr>
          </a:p>
          <a:p>
            <a:pPr algn="ctr"/>
            <a:r>
              <a:rPr lang="ar-SA" sz="12800" b="1" dirty="0" smtClean="0">
                <a:latin typeface="Simplified Arabic" panose="02020603050405020304" pitchFamily="18" charset="-78"/>
                <a:cs typeface="Simplified Arabic" panose="02020603050405020304" pitchFamily="18" charset="-78"/>
              </a:rPr>
              <a:t>20</a:t>
            </a:r>
            <a:r>
              <a:rPr lang="ar-IQ" sz="12800" b="1" dirty="0" smtClean="0">
                <a:latin typeface="Simplified Arabic" panose="02020603050405020304" pitchFamily="18" charset="-78"/>
                <a:cs typeface="Simplified Arabic" panose="02020603050405020304" pitchFamily="18" charset="-78"/>
              </a:rPr>
              <a:t>23</a:t>
            </a:r>
            <a:r>
              <a:rPr lang="ar-SA" sz="12800" b="1" dirty="0" smtClean="0">
                <a:latin typeface="Simplified Arabic" panose="02020603050405020304" pitchFamily="18" charset="-78"/>
                <a:cs typeface="Simplified Arabic" panose="02020603050405020304" pitchFamily="18" charset="-78"/>
              </a:rPr>
              <a:t> </a:t>
            </a:r>
            <a:r>
              <a:rPr lang="ar-SA" sz="12800" b="1" dirty="0">
                <a:latin typeface="Simplified Arabic" panose="02020603050405020304" pitchFamily="18" charset="-78"/>
                <a:cs typeface="Simplified Arabic" panose="02020603050405020304" pitchFamily="18" charset="-78"/>
              </a:rPr>
              <a:t>- </a:t>
            </a:r>
            <a:r>
              <a:rPr lang="ar-SA" sz="12800" b="1" dirty="0" smtClean="0">
                <a:latin typeface="Simplified Arabic" panose="02020603050405020304" pitchFamily="18" charset="-78"/>
                <a:cs typeface="Simplified Arabic" panose="02020603050405020304" pitchFamily="18" charset="-78"/>
              </a:rPr>
              <a:t>202</a:t>
            </a:r>
            <a:r>
              <a:rPr lang="ar-IQ" sz="12800" b="1" dirty="0">
                <a:latin typeface="Simplified Arabic" panose="02020603050405020304" pitchFamily="18" charset="-78"/>
                <a:cs typeface="Simplified Arabic" panose="02020603050405020304" pitchFamily="18" charset="-78"/>
              </a:rPr>
              <a:t>4</a:t>
            </a:r>
            <a:endParaRPr lang="en-US" sz="12800" dirty="0">
              <a:latin typeface="Simplified Arabic" panose="02020603050405020304" pitchFamily="18" charset="-78"/>
              <a:cs typeface="Simplified Arabic" panose="02020603050405020304" pitchFamily="18" charset="-78"/>
            </a:endParaRPr>
          </a:p>
          <a:p>
            <a:endParaRPr lang="ar-IQ" dirty="0"/>
          </a:p>
        </p:txBody>
      </p:sp>
    </p:spTree>
    <p:extLst>
      <p:ext uri="{BB962C8B-B14F-4D97-AF65-F5344CB8AC3E}">
        <p14:creationId xmlns:p14="http://schemas.microsoft.com/office/powerpoint/2010/main" val="4004786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2955" y="163773"/>
            <a:ext cx="11764369" cy="6537278"/>
          </a:xfrm>
        </p:spPr>
        <p:txBody>
          <a:bodyPr>
            <a:normAutofit fontScale="70000" lnSpcReduction="20000"/>
          </a:bodyPr>
          <a:lstStyle/>
          <a:p>
            <a:pPr algn="just"/>
            <a:r>
              <a:rPr lang="ar-SA" sz="4800" b="1" dirty="0">
                <a:solidFill>
                  <a:srgbClr val="FF0000"/>
                </a:solidFill>
              </a:rPr>
              <a:t>رابعا: التدريب الفردي</a:t>
            </a:r>
            <a:endParaRPr lang="en-US" sz="4800" dirty="0">
              <a:solidFill>
                <a:srgbClr val="FF0000"/>
              </a:solidFill>
            </a:endParaRPr>
          </a:p>
          <a:p>
            <a:pPr algn="just"/>
            <a:r>
              <a:rPr lang="ar-SA" sz="4800" dirty="0"/>
              <a:t>يحتاج لاعب كرة القدم ان يؤدي تدريبات خاصة بمركزه فعلى المدرب ان يقوم بذلك وهو اداء التدريبات الخاصة لكل مركز من مراكز اللاعبين كالتمريرات العكسية الطويلة للاعبي الوسط والتمريرات الجدارية بين الهجوم والاشباه او قلب الهجوم ...... وغيرها من التدريبات</a:t>
            </a:r>
            <a:r>
              <a:rPr lang="ar-SA" sz="4800" dirty="0" smtClean="0"/>
              <a:t>.</a:t>
            </a:r>
            <a:endParaRPr lang="ar-IQ" sz="4800" dirty="0" smtClean="0"/>
          </a:p>
          <a:p>
            <a:pPr algn="just"/>
            <a:r>
              <a:rPr lang="ar-SA" sz="4800" b="1" dirty="0">
                <a:solidFill>
                  <a:srgbClr val="FF0000"/>
                </a:solidFill>
              </a:rPr>
              <a:t>خامسا : التدريب على خطط اللعب للفريق ويتم تنفيذها في مباراة تجريبية</a:t>
            </a:r>
            <a:r>
              <a:rPr lang="ar-SA" sz="4800" dirty="0">
                <a:solidFill>
                  <a:srgbClr val="FF0000"/>
                </a:solidFill>
              </a:rPr>
              <a:t>.</a:t>
            </a:r>
            <a:endParaRPr lang="en-US" sz="4800" dirty="0">
              <a:solidFill>
                <a:srgbClr val="FF0000"/>
              </a:solidFill>
            </a:endParaRPr>
          </a:p>
          <a:p>
            <a:pPr algn="just"/>
            <a:r>
              <a:rPr lang="ar-SA" sz="4800" dirty="0"/>
              <a:t>يشرح المدرب الخطة المطلوب تنفيذها مع تقسيمها الى اجزاء حتى يتمكن اللاعبون من ادائها بسهولة بحيث يؤدى كل لاعب الجزء الخاص به بعد ذلك يؤديها الفريق كوحدة واحدة خلال مباراة تجريبية مع تصحيح الاخطاء ، ويمكن ان يؤدي اللاعبون خطة التدريب السابقة في مباراة تجريبية لإجادتها</a:t>
            </a:r>
            <a:r>
              <a:rPr lang="ar-SA" sz="4800" dirty="0" smtClean="0"/>
              <a:t>.</a:t>
            </a:r>
            <a:endParaRPr lang="ar-IQ" sz="4800" dirty="0" smtClean="0"/>
          </a:p>
          <a:p>
            <a:pPr algn="just"/>
            <a:r>
              <a:rPr lang="ar-SA" sz="4800" b="1" dirty="0">
                <a:solidFill>
                  <a:srgbClr val="FF0000"/>
                </a:solidFill>
              </a:rPr>
              <a:t>سادسا : التمارين الختامية.</a:t>
            </a:r>
            <a:endParaRPr lang="en-US" sz="4800" dirty="0">
              <a:solidFill>
                <a:srgbClr val="FF0000"/>
              </a:solidFill>
            </a:endParaRPr>
          </a:p>
          <a:p>
            <a:pPr algn="just"/>
            <a:r>
              <a:rPr lang="ar-SA" sz="4800" dirty="0"/>
              <a:t>وتشمل تدريبات</a:t>
            </a:r>
            <a:r>
              <a:rPr lang="ar-SA" sz="4800" b="1" dirty="0"/>
              <a:t> بسيطة</a:t>
            </a:r>
            <a:r>
              <a:rPr lang="ar-SA" sz="4800" dirty="0"/>
              <a:t> لتهدئة عضلات الجسم مثل الهرولة الخفيفة مع الارتخاء او مرجحة الذراعين اماما اسفل او جانبا ثم رفع الذراعين عاليا مع التنفس العميق او قفزات على البقعة.</a:t>
            </a:r>
            <a:endParaRPr lang="en-US" sz="4800" dirty="0"/>
          </a:p>
          <a:p>
            <a:pPr algn="just"/>
            <a:endParaRPr lang="en-US" sz="4800" dirty="0"/>
          </a:p>
          <a:p>
            <a:pPr algn="just"/>
            <a:endParaRPr lang="en-US" sz="4800" dirty="0"/>
          </a:p>
          <a:p>
            <a:pPr algn="just"/>
            <a:endParaRPr lang="ar-IQ" sz="4800" dirty="0"/>
          </a:p>
        </p:txBody>
      </p:sp>
    </p:spTree>
    <p:extLst>
      <p:ext uri="{BB962C8B-B14F-4D97-AF65-F5344CB8AC3E}">
        <p14:creationId xmlns:p14="http://schemas.microsoft.com/office/powerpoint/2010/main" val="447981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2955" y="163773"/>
            <a:ext cx="11764369" cy="6537278"/>
          </a:xfrm>
        </p:spPr>
        <p:txBody>
          <a:bodyPr>
            <a:normAutofit/>
          </a:bodyPr>
          <a:lstStyle/>
          <a:p>
            <a:r>
              <a:rPr lang="ar-SA" sz="4000" b="1" dirty="0">
                <a:solidFill>
                  <a:srgbClr val="FF0000"/>
                </a:solidFill>
              </a:rPr>
              <a:t>يشتمل التدريب بكرة القدم على الأقسام التالية</a:t>
            </a:r>
            <a:endParaRPr lang="en-US" sz="4000" dirty="0">
              <a:solidFill>
                <a:srgbClr val="FF0000"/>
              </a:solidFill>
            </a:endParaRPr>
          </a:p>
          <a:p>
            <a:r>
              <a:rPr lang="ar-SA" sz="4000" dirty="0"/>
              <a:t>اولا : الاحماء.</a:t>
            </a:r>
            <a:endParaRPr lang="en-US" sz="4000" dirty="0"/>
          </a:p>
          <a:p>
            <a:r>
              <a:rPr lang="ar-SA" sz="4000" dirty="0"/>
              <a:t>ثانيا : تدريب اللياقة البدنية.</a:t>
            </a:r>
            <a:endParaRPr lang="en-US" sz="4000" dirty="0"/>
          </a:p>
          <a:p>
            <a:r>
              <a:rPr lang="ar-SA" sz="4000" dirty="0"/>
              <a:t>ثالثا : التدريب على المهارات الاساسية والتحكم بالكرة.</a:t>
            </a:r>
            <a:endParaRPr lang="en-US" sz="4000" dirty="0"/>
          </a:p>
          <a:p>
            <a:r>
              <a:rPr lang="ar-SA" sz="4000" dirty="0"/>
              <a:t>رابعا : التدريب الفردي.</a:t>
            </a:r>
            <a:endParaRPr lang="en-US" sz="4000" dirty="0"/>
          </a:p>
          <a:p>
            <a:r>
              <a:rPr lang="ar-SA" sz="4000" dirty="0"/>
              <a:t>خامسا : التدريب على خطة او اكثر ثم تنفيذها في مباريات تجريبية.</a:t>
            </a:r>
            <a:endParaRPr lang="en-US" sz="4000" dirty="0"/>
          </a:p>
          <a:p>
            <a:r>
              <a:rPr lang="ar-SA" sz="4000" dirty="0"/>
              <a:t>سادسا : تهدئة الدورة الدموية واعضاء الجسم والتنفس ( الجزء الختامي</a:t>
            </a:r>
            <a:r>
              <a:rPr lang="ar-SA" sz="4000" dirty="0" smtClean="0"/>
              <a:t>).</a:t>
            </a:r>
            <a:endParaRPr lang="en-US" sz="4000" dirty="0"/>
          </a:p>
          <a:p>
            <a:endParaRPr lang="ar-IQ" dirty="0"/>
          </a:p>
        </p:txBody>
      </p:sp>
    </p:spTree>
    <p:extLst>
      <p:ext uri="{BB962C8B-B14F-4D97-AF65-F5344CB8AC3E}">
        <p14:creationId xmlns:p14="http://schemas.microsoft.com/office/powerpoint/2010/main" val="73131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97256" y="204717"/>
            <a:ext cx="11212773" cy="6176963"/>
          </a:xfrm>
        </p:spPr>
        <p:txBody>
          <a:bodyPr>
            <a:noAutofit/>
          </a:bodyPr>
          <a:lstStyle/>
          <a:p>
            <a:pPr algn="just"/>
            <a:r>
              <a:rPr lang="ar-SA" sz="2800" b="1" dirty="0" smtClean="0">
                <a:solidFill>
                  <a:srgbClr val="FF0000"/>
                </a:solidFill>
              </a:rPr>
              <a:t>اولا : الاحماء.</a:t>
            </a:r>
            <a:endParaRPr lang="en-US" sz="2800" dirty="0" smtClean="0">
              <a:solidFill>
                <a:srgbClr val="FF0000"/>
              </a:solidFill>
            </a:endParaRPr>
          </a:p>
          <a:p>
            <a:pPr algn="just"/>
            <a:r>
              <a:rPr lang="ar-SA" sz="2800" dirty="0" smtClean="0"/>
              <a:t>ان الاحمال التدريبية العالية التي يؤديها اللاعب اثناء الوحدات التدريبية ، اثناء المباراة يتطلب من المدربين ان </a:t>
            </a:r>
            <a:r>
              <a:rPr lang="ar-SA" sz="2800" dirty="0" err="1" smtClean="0"/>
              <a:t>يعطو</a:t>
            </a:r>
            <a:r>
              <a:rPr lang="ar-SA" sz="2800" dirty="0" smtClean="0"/>
              <a:t> اللاعبين قسطا من الاحماء الذي يبنى على اسس علمية والتي </a:t>
            </a:r>
            <a:r>
              <a:rPr lang="ar-SA" sz="2800" dirty="0" err="1" smtClean="0"/>
              <a:t>تأخذبأيديهم</a:t>
            </a:r>
            <a:r>
              <a:rPr lang="ar-SA" sz="2800" dirty="0" smtClean="0"/>
              <a:t> نحو الاداء الامثل ،</a:t>
            </a:r>
            <a:r>
              <a:rPr lang="ar-SA" sz="2800" b="1" dirty="0" smtClean="0"/>
              <a:t>فالأحماء</a:t>
            </a:r>
            <a:r>
              <a:rPr lang="ar-SA" sz="2800" dirty="0" smtClean="0"/>
              <a:t> هو </a:t>
            </a:r>
            <a:r>
              <a:rPr lang="ar-SA" sz="2800" b="1" dirty="0" smtClean="0"/>
              <a:t>تهيئة وتنشيط الدورة الدموية وتمطيه عضلات الجسم لتقبل مجهود التدريب</a:t>
            </a:r>
            <a:r>
              <a:rPr lang="ar-SA" sz="2800" dirty="0" smtClean="0"/>
              <a:t>، ويؤدي الاحماء عادة بالمشي ثم الهرولة الخفيفة مع التدرج قليلا في السرعة ثم بعض تمرينات المرونة وتمطيه عضلات الجسم وتهيئة المفاصل </a:t>
            </a:r>
            <a:r>
              <a:rPr lang="ar-SA" sz="2800" dirty="0" err="1" smtClean="0"/>
              <a:t>والرباطات</a:t>
            </a:r>
            <a:r>
              <a:rPr lang="ar-SA" sz="2800" dirty="0" smtClean="0"/>
              <a:t> وخاصة للساقين ، ويكون الاحماء طويلا بعض الشيء في الاجواء الباردة نظرا لحاجة عضلات الجسم والمفاصل الى وقت اطول للأعداد.</a:t>
            </a:r>
            <a:endParaRPr lang="ar-IQ" sz="2800" dirty="0" smtClean="0"/>
          </a:p>
          <a:p>
            <a:pPr algn="just"/>
            <a:r>
              <a:rPr lang="ar-SA" sz="2800" b="1" dirty="0">
                <a:solidFill>
                  <a:srgbClr val="FF0000"/>
                </a:solidFill>
              </a:rPr>
              <a:t>ثانيا : تدريب اللياقة البدنية.</a:t>
            </a:r>
            <a:endParaRPr lang="en-US" sz="2800" dirty="0">
              <a:solidFill>
                <a:srgbClr val="FF0000"/>
              </a:solidFill>
            </a:endParaRPr>
          </a:p>
          <a:p>
            <a:pPr algn="just"/>
            <a:r>
              <a:rPr lang="ar-SA" sz="2800" dirty="0"/>
              <a:t>     وهي تهدف الى تقوية عضلات الجسم وزيادة قوة التحمل للاعب وسرعته ومرونته ان الفريق الذي يتمكن من اللعب بحيوية في الجزء الاخير من المباراة هو الفريق الافضل من ناحية اللياقة البدنية. كما ان السرعة عامل اساسي ومهم للاعب بالإضافة الى قوة تحمله حتى يتمكن من سرعة تبادل المراكز مع باقي زملائه لتنفيذ خطط اللعب وذلك لاستقبال الكرة وحسن التصرف بها وفي الوقت المناسب.</a:t>
            </a:r>
            <a:endParaRPr lang="en-US" sz="2800" dirty="0"/>
          </a:p>
          <a:p>
            <a:pPr algn="just"/>
            <a:endParaRPr lang="en-US" sz="1800" dirty="0" smtClean="0"/>
          </a:p>
        </p:txBody>
      </p:sp>
    </p:spTree>
    <p:extLst>
      <p:ext uri="{BB962C8B-B14F-4D97-AF65-F5344CB8AC3E}">
        <p14:creationId xmlns:p14="http://schemas.microsoft.com/office/powerpoint/2010/main" val="21854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9183" y="95534"/>
            <a:ext cx="12082817" cy="6660108"/>
          </a:xfrm>
        </p:spPr>
        <p:txBody>
          <a:bodyPr>
            <a:normAutofit/>
          </a:bodyPr>
          <a:lstStyle/>
          <a:p>
            <a:pPr algn="just"/>
            <a:r>
              <a:rPr lang="ar-SA" sz="3600" b="1" dirty="0">
                <a:solidFill>
                  <a:srgbClr val="FF0000"/>
                </a:solidFill>
              </a:rPr>
              <a:t>اهم الطرق لتدريبات اللياقة البدنية (الاعداد البدني) بكرة القدم.</a:t>
            </a:r>
            <a:endParaRPr lang="en-US" sz="3600" dirty="0">
              <a:solidFill>
                <a:srgbClr val="FF0000"/>
              </a:solidFill>
            </a:endParaRPr>
          </a:p>
          <a:p>
            <a:pPr algn="just"/>
            <a:r>
              <a:rPr lang="ar-SA" sz="3600" dirty="0"/>
              <a:t>هناك عدة </a:t>
            </a:r>
            <a:r>
              <a:rPr lang="ar-SA" sz="3600" dirty="0" err="1"/>
              <a:t>طرقللأعداد</a:t>
            </a:r>
            <a:r>
              <a:rPr lang="ar-SA" sz="3600" dirty="0"/>
              <a:t> البدني بكرة القدم واختيار أي من هذه الطرق مرتبط بخصوصية الاعداد وفترات ونوعية الصفات المراد تطويرها في كل مرحلة من مراحل البرنامج السنوي ومن هذه الطرق هي.</a:t>
            </a:r>
            <a:endParaRPr lang="en-US" sz="3600" dirty="0"/>
          </a:p>
          <a:p>
            <a:pPr algn="just"/>
            <a:r>
              <a:rPr lang="ar-SA" sz="3600" dirty="0">
                <a:solidFill>
                  <a:srgbClr val="FF0000"/>
                </a:solidFill>
              </a:rPr>
              <a:t>1</a:t>
            </a:r>
            <a:r>
              <a:rPr lang="ar-SA" sz="3600" b="1" dirty="0">
                <a:solidFill>
                  <a:srgbClr val="FF0000"/>
                </a:solidFill>
              </a:rPr>
              <a:t>- التدريب العضلي.</a:t>
            </a:r>
            <a:r>
              <a:rPr lang="ar-SA" sz="3600" dirty="0">
                <a:solidFill>
                  <a:srgbClr val="FF0000"/>
                </a:solidFill>
              </a:rPr>
              <a:t> </a:t>
            </a:r>
            <a:r>
              <a:rPr lang="ar-SA" sz="3600" dirty="0"/>
              <a:t>احدى وسائل التدريب للقوة العضلية للجسم وترتكز هذه الطريقة على استخدام الاحمال الخفيفة وبوقت قصير مع مراعاة اختيار التمارين للتنمية الشاملة للجهاز العضلي ويتم تحديد زمن استعمال الاحمال والتكرار ونوعية التنفيذ انسجاما مع قابلية الرياضي الفردية ومرحلة التدريب للبرنامج السنوي مع مراعاة اعطاء فترة راحة وينفذ التمرين بسرعتين اما اقصى سرعة </a:t>
            </a:r>
            <a:r>
              <a:rPr lang="ar-SA" sz="3600" dirty="0" err="1"/>
              <a:t>لتنميةصفة</a:t>
            </a:r>
            <a:r>
              <a:rPr lang="ar-SA" sz="3600" dirty="0"/>
              <a:t> القوة المميزة بالسرعة او السرعة البطيئة لتنمية القوة العضلية بشكل خاص</a:t>
            </a:r>
            <a:r>
              <a:rPr lang="ar-SA" sz="3600" dirty="0" smtClean="0"/>
              <a:t>.</a:t>
            </a:r>
            <a:endParaRPr lang="en-US" sz="3600" dirty="0"/>
          </a:p>
        </p:txBody>
      </p:sp>
    </p:spTree>
    <p:extLst>
      <p:ext uri="{BB962C8B-B14F-4D97-AF65-F5344CB8AC3E}">
        <p14:creationId xmlns:p14="http://schemas.microsoft.com/office/powerpoint/2010/main" val="2729136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2955" y="163773"/>
            <a:ext cx="11764369" cy="6537278"/>
          </a:xfrm>
        </p:spPr>
        <p:txBody>
          <a:bodyPr>
            <a:normAutofit fontScale="85000" lnSpcReduction="20000"/>
          </a:bodyPr>
          <a:lstStyle/>
          <a:p>
            <a:pPr algn="just"/>
            <a:r>
              <a:rPr lang="ar-SA" sz="4400" b="1" dirty="0" smtClean="0">
                <a:solidFill>
                  <a:srgbClr val="FF0000"/>
                </a:solidFill>
              </a:rPr>
              <a:t>2-  طريقة التدريب المستمر.</a:t>
            </a:r>
            <a:endParaRPr lang="en-US" sz="4400" dirty="0" smtClean="0">
              <a:solidFill>
                <a:srgbClr val="FF0000"/>
              </a:solidFill>
            </a:endParaRPr>
          </a:p>
          <a:p>
            <a:pPr algn="just"/>
            <a:r>
              <a:rPr lang="ar-SA" sz="4400" b="1" dirty="0" smtClean="0"/>
              <a:t>وتكون الشدة غير عالية ولكن الحجم يكون لفترة طويلة</a:t>
            </a:r>
            <a:r>
              <a:rPr lang="ar-SA" sz="4400" dirty="0" smtClean="0"/>
              <a:t> ، فترة الراحة قليلة او لا توجد فترات راحة اذ يصل النبض في هذه الطريقة  120- 140 نبضة بالدقيقة وهي تمارين ذات حركات مستمرة لفترة طويلة لتطوير جهاز الدوران والتنفس أي تنمية المطاولة </a:t>
            </a:r>
            <a:r>
              <a:rPr lang="ar-SA" sz="4400" dirty="0" err="1" smtClean="0"/>
              <a:t>الاوكسجينية</a:t>
            </a:r>
            <a:r>
              <a:rPr lang="ar-SA" sz="4400" dirty="0" smtClean="0"/>
              <a:t> ، مطاولة عمل العضلات مثل ( ركض المارثون ، تدريبات </a:t>
            </a:r>
            <a:r>
              <a:rPr lang="ar-SA" sz="4400" dirty="0" err="1" smtClean="0"/>
              <a:t>الفارتلك</a:t>
            </a:r>
            <a:r>
              <a:rPr lang="ar-SA" sz="4400" dirty="0" smtClean="0"/>
              <a:t> ....)</a:t>
            </a:r>
            <a:endParaRPr lang="ar-IQ" sz="4400" dirty="0" smtClean="0"/>
          </a:p>
          <a:p>
            <a:pPr algn="just"/>
            <a:r>
              <a:rPr lang="ar-SA" sz="4400" b="1" dirty="0">
                <a:solidFill>
                  <a:srgbClr val="FF0000"/>
                </a:solidFill>
              </a:rPr>
              <a:t>3-  طريق التدريب الدائري.</a:t>
            </a:r>
            <a:endParaRPr lang="en-US" sz="4400" dirty="0">
              <a:solidFill>
                <a:srgbClr val="FF0000"/>
              </a:solidFill>
            </a:endParaRPr>
          </a:p>
          <a:p>
            <a:pPr algn="just"/>
            <a:r>
              <a:rPr lang="ar-SA" sz="4400" dirty="0"/>
              <a:t>     وهذه الطريقة من اشهر الاساليب التدريبية المستخدمة في تنمية القوة والمطاولة والصفات الاخرى مثل السرعة والرشاقة والمرونة تحتوي كل دائرة (8-12 ) محطة بشكل لا يؤدي تطبيقها الى تأثير تشريحي سلبي عند اجراء تمرينين متتالين ، ويمكن استخدام التدريب الدائري بالأدوات او بدونها كما ان العدد الاقصى للتكرارات لا يتعدى (20) تكرار واقصى وقت يكون دقيقة واحدة.</a:t>
            </a:r>
            <a:endParaRPr lang="en-US" sz="4400" dirty="0"/>
          </a:p>
          <a:p>
            <a:pPr algn="just"/>
            <a:endParaRPr lang="en-US" sz="4400" dirty="0" smtClean="0"/>
          </a:p>
        </p:txBody>
      </p:sp>
    </p:spTree>
    <p:extLst>
      <p:ext uri="{BB962C8B-B14F-4D97-AF65-F5344CB8AC3E}">
        <p14:creationId xmlns:p14="http://schemas.microsoft.com/office/powerpoint/2010/main" val="3076456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2955" y="163773"/>
            <a:ext cx="11764369" cy="6537278"/>
          </a:xfrm>
        </p:spPr>
        <p:txBody>
          <a:bodyPr>
            <a:normAutofit fontScale="70000" lnSpcReduction="20000"/>
          </a:bodyPr>
          <a:lstStyle/>
          <a:p>
            <a:pPr algn="just"/>
            <a:r>
              <a:rPr lang="ar-SA" sz="4000" b="1" dirty="0" smtClean="0">
                <a:solidFill>
                  <a:srgbClr val="FF0000"/>
                </a:solidFill>
              </a:rPr>
              <a:t>4-  طريقة التدريب التكراري.</a:t>
            </a:r>
            <a:endParaRPr lang="en-US" sz="4000" dirty="0" smtClean="0">
              <a:solidFill>
                <a:srgbClr val="FF0000"/>
              </a:solidFill>
            </a:endParaRPr>
          </a:p>
          <a:p>
            <a:pPr algn="just"/>
            <a:r>
              <a:rPr lang="ar-SA" sz="4000" dirty="0" smtClean="0"/>
              <a:t>تعتبر هذه الطريقة من الطرق الاساسية في العملية التدريبية وتهدف هذه الطريقة اساسا الى تطوير عناصر اللياقة البدنية ومشتقاتها وخصوصا القوى القصوى ، السرعة القصوى والقوة المميزة بالسرعة وتتميز هذه الطريقة بالشدة المرتفعة الحمل والتي يصل الى </a:t>
            </a:r>
            <a:r>
              <a:rPr lang="ar-SA" sz="4000" dirty="0" err="1" smtClean="0"/>
              <a:t>الحدالاقصى</a:t>
            </a:r>
            <a:r>
              <a:rPr lang="ar-SA" sz="4000" dirty="0" smtClean="0"/>
              <a:t> لذلك فأنها تؤثر بصورة مباشرة وفعالة على جميع اجهزة الجسم وخاصة الجهاز العصبي مما يؤدي الى حدوث التعب وذلك لتكرار التمرين عدة مرات وفق متطلبات التدريب.</a:t>
            </a:r>
            <a:endParaRPr lang="ar-IQ" sz="4000" dirty="0" smtClean="0"/>
          </a:p>
          <a:p>
            <a:pPr algn="just"/>
            <a:r>
              <a:rPr lang="ar-SA" sz="4000" b="1" dirty="0">
                <a:solidFill>
                  <a:srgbClr val="FF0000"/>
                </a:solidFill>
              </a:rPr>
              <a:t>5-  طريقة التدريب </a:t>
            </a:r>
            <a:r>
              <a:rPr lang="ar-SA" sz="4000" b="1" dirty="0" err="1">
                <a:solidFill>
                  <a:srgbClr val="FF0000"/>
                </a:solidFill>
              </a:rPr>
              <a:t>الفتري</a:t>
            </a:r>
            <a:r>
              <a:rPr lang="ar-SA" sz="4000" b="1" dirty="0">
                <a:solidFill>
                  <a:srgbClr val="FF0000"/>
                </a:solidFill>
              </a:rPr>
              <a:t>.</a:t>
            </a:r>
            <a:endParaRPr lang="en-US" sz="4000" dirty="0">
              <a:solidFill>
                <a:srgbClr val="FF0000"/>
              </a:solidFill>
            </a:endParaRPr>
          </a:p>
          <a:p>
            <a:pPr algn="just"/>
            <a:r>
              <a:rPr lang="ar-SA" sz="4000" dirty="0"/>
              <a:t>وهذه الطريقة فعالة في زيادة قدرة الجسم على تنفيذ الاحمال الكبيرة وبشكل تدريجي ويقسم التدريب </a:t>
            </a:r>
            <a:r>
              <a:rPr lang="ar-SA" sz="4000" dirty="0" err="1"/>
              <a:t>الفتري</a:t>
            </a:r>
            <a:r>
              <a:rPr lang="ar-SA" sz="4000" dirty="0"/>
              <a:t> الى </a:t>
            </a:r>
            <a:r>
              <a:rPr lang="ar-SA" sz="4000" dirty="0" smtClean="0"/>
              <a:t>.</a:t>
            </a:r>
            <a:endParaRPr lang="ar-IQ" sz="4000" dirty="0" smtClean="0"/>
          </a:p>
          <a:p>
            <a:pPr algn="just"/>
            <a:r>
              <a:rPr lang="ar-SA" sz="4000" dirty="0">
                <a:solidFill>
                  <a:srgbClr val="FF0000"/>
                </a:solidFill>
              </a:rPr>
              <a:t>ا. </a:t>
            </a:r>
            <a:r>
              <a:rPr lang="ar-SA" sz="4000" b="1" dirty="0">
                <a:solidFill>
                  <a:srgbClr val="FF0000"/>
                </a:solidFill>
              </a:rPr>
              <a:t>التدريب </a:t>
            </a:r>
            <a:r>
              <a:rPr lang="ar-SA" sz="4000" b="1" dirty="0" err="1">
                <a:solidFill>
                  <a:srgbClr val="FF0000"/>
                </a:solidFill>
              </a:rPr>
              <a:t>الفتري</a:t>
            </a:r>
            <a:r>
              <a:rPr lang="ar-SA" sz="4000" b="1" dirty="0">
                <a:solidFill>
                  <a:srgbClr val="FF0000"/>
                </a:solidFill>
              </a:rPr>
              <a:t> المرتفع الشدة.</a:t>
            </a:r>
            <a:endParaRPr lang="en-US" sz="4000" dirty="0">
              <a:solidFill>
                <a:srgbClr val="FF0000"/>
              </a:solidFill>
            </a:endParaRPr>
          </a:p>
          <a:p>
            <a:pPr algn="just"/>
            <a:r>
              <a:rPr lang="ar-SA" sz="4000" dirty="0"/>
              <a:t> ويهدف الى تطوير السرعة او القوة وكذلك القوة المميزة بالسرعة ويصل النبض الى (180) ضربة في الدقيقة وتكون فترة الحمل قليلة وتتميز هذه الطريقة باستخدام حمل مرتفع الشدة.</a:t>
            </a:r>
            <a:endParaRPr lang="ar-IQ" sz="4000" dirty="0"/>
          </a:p>
          <a:p>
            <a:pPr algn="just"/>
            <a:r>
              <a:rPr lang="ar-SA" sz="4000" dirty="0">
                <a:solidFill>
                  <a:srgbClr val="FF0000"/>
                </a:solidFill>
              </a:rPr>
              <a:t>ب- </a:t>
            </a:r>
            <a:r>
              <a:rPr lang="ar-SA" sz="4000" b="1" dirty="0">
                <a:solidFill>
                  <a:srgbClr val="FF0000"/>
                </a:solidFill>
              </a:rPr>
              <a:t>التدريب </a:t>
            </a:r>
            <a:r>
              <a:rPr lang="ar-SA" sz="4000" b="1" dirty="0" err="1">
                <a:solidFill>
                  <a:srgbClr val="FF0000"/>
                </a:solidFill>
              </a:rPr>
              <a:t>الفتري</a:t>
            </a:r>
            <a:r>
              <a:rPr lang="ar-SA" sz="4000" b="1" dirty="0">
                <a:solidFill>
                  <a:srgbClr val="FF0000"/>
                </a:solidFill>
              </a:rPr>
              <a:t> المنخفض الشدة.</a:t>
            </a:r>
            <a:endParaRPr lang="en-US" sz="4000" dirty="0">
              <a:solidFill>
                <a:srgbClr val="FF0000"/>
              </a:solidFill>
            </a:endParaRPr>
          </a:p>
          <a:p>
            <a:pPr algn="just"/>
            <a:r>
              <a:rPr lang="ar-SA" sz="4000" b="1" dirty="0"/>
              <a:t>ويهدف الى تطوير المطاولة فالشدة تكون قليلة وقد يصل النبض الى (160/ضربة بالدقيقة) وهي تهدف بالدرجة الاساس الى تحسين القدرة الهوائية وتتميز هذه الطريقة باستخدام حمل متوسط ويكون حجم الجهد لتلك التمارين مشابهة لحجم حالات اللعب او اكثر قليلا.</a:t>
            </a:r>
            <a:endParaRPr lang="en-US" sz="4000" b="1" dirty="0"/>
          </a:p>
          <a:p>
            <a:pPr algn="just"/>
            <a:endParaRPr lang="ar-IQ" sz="4000" dirty="0" smtClean="0"/>
          </a:p>
          <a:p>
            <a:pPr algn="just"/>
            <a:endParaRPr lang="en-US" sz="4000" dirty="0"/>
          </a:p>
          <a:p>
            <a:pPr algn="just"/>
            <a:endParaRPr lang="en-US" sz="4000" dirty="0" smtClean="0"/>
          </a:p>
          <a:p>
            <a:endParaRPr lang="ar-IQ" dirty="0"/>
          </a:p>
        </p:txBody>
      </p:sp>
    </p:spTree>
    <p:extLst>
      <p:ext uri="{BB962C8B-B14F-4D97-AF65-F5344CB8AC3E}">
        <p14:creationId xmlns:p14="http://schemas.microsoft.com/office/powerpoint/2010/main" val="3347442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2955" y="163773"/>
            <a:ext cx="11764369" cy="6537278"/>
          </a:xfrm>
        </p:spPr>
        <p:txBody>
          <a:bodyPr>
            <a:normAutofit/>
          </a:bodyPr>
          <a:lstStyle/>
          <a:p>
            <a:pPr algn="just"/>
            <a:r>
              <a:rPr lang="ar-SA" sz="4400" b="1" dirty="0" smtClean="0">
                <a:solidFill>
                  <a:srgbClr val="FF0000"/>
                </a:solidFill>
              </a:rPr>
              <a:t>6-  الطريقة المتغيرة ( </a:t>
            </a:r>
            <a:r>
              <a:rPr lang="ar-SA" sz="4400" b="1" dirty="0" err="1" smtClean="0">
                <a:solidFill>
                  <a:srgbClr val="FF0000"/>
                </a:solidFill>
              </a:rPr>
              <a:t>الفارتلك</a:t>
            </a:r>
            <a:r>
              <a:rPr lang="ar-SA" sz="4400" b="1" dirty="0" smtClean="0">
                <a:solidFill>
                  <a:srgbClr val="FF0000"/>
                </a:solidFill>
              </a:rPr>
              <a:t>)</a:t>
            </a:r>
            <a:endParaRPr lang="en-US" sz="4400" dirty="0" smtClean="0">
              <a:solidFill>
                <a:srgbClr val="FF0000"/>
              </a:solidFill>
            </a:endParaRPr>
          </a:p>
          <a:p>
            <a:pPr algn="just"/>
            <a:r>
              <a:rPr lang="ar-SA" sz="4400" dirty="0" smtClean="0"/>
              <a:t>      وتعتمد هذه الطريقة على </a:t>
            </a:r>
            <a:r>
              <a:rPr lang="ar-SA" sz="4400" b="1" dirty="0" smtClean="0"/>
              <a:t>تغير شدة وحجم</a:t>
            </a:r>
            <a:r>
              <a:rPr lang="ar-SA" sz="4400" dirty="0" smtClean="0"/>
              <a:t> التمارين مع استعادة الشفاء الجزئي وتستخدم هذه الطريقة في خطة التدريب السنوي بشكل شامل حيث يبدأ التدريب بسرعة هادئة ثم تزداد تدريجيا </a:t>
            </a:r>
            <a:r>
              <a:rPr lang="ar-SA" sz="4400" b="1" dirty="0" smtClean="0"/>
              <a:t>دون الوصول الى الشدة القصوى</a:t>
            </a:r>
            <a:r>
              <a:rPr lang="ar-SA" sz="4400" dirty="0" smtClean="0"/>
              <a:t> وكما يسمى </a:t>
            </a:r>
            <a:r>
              <a:rPr lang="ar-SA" sz="4400" dirty="0" err="1" smtClean="0"/>
              <a:t>باركاض</a:t>
            </a:r>
            <a:r>
              <a:rPr lang="ar-SA" sz="4400" dirty="0" smtClean="0"/>
              <a:t> التسلية ، وتؤدى هذه الطريقة في المناطق الوعرة التي توجد فيها الغابات او منطقة فيها عوارض طبيعية </a:t>
            </a:r>
            <a:r>
              <a:rPr lang="ar-SA" sz="4400" dirty="0" err="1" smtClean="0"/>
              <a:t>اواصطناعية</a:t>
            </a:r>
            <a:r>
              <a:rPr lang="ar-SA" sz="4400" dirty="0" smtClean="0"/>
              <a:t> التلال والمرتفعات اذ تساعد هذه على تطوير شامل لصفة المطاولة واللياقة البدنية بشكل عام.</a:t>
            </a:r>
            <a:endParaRPr lang="en-US" sz="4400" dirty="0" smtClean="0"/>
          </a:p>
          <a:p>
            <a:pPr algn="just"/>
            <a:endParaRPr lang="ar-IQ" sz="4400" dirty="0"/>
          </a:p>
        </p:txBody>
      </p:sp>
    </p:spTree>
    <p:extLst>
      <p:ext uri="{BB962C8B-B14F-4D97-AF65-F5344CB8AC3E}">
        <p14:creationId xmlns:p14="http://schemas.microsoft.com/office/powerpoint/2010/main" val="478078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2955" y="163773"/>
            <a:ext cx="11764369" cy="6537278"/>
          </a:xfrm>
        </p:spPr>
        <p:txBody>
          <a:bodyPr>
            <a:noAutofit/>
          </a:bodyPr>
          <a:lstStyle/>
          <a:p>
            <a:pPr algn="just"/>
            <a:r>
              <a:rPr lang="ar-SA" sz="3200" b="1" dirty="0">
                <a:solidFill>
                  <a:srgbClr val="FF0000"/>
                </a:solidFill>
              </a:rPr>
              <a:t>ثالثا : التدريب على المهارات الاساسية والتحكم بالكرة ( الاعداد </a:t>
            </a:r>
            <a:r>
              <a:rPr lang="ar-SA" sz="3200" b="1" dirty="0" err="1">
                <a:solidFill>
                  <a:srgbClr val="FF0000"/>
                </a:solidFill>
              </a:rPr>
              <a:t>المهاري</a:t>
            </a:r>
            <a:r>
              <a:rPr lang="ar-SA" sz="3200" b="1" dirty="0">
                <a:solidFill>
                  <a:srgbClr val="FF0000"/>
                </a:solidFill>
              </a:rPr>
              <a:t> </a:t>
            </a:r>
            <a:r>
              <a:rPr lang="ar-SA" sz="3200" b="1" dirty="0" err="1">
                <a:solidFill>
                  <a:srgbClr val="FF0000"/>
                </a:solidFill>
              </a:rPr>
              <a:t>الخططي</a:t>
            </a:r>
            <a:r>
              <a:rPr lang="ar-SA" sz="3200" dirty="0">
                <a:solidFill>
                  <a:srgbClr val="FF0000"/>
                </a:solidFill>
              </a:rPr>
              <a:t>)</a:t>
            </a:r>
            <a:endParaRPr lang="en-US" sz="3200" dirty="0">
              <a:solidFill>
                <a:srgbClr val="FF0000"/>
              </a:solidFill>
            </a:endParaRPr>
          </a:p>
          <a:p>
            <a:pPr algn="just"/>
            <a:r>
              <a:rPr lang="ar-SA" sz="3200" dirty="0"/>
              <a:t>تهدف عملية الاعداد </a:t>
            </a:r>
            <a:r>
              <a:rPr lang="ar-SA" sz="3200" dirty="0" err="1"/>
              <a:t>المهاري</a:t>
            </a:r>
            <a:r>
              <a:rPr lang="ar-SA" sz="3200" dirty="0"/>
              <a:t> الى تعلم المهارات الحركية الاساسية لكرة القدم التي يستخدمها اللاعب في اللعب مع محاولة اتقانها وتثبيتها حتى يتمكن من تحقيق اعلى المستويات للعبة وهذا الاتقان هو الهدف الاساسي لعملية الاعداد </a:t>
            </a:r>
            <a:r>
              <a:rPr lang="ar-SA" sz="3200" dirty="0" err="1"/>
              <a:t>المهاري</a:t>
            </a:r>
            <a:r>
              <a:rPr lang="ar-SA" sz="3200" dirty="0"/>
              <a:t> والذي يتأسس عليه الوصول الى اعلى المستويات ، </a:t>
            </a:r>
            <a:r>
              <a:rPr lang="ar-SA" sz="3200" b="1" dirty="0"/>
              <a:t>ومن ابرز طرق التدريب للمهارات الاساسية بكرة القدم هي.</a:t>
            </a:r>
            <a:endParaRPr lang="en-US" sz="3200" dirty="0"/>
          </a:p>
          <a:p>
            <a:pPr marL="0" indent="0" algn="just">
              <a:buNone/>
            </a:pPr>
            <a:endParaRPr lang="en-US" sz="3200" dirty="0"/>
          </a:p>
          <a:p>
            <a:pPr algn="just"/>
            <a:r>
              <a:rPr lang="ar-SA" sz="3200" b="1" dirty="0"/>
              <a:t>أ- طريقة التمرين</a:t>
            </a:r>
            <a:endParaRPr lang="en-US" sz="3200" dirty="0"/>
          </a:p>
          <a:p>
            <a:pPr algn="just"/>
            <a:r>
              <a:rPr lang="ar-SA" sz="3200" b="1" dirty="0"/>
              <a:t>ب- طريقة اللعب</a:t>
            </a:r>
            <a:endParaRPr lang="en-US" sz="3200" dirty="0"/>
          </a:p>
          <a:p>
            <a:pPr algn="just"/>
            <a:r>
              <a:rPr lang="ar-SA" sz="3200" b="1" dirty="0"/>
              <a:t>ج- الطريقة المركبة</a:t>
            </a:r>
            <a:endParaRPr lang="en-US" sz="3200" dirty="0"/>
          </a:p>
          <a:p>
            <a:pPr marL="0" indent="0" algn="just">
              <a:buNone/>
            </a:pPr>
            <a:endParaRPr lang="en-US" sz="3200" dirty="0"/>
          </a:p>
          <a:p>
            <a:pPr algn="just"/>
            <a:endParaRPr lang="ar-IQ" sz="3200" dirty="0"/>
          </a:p>
        </p:txBody>
      </p:sp>
    </p:spTree>
    <p:extLst>
      <p:ext uri="{BB962C8B-B14F-4D97-AF65-F5344CB8AC3E}">
        <p14:creationId xmlns:p14="http://schemas.microsoft.com/office/powerpoint/2010/main" val="3932865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09433" y="204716"/>
            <a:ext cx="11655187" cy="6387153"/>
          </a:xfrm>
        </p:spPr>
        <p:txBody>
          <a:bodyPr>
            <a:noAutofit/>
          </a:bodyPr>
          <a:lstStyle/>
          <a:p>
            <a:pPr algn="just"/>
            <a:r>
              <a:rPr lang="ar-SA" sz="2800" b="1" dirty="0">
                <a:solidFill>
                  <a:srgbClr val="FF0000"/>
                </a:solidFill>
              </a:rPr>
              <a:t>أ- طريقة التمرين.</a:t>
            </a:r>
            <a:endParaRPr lang="en-US" sz="2800" dirty="0">
              <a:solidFill>
                <a:srgbClr val="FF0000"/>
              </a:solidFill>
            </a:endParaRPr>
          </a:p>
          <a:p>
            <a:pPr algn="just"/>
            <a:r>
              <a:rPr lang="ar-SA" sz="2800" dirty="0"/>
              <a:t>يتدرب اللاعبين وفق هذه الطريقة وبتشكيلات منتظمة بأشراف من قبل المدرب ومعظم هذه التدريبات ترتكز على بناء المهارات الاساسية للعبة كرة القدم وتتضمن التكرار في اداء المهارة مع تصحيح الاخطاء والتشجيع المستمر وخاصة للاعبين الصغار كما يجب التدرج بالتمرين على المهارة المراد تعلمها .</a:t>
            </a:r>
            <a:endParaRPr lang="en-US" sz="2800" dirty="0"/>
          </a:p>
          <a:p>
            <a:pPr algn="just"/>
            <a:r>
              <a:rPr lang="ar-SA" sz="2800" b="1" dirty="0">
                <a:solidFill>
                  <a:srgbClr val="FF0000"/>
                </a:solidFill>
              </a:rPr>
              <a:t>ب- طريقة اللعب.</a:t>
            </a:r>
            <a:endParaRPr lang="en-US" sz="2800" dirty="0">
              <a:solidFill>
                <a:srgbClr val="FF0000"/>
              </a:solidFill>
            </a:endParaRPr>
          </a:p>
          <a:p>
            <a:pPr algn="just"/>
            <a:r>
              <a:rPr lang="ar-SA" sz="2800" dirty="0"/>
              <a:t>تحتوي هذه الطريقة على التمارين الفنية </a:t>
            </a:r>
            <a:r>
              <a:rPr lang="ar-SA" sz="2800" dirty="0" err="1"/>
              <a:t>والخططية</a:t>
            </a:r>
            <a:r>
              <a:rPr lang="ar-SA" sz="2800" dirty="0"/>
              <a:t> والتي تؤدي بصيغة اللعب وتعطي هذه التمرينات في ساحة كرة القدم مع اجراء بعض التغيرات على الساحة من حيث الطول والعرض او الاهداف كبرها وصغرها وعدد اللاعبين مع وضع بعض الشروط </a:t>
            </a:r>
            <a:r>
              <a:rPr lang="ar-SA" sz="2800" dirty="0" err="1"/>
              <a:t>وقوانيين</a:t>
            </a:r>
            <a:r>
              <a:rPr lang="ar-SA" sz="2800" dirty="0"/>
              <a:t> خاصة باللعبة كأن يكون </a:t>
            </a:r>
            <a:r>
              <a:rPr lang="ar-SA" sz="2800" dirty="0" smtClean="0"/>
              <a:t>التهديف</a:t>
            </a:r>
            <a:r>
              <a:rPr lang="ar-IQ" sz="2800" dirty="0" smtClean="0"/>
              <a:t> </a:t>
            </a:r>
            <a:r>
              <a:rPr lang="ar-SA" sz="2800" dirty="0" smtClean="0"/>
              <a:t>بالراس </a:t>
            </a:r>
            <a:r>
              <a:rPr lang="ar-SA" sz="2800" dirty="0"/>
              <a:t>فقط او اللعب بلمستين .. وغيرها.</a:t>
            </a:r>
            <a:endParaRPr lang="en-US" sz="2800" dirty="0"/>
          </a:p>
          <a:p>
            <a:pPr algn="just"/>
            <a:r>
              <a:rPr lang="ar-SA" sz="2800" b="1" dirty="0">
                <a:solidFill>
                  <a:srgbClr val="FF0000"/>
                </a:solidFill>
              </a:rPr>
              <a:t>ج- الطريقة المركبة.</a:t>
            </a:r>
            <a:endParaRPr lang="en-US" sz="2800" dirty="0">
              <a:solidFill>
                <a:srgbClr val="FF0000"/>
              </a:solidFill>
            </a:endParaRPr>
          </a:p>
          <a:p>
            <a:pPr algn="just"/>
            <a:r>
              <a:rPr lang="ar-SA" sz="2800" dirty="0"/>
              <a:t>ان اسم هذه الطريقة يدل على ان اكثر من حالة يمكن استخدامها في التمرين الواحد أي يمكن الجمع في التمرين الواحد ، المهارة الفنية </a:t>
            </a:r>
            <a:r>
              <a:rPr lang="ar-SA" sz="2800" dirty="0" err="1"/>
              <a:t>والخططية</a:t>
            </a:r>
            <a:r>
              <a:rPr lang="ar-SA" sz="2800" dirty="0"/>
              <a:t> او مهارة فنية وتمرينات اللياقة البدنية.</a:t>
            </a:r>
            <a:endParaRPr lang="en-US" sz="2800" dirty="0"/>
          </a:p>
        </p:txBody>
      </p:sp>
    </p:spTree>
    <p:extLst>
      <p:ext uri="{BB962C8B-B14F-4D97-AF65-F5344CB8AC3E}">
        <p14:creationId xmlns:p14="http://schemas.microsoft.com/office/powerpoint/2010/main" val="39020060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يون">
  <a:themeElements>
    <a:clrScheme name="أيون">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أيون">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أيون">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62</TotalTime>
  <Words>1080</Words>
  <Application>Microsoft Office PowerPoint</Application>
  <PresentationFormat>شاشة عريضة</PresentationFormat>
  <Paragraphs>55</Paragraphs>
  <Slides>10</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10</vt:i4>
      </vt:variant>
    </vt:vector>
  </HeadingPairs>
  <TitlesOfParts>
    <vt:vector size="16" baseType="lpstr">
      <vt:lpstr>Arial</vt:lpstr>
      <vt:lpstr>Century Gothic</vt:lpstr>
      <vt:lpstr>Simplified Arabic</vt:lpstr>
      <vt:lpstr>Times New Roman</vt:lpstr>
      <vt:lpstr>Wingdings 3</vt:lpstr>
      <vt:lpstr>أيون</vt:lpstr>
      <vt:lpstr>                     جامعة بغداد      كلية التربية للعلوم الصرفة- ابن الهيثم       المادة كرة القدم المرحلة الثالثة الاولى               شعبة النشاطات الطلابية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 - ANAS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كلية النسور الجامعة      قسم التربية البدنية وعلوم الرياضة                                       المادة كرة القدم المرحلة الثالثة      للدراسة الصباحية والدراسة المسائية </dc:title>
  <dc:creator>DR.Ahmed Saker 2O14</dc:creator>
  <cp:lastModifiedBy>Maher</cp:lastModifiedBy>
  <cp:revision>9</cp:revision>
  <dcterms:created xsi:type="dcterms:W3CDTF">2020-01-06T19:33:10Z</dcterms:created>
  <dcterms:modified xsi:type="dcterms:W3CDTF">2024-05-07T10:32:56Z</dcterms:modified>
</cp:coreProperties>
</file>