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4"/>
  </p:notesMasterIdLst>
  <p:sldIdLst>
    <p:sldId id="258" r:id="rId2"/>
    <p:sldId id="259" r:id="rId3"/>
    <p:sldId id="304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4" r:id="rId14"/>
    <p:sldId id="275" r:id="rId15"/>
    <p:sldId id="270" r:id="rId16"/>
    <p:sldId id="271" r:id="rId17"/>
    <p:sldId id="272" r:id="rId18"/>
    <p:sldId id="273" r:id="rId19"/>
    <p:sldId id="276" r:id="rId20"/>
    <p:sldId id="277" r:id="rId21"/>
    <p:sldId id="286" r:id="rId22"/>
    <p:sldId id="284" r:id="rId23"/>
    <p:sldId id="287" r:id="rId24"/>
    <p:sldId id="288" r:id="rId25"/>
    <p:sldId id="289" r:id="rId26"/>
    <p:sldId id="290" r:id="rId27"/>
    <p:sldId id="291" r:id="rId28"/>
    <p:sldId id="278" r:id="rId29"/>
    <p:sldId id="279" r:id="rId30"/>
    <p:sldId id="292" r:id="rId31"/>
    <p:sldId id="301" r:id="rId32"/>
    <p:sldId id="293" r:id="rId33"/>
    <p:sldId id="294" r:id="rId34"/>
    <p:sldId id="295" r:id="rId35"/>
    <p:sldId id="280" r:id="rId36"/>
    <p:sldId id="281" r:id="rId37"/>
    <p:sldId id="299" r:id="rId38"/>
    <p:sldId id="302" r:id="rId39"/>
    <p:sldId id="296" r:id="rId40"/>
    <p:sldId id="297" r:id="rId41"/>
    <p:sldId id="298" r:id="rId42"/>
    <p:sldId id="282" r:id="rId43"/>
    <p:sldId id="283" r:id="rId44"/>
    <p:sldId id="303" r:id="rId45"/>
    <p:sldId id="300" r:id="rId46"/>
    <p:sldId id="305" r:id="rId47"/>
    <p:sldId id="306" r:id="rId48"/>
    <p:sldId id="334" r:id="rId49"/>
    <p:sldId id="307" r:id="rId50"/>
    <p:sldId id="308" r:id="rId51"/>
    <p:sldId id="309" r:id="rId52"/>
    <p:sldId id="310" r:id="rId53"/>
    <p:sldId id="313" r:id="rId54"/>
    <p:sldId id="311" r:id="rId55"/>
    <p:sldId id="312" r:id="rId56"/>
    <p:sldId id="314" r:id="rId57"/>
    <p:sldId id="316" r:id="rId58"/>
    <p:sldId id="317" r:id="rId59"/>
    <p:sldId id="329" r:id="rId60"/>
    <p:sldId id="330" r:id="rId61"/>
    <p:sldId id="318" r:id="rId62"/>
    <p:sldId id="319" r:id="rId63"/>
    <p:sldId id="320" r:id="rId64"/>
    <p:sldId id="327" r:id="rId65"/>
    <p:sldId id="321" r:id="rId66"/>
    <p:sldId id="322" r:id="rId67"/>
    <p:sldId id="323" r:id="rId68"/>
    <p:sldId id="326" r:id="rId69"/>
    <p:sldId id="328" r:id="rId70"/>
    <p:sldId id="331" r:id="rId71"/>
    <p:sldId id="332" r:id="rId72"/>
    <p:sldId id="333" r:id="rId73"/>
  </p:sldIdLst>
  <p:sldSz cx="10080625" cy="7559675"/>
  <p:notesSz cx="7772400" cy="100584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3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3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3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3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3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3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3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3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3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493">
          <p15:clr>
            <a:srgbClr val="A4A3A4"/>
          </p15:clr>
        </p15:guide>
        <p15:guide id="2" orient="horz" pos="269">
          <p15:clr>
            <a:srgbClr val="A4A3A4"/>
          </p15:clr>
        </p15:guide>
        <p15:guide id="3" orient="horz" pos="701">
          <p15:clr>
            <a:srgbClr val="A4A3A4"/>
          </p15:clr>
        </p15:guide>
        <p15:guide id="4" orient="horz" pos="2573">
          <p15:clr>
            <a:srgbClr val="A4A3A4"/>
          </p15:clr>
        </p15:guide>
        <p15:guide id="5" pos="487">
          <p15:clr>
            <a:srgbClr val="A4A3A4"/>
          </p15:clr>
        </p15:guide>
        <p15:guide id="6" pos="6103">
          <p15:clr>
            <a:srgbClr val="A4A3A4"/>
          </p15:clr>
        </p15:guide>
        <p15:guide id="7" pos="317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C42CA7"/>
    <a:srgbClr val="66FFFF"/>
    <a:srgbClr val="FF33CC"/>
    <a:srgbClr val="FF99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51" d="100"/>
          <a:sy n="51" d="100"/>
        </p:scale>
        <p:origin x="1517" y="26"/>
      </p:cViewPr>
      <p:guideLst>
        <p:guide orient="horz" pos="4493"/>
        <p:guide orient="horz" pos="269"/>
        <p:guide orient="horz" pos="701"/>
        <p:guide orient="horz" pos="2573"/>
        <p:guide pos="487"/>
        <p:guide pos="6103"/>
        <p:guide pos="3175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38" units="1/cm"/>
          <inkml:channelProperty channel="Y" name="resolution" value="37" units="1/cm"/>
        </inkml:channelProperties>
      </inkml:inkSource>
      <inkml:timestamp xml:id="ts0" timeString="2010-05-01T13:07:33.469"/>
    </inkml:context>
    <inkml:brush xml:id="br0">
      <inkml:brushProperty name="width" value="0.03528" units="cm"/>
      <inkml:brushProperty name="height" value="0.03528" units="cm"/>
      <inkml:brushProperty name="fitToCurve" value="1"/>
      <inkml:brushProperty name="ignorePressure" value="1"/>
    </inkml:brush>
    <inkml:brush xml:id="br1">
      <inkml:brushProperty name="width" value="0.05292" units="cm"/>
      <inkml:brushProperty name="height" value="0.05292" units="cm"/>
      <inkml:brushProperty name="fitToCurve" value="1"/>
    </inkml:brush>
  </inkml:definitions>
  <inkml:trace contextRef="#ctx0" brushRef="#br0">3738 131</inkml:trace>
  <inkml:trace contextRef="#ctx0" brushRef="#br1" timeOffset="9354">1924 3969</inkml:trace>
  <inkml:trace contextRef="#ctx0" brushRef="#br1" timeOffset="10836">1115 5016,'0'0,"-131"196,-132 262,198-283,-372 501,218-262,219-457,22-110,153-305,546-1199,1-241,43 175,-503 873,-153 741,-109 109,0-44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38" units="1/cm"/>
          <inkml:channelProperty channel="Y" name="resolution" value="37" units="1/cm"/>
        </inkml:channelProperties>
      </inkml:inkSource>
      <inkml:timestamp xml:id="ts0" timeString="2010-05-01T13:07:38.507"/>
    </inkml:context>
    <inkml:brush xml:id="br0">
      <inkml:brushProperty name="width" value="0.03528" units="cm"/>
      <inkml:brushProperty name="height" value="0.03528" units="cm"/>
      <inkml:brushProperty name="fitToCurve" value="1"/>
      <inkml:brushProperty name="ignorePressure" value="1"/>
    </inkml:brush>
  </inkml:definitions>
  <inkml:trace contextRef="#ctx0" brushRef="#br0">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504594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4550" y="627063"/>
            <a:ext cx="2151063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9775" y="627063"/>
            <a:ext cx="6302375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775" y="627063"/>
            <a:ext cx="8605838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9775" y="2101850"/>
            <a:ext cx="4225925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18100" y="2101850"/>
            <a:ext cx="4227513" cy="2303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18100" y="4557713"/>
            <a:ext cx="4227513" cy="2305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9775" y="2101850"/>
            <a:ext cx="4225925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100" y="2101850"/>
            <a:ext cx="4227513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39775" y="627063"/>
            <a:ext cx="8605838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9775" y="2101850"/>
            <a:ext cx="8605838" cy="476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  <p:bldP spid="1026" grpId="0" build="p">
        <p:tmplLst>
          <p:tmpl lvl="1">
            <p:tnLst>
              <p:par>
                <p:cTn presetID="23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defTabSz="457200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StarSymbol" charset="0"/>
        <a:defRPr sz="28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StarSymbol" charset="0"/>
        <a:defRPr sz="2800" b="1">
          <a:solidFill>
            <a:srgbClr val="FFFFFF"/>
          </a:solidFill>
          <a:latin typeface="Times New Roman" pitchFamily="18" charset="0"/>
        </a:defRPr>
      </a:lvl2pPr>
      <a:lvl3pPr algn="ctr" defTabSz="457200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StarSymbol" charset="0"/>
        <a:defRPr sz="2800" b="1">
          <a:solidFill>
            <a:srgbClr val="FFFFFF"/>
          </a:solidFill>
          <a:latin typeface="Times New Roman" pitchFamily="18" charset="0"/>
        </a:defRPr>
      </a:lvl3pPr>
      <a:lvl4pPr algn="ctr" defTabSz="457200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StarSymbol" charset="0"/>
        <a:defRPr sz="2800" b="1">
          <a:solidFill>
            <a:srgbClr val="FFFFFF"/>
          </a:solidFill>
          <a:latin typeface="Times New Roman" pitchFamily="18" charset="0"/>
        </a:defRPr>
      </a:lvl4pPr>
      <a:lvl5pPr algn="ctr" defTabSz="457200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StarSymbol" charset="0"/>
        <a:defRPr sz="2800" b="1">
          <a:solidFill>
            <a:srgbClr val="FFFFFF"/>
          </a:solidFill>
          <a:latin typeface="Times New Roman" pitchFamily="18" charset="0"/>
        </a:defRPr>
      </a:lvl5pPr>
      <a:lvl6pPr marL="1536700" indent="-215900" algn="l" defTabSz="457200" rtl="0" fontAlgn="base" hangingPunct="0">
        <a:spcBef>
          <a:spcPct val="0"/>
        </a:spcBef>
        <a:spcAft>
          <a:spcPct val="0"/>
        </a:spcAft>
        <a:buClr>
          <a:srgbClr val="FFFFFF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8" charset="0"/>
        </a:defRPr>
      </a:lvl6pPr>
      <a:lvl7pPr marL="1993900" indent="-215900" algn="l" defTabSz="457200" rtl="0" fontAlgn="base" hangingPunct="0">
        <a:spcBef>
          <a:spcPct val="0"/>
        </a:spcBef>
        <a:spcAft>
          <a:spcPct val="0"/>
        </a:spcAft>
        <a:buClr>
          <a:srgbClr val="FFFFFF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8" charset="0"/>
        </a:defRPr>
      </a:lvl7pPr>
      <a:lvl8pPr marL="2451100" indent="-215900" algn="l" defTabSz="457200" rtl="0" fontAlgn="base" hangingPunct="0">
        <a:spcBef>
          <a:spcPct val="0"/>
        </a:spcBef>
        <a:spcAft>
          <a:spcPct val="0"/>
        </a:spcAft>
        <a:buClr>
          <a:srgbClr val="FFFFFF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8" charset="0"/>
        </a:defRPr>
      </a:lvl8pPr>
      <a:lvl9pPr marL="2908300" indent="-215900" algn="l" defTabSz="457200" rtl="0" fontAlgn="base" hangingPunct="0">
        <a:spcBef>
          <a:spcPct val="0"/>
        </a:spcBef>
        <a:spcAft>
          <a:spcPct val="0"/>
        </a:spcAft>
        <a:buClr>
          <a:srgbClr val="FFFFFF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431800" indent="-323850" algn="l" defTabSz="457200" rtl="0" eaLnBrk="0" fontAlgn="base" hangingPunct="0">
        <a:lnSpc>
          <a:spcPct val="97000"/>
        </a:lnSpc>
        <a:spcBef>
          <a:spcPct val="0"/>
        </a:spcBef>
        <a:spcAft>
          <a:spcPts val="888"/>
        </a:spcAft>
        <a:buClr>
          <a:srgbClr val="FFFFFF"/>
        </a:buClr>
        <a:buSzPct val="100000"/>
        <a:buFont typeface="Arial" charset="0"/>
        <a:buChar char="•"/>
        <a:defRPr sz="2000">
          <a:solidFill>
            <a:srgbClr val="FFFFFF"/>
          </a:solidFill>
          <a:latin typeface="+mn-lt"/>
          <a:ea typeface="+mn-ea"/>
          <a:cs typeface="+mn-cs"/>
        </a:defRPr>
      </a:lvl1pPr>
      <a:lvl2pPr marL="863600" indent="-287338" algn="l" defTabSz="457200" rtl="0" eaLnBrk="0" fontAlgn="base" hangingPunct="0">
        <a:lnSpc>
          <a:spcPct val="97000"/>
        </a:lnSpc>
        <a:spcBef>
          <a:spcPct val="0"/>
        </a:spcBef>
        <a:spcAft>
          <a:spcPts val="1138"/>
        </a:spcAft>
        <a:buClr>
          <a:srgbClr val="FFFFFF"/>
        </a:buClr>
        <a:buSzPct val="75000"/>
        <a:buFont typeface="StarSymbol" charset="0"/>
        <a:buChar char="–"/>
        <a:defRPr sz="2600">
          <a:solidFill>
            <a:srgbClr val="FFFFFF"/>
          </a:solidFill>
          <a:latin typeface="+mn-lt"/>
        </a:defRPr>
      </a:lvl2pPr>
      <a:lvl3pPr marL="1295400" indent="-215900" algn="l" defTabSz="457200" rtl="0" eaLnBrk="0" fontAlgn="base" hangingPunct="0">
        <a:lnSpc>
          <a:spcPct val="97000"/>
        </a:lnSpc>
        <a:spcBef>
          <a:spcPct val="0"/>
        </a:spcBef>
        <a:spcAft>
          <a:spcPts val="850"/>
        </a:spcAft>
        <a:buClr>
          <a:srgbClr val="FFFFFF"/>
        </a:buClr>
        <a:buSzPct val="45000"/>
        <a:buFont typeface="StarSymbol" charset="0"/>
        <a:buChar char="●"/>
        <a:defRPr sz="2400">
          <a:solidFill>
            <a:srgbClr val="FFFFFF"/>
          </a:solidFill>
          <a:latin typeface="+mn-lt"/>
        </a:defRPr>
      </a:lvl3pPr>
      <a:lvl4pPr marL="1727200" indent="-215900" algn="l" defTabSz="457200" rtl="0" eaLnBrk="0" fontAlgn="base" hangingPunct="0">
        <a:lnSpc>
          <a:spcPct val="97000"/>
        </a:lnSpc>
        <a:spcBef>
          <a:spcPct val="0"/>
        </a:spcBef>
        <a:spcAft>
          <a:spcPts val="575"/>
        </a:spcAft>
        <a:buClr>
          <a:srgbClr val="FFFFFF"/>
        </a:buClr>
        <a:buSzPct val="75000"/>
        <a:buFont typeface="StarSymbol" charset="0"/>
        <a:buChar char="–"/>
        <a:defRPr sz="2000">
          <a:solidFill>
            <a:srgbClr val="FFFFFF"/>
          </a:solidFill>
          <a:latin typeface="+mn-lt"/>
        </a:defRPr>
      </a:lvl4pPr>
      <a:lvl5pPr marL="2159000" indent="-215900" algn="l" defTabSz="457200" rtl="0" eaLnBrk="0" fontAlgn="base" hangingPunct="0">
        <a:lnSpc>
          <a:spcPct val="97000"/>
        </a:lnSpc>
        <a:spcBef>
          <a:spcPct val="0"/>
        </a:spcBef>
        <a:spcAft>
          <a:spcPts val="288"/>
        </a:spcAft>
        <a:buClr>
          <a:srgbClr val="FFFFFF"/>
        </a:buClr>
        <a:buSzPct val="45000"/>
        <a:buFont typeface="StarSymbol" charset="0"/>
        <a:buChar char="●"/>
        <a:defRPr sz="2000">
          <a:solidFill>
            <a:srgbClr val="FFFFFF"/>
          </a:solidFill>
          <a:latin typeface="+mn-lt"/>
        </a:defRPr>
      </a:lvl5pPr>
      <a:lvl6pPr marL="2616200" indent="-215900" algn="l" defTabSz="457200" rtl="0" fontAlgn="base" hangingPunct="0">
        <a:lnSpc>
          <a:spcPct val="97000"/>
        </a:lnSpc>
        <a:spcBef>
          <a:spcPct val="0"/>
        </a:spcBef>
        <a:spcAft>
          <a:spcPts val="288"/>
        </a:spcAft>
        <a:buClr>
          <a:srgbClr val="FFFFFF"/>
        </a:buClr>
        <a:buSzPct val="45000"/>
        <a:buFont typeface="StarSymbol" charset="0"/>
        <a:buChar char="●"/>
        <a:defRPr sz="2000">
          <a:solidFill>
            <a:srgbClr val="FFFFFF"/>
          </a:solidFill>
          <a:latin typeface="+mn-lt"/>
        </a:defRPr>
      </a:lvl6pPr>
      <a:lvl7pPr marL="3073400" indent="-215900" algn="l" defTabSz="457200" rtl="0" fontAlgn="base" hangingPunct="0">
        <a:lnSpc>
          <a:spcPct val="97000"/>
        </a:lnSpc>
        <a:spcBef>
          <a:spcPct val="0"/>
        </a:spcBef>
        <a:spcAft>
          <a:spcPts val="288"/>
        </a:spcAft>
        <a:buClr>
          <a:srgbClr val="FFFFFF"/>
        </a:buClr>
        <a:buSzPct val="45000"/>
        <a:buFont typeface="StarSymbol" charset="0"/>
        <a:buChar char="●"/>
        <a:defRPr sz="2000">
          <a:solidFill>
            <a:srgbClr val="FFFFFF"/>
          </a:solidFill>
          <a:latin typeface="+mn-lt"/>
        </a:defRPr>
      </a:lvl7pPr>
      <a:lvl8pPr marL="3530600" indent="-215900" algn="l" defTabSz="457200" rtl="0" fontAlgn="base" hangingPunct="0">
        <a:lnSpc>
          <a:spcPct val="97000"/>
        </a:lnSpc>
        <a:spcBef>
          <a:spcPct val="0"/>
        </a:spcBef>
        <a:spcAft>
          <a:spcPts val="288"/>
        </a:spcAft>
        <a:buClr>
          <a:srgbClr val="FFFFFF"/>
        </a:buClr>
        <a:buSzPct val="45000"/>
        <a:buFont typeface="StarSymbol" charset="0"/>
        <a:buChar char="●"/>
        <a:defRPr sz="2000">
          <a:solidFill>
            <a:srgbClr val="FFFFFF"/>
          </a:solidFill>
          <a:latin typeface="+mn-lt"/>
        </a:defRPr>
      </a:lvl8pPr>
      <a:lvl9pPr marL="3987800" indent="-215900" algn="l" defTabSz="457200" rtl="0" fontAlgn="base" hangingPunct="0">
        <a:lnSpc>
          <a:spcPct val="97000"/>
        </a:lnSpc>
        <a:spcBef>
          <a:spcPct val="0"/>
        </a:spcBef>
        <a:spcAft>
          <a:spcPts val="288"/>
        </a:spcAft>
        <a:buClr>
          <a:srgbClr val="FFFFFF"/>
        </a:buClr>
        <a:buSzPct val="45000"/>
        <a:buFont typeface="StarSymbol" charset="0"/>
        <a:buChar char="●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customXml" Target="../ink/ink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/>
            <a:r>
              <a:rPr lang="en-US" sz="4400" i="1" dirty="0">
                <a:solidFill>
                  <a:srgbClr val="FFFF00"/>
                </a:solidFill>
              </a:rPr>
              <a:t>GENETICS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b="1" dirty="0">
                <a:solidFill>
                  <a:srgbClr val="FFFF00"/>
                </a:solidFill>
              </a:rPr>
              <a:t>Prof . </a:t>
            </a:r>
            <a:r>
              <a:rPr lang="en-GB" b="1" dirty="0" err="1">
                <a:solidFill>
                  <a:srgbClr val="FFFF00"/>
                </a:solidFill>
              </a:rPr>
              <a:t>Isam</a:t>
            </a:r>
            <a:r>
              <a:rPr lang="en-GB" b="1" dirty="0">
                <a:solidFill>
                  <a:srgbClr val="FFFF00"/>
                </a:solidFill>
              </a:rPr>
              <a:t> AL-</a:t>
            </a:r>
            <a:r>
              <a:rPr lang="en-GB" b="1" dirty="0" err="1">
                <a:solidFill>
                  <a:srgbClr val="FFFF00"/>
                </a:solidFill>
              </a:rPr>
              <a:t>Zwaini</a:t>
            </a:r>
            <a:endParaRPr lang="en-GB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>
          <a:xfrm>
            <a:off x="773113" y="2484438"/>
            <a:ext cx="8605837" cy="1260475"/>
          </a:xfrm>
        </p:spPr>
        <p:txBody>
          <a:bodyPr/>
          <a:lstStyle/>
          <a:p>
            <a:pPr eaLnBrk="1"/>
            <a:r>
              <a:rPr lang="en-US" sz="4400" i="1" dirty="0">
                <a:solidFill>
                  <a:srgbClr val="FFFF00"/>
                </a:solidFill>
              </a:rPr>
              <a:t>Down syndrome</a:t>
            </a:r>
            <a:br>
              <a:rPr lang="en-US" sz="4400" i="1" dirty="0">
                <a:solidFill>
                  <a:srgbClr val="FFFF00"/>
                </a:solidFill>
              </a:rPr>
            </a:br>
            <a:r>
              <a:rPr lang="en-US" sz="4400" i="1" dirty="0">
                <a:solidFill>
                  <a:srgbClr val="FFFF00"/>
                </a:solidFill>
              </a:rPr>
              <a:t>trisomy 21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3513" y="274638"/>
            <a:ext cx="9753600" cy="7162800"/>
          </a:xfrm>
        </p:spPr>
        <p:txBody>
          <a:bodyPr/>
          <a:lstStyle/>
          <a:p>
            <a:pPr eaLnBrk="1">
              <a:lnSpc>
                <a:spcPct val="87000"/>
              </a:lnSpc>
              <a:buClr>
                <a:srgbClr val="FFFF00"/>
              </a:buClr>
              <a:buFont typeface="Arial" charset="0"/>
              <a:buChar char="☻"/>
            </a:pPr>
            <a:r>
              <a:rPr lang="en-US" sz="2400"/>
              <a:t>Occur in about </a:t>
            </a:r>
            <a:r>
              <a:rPr lang="en-US" sz="2400" b="1">
                <a:solidFill>
                  <a:srgbClr val="FFFF00"/>
                </a:solidFill>
              </a:rPr>
              <a:t>1/600</a:t>
            </a:r>
            <a:r>
              <a:rPr lang="en-US" sz="2400"/>
              <a:t> newborns (the commonest autosomal trisomy). The risk is greater among children of mothers older than age 35 years. </a:t>
            </a:r>
          </a:p>
          <a:p>
            <a:pPr eaLnBrk="1">
              <a:lnSpc>
                <a:spcPct val="87000"/>
              </a:lnSpc>
              <a:buClr>
                <a:srgbClr val="FFFF00"/>
              </a:buClr>
              <a:buFont typeface="Arial" charset="0"/>
              <a:buChar char="☻"/>
            </a:pPr>
            <a:r>
              <a:rPr lang="en-US" sz="2400" b="1">
                <a:solidFill>
                  <a:srgbClr val="FFFF00"/>
                </a:solidFill>
              </a:rPr>
              <a:t>Mental retardation</a:t>
            </a:r>
            <a:r>
              <a:rPr lang="en-US" sz="2400"/>
              <a:t> is characteristics. The IQ is between 20 and 80 but usually between 45 -55. </a:t>
            </a:r>
            <a:endParaRPr lang="en-US" sz="2400" i="1"/>
          </a:p>
          <a:p>
            <a:pPr eaLnBrk="1">
              <a:lnSpc>
                <a:spcPct val="87000"/>
              </a:lnSpc>
              <a:buClr>
                <a:srgbClr val="FFFF00"/>
              </a:buClr>
              <a:buFont typeface="Arial" charset="0"/>
              <a:buChar char="☻"/>
            </a:pPr>
            <a:r>
              <a:rPr lang="en-US" sz="2400" b="1" i="1">
                <a:solidFill>
                  <a:srgbClr val="FFFF00"/>
                </a:solidFill>
              </a:rPr>
              <a:t>Physical findings</a:t>
            </a:r>
            <a:r>
              <a:rPr lang="en-US" sz="2400" b="1">
                <a:solidFill>
                  <a:srgbClr val="FFFF00"/>
                </a:solidFill>
              </a:rPr>
              <a:t> :</a:t>
            </a:r>
          </a:p>
          <a:p>
            <a:pPr eaLnBrk="1">
              <a:lnSpc>
                <a:spcPct val="87000"/>
              </a:lnSpc>
              <a:buClr>
                <a:srgbClr val="FFFF00"/>
              </a:buClr>
              <a:buSzTx/>
              <a:buFont typeface="StarSymbol" charset="0"/>
              <a:buChar char="►"/>
            </a:pPr>
            <a:r>
              <a:rPr lang="en-US"/>
              <a:t>Small brachiocephalic head, characteristic facies which include up slanting of palpebral fissure, epicanthic folds, mid face hypoplasia, small dysplastic pina.</a:t>
            </a:r>
          </a:p>
          <a:p>
            <a:pPr eaLnBrk="1">
              <a:lnSpc>
                <a:spcPct val="87000"/>
              </a:lnSpc>
              <a:buClr>
                <a:srgbClr val="FFFF00"/>
              </a:buClr>
              <a:buSzTx/>
              <a:buFont typeface="StarSymbol" charset="0"/>
              <a:buChar char="►"/>
            </a:pPr>
            <a:r>
              <a:rPr lang="en-US"/>
              <a:t>One third has congenital heart disease. The commonest is endocardial cushing defects or other septal defects.</a:t>
            </a:r>
          </a:p>
          <a:p>
            <a:pPr eaLnBrk="1">
              <a:lnSpc>
                <a:spcPct val="87000"/>
              </a:lnSpc>
              <a:buClr>
                <a:srgbClr val="FFFF00"/>
              </a:buClr>
              <a:buSzTx/>
              <a:buFont typeface="StarSymbol" charset="0"/>
              <a:buChar char="►"/>
            </a:pPr>
            <a:r>
              <a:rPr lang="en-US"/>
              <a:t>Fifteen percent have abnormalities of GIT involving duodenum and esophageal atresia.</a:t>
            </a:r>
          </a:p>
          <a:p>
            <a:pPr eaLnBrk="1">
              <a:lnSpc>
                <a:spcPct val="87000"/>
              </a:lnSpc>
              <a:buClr>
                <a:srgbClr val="FFFF00"/>
              </a:buClr>
              <a:buSzTx/>
              <a:buFont typeface="StarSymbol" charset="0"/>
              <a:buChar char="►"/>
            </a:pPr>
            <a:r>
              <a:rPr lang="en-US"/>
              <a:t>Generalized hypotonia.</a:t>
            </a:r>
          </a:p>
          <a:p>
            <a:pPr eaLnBrk="1">
              <a:lnSpc>
                <a:spcPct val="87000"/>
              </a:lnSpc>
              <a:buClr>
                <a:srgbClr val="FFFF00"/>
              </a:buClr>
              <a:buSzTx/>
              <a:buFont typeface="StarSymbol" charset="0"/>
              <a:buChar char="►"/>
            </a:pPr>
            <a:r>
              <a:rPr lang="en-US"/>
              <a:t>Retarded sexual development: the male is always sterile.</a:t>
            </a:r>
          </a:p>
          <a:p>
            <a:pPr eaLnBrk="1">
              <a:lnSpc>
                <a:spcPct val="87000"/>
              </a:lnSpc>
              <a:buClr>
                <a:srgbClr val="FFFF00"/>
              </a:buClr>
              <a:buSzTx/>
              <a:buFont typeface="StarSymbol" charset="0"/>
              <a:buChar char="►"/>
            </a:pPr>
            <a:r>
              <a:rPr lang="en-US"/>
              <a:t>Prolong physiological jaundice, polycythemia and transient leukemoid reaction in newborn.</a:t>
            </a:r>
          </a:p>
          <a:p>
            <a:pPr eaLnBrk="1">
              <a:lnSpc>
                <a:spcPct val="87000"/>
              </a:lnSpc>
              <a:buClr>
                <a:srgbClr val="FFFF00"/>
              </a:buClr>
              <a:buSzTx/>
              <a:buFont typeface="StarSymbol" charset="0"/>
              <a:buChar char="►"/>
            </a:pPr>
            <a:r>
              <a:rPr lang="en-US"/>
              <a:t>Increase tendency to thyroid dysfunction, hearing loss, celiac disease and atlanto axial instability.</a:t>
            </a:r>
          </a:p>
          <a:p>
            <a:pPr eaLnBrk="1">
              <a:lnSpc>
                <a:spcPct val="87000"/>
              </a:lnSpc>
              <a:buClr>
                <a:srgbClr val="FFFF00"/>
              </a:buClr>
              <a:buSzTx/>
              <a:buFont typeface="StarSymbol" charset="0"/>
              <a:buChar char="►"/>
            </a:pPr>
            <a:r>
              <a:rPr lang="en-US"/>
              <a:t>Simian crease, short broad hand, hypoplasia of middle phalanx of 5th finger (clinodyctaly).</a:t>
            </a:r>
          </a:p>
          <a:p>
            <a:pPr eaLnBrk="1">
              <a:lnSpc>
                <a:spcPct val="87000"/>
              </a:lnSpc>
              <a:buClr>
                <a:srgbClr val="FFFF00"/>
              </a:buClr>
              <a:buSzTx/>
              <a:buFont typeface="StarSymbol" charset="0"/>
              <a:buChar char="►"/>
            </a:pPr>
            <a:r>
              <a:rPr lang="en-US"/>
              <a:t>Toes shows wide space between 1st and 2nd (sandal toes).</a:t>
            </a:r>
          </a:p>
          <a:p>
            <a:pPr eaLnBrk="1">
              <a:lnSpc>
                <a:spcPct val="87000"/>
              </a:lnSpc>
              <a:buClr>
                <a:srgbClr val="FFFF00"/>
              </a:buClr>
              <a:buSzTx/>
              <a:buFont typeface="StarSymbol" charset="0"/>
              <a:buChar char="►"/>
            </a:pPr>
            <a:r>
              <a:rPr lang="en-US"/>
              <a:t>Increase risk for congenital dislocation of hip and hernia.</a:t>
            </a:r>
          </a:p>
          <a:p>
            <a:pPr eaLnBrk="1">
              <a:lnSpc>
                <a:spcPct val="87000"/>
              </a:lnSpc>
              <a:buClr>
                <a:srgbClr val="FFFF00"/>
              </a:buClr>
              <a:buSzTx/>
              <a:buFont typeface="StarSymbol" charset="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2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2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2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2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2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2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2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2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29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29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29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29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29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29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29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29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3513" y="198438"/>
            <a:ext cx="9753600" cy="7162800"/>
          </a:xfrm>
        </p:spPr>
        <p:txBody>
          <a:bodyPr/>
          <a:lstStyle/>
          <a:p>
            <a:pPr eaLnBrk="1">
              <a:buClr>
                <a:srgbClr val="FFFF00"/>
              </a:buClr>
              <a:buSzTx/>
              <a:buFont typeface="Arial" charset="0"/>
              <a:buChar char="☻"/>
            </a:pPr>
            <a:r>
              <a:rPr lang="en-US"/>
              <a:t>Increase susceptibility to infections especially recurrent chest infection. The reasons are:</a:t>
            </a:r>
            <a:r>
              <a:rPr lang="en-US" sz="1800"/>
              <a:t> </a:t>
            </a:r>
          </a:p>
          <a:p>
            <a:pPr eaLnBrk="1">
              <a:buClr>
                <a:srgbClr val="FFFF00"/>
              </a:buClr>
              <a:buSzTx/>
            </a:pPr>
            <a:r>
              <a:rPr lang="en-US" sz="1800"/>
              <a:t>Congenital heart disease.</a:t>
            </a:r>
          </a:p>
          <a:p>
            <a:pPr eaLnBrk="1">
              <a:buClr>
                <a:srgbClr val="FFFF00"/>
              </a:buClr>
              <a:buSzTx/>
            </a:pPr>
            <a:r>
              <a:rPr lang="en-US" sz="1800"/>
              <a:t>Hypotonia.</a:t>
            </a:r>
          </a:p>
          <a:p>
            <a:pPr eaLnBrk="1">
              <a:buClr>
                <a:srgbClr val="FFFF00"/>
              </a:buClr>
              <a:buSzTx/>
            </a:pPr>
            <a:r>
              <a:rPr lang="en-US" sz="1800"/>
              <a:t>Feeding difficulties.</a:t>
            </a:r>
          </a:p>
          <a:p>
            <a:pPr eaLnBrk="1">
              <a:buClr>
                <a:srgbClr val="FFFF00"/>
              </a:buClr>
              <a:buSzTx/>
            </a:pPr>
            <a:r>
              <a:rPr lang="en-US" sz="1800"/>
              <a:t>Defective neutrophil functions.</a:t>
            </a:r>
          </a:p>
          <a:p>
            <a:pPr eaLnBrk="1">
              <a:buClr>
                <a:srgbClr val="FFFF00"/>
              </a:buClr>
              <a:buSzTx/>
              <a:buFont typeface="Arial" charset="0"/>
              <a:buChar char="☻"/>
            </a:pPr>
            <a:r>
              <a:rPr lang="en-US"/>
              <a:t>Increase risk of leukemia: 10 – 20 times than unaffected children.</a:t>
            </a:r>
            <a:endParaRPr lang="en-US" b="1" i="1">
              <a:solidFill>
                <a:srgbClr val="FFFF00"/>
              </a:solidFill>
            </a:endParaRPr>
          </a:p>
          <a:p>
            <a:pPr eaLnBrk="1">
              <a:buClr>
                <a:srgbClr val="FFFF00"/>
              </a:buClr>
              <a:buFont typeface="Arial" charset="0"/>
              <a:buChar char="☻"/>
            </a:pPr>
            <a:r>
              <a:rPr lang="en-US" b="1" i="1">
                <a:solidFill>
                  <a:srgbClr val="FF0000"/>
                </a:solidFill>
              </a:rPr>
              <a:t>Risk according to maternal age:</a:t>
            </a:r>
          </a:p>
          <a:p>
            <a:pPr eaLnBrk="1">
              <a:buClr>
                <a:srgbClr val="FFFF00"/>
              </a:buClr>
              <a:buSzTx/>
              <a:buFont typeface="StarSymbol" charset="0"/>
              <a:buChar char="►"/>
            </a:pPr>
            <a:r>
              <a:rPr lang="en-US" sz="1800"/>
              <a:t>30 years: 1/1000</a:t>
            </a:r>
          </a:p>
          <a:p>
            <a:pPr eaLnBrk="1">
              <a:buClr>
                <a:srgbClr val="FFFF00"/>
              </a:buClr>
              <a:buSzTx/>
              <a:buFont typeface="StarSymbol" charset="0"/>
              <a:buChar char="►"/>
            </a:pPr>
            <a:r>
              <a:rPr lang="en-US" sz="1800"/>
              <a:t>35 years: 1/365</a:t>
            </a:r>
          </a:p>
          <a:p>
            <a:pPr eaLnBrk="1">
              <a:buClr>
                <a:srgbClr val="FFFF00"/>
              </a:buClr>
              <a:buSzTx/>
              <a:buFont typeface="StarSymbol" charset="0"/>
              <a:buChar char="►"/>
            </a:pPr>
            <a:r>
              <a:rPr lang="en-US" sz="1800"/>
              <a:t>40  years: 1/100</a:t>
            </a:r>
          </a:p>
          <a:p>
            <a:pPr eaLnBrk="1">
              <a:buClr>
                <a:srgbClr val="FFFF00"/>
              </a:buClr>
              <a:buSzTx/>
              <a:buFont typeface="StarSymbol" charset="0"/>
              <a:buChar char="►"/>
            </a:pPr>
            <a:r>
              <a:rPr lang="en-US" sz="1800"/>
              <a:t>45 years: 1/50 </a:t>
            </a:r>
          </a:p>
          <a:p>
            <a:pPr eaLnBrk="1">
              <a:buClr>
                <a:srgbClr val="FFFF00"/>
              </a:buClr>
              <a:buFont typeface="Arial" charset="0"/>
              <a:buChar char="☻"/>
            </a:pPr>
            <a:r>
              <a:rPr lang="en-US" b="1" i="1">
                <a:solidFill>
                  <a:srgbClr val="FF0000"/>
                </a:solidFill>
              </a:rPr>
              <a:t>Risk of recurrence :</a:t>
            </a:r>
            <a:r>
              <a:rPr lang="en-US" b="1" i="1">
                <a:solidFill>
                  <a:srgbClr val="FFFF00"/>
                </a:solidFill>
              </a:rPr>
              <a:t> </a:t>
            </a:r>
          </a:p>
          <a:p>
            <a:pPr eaLnBrk="1">
              <a:buClr>
                <a:srgbClr val="FFFF00"/>
              </a:buClr>
              <a:buSzTx/>
              <a:buFont typeface="StarSymbol" charset="0"/>
              <a:buChar char="►"/>
            </a:pPr>
            <a:r>
              <a:rPr lang="en-US" sz="1800"/>
              <a:t>In chromosomal normal women;</a:t>
            </a:r>
          </a:p>
          <a:p>
            <a:pPr eaLnBrk="1">
              <a:buClr>
                <a:srgbClr val="FFFF00"/>
              </a:buClr>
              <a:buSzTx/>
              <a:buFont typeface="StarSymbol" charset="0"/>
              <a:buChar char="♣"/>
            </a:pPr>
            <a:r>
              <a:rPr lang="en-US"/>
              <a:t>&lt; 40 years: 1%</a:t>
            </a:r>
          </a:p>
          <a:p>
            <a:pPr eaLnBrk="1">
              <a:buClr>
                <a:srgbClr val="FFFF00"/>
              </a:buClr>
              <a:buSzTx/>
              <a:buFont typeface="StarSymbol" charset="0"/>
              <a:buChar char="♣"/>
            </a:pPr>
            <a:r>
              <a:rPr lang="en-US"/>
              <a:t>&gt; 40 years: increase more as a function of maternal age.</a:t>
            </a:r>
          </a:p>
          <a:p>
            <a:pPr eaLnBrk="1">
              <a:buClr>
                <a:srgbClr val="FFFF00"/>
              </a:buClr>
              <a:buSzTx/>
              <a:buFont typeface="StarSymbol" charset="0"/>
              <a:buChar char="►"/>
            </a:pPr>
            <a:r>
              <a:rPr lang="en-US" sz="1800"/>
              <a:t>Mother has translocation;  10%</a:t>
            </a:r>
          </a:p>
          <a:p>
            <a:pPr eaLnBrk="1">
              <a:buClr>
                <a:srgbClr val="FFFF00"/>
              </a:buClr>
              <a:buSzTx/>
              <a:buFont typeface="StarSymbol" charset="0"/>
              <a:buChar char="►"/>
            </a:pPr>
            <a:r>
              <a:rPr lang="en-US" sz="1800"/>
              <a:t>Father has translocation ; 3 – 5%</a:t>
            </a:r>
            <a:r>
              <a:rPr lang="en-US" sz="1600"/>
              <a:t> </a:t>
            </a:r>
          </a:p>
          <a:p>
            <a:pPr eaLnBrk="1">
              <a:buClr>
                <a:srgbClr val="FFFF00"/>
              </a:buClr>
              <a:buSzTx/>
              <a:buFont typeface="Arial" charset="0"/>
              <a:buNone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3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3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3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3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3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3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3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3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3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3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3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3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3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3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3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3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331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331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331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331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down syndrome karyoty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9513" y="960438"/>
            <a:ext cx="5264150" cy="554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Genotype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0080625" cy="76517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21913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2" descr="clinodactyly_2_0412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91450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4" descr="Down ey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7113" y="0"/>
            <a:ext cx="3973512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11" descr="clubb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7113" y="2179638"/>
            <a:ext cx="3973512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brushfield spots in down syndrome speckling of the iri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07113" y="4770438"/>
            <a:ext cx="3973512" cy="278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IMG_05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>
          <a:xfrm>
            <a:off x="696913" y="2103438"/>
            <a:ext cx="8605837" cy="1260475"/>
          </a:xfrm>
        </p:spPr>
        <p:txBody>
          <a:bodyPr/>
          <a:lstStyle/>
          <a:p>
            <a:pPr eaLnBrk="1"/>
            <a:r>
              <a:rPr lang="en-US" sz="4400" i="1">
                <a:solidFill>
                  <a:schemeClr val="accent2"/>
                </a:solidFill>
              </a:rPr>
              <a:t>EDWARD SYNDROME </a:t>
            </a:r>
            <a:br>
              <a:rPr lang="en-US" sz="4400" i="1">
                <a:solidFill>
                  <a:schemeClr val="accent2"/>
                </a:solidFill>
              </a:rPr>
            </a:br>
            <a:r>
              <a:rPr lang="en-US" sz="4400" i="1">
                <a:solidFill>
                  <a:schemeClr val="accent2"/>
                </a:solidFill>
              </a:rPr>
              <a:t>(trisomy 18)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73112" y="31749"/>
            <a:ext cx="8605837" cy="914400"/>
          </a:xfrm>
        </p:spPr>
        <p:txBody>
          <a:bodyPr/>
          <a:lstStyle/>
          <a:p>
            <a:pPr algn="l" eaLnBrk="1"/>
            <a:r>
              <a:rPr lang="en-US" sz="4400" i="1" dirty="0">
                <a:solidFill>
                  <a:srgbClr val="FFFF00"/>
                </a:solidFill>
              </a:rPr>
              <a:t>Introduction</a:t>
            </a:r>
            <a:r>
              <a:rPr lang="en-US" dirty="0"/>
              <a:t>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9775" y="884237"/>
            <a:ext cx="8605838" cy="6477000"/>
          </a:xfrm>
        </p:spPr>
        <p:txBody>
          <a:bodyPr/>
          <a:lstStyle/>
          <a:p>
            <a:pPr eaLnBrk="1">
              <a:buFont typeface="Arial" charset="0"/>
              <a:buBlip>
                <a:blip r:embed="rId2"/>
              </a:buBlip>
            </a:pPr>
            <a:r>
              <a:rPr lang="en-US" sz="2300" dirty="0"/>
              <a:t>Genetics is a </a:t>
            </a:r>
            <a:r>
              <a:rPr lang="en-US" sz="2300" b="1" i="1" dirty="0">
                <a:solidFill>
                  <a:srgbClr val="FF0000"/>
                </a:solidFill>
              </a:rPr>
              <a:t>postmodern science</a:t>
            </a:r>
            <a:r>
              <a:rPr lang="en-US" sz="2300" dirty="0"/>
              <a:t>, the applications of which are critical to all stages of life and to all manner of disease. </a:t>
            </a:r>
          </a:p>
          <a:p>
            <a:pPr eaLnBrk="1">
              <a:buFont typeface="Arial" charset="0"/>
              <a:buBlip>
                <a:blip r:embed="rId2"/>
              </a:buBlip>
            </a:pPr>
            <a:r>
              <a:rPr lang="en-US" sz="2300" dirty="0"/>
              <a:t>Genetic studies have many </a:t>
            </a:r>
            <a:r>
              <a:rPr lang="en-US" sz="2300" b="1" i="1" dirty="0">
                <a:solidFill>
                  <a:srgbClr val="FF0000"/>
                </a:solidFill>
              </a:rPr>
              <a:t>applications in clinical practice</a:t>
            </a:r>
            <a:r>
              <a:rPr lang="en-US" sz="2300" dirty="0"/>
              <a:t> including: </a:t>
            </a:r>
          </a:p>
          <a:p>
            <a:pPr eaLnBrk="1">
              <a:buClr>
                <a:srgbClr val="FFFF00"/>
              </a:buClr>
              <a:buSzTx/>
              <a:buFont typeface="StarSymbol" charset="0"/>
              <a:buChar char="♠"/>
            </a:pPr>
            <a:r>
              <a:rPr lang="en-US" sz="2300" i="1" dirty="0">
                <a:solidFill>
                  <a:srgbClr val="FFFF00"/>
                </a:solidFill>
              </a:rPr>
              <a:t>Inherited component of common disease</a:t>
            </a:r>
            <a:r>
              <a:rPr lang="en-US" sz="2300" dirty="0"/>
              <a:t> ( approach to diagnosis, genetic counseling, and screening of individuals at risk for genetic disease)</a:t>
            </a:r>
          </a:p>
          <a:p>
            <a:pPr eaLnBrk="1">
              <a:buClr>
                <a:srgbClr val="FFFF00"/>
              </a:buClr>
              <a:buSzTx/>
              <a:buFont typeface="StarSymbol" charset="0"/>
              <a:buChar char="♠"/>
            </a:pPr>
            <a:r>
              <a:rPr lang="en-US" sz="2300" dirty="0">
                <a:solidFill>
                  <a:srgbClr val="FFFF00"/>
                </a:solidFill>
              </a:rPr>
              <a:t>Congenital malformation</a:t>
            </a:r>
            <a:r>
              <a:rPr lang="en-US" sz="2300" dirty="0"/>
              <a:t> </a:t>
            </a:r>
          </a:p>
          <a:p>
            <a:pPr eaLnBrk="1">
              <a:buClr>
                <a:srgbClr val="FFFF00"/>
              </a:buClr>
              <a:buSzTx/>
              <a:buFont typeface="StarSymbol" charset="0"/>
              <a:buChar char="♠"/>
            </a:pPr>
            <a:r>
              <a:rPr lang="en-US" sz="2300" dirty="0">
                <a:solidFill>
                  <a:srgbClr val="FFFF00"/>
                </a:solidFill>
              </a:rPr>
              <a:t>Cancer</a:t>
            </a:r>
          </a:p>
          <a:p>
            <a:pPr eaLnBrk="1">
              <a:buFont typeface="Arial" charset="0"/>
              <a:buBlip>
                <a:blip r:embed="rId2"/>
              </a:buBlip>
            </a:pPr>
            <a:r>
              <a:rPr lang="en-US" sz="2300" dirty="0"/>
              <a:t>The genetic abnormalities responsible for many acute and chronic diseases that have onset at different stage of life (fetal, at birth, childhood or adulthood). These </a:t>
            </a:r>
            <a:r>
              <a:rPr lang="en-US" sz="2300" b="1" i="1" dirty="0">
                <a:solidFill>
                  <a:srgbClr val="FF0000"/>
                </a:solidFill>
              </a:rPr>
              <a:t>genetic abnormalities</a:t>
            </a:r>
            <a:r>
              <a:rPr lang="en-US" sz="2300" dirty="0"/>
              <a:t> might produce </a:t>
            </a:r>
          </a:p>
          <a:p>
            <a:pPr eaLnBrk="1">
              <a:buClr>
                <a:srgbClr val="FFFF00"/>
              </a:buClr>
              <a:buSzTx/>
              <a:buFont typeface="StarSymbol" charset="0"/>
              <a:buChar char="♠"/>
            </a:pPr>
            <a:r>
              <a:rPr lang="en-US" sz="2300" dirty="0">
                <a:solidFill>
                  <a:srgbClr val="FFFF00"/>
                </a:solidFill>
              </a:rPr>
              <a:t>Congenital malformation ( Down syndrome)</a:t>
            </a:r>
          </a:p>
          <a:p>
            <a:pPr eaLnBrk="1">
              <a:buClr>
                <a:srgbClr val="FFFF00"/>
              </a:buClr>
              <a:buSzTx/>
              <a:buFont typeface="StarSymbol" charset="0"/>
              <a:buChar char="♠"/>
            </a:pPr>
            <a:r>
              <a:rPr lang="en-US" sz="2300" dirty="0">
                <a:solidFill>
                  <a:srgbClr val="FFFF00"/>
                </a:solidFill>
              </a:rPr>
              <a:t>Metabolic disorder ( G6PD)</a:t>
            </a:r>
          </a:p>
          <a:p>
            <a:pPr eaLnBrk="1">
              <a:buClr>
                <a:srgbClr val="FFFF00"/>
              </a:buClr>
              <a:buSzTx/>
              <a:buFont typeface="StarSymbol" charset="0"/>
              <a:buChar char="♠"/>
            </a:pPr>
            <a:r>
              <a:rPr lang="en-US" sz="2300" dirty="0">
                <a:solidFill>
                  <a:srgbClr val="FFFF00"/>
                </a:solidFill>
              </a:rPr>
              <a:t>Single organ dysfunction ( VSD)</a:t>
            </a:r>
          </a:p>
          <a:p>
            <a:pPr eaLnBrk="1">
              <a:buClr>
                <a:srgbClr val="FFFF00"/>
              </a:buClr>
              <a:buSzTx/>
              <a:buFont typeface="StarSymbol" charset="0"/>
              <a:buChar char="♠"/>
            </a:pPr>
            <a:r>
              <a:rPr lang="en-US" sz="2300" dirty="0">
                <a:solidFill>
                  <a:srgbClr val="FFFF00"/>
                </a:solidFill>
              </a:rPr>
              <a:t>Sex differentiation abnormalities ( Turner and </a:t>
            </a:r>
            <a:r>
              <a:rPr lang="en-US" sz="2300" dirty="0" err="1">
                <a:solidFill>
                  <a:srgbClr val="FFFF00"/>
                </a:solidFill>
              </a:rPr>
              <a:t>Klinefelter</a:t>
            </a:r>
            <a:r>
              <a:rPr lang="en-US" sz="2300" dirty="0">
                <a:solidFill>
                  <a:srgbClr val="FFFF00"/>
                </a:solidFill>
              </a:rPr>
              <a:t>)</a:t>
            </a:r>
            <a:r>
              <a:rPr lang="en-US" sz="2300" dirty="0"/>
              <a:t> 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163513" y="122238"/>
            <a:ext cx="9753600" cy="7315200"/>
          </a:xfrm>
        </p:spPr>
        <p:txBody>
          <a:bodyPr/>
          <a:lstStyle/>
          <a:p>
            <a:pPr eaLnBrk="1">
              <a:buClr>
                <a:srgbClr val="FFFF00"/>
              </a:buClr>
              <a:buFont typeface="Arial" charset="0"/>
              <a:buChar char="☼"/>
            </a:pPr>
            <a:r>
              <a:rPr lang="en-US" sz="2800"/>
              <a:t>Incidence is 1/4000 live birth.</a:t>
            </a:r>
          </a:p>
          <a:p>
            <a:pPr eaLnBrk="1">
              <a:buClr>
                <a:srgbClr val="FFFF00"/>
              </a:buClr>
              <a:buFont typeface="Arial" charset="0"/>
              <a:buChar char="☼"/>
            </a:pPr>
            <a:r>
              <a:rPr lang="en-US" sz="2800"/>
              <a:t>Male : female ratio affected is 1: 3.</a:t>
            </a:r>
            <a:endParaRPr lang="en-US" sz="2800" i="1"/>
          </a:p>
          <a:p>
            <a:pPr eaLnBrk="1">
              <a:buClr>
                <a:srgbClr val="FFFF00"/>
              </a:buClr>
              <a:buFont typeface="Arial" charset="0"/>
              <a:buChar char="☼"/>
            </a:pPr>
            <a:r>
              <a:rPr lang="en-US" sz="2800" i="1"/>
              <a:t>Physical findings:</a:t>
            </a:r>
            <a:endParaRPr lang="en-US" sz="2800"/>
          </a:p>
          <a:p>
            <a:pPr eaLnBrk="1">
              <a:buSzTx/>
              <a:buFont typeface="Arial" charset="0"/>
              <a:buBlip>
                <a:blip r:embed="rId2"/>
              </a:buBlip>
            </a:pPr>
            <a:r>
              <a:rPr lang="en-US" sz="2400"/>
              <a:t>Pre and post natal growth retardation </a:t>
            </a:r>
          </a:p>
          <a:p>
            <a:pPr eaLnBrk="1">
              <a:buSzTx/>
              <a:buFont typeface="Arial" charset="0"/>
              <a:buBlip>
                <a:blip r:embed="rId2"/>
              </a:buBlip>
            </a:pPr>
            <a:r>
              <a:rPr lang="en-US" sz="2400"/>
              <a:t>Hypertonia, closed fists with index fingers overlapping the 3ed digit and the fifth digit overlapping the 4th, narrow hip with limited abduction. </a:t>
            </a:r>
          </a:p>
          <a:p>
            <a:pPr eaLnBrk="1">
              <a:buSzTx/>
              <a:buFont typeface="Arial" charset="0"/>
              <a:buBlip>
                <a:blip r:embed="rId2"/>
              </a:buBlip>
            </a:pPr>
            <a:r>
              <a:rPr lang="en-US" sz="2400"/>
              <a:t>Short sternum , rocker bottom feet</a:t>
            </a:r>
          </a:p>
          <a:p>
            <a:pPr eaLnBrk="1">
              <a:buSzTx/>
              <a:buFont typeface="Arial" charset="0"/>
              <a:buBlip>
                <a:blip r:embed="rId2"/>
              </a:buBlip>
            </a:pPr>
            <a:r>
              <a:rPr lang="en-US" sz="2400"/>
              <a:t>Microcephaly , prominent occiput</a:t>
            </a:r>
          </a:p>
          <a:p>
            <a:pPr eaLnBrk="1">
              <a:buSzTx/>
              <a:buFont typeface="Arial" charset="0"/>
              <a:buBlip>
                <a:blip r:embed="rId2"/>
              </a:buBlip>
            </a:pPr>
            <a:r>
              <a:rPr lang="en-US" sz="2400"/>
              <a:t>Cardiac and renal anomalies ( horse shoe kidneys)</a:t>
            </a:r>
          </a:p>
          <a:p>
            <a:pPr eaLnBrk="1">
              <a:buSzTx/>
              <a:buFont typeface="Arial" charset="0"/>
              <a:buBlip>
                <a:blip r:embed="rId2"/>
              </a:buBlip>
            </a:pPr>
            <a:r>
              <a:rPr lang="en-US" sz="2400"/>
              <a:t>Mental retardation </a:t>
            </a:r>
          </a:p>
          <a:p>
            <a:pPr eaLnBrk="1">
              <a:buClr>
                <a:srgbClr val="FFFF00"/>
              </a:buClr>
              <a:buFont typeface="Arial" charset="0"/>
              <a:buChar char="☼"/>
            </a:pPr>
            <a:r>
              <a:rPr lang="en-US" sz="2800"/>
              <a:t>Ninety five percent of cases are lethal in the first year.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5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5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Genoty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7513" y="0"/>
            <a:ext cx="7239000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Clinodactal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4713" y="655638"/>
            <a:ext cx="5362575" cy="654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Overlapping to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8513" y="0"/>
            <a:ext cx="5362575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Meningomyloc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7513"/>
            <a:ext cx="10080625" cy="672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Rocker bottom fee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850"/>
            <a:ext cx="10602913" cy="748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short stern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960438"/>
            <a:ext cx="9277350" cy="618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title"/>
          </p:nvPr>
        </p:nvSpPr>
        <p:spPr>
          <a:xfrm>
            <a:off x="696913" y="2789238"/>
            <a:ext cx="8605837" cy="1260475"/>
          </a:xfrm>
        </p:spPr>
        <p:txBody>
          <a:bodyPr/>
          <a:lstStyle/>
          <a:p>
            <a:pPr eaLnBrk="1"/>
            <a:r>
              <a:rPr lang="en-US" sz="4000" i="1">
                <a:solidFill>
                  <a:schemeClr val="accent2"/>
                </a:solidFill>
              </a:rPr>
              <a:t>PATAU SYNDROME </a:t>
            </a:r>
            <a:br>
              <a:rPr lang="en-US" sz="4000" i="1">
                <a:solidFill>
                  <a:schemeClr val="accent2"/>
                </a:solidFill>
              </a:rPr>
            </a:br>
            <a:r>
              <a:rPr lang="en-US" sz="4000" i="1">
                <a:solidFill>
                  <a:schemeClr val="accent2"/>
                </a:solidFill>
              </a:rPr>
              <a:t>(trisomy 13)</a:t>
            </a:r>
            <a:r>
              <a:rPr lang="en-US" sz="2400"/>
              <a:t>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3513" y="198438"/>
            <a:ext cx="9753600" cy="7162800"/>
          </a:xfrm>
        </p:spPr>
        <p:txBody>
          <a:bodyPr/>
          <a:lstStyle/>
          <a:p>
            <a:pPr eaLnBrk="1">
              <a:buClr>
                <a:srgbClr val="FFFF00"/>
              </a:buClr>
              <a:buFont typeface="Arial" charset="0"/>
              <a:buChar char="☼"/>
            </a:pPr>
            <a:r>
              <a:rPr lang="en-US" sz="2800" dirty="0"/>
              <a:t>Incidence is 1/12000 live birth with 60% female.</a:t>
            </a:r>
          </a:p>
          <a:p>
            <a:pPr eaLnBrk="1">
              <a:buClr>
                <a:srgbClr val="FFFF00"/>
              </a:buClr>
              <a:buFont typeface="Arial" charset="0"/>
              <a:buChar char="☼"/>
            </a:pPr>
            <a:r>
              <a:rPr lang="en-US" sz="2800" dirty="0"/>
              <a:t>The mean maternal age is increased.</a:t>
            </a:r>
            <a:endParaRPr lang="en-US" sz="2800" i="1" dirty="0"/>
          </a:p>
          <a:p>
            <a:pPr eaLnBrk="1">
              <a:buClr>
                <a:srgbClr val="FFFF00"/>
              </a:buClr>
              <a:buFont typeface="Arial" charset="0"/>
              <a:buChar char="☼"/>
            </a:pPr>
            <a:r>
              <a:rPr lang="en-US" sz="2800" b="1" i="1" dirty="0">
                <a:solidFill>
                  <a:srgbClr val="FFFF00"/>
                </a:solidFill>
              </a:rPr>
              <a:t>Physical findings :</a:t>
            </a:r>
            <a:endParaRPr lang="en-US" sz="2800" b="1" dirty="0">
              <a:solidFill>
                <a:srgbClr val="FFFF00"/>
              </a:solidFill>
            </a:endParaRPr>
          </a:p>
          <a:p>
            <a:pPr eaLnBrk="1"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en-US" sz="2400" dirty="0"/>
              <a:t>Pre and post natal growth retardation ( but may appear to have normal birth weight unlike Edward syndrome)</a:t>
            </a:r>
          </a:p>
          <a:p>
            <a:pPr eaLnBrk="1"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en-US" sz="2400" dirty="0"/>
              <a:t>CNS malformation </a:t>
            </a:r>
          </a:p>
          <a:p>
            <a:pPr eaLnBrk="1"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en-US" sz="2400" dirty="0"/>
              <a:t>Eyes malformation </a:t>
            </a:r>
          </a:p>
          <a:p>
            <a:pPr eaLnBrk="1"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en-US" sz="2400" dirty="0"/>
              <a:t>Cleft lip and palate</a:t>
            </a:r>
          </a:p>
          <a:p>
            <a:pPr eaLnBrk="1"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en-US" sz="2400" dirty="0"/>
              <a:t>Scalp defect ( aplasia cutis )</a:t>
            </a:r>
          </a:p>
          <a:p>
            <a:pPr eaLnBrk="1"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en-US" sz="2400" dirty="0" err="1"/>
              <a:t>Polydactyly</a:t>
            </a:r>
            <a:r>
              <a:rPr lang="en-US" sz="2400" dirty="0"/>
              <a:t> or </a:t>
            </a:r>
            <a:r>
              <a:rPr lang="en-US" sz="2400" dirty="0" err="1"/>
              <a:t>syndactyly</a:t>
            </a:r>
            <a:r>
              <a:rPr lang="en-US" sz="2400" dirty="0"/>
              <a:t> </a:t>
            </a:r>
          </a:p>
          <a:p>
            <a:pPr eaLnBrk="1"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en-US" sz="2400" dirty="0"/>
              <a:t>Congenital heart disease usually VSD</a:t>
            </a:r>
          </a:p>
          <a:p>
            <a:pPr eaLnBrk="1">
              <a:buClr>
                <a:srgbClr val="FFFF00"/>
              </a:buClr>
              <a:buFont typeface="Arial" charset="0"/>
              <a:buChar char="☼"/>
            </a:pPr>
            <a:r>
              <a:rPr lang="en-US" sz="2800" dirty="0"/>
              <a:t>Death usually in the first year or second year commonly as a result of heart failure or infection.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7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7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7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7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7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7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7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7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7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7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7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7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>
          <a:xfrm>
            <a:off x="696913" y="2636838"/>
            <a:ext cx="8605837" cy="1260475"/>
          </a:xfrm>
        </p:spPr>
        <p:txBody>
          <a:bodyPr/>
          <a:lstStyle/>
          <a:p>
            <a:pPr eaLnBrk="1"/>
            <a:r>
              <a:rPr lang="en-US" sz="4400" i="1" dirty="0">
                <a:solidFill>
                  <a:srgbClr val="FFFF00"/>
                </a:solidFill>
              </a:rPr>
              <a:t>Cytogenetic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13 trisom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913" y="427038"/>
            <a:ext cx="9201150" cy="674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6113" y="0"/>
            <a:ext cx="6248400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6 digit  abnormal plantar dermatoglyph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7113" y="187325"/>
            <a:ext cx="5362575" cy="737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complex cleft lip and palat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35513" cy="408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6" descr="p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9313" y="0"/>
            <a:ext cx="5421312" cy="416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8" descr="Meningomylocel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9313" y="4116388"/>
            <a:ext cx="5421312" cy="344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9" descr="scalp dfect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60838"/>
            <a:ext cx="4659313" cy="339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stalk excessory dig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0763" y="1098550"/>
            <a:ext cx="8039100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620713" y="2484438"/>
            <a:ext cx="8605837" cy="1260475"/>
          </a:xfrm>
        </p:spPr>
        <p:txBody>
          <a:bodyPr/>
          <a:lstStyle/>
          <a:p>
            <a:pPr eaLnBrk="1"/>
            <a:r>
              <a:rPr lang="en-US" sz="4400" i="1">
                <a:solidFill>
                  <a:schemeClr val="accent2"/>
                </a:solidFill>
              </a:rPr>
              <a:t>TURNER SYNDROME </a:t>
            </a:r>
            <a:br>
              <a:rPr lang="en-US" sz="4400" i="1">
                <a:solidFill>
                  <a:schemeClr val="accent2"/>
                </a:solidFill>
              </a:rPr>
            </a:br>
            <a:r>
              <a:rPr lang="en-US" sz="4400" i="1">
                <a:solidFill>
                  <a:schemeClr val="accent2"/>
                </a:solidFill>
              </a:rPr>
              <a:t>(monosomy X, gonadal dysgensis)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3513" y="198438"/>
            <a:ext cx="9753600" cy="7239000"/>
          </a:xfrm>
        </p:spPr>
        <p:txBody>
          <a:bodyPr/>
          <a:lstStyle/>
          <a:p>
            <a:pPr eaLnBrk="1">
              <a:buClr>
                <a:srgbClr val="FFFF00"/>
              </a:buClr>
              <a:buFont typeface="Arial" charset="0"/>
              <a:buChar char="☼"/>
            </a:pPr>
            <a:r>
              <a:rPr lang="en-US" sz="2400"/>
              <a:t>The incidence is 1/10000 female. It is estimated that 95% of conceptuses with monosomy X are miscarried and only 5% are live born. </a:t>
            </a:r>
            <a:endParaRPr lang="en-US" sz="2400" i="1"/>
          </a:p>
          <a:p>
            <a:pPr eaLnBrk="1">
              <a:buClr>
                <a:srgbClr val="FFFF00"/>
              </a:buClr>
              <a:buFont typeface="Arial" charset="0"/>
              <a:buChar char="☼"/>
            </a:pPr>
            <a:r>
              <a:rPr lang="en-US" sz="2400" b="1" i="1">
                <a:solidFill>
                  <a:srgbClr val="FF9900"/>
                </a:solidFill>
              </a:rPr>
              <a:t>Physical findings :</a:t>
            </a:r>
            <a:endParaRPr lang="en-US" sz="2400" b="1">
              <a:solidFill>
                <a:srgbClr val="FF9900"/>
              </a:solidFill>
            </a:endParaRPr>
          </a:p>
          <a:p>
            <a:pPr eaLnBrk="1">
              <a:buFont typeface="Arial" charset="0"/>
              <a:buBlip>
                <a:blip r:embed="rId2"/>
              </a:buBlip>
            </a:pPr>
            <a:r>
              <a:rPr lang="en-US" sz="2400"/>
              <a:t>Webbed neck</a:t>
            </a:r>
          </a:p>
          <a:p>
            <a:pPr eaLnBrk="1">
              <a:buFont typeface="Arial" charset="0"/>
              <a:buBlip>
                <a:blip r:embed="rId2"/>
              </a:buBlip>
            </a:pPr>
            <a:r>
              <a:rPr lang="en-US" sz="2400"/>
              <a:t>Edema of hand and feet</a:t>
            </a:r>
          </a:p>
          <a:p>
            <a:pPr eaLnBrk="1">
              <a:buFont typeface="Arial" charset="0"/>
              <a:buBlip>
                <a:blip r:embed="rId2"/>
              </a:buBlip>
            </a:pPr>
            <a:r>
              <a:rPr lang="en-US" sz="2400"/>
              <a:t>Characteristics triangular facies </a:t>
            </a:r>
          </a:p>
          <a:p>
            <a:pPr eaLnBrk="1">
              <a:buFont typeface="Arial" charset="0"/>
              <a:buBlip>
                <a:blip r:embed="rId2"/>
              </a:buBlip>
            </a:pPr>
            <a:r>
              <a:rPr lang="en-US" sz="2400"/>
              <a:t>Coarctation of aorta</a:t>
            </a:r>
          </a:p>
          <a:p>
            <a:pPr eaLnBrk="1">
              <a:buFont typeface="Arial" charset="0"/>
              <a:buBlip>
                <a:blip r:embed="rId2"/>
              </a:buBlip>
            </a:pPr>
            <a:r>
              <a:rPr lang="en-US" sz="2400"/>
              <a:t>Shield chest with widely set nipples and cubitus valgus</a:t>
            </a:r>
          </a:p>
          <a:p>
            <a:pPr eaLnBrk="1">
              <a:buFont typeface="Arial" charset="0"/>
              <a:buBlip>
                <a:blip r:embed="rId2"/>
              </a:buBlip>
            </a:pPr>
            <a:r>
              <a:rPr lang="en-US" sz="2400"/>
              <a:t>Hyperconvex fingernails.</a:t>
            </a:r>
          </a:p>
          <a:p>
            <a:pPr eaLnBrk="1">
              <a:buFont typeface="Arial" charset="0"/>
              <a:buBlip>
                <a:blip r:embed="rId2"/>
              </a:buBlip>
            </a:pPr>
            <a:r>
              <a:rPr lang="en-US" sz="2400"/>
              <a:t>Low posterior hairline</a:t>
            </a:r>
          </a:p>
          <a:p>
            <a:pPr eaLnBrk="1">
              <a:buFont typeface="Arial" charset="0"/>
              <a:buBlip>
                <a:blip r:embed="rId2"/>
              </a:buBlip>
            </a:pPr>
            <a:r>
              <a:rPr lang="en-US" sz="2400"/>
              <a:t>Short stature</a:t>
            </a:r>
          </a:p>
          <a:p>
            <a:pPr eaLnBrk="1">
              <a:buFont typeface="Arial" charset="0"/>
              <a:buBlip>
                <a:blip r:embed="rId2"/>
              </a:buBlip>
            </a:pPr>
            <a:r>
              <a:rPr lang="en-US" sz="2400"/>
              <a:t>Streak ovaries, amenorrhea and infertility </a:t>
            </a:r>
          </a:p>
          <a:p>
            <a:pPr eaLnBrk="1">
              <a:buFont typeface="Arial" charset="0"/>
              <a:buBlip>
                <a:blip r:embed="rId2"/>
              </a:buBlip>
            </a:pPr>
            <a:r>
              <a:rPr lang="en-US" sz="2400"/>
              <a:t>Absence of secondary sex characteristics </a:t>
            </a:r>
          </a:p>
          <a:p>
            <a:pPr eaLnBrk="1">
              <a:buClr>
                <a:srgbClr val="FFFF00"/>
              </a:buClr>
              <a:buFont typeface="Arial" charset="0"/>
              <a:buChar char="☼"/>
            </a:pPr>
            <a:r>
              <a:rPr lang="en-US" sz="2400"/>
              <a:t>Complications related primarily to coarctation of aorta when present. Rarely dysgentic gonads may become neoplastic (gonadoblastoma).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8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8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8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8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8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8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8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78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8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8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89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89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89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789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789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789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turner syndro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6113" y="0"/>
            <a:ext cx="6229350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Pedal ede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198438"/>
            <a:ext cx="8605837" cy="1019175"/>
          </a:xfrm>
        </p:spPr>
        <p:txBody>
          <a:bodyPr/>
          <a:lstStyle/>
          <a:p>
            <a:pPr algn="l" eaLnBrk="1"/>
            <a:r>
              <a:rPr lang="en-US" sz="4400" i="1">
                <a:solidFill>
                  <a:srgbClr val="FFFF00"/>
                </a:solidFill>
              </a:rPr>
              <a:t>Principles of genetics - Cytogenetic</a:t>
            </a:r>
            <a:r>
              <a:rPr lang="en-US"/>
              <a:t>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9775" y="1417638"/>
            <a:ext cx="8605838" cy="5445125"/>
          </a:xfrm>
        </p:spPr>
        <p:txBody>
          <a:bodyPr/>
          <a:lstStyle/>
          <a:p>
            <a:pPr eaLnBrk="1">
              <a:buClr>
                <a:srgbClr val="FFFF00"/>
              </a:buClr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n-US" b="1" dirty="0">
                <a:solidFill>
                  <a:srgbClr val="FFFF00"/>
                </a:solidFill>
              </a:rPr>
              <a:t>Cytogenetic</a:t>
            </a:r>
            <a:r>
              <a:rPr lang="en-US" dirty="0"/>
              <a:t> is the study of genetic at chromosomal level. </a:t>
            </a:r>
          </a:p>
          <a:p>
            <a:pPr eaLnBrk="1">
              <a:buClr>
                <a:srgbClr val="FFFF00"/>
              </a:buClr>
              <a:buFont typeface="Wingdings" pitchFamily="2" charset="2"/>
              <a:buChar char="Ø"/>
            </a:pPr>
            <a:r>
              <a:rPr lang="en-US" dirty="0"/>
              <a:t>Chromosomal anomalies occur in </a:t>
            </a:r>
            <a:r>
              <a:rPr lang="en-US" i="1" dirty="0">
                <a:solidFill>
                  <a:srgbClr val="FFFF00"/>
                </a:solidFill>
              </a:rPr>
              <a:t>0.4 %</a:t>
            </a:r>
            <a:r>
              <a:rPr lang="en-US" dirty="0"/>
              <a:t> of all life birth and are a prevalent cause of: </a:t>
            </a:r>
          </a:p>
          <a:p>
            <a:pPr eaLnBrk="1">
              <a:buClr>
                <a:srgbClr val="FFFF00"/>
              </a:buClr>
              <a:buFont typeface="Wingdings" pitchFamily="2" charset="2"/>
              <a:buChar char="S"/>
            </a:pPr>
            <a:r>
              <a:rPr lang="en-US" b="1" i="1" dirty="0">
                <a:solidFill>
                  <a:srgbClr val="FFFF00"/>
                </a:solidFill>
              </a:rPr>
              <a:t>Mental retardation. </a:t>
            </a:r>
          </a:p>
          <a:p>
            <a:pPr eaLnBrk="1">
              <a:buClr>
                <a:srgbClr val="FFFF00"/>
              </a:buClr>
              <a:buFont typeface="Wingdings" pitchFamily="2" charset="2"/>
              <a:buChar char="S"/>
            </a:pPr>
            <a:r>
              <a:rPr lang="en-US" b="1" i="1" dirty="0">
                <a:solidFill>
                  <a:srgbClr val="FFFF00"/>
                </a:solidFill>
              </a:rPr>
              <a:t>Congenital anomalies at birth. </a:t>
            </a:r>
          </a:p>
          <a:p>
            <a:pPr eaLnBrk="1">
              <a:buClr>
                <a:srgbClr val="FFFF00"/>
              </a:buClr>
              <a:buFont typeface="Wingdings" pitchFamily="2" charset="2"/>
              <a:buChar char="S"/>
            </a:pPr>
            <a:r>
              <a:rPr lang="en-US" b="1" i="1" dirty="0">
                <a:solidFill>
                  <a:srgbClr val="FFFF00"/>
                </a:solidFill>
              </a:rPr>
              <a:t>Abortion.</a:t>
            </a:r>
          </a:p>
          <a:p>
            <a:pPr eaLnBrk="1">
              <a:buClr>
                <a:srgbClr val="FFFF00"/>
              </a:buClr>
              <a:buFont typeface="Wingdings" pitchFamily="2" charset="2"/>
              <a:buChar char="S"/>
            </a:pPr>
            <a:r>
              <a:rPr lang="en-US" b="1" i="1" dirty="0">
                <a:solidFill>
                  <a:srgbClr val="FFFF00"/>
                </a:solidFill>
              </a:rPr>
              <a:t>Still birth</a:t>
            </a:r>
            <a:r>
              <a:rPr lang="en-US" b="1" dirty="0">
                <a:solidFill>
                  <a:srgbClr val="FFFF00"/>
                </a:solidFill>
              </a:rPr>
              <a:t>. </a:t>
            </a:r>
          </a:p>
          <a:p>
            <a:pPr eaLnBrk="1">
              <a:buClr>
                <a:srgbClr val="FFFF00"/>
              </a:buClr>
              <a:buFont typeface="Wingdings" pitchFamily="2" charset="2"/>
              <a:buChar char="Ø"/>
            </a:pPr>
            <a:r>
              <a:rPr lang="en-US" dirty="0"/>
              <a:t>The nuclei of all normal human cells, with the exception of gametes, contain 46 chromosome (23 pairs), 22 of them are </a:t>
            </a:r>
            <a:r>
              <a:rPr lang="en-US" b="1" i="1" dirty="0">
                <a:solidFill>
                  <a:srgbClr val="66FFFF"/>
                </a:solidFill>
              </a:rPr>
              <a:t>autosome</a:t>
            </a:r>
            <a:r>
              <a:rPr lang="en-US" dirty="0"/>
              <a:t> (arrange according to their size) and 2 </a:t>
            </a:r>
            <a:r>
              <a:rPr lang="en-US" b="1" i="1" dirty="0">
                <a:solidFill>
                  <a:srgbClr val="66FFFF"/>
                </a:solidFill>
              </a:rPr>
              <a:t>sex chromosome</a:t>
            </a:r>
            <a:r>
              <a:rPr lang="en-US" dirty="0"/>
              <a:t> (XX or XY). </a:t>
            </a:r>
          </a:p>
          <a:p>
            <a:pPr eaLnBrk="1">
              <a:buClr>
                <a:srgbClr val="FFFF00"/>
              </a:buClr>
              <a:buFont typeface="Wingdings" pitchFamily="2" charset="2"/>
              <a:buChar char="Ø"/>
            </a:pPr>
            <a:r>
              <a:rPr lang="en-US" dirty="0"/>
              <a:t>The 2 member of chromosome pair called </a:t>
            </a:r>
            <a:r>
              <a:rPr lang="en-US" b="1" i="1" dirty="0">
                <a:solidFill>
                  <a:srgbClr val="66FFFF"/>
                </a:solidFill>
              </a:rPr>
              <a:t>Homolog</a:t>
            </a:r>
            <a:r>
              <a:rPr lang="en-US" dirty="0"/>
              <a:t> chromosome. One homolog of each chromosome is maternal in origin (egg); the second is paternal (sperm). The egg and sperm each contain 23 chromosomes (</a:t>
            </a:r>
            <a:r>
              <a:rPr lang="en-US" b="1" i="1" dirty="0">
                <a:solidFill>
                  <a:srgbClr val="66FFFF"/>
                </a:solidFill>
              </a:rPr>
              <a:t>haploid</a:t>
            </a:r>
            <a:r>
              <a:rPr lang="en-US" dirty="0"/>
              <a:t> cells). During the formation of the zygote, they fuse into a cell with 46 chromosomes (</a:t>
            </a:r>
            <a:r>
              <a:rPr lang="en-US" b="1" i="1" dirty="0">
                <a:solidFill>
                  <a:srgbClr val="66FFFF"/>
                </a:solidFill>
              </a:rPr>
              <a:t>diploid</a:t>
            </a:r>
            <a:r>
              <a:rPr lang="en-US" dirty="0"/>
              <a:t>).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Shield ch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web neck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Grp="1" noChangeArrowheads="1"/>
          </p:cNvSpPr>
          <p:nvPr>
            <p:ph type="title"/>
          </p:nvPr>
        </p:nvSpPr>
        <p:spPr>
          <a:xfrm>
            <a:off x="696913" y="2713038"/>
            <a:ext cx="8605837" cy="1260475"/>
          </a:xfrm>
        </p:spPr>
        <p:txBody>
          <a:bodyPr/>
          <a:lstStyle/>
          <a:p>
            <a:pPr eaLnBrk="1"/>
            <a:r>
              <a:rPr lang="en-US" sz="4400" i="1">
                <a:solidFill>
                  <a:schemeClr val="accent2"/>
                </a:solidFill>
              </a:rPr>
              <a:t>KLINEFELTER SYNDROME </a:t>
            </a:r>
            <a:br>
              <a:rPr lang="en-US" sz="4400" i="1">
                <a:solidFill>
                  <a:schemeClr val="accent2"/>
                </a:solidFill>
              </a:rPr>
            </a:br>
            <a:r>
              <a:rPr lang="en-US" sz="4400" i="1">
                <a:solidFill>
                  <a:schemeClr val="accent2"/>
                </a:solidFill>
              </a:rPr>
              <a:t>(XXY)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3513" y="122238"/>
            <a:ext cx="9753600" cy="7315200"/>
          </a:xfrm>
        </p:spPr>
        <p:txBody>
          <a:bodyPr/>
          <a:lstStyle/>
          <a:p>
            <a:pPr eaLnBrk="1">
              <a:buClr>
                <a:srgbClr val="FFFF00"/>
              </a:buClr>
              <a:buFont typeface="Arial" charset="0"/>
              <a:buChar char="☼"/>
            </a:pPr>
            <a:r>
              <a:rPr lang="en-US" sz="2400"/>
              <a:t>The incidence is 1/1000 of newborn but it is about </a:t>
            </a:r>
            <a:r>
              <a:rPr lang="en-US" sz="2400" b="1" i="1">
                <a:solidFill>
                  <a:srgbClr val="FF9900"/>
                </a:solidFill>
              </a:rPr>
              <a:t>1% among mentally retarded male</a:t>
            </a:r>
            <a:r>
              <a:rPr lang="en-US" sz="2400"/>
              <a:t> and </a:t>
            </a:r>
            <a:r>
              <a:rPr lang="en-US" sz="2400" b="1" i="1">
                <a:solidFill>
                  <a:srgbClr val="FF9900"/>
                </a:solidFill>
              </a:rPr>
              <a:t>3 % among male seen in infertility clinics</a:t>
            </a:r>
            <a:r>
              <a:rPr lang="en-US" sz="2400"/>
              <a:t>.</a:t>
            </a:r>
          </a:p>
          <a:p>
            <a:pPr eaLnBrk="1">
              <a:buClr>
                <a:srgbClr val="FFFF00"/>
              </a:buClr>
              <a:buFont typeface="Arial" charset="0"/>
              <a:buChar char="☼"/>
            </a:pPr>
            <a:r>
              <a:rPr lang="en-US" sz="2400"/>
              <a:t>Maternal age at birth is often advancing.</a:t>
            </a:r>
          </a:p>
          <a:p>
            <a:pPr eaLnBrk="1">
              <a:buClr>
                <a:srgbClr val="FFFF00"/>
              </a:buClr>
              <a:buFont typeface="Arial" charset="0"/>
              <a:buChar char="☼"/>
            </a:pPr>
            <a:r>
              <a:rPr lang="en-US" sz="2400"/>
              <a:t>It is rarely cause abortion (unlike turner).</a:t>
            </a:r>
          </a:p>
          <a:p>
            <a:pPr eaLnBrk="1">
              <a:buClr>
                <a:srgbClr val="FFFF00"/>
              </a:buClr>
              <a:buFont typeface="Arial" charset="0"/>
              <a:buChar char="☼"/>
            </a:pPr>
            <a:r>
              <a:rPr lang="en-US" sz="2400"/>
              <a:t>Diagnosis rarely before puberty (unless prenatal diagnosis).</a:t>
            </a:r>
          </a:p>
          <a:p>
            <a:pPr eaLnBrk="1">
              <a:buClr>
                <a:srgbClr val="FFFF00"/>
              </a:buClr>
              <a:buFont typeface="Arial" charset="0"/>
              <a:buChar char="☼"/>
            </a:pPr>
            <a:r>
              <a:rPr lang="en-US" sz="2400"/>
              <a:t>Pre puberty is normal phenotypic. </a:t>
            </a:r>
            <a:endParaRPr lang="en-US" sz="2400" i="1"/>
          </a:p>
          <a:p>
            <a:pPr eaLnBrk="1">
              <a:buClr>
                <a:srgbClr val="FFFF00"/>
              </a:buClr>
              <a:buFont typeface="Arial" charset="0"/>
              <a:buChar char="☼"/>
            </a:pPr>
            <a:r>
              <a:rPr lang="en-US" sz="2400" b="1" i="1">
                <a:solidFill>
                  <a:srgbClr val="FF33CC"/>
                </a:solidFill>
              </a:rPr>
              <a:t>Physical findings:</a:t>
            </a:r>
            <a:endParaRPr lang="en-US" sz="2400" b="1">
              <a:solidFill>
                <a:srgbClr val="FF33CC"/>
              </a:solidFill>
            </a:endParaRPr>
          </a:p>
          <a:p>
            <a:pPr eaLnBrk="1">
              <a:buFont typeface="Arial" charset="0"/>
              <a:buBlip>
                <a:blip r:embed="rId2"/>
              </a:buBlip>
            </a:pPr>
            <a:r>
              <a:rPr lang="en-US"/>
              <a:t>Micro orchidism associated with normal external genitalia </a:t>
            </a:r>
          </a:p>
          <a:p>
            <a:pPr eaLnBrk="1">
              <a:buFont typeface="Arial" charset="0"/>
              <a:buBlip>
                <a:blip r:embed="rId2"/>
              </a:buBlip>
            </a:pPr>
            <a:r>
              <a:rPr lang="en-US"/>
              <a:t>Azospermia , sterility and gynecomastia </a:t>
            </a:r>
          </a:p>
          <a:p>
            <a:pPr eaLnBrk="1">
              <a:buFont typeface="Arial" charset="0"/>
              <a:buBlip>
                <a:blip r:embed="rId2"/>
              </a:buBlip>
            </a:pPr>
            <a:r>
              <a:rPr lang="en-US"/>
              <a:t>Normal to borderline IQ</a:t>
            </a:r>
          </a:p>
          <a:p>
            <a:pPr eaLnBrk="1">
              <a:buFont typeface="Arial" charset="0"/>
              <a:buBlip>
                <a:blip r:embed="rId2"/>
              </a:buBlip>
            </a:pPr>
            <a:r>
              <a:rPr lang="en-US"/>
              <a:t>Diminished facial hair</a:t>
            </a:r>
          </a:p>
          <a:p>
            <a:pPr eaLnBrk="1">
              <a:buFont typeface="Arial" charset="0"/>
              <a:buBlip>
                <a:blip r:embed="rId2"/>
              </a:buBlip>
            </a:pPr>
            <a:r>
              <a:rPr lang="en-US"/>
              <a:t>Lack of libido and potency</a:t>
            </a:r>
          </a:p>
          <a:p>
            <a:pPr eaLnBrk="1">
              <a:buFont typeface="Arial" charset="0"/>
              <a:buBlip>
                <a:blip r:embed="rId2"/>
              </a:buBlip>
            </a:pPr>
            <a:r>
              <a:rPr lang="en-US"/>
              <a:t>Tall eunchoid built </a:t>
            </a:r>
          </a:p>
          <a:p>
            <a:pPr eaLnBrk="1">
              <a:buClr>
                <a:srgbClr val="FFFF00"/>
              </a:buClr>
              <a:buFont typeface="Arial" charset="0"/>
              <a:buChar char="☼"/>
            </a:pPr>
            <a:r>
              <a:rPr lang="en-US" sz="2400"/>
              <a:t>In those with XXXY and XXXXY, mental retardation is sever and radioulnar synostosis may be present plus anomalies of external genitalia and cryptorchidism.</a:t>
            </a:r>
            <a:r>
              <a:rPr lang="en-US" sz="18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0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0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0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50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0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50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0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50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50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50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505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505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505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505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505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505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2313" y="0"/>
            <a:ext cx="6096000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Klinefelter syndrom ( mosaicis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6713" y="0"/>
            <a:ext cx="4057650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/>
          <p:cNvSpPr>
            <a:spLocks noGrp="1" noChangeArrowheads="1"/>
          </p:cNvSpPr>
          <p:nvPr>
            <p:ph type="title"/>
          </p:nvPr>
        </p:nvSpPr>
        <p:spPr>
          <a:xfrm>
            <a:off x="773113" y="2941638"/>
            <a:ext cx="8605837" cy="1260475"/>
          </a:xfrm>
        </p:spPr>
        <p:txBody>
          <a:bodyPr/>
          <a:lstStyle/>
          <a:p>
            <a:pPr eaLnBrk="1"/>
            <a:r>
              <a:rPr lang="en-US" sz="4400" i="1" dirty="0">
                <a:solidFill>
                  <a:srgbClr val="FFFF00"/>
                </a:solidFill>
              </a:rPr>
              <a:t>Molecular genetics</a:t>
            </a:r>
            <a:r>
              <a:rPr lang="en-US" dirty="0">
                <a:solidFill>
                  <a:srgbClr val="FFFF0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98438"/>
            <a:ext cx="10080625" cy="7361237"/>
          </a:xfrm>
        </p:spPr>
        <p:txBody>
          <a:bodyPr/>
          <a:lstStyle/>
          <a:p>
            <a:pPr marL="450850" indent="-342900" eaLnBrk="1">
              <a:buClr>
                <a:srgbClr val="FF9900"/>
              </a:buClr>
              <a:buFont typeface="Wingdings" pitchFamily="2" charset="2"/>
              <a:buChar char="S"/>
            </a:pPr>
            <a:r>
              <a:rPr lang="en-US" sz="2400" dirty="0"/>
              <a:t>Each human somatic cell contains 2 copies of the entire human genetic program, or genome, amounting to 3 billion base pair (</a:t>
            </a:r>
            <a:r>
              <a:rPr lang="en-US" sz="2400" dirty="0" err="1"/>
              <a:t>bp</a:t>
            </a:r>
            <a:r>
              <a:rPr lang="en-US" sz="2400" dirty="0"/>
              <a:t>) of DNA. </a:t>
            </a:r>
          </a:p>
          <a:p>
            <a:pPr marL="450850" indent="-342900" eaLnBrk="1">
              <a:buClr>
                <a:srgbClr val="FF9900"/>
              </a:buClr>
              <a:buFont typeface="Wingdings" pitchFamily="2" charset="2"/>
              <a:buChar char="S"/>
            </a:pPr>
            <a:r>
              <a:rPr lang="en-US" sz="2400" b="1" i="1" dirty="0">
                <a:solidFill>
                  <a:srgbClr val="FF0000"/>
                </a:solidFill>
              </a:rPr>
              <a:t>The gene is the functional unite of information</a:t>
            </a:r>
            <a:r>
              <a:rPr lang="en-US" sz="2400" dirty="0"/>
              <a:t>..</a:t>
            </a:r>
          </a:p>
          <a:p>
            <a:pPr marL="450850" indent="-342900" eaLnBrk="1">
              <a:buClr>
                <a:srgbClr val="FF9900"/>
              </a:buClr>
              <a:buFont typeface="Wingdings" pitchFamily="2" charset="2"/>
              <a:buChar char="S"/>
            </a:pPr>
            <a:r>
              <a:rPr lang="en-US" sz="2400" dirty="0"/>
              <a:t> Genetic diagnosis can be performed by: </a:t>
            </a:r>
            <a:endParaRPr lang="en-US" sz="2400" b="1" i="1" dirty="0"/>
          </a:p>
          <a:p>
            <a:pPr marL="450850" indent="-342900" eaLnBrk="1">
              <a:buClr>
                <a:srgbClr val="FFFF00"/>
              </a:buClr>
              <a:buFont typeface="Arial" charset="0"/>
              <a:buAutoNum type="arabicParenR"/>
            </a:pPr>
            <a:r>
              <a:rPr lang="en-US" sz="2400" b="1" i="1" dirty="0">
                <a:solidFill>
                  <a:srgbClr val="FFFF00"/>
                </a:solidFill>
              </a:rPr>
              <a:t>Direct detection</a:t>
            </a:r>
            <a:r>
              <a:rPr lang="en-US" sz="2400" dirty="0"/>
              <a:t>: possible only when the gene causing the disease and the nature of mutation is known. It requires the affected person only.</a:t>
            </a:r>
          </a:p>
          <a:p>
            <a:pPr marL="450850" indent="-342900" eaLnBrk="1">
              <a:buClr>
                <a:srgbClr val="FF9900"/>
              </a:buClr>
              <a:buFont typeface="Wingdings" pitchFamily="2" charset="2"/>
              <a:buChar char="F"/>
            </a:pPr>
            <a:r>
              <a:rPr lang="en-US" dirty="0"/>
              <a:t>Restriction analysis</a:t>
            </a:r>
          </a:p>
          <a:p>
            <a:pPr marL="450850" indent="-342900" eaLnBrk="1">
              <a:buClr>
                <a:srgbClr val="FF9900"/>
              </a:buClr>
              <a:buFont typeface="Wingdings" pitchFamily="2" charset="2"/>
              <a:buChar char="F"/>
            </a:pPr>
            <a:r>
              <a:rPr lang="en-US" dirty="0"/>
              <a:t>Single strand conformational polymorphism analysis(SSCP)</a:t>
            </a:r>
          </a:p>
          <a:p>
            <a:pPr marL="450850" indent="-342900" eaLnBrk="1">
              <a:buClr>
                <a:srgbClr val="FF9900"/>
              </a:buClr>
              <a:buFont typeface="Wingdings" pitchFamily="2" charset="2"/>
              <a:buChar char="F"/>
            </a:pPr>
            <a:r>
              <a:rPr lang="en-US" dirty="0"/>
              <a:t>Direct sequences with a assistance of PCR</a:t>
            </a:r>
          </a:p>
          <a:p>
            <a:pPr marL="450850" indent="-342900" eaLnBrk="1">
              <a:buClr>
                <a:srgbClr val="FF9900"/>
              </a:buClr>
              <a:buFont typeface="Wingdings" pitchFamily="2" charset="2"/>
              <a:buChar char="F"/>
            </a:pPr>
            <a:r>
              <a:rPr lang="en-US" dirty="0" err="1"/>
              <a:t>Hetro</a:t>
            </a:r>
            <a:r>
              <a:rPr lang="en-US" dirty="0"/>
              <a:t> duplex assay</a:t>
            </a:r>
          </a:p>
          <a:p>
            <a:pPr marL="450850" indent="-342900" eaLnBrk="1">
              <a:buClr>
                <a:srgbClr val="FF9900"/>
              </a:buClr>
              <a:buFont typeface="Wingdings" pitchFamily="2" charset="2"/>
              <a:buChar char="F"/>
            </a:pPr>
            <a:r>
              <a:rPr lang="en-US" dirty="0"/>
              <a:t>Protein truncation assay</a:t>
            </a:r>
          </a:p>
          <a:p>
            <a:pPr marL="450850" indent="-342900" eaLnBrk="1">
              <a:buClr>
                <a:srgbClr val="FF9900"/>
              </a:buClr>
              <a:buFont typeface="Courier New" pitchFamily="49" charset="0"/>
              <a:buChar char="o"/>
            </a:pPr>
            <a:r>
              <a:rPr lang="en-US" sz="2400" dirty="0"/>
              <a:t>The molecular mechanisms causing human disease include protein mutation, deletions and insertion. </a:t>
            </a:r>
          </a:p>
          <a:p>
            <a:pPr marL="450850" indent="-342900" eaLnBrk="1">
              <a:buClr>
                <a:srgbClr val="FF9900"/>
              </a:buClr>
              <a:buFont typeface="Courier New" pitchFamily="49" charset="0"/>
              <a:buChar char="o"/>
            </a:pPr>
            <a:r>
              <a:rPr lang="en-US" sz="2400" dirty="0"/>
              <a:t>Example of diseases diagnosed by these mechanisms and for which direct detection is available are </a:t>
            </a:r>
            <a:r>
              <a:rPr lang="en-US" sz="2400" i="1" dirty="0"/>
              <a:t>congenital adrenal hyperplasia,, cystic fibrosis, hemophilia A&amp;B, muscular dystrophy and fragile X syndrome</a:t>
            </a:r>
            <a:r>
              <a:rPr lang="en-US" sz="2400" dirty="0"/>
              <a:t>.</a:t>
            </a:r>
            <a:endParaRPr lang="en-US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9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1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91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1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91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1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1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1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1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915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915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1713" y="3094038"/>
            <a:ext cx="8567737" cy="3711575"/>
          </a:xfrm>
        </p:spPr>
        <p:txBody>
          <a:bodyPr/>
          <a:lstStyle/>
          <a:p>
            <a:pPr marL="450850" indent="-342900" algn="just" eaLnBrk="1">
              <a:buClr>
                <a:srgbClr val="FFFF00"/>
              </a:buClr>
              <a:buFont typeface="Arial" charset="0"/>
              <a:buAutoNum type="arabicParenR" startAt="2"/>
              <a:defRPr/>
            </a:pPr>
            <a:r>
              <a:rPr lang="en-US" sz="2400" b="1" i="1" dirty="0">
                <a:solidFill>
                  <a:srgbClr val="FFFF00"/>
                </a:solidFill>
              </a:rPr>
              <a:t>Indirect detection</a:t>
            </a:r>
            <a:r>
              <a:rPr lang="en-US" sz="2400" dirty="0"/>
              <a:t>: </a:t>
            </a:r>
          </a:p>
          <a:p>
            <a:pPr marL="450850" indent="-342900" algn="just" eaLnBrk="1">
              <a:buClr>
                <a:srgbClr val="FF9900"/>
              </a:buClr>
              <a:buFont typeface="Courier New" pitchFamily="49" charset="0"/>
              <a:buChar char="o"/>
              <a:defRPr/>
            </a:pPr>
            <a:r>
              <a:rPr lang="en-US" sz="2400" dirty="0"/>
              <a:t>Is used when the gene is known but there is extensive </a:t>
            </a:r>
            <a:r>
              <a:rPr lang="en-US" sz="2400" dirty="0" err="1"/>
              <a:t>heterogencity</a:t>
            </a:r>
            <a:r>
              <a:rPr lang="en-US" sz="2400" dirty="0"/>
              <a:t> of the molecular defect between families or when the gene responsible for a disease is unknown but it’s chromosome location is known. </a:t>
            </a:r>
          </a:p>
          <a:p>
            <a:pPr marL="450850" indent="-342900" algn="just" eaLnBrk="1">
              <a:buClr>
                <a:srgbClr val="FF9900"/>
              </a:buClr>
              <a:buFont typeface="Courier New" pitchFamily="49" charset="0"/>
              <a:buChar char="o"/>
              <a:defRPr/>
            </a:pPr>
            <a:r>
              <a:rPr lang="en-US" sz="2400" dirty="0"/>
              <a:t>The method used her is linkage analysis by which linkage traces the inheritance of the abnormal gene between members of kindred. </a:t>
            </a:r>
          </a:p>
          <a:p>
            <a:pPr marL="450850" indent="-342900" algn="just" eaLnBrk="1">
              <a:buClr>
                <a:srgbClr val="FF9900"/>
              </a:buClr>
              <a:buFont typeface="Courier New" pitchFamily="49" charset="0"/>
              <a:buChar char="o"/>
              <a:defRPr/>
            </a:pPr>
            <a:r>
              <a:rPr lang="en-US" sz="2400" dirty="0"/>
              <a:t>This method requires that the affected individual to be studied, with parents and perhaps other relatives, both affected and unaffected. </a:t>
            </a:r>
          </a:p>
          <a:p>
            <a:pPr marL="450850" indent="-342900" algn="just" eaLnBrk="1">
              <a:buClr>
                <a:srgbClr val="FF9900"/>
              </a:buClr>
              <a:buFont typeface="Courier New" pitchFamily="49" charset="0"/>
              <a:buChar char="o"/>
              <a:defRPr/>
            </a:pPr>
            <a:r>
              <a:rPr lang="en-US" sz="2400" dirty="0"/>
              <a:t>Example of disease in which both direct and indirect assay may be </a:t>
            </a:r>
            <a:r>
              <a:rPr lang="en-US" sz="2400" dirty="0">
                <a:solidFill>
                  <a:schemeClr val="bg1"/>
                </a:solidFill>
              </a:rPr>
              <a:t>used in </a:t>
            </a:r>
            <a:r>
              <a:rPr lang="en-US" sz="2400" i="1" dirty="0">
                <a:solidFill>
                  <a:schemeClr val="bg1"/>
                </a:solidFill>
              </a:rPr>
              <a:t>neurofibromatosis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</a:p>
          <a:p>
            <a:pPr marL="450850" indent="-342900" algn="just" eaLnBrk="1">
              <a:defRPr/>
            </a:pPr>
            <a:r>
              <a:rPr lang="en-US" sz="2400" dirty="0">
                <a:solidFill>
                  <a:srgbClr val="66FFFF"/>
                </a:solidFill>
              </a:rPr>
              <a:t>     </a:t>
            </a:r>
            <a:r>
              <a:rPr lang="en-US" sz="2400" b="1" i="1" dirty="0">
                <a:solidFill>
                  <a:srgbClr val="66FFFF"/>
                </a:solidFill>
              </a:rPr>
              <a:t>Traditionally, autosomal single gene disorders follow the principles explained by Mendel’s observation.</a:t>
            </a:r>
          </a:p>
          <a:p>
            <a:pPr algn="just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Grp="1" noChangeArrowheads="1"/>
          </p:cNvSpPr>
          <p:nvPr>
            <p:ph type="title"/>
          </p:nvPr>
        </p:nvSpPr>
        <p:spPr>
          <a:xfrm>
            <a:off x="696913" y="2941638"/>
            <a:ext cx="8605837" cy="1260475"/>
          </a:xfrm>
        </p:spPr>
        <p:txBody>
          <a:bodyPr/>
          <a:lstStyle/>
          <a:p>
            <a:pPr eaLnBrk="1"/>
            <a:r>
              <a:rPr lang="en-US" i="1">
                <a:solidFill>
                  <a:srgbClr val="FFFF00"/>
                </a:solidFill>
              </a:rPr>
              <a:t>AUTOSOMAL DOMINANT INHERITANCE</a:t>
            </a:r>
            <a:r>
              <a:rPr lang="en-US"/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849313" y="274638"/>
            <a:ext cx="8605837" cy="838200"/>
          </a:xfrm>
        </p:spPr>
        <p:txBody>
          <a:bodyPr/>
          <a:lstStyle/>
          <a:p>
            <a:pPr algn="l" eaLnBrk="1"/>
            <a:r>
              <a:rPr lang="en-US" sz="4400" i="1">
                <a:solidFill>
                  <a:srgbClr val="FFFF00"/>
                </a:solidFill>
              </a:rPr>
              <a:t>Chromosomal abnormalities</a:t>
            </a:r>
            <a:r>
              <a:rPr lang="en-US"/>
              <a:t>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9775" y="1493838"/>
            <a:ext cx="8605838" cy="5943599"/>
          </a:xfrm>
        </p:spPr>
        <p:txBody>
          <a:bodyPr/>
          <a:lstStyle/>
          <a:p>
            <a:pPr marL="488950" indent="-381000" algn="just" eaLnBrk="1">
              <a:buClr>
                <a:srgbClr val="FFFF00"/>
              </a:buClr>
              <a:buFont typeface="Arial" charset="0"/>
              <a:buAutoNum type="arabicPeriod"/>
            </a:pPr>
            <a:r>
              <a:rPr lang="en-US" sz="2400" b="1" i="1" dirty="0">
                <a:solidFill>
                  <a:srgbClr val="FFFF00"/>
                </a:solidFill>
              </a:rPr>
              <a:t>Abnormalities of chromosome number</a:t>
            </a:r>
            <a:r>
              <a:rPr lang="en-US" sz="2400" b="1" dirty="0">
                <a:solidFill>
                  <a:srgbClr val="FFFF00"/>
                </a:solidFill>
              </a:rPr>
              <a:t>:</a:t>
            </a:r>
          </a:p>
          <a:p>
            <a:pPr marL="488950" indent="-381000" algn="just" eaLnBrk="1">
              <a:buClr>
                <a:srgbClr val="FFFF00"/>
              </a:buClr>
              <a:buFont typeface="Wingdings" pitchFamily="2" charset="2"/>
              <a:buChar char="¯"/>
            </a:pPr>
            <a:r>
              <a:rPr lang="en-US" sz="2400" b="1" dirty="0"/>
              <a:t>When human cells has 23 chromosome (ova, sperm), it is in the </a:t>
            </a:r>
            <a:r>
              <a:rPr lang="en-US" sz="2400" b="1" i="1" dirty="0">
                <a:solidFill>
                  <a:srgbClr val="FFFF00"/>
                </a:solidFill>
              </a:rPr>
              <a:t>haploid state</a:t>
            </a:r>
            <a:r>
              <a:rPr lang="en-US" sz="2400" b="1" dirty="0"/>
              <a:t> (n). After conception the cells (other than the reproductive one) has 46 chromosomes (</a:t>
            </a:r>
            <a:r>
              <a:rPr lang="en-US" sz="2400" b="1" i="1" dirty="0">
                <a:solidFill>
                  <a:srgbClr val="FFFF00"/>
                </a:solidFill>
              </a:rPr>
              <a:t>diploid state</a:t>
            </a:r>
            <a:r>
              <a:rPr lang="en-US" sz="2400" b="1" dirty="0"/>
              <a:t>; 2n).</a:t>
            </a:r>
          </a:p>
          <a:p>
            <a:pPr marL="488950" indent="-381000" algn="just" eaLnBrk="1">
              <a:buClr>
                <a:srgbClr val="FFFF00"/>
              </a:buClr>
              <a:buFont typeface="Wingdings" pitchFamily="2" charset="2"/>
              <a:buChar char="¯"/>
            </a:pPr>
            <a:r>
              <a:rPr lang="en-US" sz="2400" b="1" i="1" dirty="0">
                <a:solidFill>
                  <a:srgbClr val="FFFF00"/>
                </a:solidFill>
              </a:rPr>
              <a:t>Polyploidy</a:t>
            </a:r>
            <a:r>
              <a:rPr lang="en-US" sz="2400" b="1" dirty="0"/>
              <a:t>: cells contain any number other than the usual diploid number of the chromosome. </a:t>
            </a:r>
          </a:p>
          <a:p>
            <a:pPr marL="565150" indent="-457200" algn="just" eaLnBrk="1">
              <a:buClrTx/>
              <a:buFont typeface="+mj-lt"/>
              <a:buAutoNum type="alphaLcParenR"/>
            </a:pPr>
            <a:r>
              <a:rPr lang="en-US" sz="2400" b="1" i="1" dirty="0">
                <a:solidFill>
                  <a:srgbClr val="FFFF00"/>
                </a:solidFill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</a:rPr>
              <a:t>Euploid</a:t>
            </a:r>
            <a:r>
              <a:rPr lang="en-US" sz="2400" b="1" dirty="0"/>
              <a:t> : number is exact multiple of haploid ( 46;2n, 69; 3n, 92; 4n)</a:t>
            </a:r>
          </a:p>
          <a:p>
            <a:pPr marL="565150" indent="-457200" algn="just" eaLnBrk="1">
              <a:buClrTx/>
              <a:buFont typeface="+mj-lt"/>
              <a:buAutoNum type="alphaLcParenR"/>
            </a:pPr>
            <a:r>
              <a:rPr lang="en-US" sz="2400" b="1" i="1" dirty="0" err="1">
                <a:solidFill>
                  <a:srgbClr val="FFFF00"/>
                </a:solidFill>
              </a:rPr>
              <a:t>Aneuploid</a:t>
            </a:r>
            <a:r>
              <a:rPr lang="en-US" sz="2400" b="1" dirty="0"/>
              <a:t>: deviation from the multiple of haploid (not </a:t>
            </a:r>
            <a:r>
              <a:rPr lang="en-US" sz="2400" b="1" dirty="0" err="1"/>
              <a:t>euploid</a:t>
            </a:r>
            <a:r>
              <a:rPr lang="en-US" sz="2400" b="1" dirty="0"/>
              <a:t>) which mean abnormal number of chromosome e.g. trisomy which mean the presence of 3 rather than 2 particular chromosome. This trisomy results from unequal division ( non disjunction) of chromosome into daughter cells e.g. Down syndrome, Edward syndrome and </a:t>
            </a:r>
            <a:r>
              <a:rPr lang="en-US" sz="2400" b="1" dirty="0" err="1"/>
              <a:t>Patau</a:t>
            </a:r>
            <a:r>
              <a:rPr lang="en-US" sz="2400" b="1" dirty="0"/>
              <a:t>  syndrome</a:t>
            </a:r>
          </a:p>
          <a:p>
            <a:pPr marL="488950" indent="-381000" eaLnBrk="1">
              <a:buFont typeface="Arial" charset="0"/>
              <a:buNone/>
            </a:pPr>
            <a:r>
              <a:rPr lang="en-US" sz="2400" dirty="0"/>
              <a:t> 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3513" y="0"/>
            <a:ext cx="9917112" cy="7559675"/>
          </a:xfrm>
          <a:ln>
            <a:noFill/>
          </a:ln>
        </p:spPr>
        <p:txBody>
          <a:bodyPr/>
          <a:lstStyle/>
          <a:p>
            <a:pPr algn="just" eaLnBrk="1">
              <a:lnSpc>
                <a:spcPct val="87000"/>
              </a:lnSpc>
              <a:buClr>
                <a:srgbClr val="FFFF00"/>
              </a:buClr>
              <a:buFont typeface="Wingdings" pitchFamily="2" charset="2"/>
              <a:buChar char="Z"/>
              <a:defRPr/>
            </a:pPr>
            <a:endParaRPr lang="en-US" dirty="0"/>
          </a:p>
          <a:p>
            <a:pPr algn="just" eaLnBrk="1">
              <a:lnSpc>
                <a:spcPct val="87000"/>
              </a:lnSpc>
              <a:buClr>
                <a:srgbClr val="FFFF00"/>
              </a:buClr>
              <a:buFont typeface="Wingdings" pitchFamily="2" charset="2"/>
              <a:buChar char="Z"/>
              <a:defRPr/>
            </a:pPr>
            <a:r>
              <a:rPr lang="en-US" dirty="0"/>
              <a:t>Affected individuals in the same family may experience </a:t>
            </a:r>
            <a:r>
              <a:rPr lang="en-US" b="1" i="1" dirty="0">
                <a:solidFill>
                  <a:srgbClr val="FFFF00"/>
                </a:solidFill>
              </a:rPr>
              <a:t>variable expressivity</a:t>
            </a:r>
            <a:r>
              <a:rPr lang="en-US" dirty="0"/>
              <a:t>. </a:t>
            </a:r>
          </a:p>
          <a:p>
            <a:pPr algn="just" eaLnBrk="1">
              <a:lnSpc>
                <a:spcPct val="87000"/>
              </a:lnSpc>
              <a:buClr>
                <a:srgbClr val="FFFF00"/>
              </a:buClr>
              <a:buFont typeface="Wingdings" pitchFamily="2" charset="2"/>
              <a:buChar char="Z"/>
              <a:defRPr/>
            </a:pPr>
            <a:r>
              <a:rPr lang="en-US" b="1" i="1" dirty="0">
                <a:solidFill>
                  <a:srgbClr val="FFFF00"/>
                </a:solidFill>
              </a:rPr>
              <a:t>Non penetrance</a:t>
            </a:r>
            <a:r>
              <a:rPr lang="en-US" dirty="0"/>
              <a:t> is common and the penetrance rate varies for each dominantly condition. </a:t>
            </a:r>
            <a:r>
              <a:rPr lang="en-US" dirty="0">
                <a:solidFill>
                  <a:schemeClr val="bg1"/>
                </a:solidFill>
              </a:rPr>
              <a:t>{Penetrance refers to the proportion of individuals with a particular genotype that express the same phenotype. It range from 0 to 1.0 (0 – 100%). Hundred percent penetrance rate means the penetrance is complete. If some mutant individuals do not express the phenotype means the penetrance is incomplete or reduced}. </a:t>
            </a:r>
            <a:r>
              <a:rPr lang="en-US" dirty="0"/>
              <a:t>Dominant conditions with incomplete penetrance, therefore, are characterized by skipped generations with unaffected obligate gene carrier. </a:t>
            </a:r>
          </a:p>
          <a:p>
            <a:pPr algn="just" eaLnBrk="1">
              <a:lnSpc>
                <a:spcPct val="87000"/>
              </a:lnSpc>
              <a:buClr>
                <a:srgbClr val="FFFF00"/>
              </a:buClr>
              <a:buFont typeface="Wingdings" pitchFamily="2" charset="2"/>
              <a:buChar char="Z"/>
              <a:defRPr/>
            </a:pPr>
            <a:r>
              <a:rPr lang="en-US" dirty="0"/>
              <a:t>Both </a:t>
            </a:r>
            <a:r>
              <a:rPr lang="en-US" b="1" i="1" dirty="0">
                <a:solidFill>
                  <a:srgbClr val="FFFF00"/>
                </a:solidFill>
              </a:rPr>
              <a:t>male and female</a:t>
            </a:r>
            <a:r>
              <a:rPr lang="en-US" dirty="0"/>
              <a:t> can pass on the abnormal gene to children of either sex, but the manifestation may vary according to sex e.g. baldness affect male only although it dominant condition. </a:t>
            </a:r>
          </a:p>
          <a:p>
            <a:pPr algn="just" eaLnBrk="1">
              <a:lnSpc>
                <a:spcPct val="87000"/>
              </a:lnSpc>
              <a:buClr>
                <a:srgbClr val="FFFF00"/>
              </a:buClr>
              <a:buFont typeface="Wingdings" pitchFamily="2" charset="2"/>
              <a:buChar char="Z"/>
              <a:defRPr/>
            </a:pPr>
            <a:r>
              <a:rPr lang="en-US" dirty="0"/>
              <a:t>It is </a:t>
            </a:r>
            <a:r>
              <a:rPr lang="en-US" b="1" i="1" dirty="0">
                <a:solidFill>
                  <a:srgbClr val="FFFF00"/>
                </a:solidFill>
              </a:rPr>
              <a:t>vertical</a:t>
            </a:r>
            <a:r>
              <a:rPr lang="en-US" dirty="0"/>
              <a:t> i.e. the condition pass from one generation to the next in a vertical fashion (figure). </a:t>
            </a:r>
          </a:p>
          <a:p>
            <a:pPr algn="just" eaLnBrk="1">
              <a:lnSpc>
                <a:spcPct val="87000"/>
              </a:lnSpc>
              <a:buClr>
                <a:srgbClr val="FFFF00"/>
              </a:buClr>
              <a:buFont typeface="Wingdings" pitchFamily="2" charset="2"/>
              <a:buChar char="Z"/>
              <a:defRPr/>
            </a:pPr>
            <a:r>
              <a:rPr lang="en-US" dirty="0"/>
              <a:t>Family history might be negative and the individual seems to be the first affected individual (</a:t>
            </a:r>
            <a:r>
              <a:rPr lang="en-US" b="1" i="1" dirty="0">
                <a:solidFill>
                  <a:srgbClr val="FFFF00"/>
                </a:solidFill>
              </a:rPr>
              <a:t>new mutation</a:t>
            </a:r>
            <a:r>
              <a:rPr lang="en-US" dirty="0"/>
              <a:t>). Mutation rate varies with each dominant condition and in some cases mutation increase with advancing paternal age e.g. </a:t>
            </a:r>
            <a:r>
              <a:rPr lang="en-US" dirty="0" err="1"/>
              <a:t>achondroplasia</a:t>
            </a:r>
            <a:r>
              <a:rPr lang="en-US" dirty="0"/>
              <a:t>. </a:t>
            </a:r>
          </a:p>
          <a:p>
            <a:pPr algn="just" eaLnBrk="1">
              <a:lnSpc>
                <a:spcPct val="87000"/>
              </a:lnSpc>
              <a:buClr>
                <a:srgbClr val="FFFF00"/>
              </a:buClr>
              <a:buFont typeface="Wingdings" pitchFamily="2" charset="2"/>
              <a:buChar char="Z"/>
              <a:defRPr/>
            </a:pPr>
            <a:r>
              <a:rPr lang="en-US" dirty="0"/>
              <a:t>As a general rule; dominant trait are more often related to </a:t>
            </a:r>
            <a:r>
              <a:rPr lang="en-US" i="1" dirty="0">
                <a:solidFill>
                  <a:srgbClr val="FFFF00"/>
                </a:solidFill>
              </a:rPr>
              <a:t>structural abnormalities of protein</a:t>
            </a:r>
            <a:r>
              <a:rPr lang="en-US" dirty="0"/>
              <a:t> e.g. </a:t>
            </a:r>
            <a:r>
              <a:rPr lang="en-US" dirty="0" err="1"/>
              <a:t>Marfan</a:t>
            </a:r>
            <a:r>
              <a:rPr lang="en-US" dirty="0"/>
              <a:t> syndrome. </a:t>
            </a:r>
          </a:p>
          <a:p>
            <a:pPr algn="just" eaLnBrk="1">
              <a:lnSpc>
                <a:spcPct val="87000"/>
              </a:lnSpc>
              <a:buClr>
                <a:srgbClr val="FFFF00"/>
              </a:buClr>
              <a:buFont typeface="Wingdings" pitchFamily="2" charset="2"/>
              <a:buChar char="Z"/>
              <a:defRPr/>
            </a:pPr>
            <a:r>
              <a:rPr lang="en-US" b="1" i="1" dirty="0">
                <a:solidFill>
                  <a:srgbClr val="FFFF00"/>
                </a:solidFill>
              </a:rPr>
              <a:t>Risk of having affected baby</a:t>
            </a:r>
            <a:r>
              <a:rPr lang="en-US" dirty="0"/>
              <a:t> when a parent is affected is 50% or 1: 2.</a:t>
            </a:r>
          </a:p>
          <a:p>
            <a:pPr algn="just" eaLnBrk="1">
              <a:lnSpc>
                <a:spcPct val="87000"/>
              </a:lnSpc>
              <a:buClr>
                <a:srgbClr val="FFFF00"/>
              </a:buClr>
              <a:buFont typeface="Wingdings" pitchFamily="2" charset="2"/>
              <a:buChar char="Z"/>
              <a:defRPr/>
            </a:pPr>
            <a:r>
              <a:rPr lang="en-US" b="1" i="1" dirty="0">
                <a:solidFill>
                  <a:srgbClr val="FFFF00"/>
                </a:solidFill>
              </a:rPr>
              <a:t>Prevention</a:t>
            </a:r>
            <a:r>
              <a:rPr lang="en-US" dirty="0"/>
              <a:t> options available for future pregnancy e.g. prenatal diagnosis, artificial insemination and egg donation depending on which parent has the abnormal gene. </a:t>
            </a:r>
          </a:p>
          <a:p>
            <a:pPr algn="just" eaLnBrk="1">
              <a:lnSpc>
                <a:spcPct val="87000"/>
              </a:lnSpc>
              <a:buClr>
                <a:srgbClr val="FFFF00"/>
              </a:buClr>
              <a:buFont typeface="Wingdings" pitchFamily="2" charset="2"/>
              <a:buChar char="Z"/>
              <a:defRPr/>
            </a:pPr>
            <a:r>
              <a:rPr lang="en-US" b="1" i="1" dirty="0">
                <a:solidFill>
                  <a:srgbClr val="FFFF00"/>
                </a:solidFill>
              </a:rPr>
              <a:t>Examples</a:t>
            </a:r>
            <a:r>
              <a:rPr lang="en-US" dirty="0"/>
              <a:t> include neurofibromatosis 1, </a:t>
            </a:r>
            <a:r>
              <a:rPr lang="en-US" dirty="0" err="1"/>
              <a:t>Marfan</a:t>
            </a:r>
            <a:r>
              <a:rPr lang="en-US" dirty="0"/>
              <a:t> syndrome, </a:t>
            </a:r>
            <a:r>
              <a:rPr lang="en-US" dirty="0" err="1"/>
              <a:t>achondroplasia</a:t>
            </a:r>
            <a:r>
              <a:rPr lang="en-US" dirty="0"/>
              <a:t>, </a:t>
            </a:r>
            <a:r>
              <a:rPr lang="en-US" dirty="0" err="1"/>
              <a:t>osteogenesis</a:t>
            </a:r>
            <a:r>
              <a:rPr lang="en-US" dirty="0"/>
              <a:t> </a:t>
            </a:r>
            <a:r>
              <a:rPr lang="en-US" dirty="0" err="1"/>
              <a:t>imperfecta</a:t>
            </a:r>
            <a:r>
              <a:rPr lang="en-US" dirty="0"/>
              <a:t> and </a:t>
            </a:r>
            <a:r>
              <a:rPr lang="en-US" dirty="0" err="1"/>
              <a:t>crainosynostosis</a:t>
            </a:r>
            <a:r>
              <a:rPr lang="en-US" dirty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2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2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2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12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12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12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09077F0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0080625" cy="75596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osteogenesis imperfec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1438"/>
            <a:ext cx="4811713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5" descr="Osteogenesis imperfec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7625" y="1417638"/>
            <a:ext cx="4953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 descr="osteogensis imperfecta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0313" y="169863"/>
            <a:ext cx="7620000" cy="721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marfan syndro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8913" y="-106363"/>
            <a:ext cx="7173912" cy="766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6" descr="achondroplas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1488" y="-30163"/>
            <a:ext cx="4057650" cy="762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/>
          <p:cNvSpPr>
            <a:spLocks noGrp="1" noChangeArrowheads="1"/>
          </p:cNvSpPr>
          <p:nvPr>
            <p:ph type="title"/>
          </p:nvPr>
        </p:nvSpPr>
        <p:spPr>
          <a:xfrm>
            <a:off x="696913" y="2408238"/>
            <a:ext cx="8605837" cy="1260475"/>
          </a:xfrm>
        </p:spPr>
        <p:txBody>
          <a:bodyPr/>
          <a:lstStyle/>
          <a:p>
            <a:pPr eaLnBrk="1"/>
            <a:r>
              <a:rPr lang="en-US" i="1">
                <a:solidFill>
                  <a:srgbClr val="FFFF00"/>
                </a:solidFill>
              </a:rPr>
              <a:t>AUTOSOMAL RECESSIVE INHERETENCE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427038"/>
            <a:ext cx="10080625" cy="6858000"/>
          </a:xfrm>
        </p:spPr>
        <p:txBody>
          <a:bodyPr/>
          <a:lstStyle/>
          <a:p>
            <a:pPr eaLnBrk="1">
              <a:lnSpc>
                <a:spcPct val="87000"/>
              </a:lnSpc>
              <a:buClr>
                <a:srgbClr val="FFFF00"/>
              </a:buClr>
              <a:buFont typeface="Wingdings" pitchFamily="2" charset="2"/>
              <a:buChar char="Z"/>
            </a:pPr>
            <a:r>
              <a:rPr lang="en-US" sz="2200"/>
              <a:t>Parents are </a:t>
            </a:r>
            <a:r>
              <a:rPr lang="en-US" sz="2200" b="1" i="1">
                <a:solidFill>
                  <a:srgbClr val="FFFF00"/>
                </a:solidFill>
              </a:rPr>
              <a:t>carriers</a:t>
            </a:r>
            <a:r>
              <a:rPr lang="en-US" sz="2200"/>
              <a:t> and are clinically normal. There is exceptions e.g. sickle cell trait which may be symptomatic in hypoxia. </a:t>
            </a:r>
          </a:p>
          <a:p>
            <a:pPr eaLnBrk="1">
              <a:lnSpc>
                <a:spcPct val="87000"/>
              </a:lnSpc>
              <a:buClr>
                <a:srgbClr val="FFFF00"/>
              </a:buClr>
              <a:buFont typeface="Wingdings" pitchFamily="2" charset="2"/>
              <a:buChar char="Z"/>
            </a:pPr>
            <a:r>
              <a:rPr lang="en-US" sz="2200"/>
              <a:t>There is </a:t>
            </a:r>
            <a:r>
              <a:rPr lang="en-US" sz="2200" b="1" i="1">
                <a:solidFill>
                  <a:srgbClr val="FFFF00"/>
                </a:solidFill>
              </a:rPr>
              <a:t>less variability</a:t>
            </a:r>
            <a:r>
              <a:rPr lang="en-US" sz="2200"/>
              <a:t> among affected persons.</a:t>
            </a:r>
          </a:p>
          <a:p>
            <a:pPr eaLnBrk="1">
              <a:lnSpc>
                <a:spcPct val="87000"/>
              </a:lnSpc>
              <a:buClr>
                <a:srgbClr val="FFFF00"/>
              </a:buClr>
              <a:buFont typeface="Wingdings" pitchFamily="2" charset="2"/>
              <a:buChar char="Z"/>
            </a:pPr>
            <a:r>
              <a:rPr lang="en-US" sz="2200" b="1" i="1">
                <a:solidFill>
                  <a:srgbClr val="FFFF00"/>
                </a:solidFill>
              </a:rPr>
              <a:t>Male and female</a:t>
            </a:r>
            <a:r>
              <a:rPr lang="en-US" sz="2200"/>
              <a:t> are equally affected.</a:t>
            </a:r>
          </a:p>
          <a:p>
            <a:pPr eaLnBrk="1">
              <a:lnSpc>
                <a:spcPct val="87000"/>
              </a:lnSpc>
              <a:buClr>
                <a:srgbClr val="FFFF00"/>
              </a:buClr>
              <a:buFont typeface="Wingdings" pitchFamily="2" charset="2"/>
              <a:buChar char="Z"/>
            </a:pPr>
            <a:r>
              <a:rPr lang="en-US" sz="2200" b="1" i="1">
                <a:solidFill>
                  <a:srgbClr val="FFFF00"/>
                </a:solidFill>
              </a:rPr>
              <a:t>Horizontal</a:t>
            </a:r>
            <a:r>
              <a:rPr lang="en-US" sz="2200"/>
              <a:t> inheritance ; siblings may be affected </a:t>
            </a:r>
          </a:p>
          <a:p>
            <a:pPr eaLnBrk="1">
              <a:lnSpc>
                <a:spcPct val="87000"/>
              </a:lnSpc>
              <a:buClr>
                <a:srgbClr val="FFFF00"/>
              </a:buClr>
              <a:buFont typeface="Wingdings" pitchFamily="2" charset="2"/>
              <a:buChar char="Z"/>
            </a:pPr>
            <a:r>
              <a:rPr lang="en-US" sz="2200"/>
              <a:t>Autosomal recessive conditions are usually </a:t>
            </a:r>
            <a:r>
              <a:rPr lang="en-US" sz="2200" b="1" i="1">
                <a:solidFill>
                  <a:srgbClr val="FFFF00"/>
                </a:solidFill>
              </a:rPr>
              <a:t>rare</a:t>
            </a:r>
            <a:r>
              <a:rPr lang="en-US" sz="2200"/>
              <a:t>. The rare the condition, the more likely it is that </a:t>
            </a:r>
            <a:r>
              <a:rPr lang="en-US" sz="2200" b="1" i="1">
                <a:solidFill>
                  <a:srgbClr val="FFFF00"/>
                </a:solidFill>
              </a:rPr>
              <a:t>consanguinity</a:t>
            </a:r>
            <a:r>
              <a:rPr lang="en-US" sz="2200"/>
              <a:t> is present (</a:t>
            </a:r>
            <a:r>
              <a:rPr lang="en-US" sz="2200" i="1"/>
              <a:t>a child whose parent are related presents with an unrecognized abnormalities, a recessive condition must be suspected</a:t>
            </a:r>
            <a:r>
              <a:rPr lang="en-US" sz="2200"/>
              <a:t>).</a:t>
            </a:r>
          </a:p>
          <a:p>
            <a:pPr eaLnBrk="1">
              <a:lnSpc>
                <a:spcPct val="87000"/>
              </a:lnSpc>
              <a:buClr>
                <a:srgbClr val="FFFF00"/>
              </a:buClr>
              <a:buFont typeface="Wingdings" pitchFamily="2" charset="2"/>
              <a:buChar char="Z"/>
            </a:pPr>
            <a:r>
              <a:rPr lang="en-US" sz="2200"/>
              <a:t>The </a:t>
            </a:r>
            <a:r>
              <a:rPr lang="en-US" sz="2200" b="1" i="1">
                <a:solidFill>
                  <a:srgbClr val="FFFF00"/>
                </a:solidFill>
              </a:rPr>
              <a:t>family history</a:t>
            </a:r>
            <a:r>
              <a:rPr lang="en-US" sz="2200"/>
              <a:t> is usually negative, with the exception of siblings. However, in common condition e.g. cystic fibrosis, a 2nd or 3ed degree relative may be affected. </a:t>
            </a:r>
          </a:p>
          <a:p>
            <a:pPr eaLnBrk="1">
              <a:lnSpc>
                <a:spcPct val="87000"/>
              </a:lnSpc>
              <a:buClr>
                <a:srgbClr val="FFFF00"/>
              </a:buClr>
              <a:buFont typeface="Wingdings" pitchFamily="2" charset="2"/>
              <a:buChar char="Z"/>
            </a:pPr>
            <a:r>
              <a:rPr lang="en-US" sz="2200"/>
              <a:t>Recessive conditions are frequently associated with </a:t>
            </a:r>
            <a:r>
              <a:rPr lang="en-US" sz="2200" b="1" i="1">
                <a:solidFill>
                  <a:srgbClr val="FFFF00"/>
                </a:solidFill>
              </a:rPr>
              <a:t>enzymatic defects</a:t>
            </a:r>
            <a:r>
              <a:rPr lang="en-US" sz="2200"/>
              <a:t>. </a:t>
            </a:r>
          </a:p>
          <a:p>
            <a:pPr eaLnBrk="1">
              <a:lnSpc>
                <a:spcPct val="87000"/>
              </a:lnSpc>
              <a:buClr>
                <a:srgbClr val="FFFF00"/>
              </a:buClr>
              <a:buFont typeface="Wingdings" pitchFamily="2" charset="2"/>
              <a:buChar char="Z"/>
            </a:pPr>
            <a:r>
              <a:rPr lang="en-US" sz="2200"/>
              <a:t>The </a:t>
            </a:r>
            <a:r>
              <a:rPr lang="en-US" sz="2200" b="1" i="1">
                <a:solidFill>
                  <a:srgbClr val="FFFF00"/>
                </a:solidFill>
              </a:rPr>
              <a:t>recurrence</a:t>
            </a:r>
            <a:r>
              <a:rPr lang="en-US" sz="2200"/>
              <a:t> risk for parents of an affected child is 25% or 1:4 for each pregnancy. </a:t>
            </a:r>
          </a:p>
          <a:p>
            <a:pPr eaLnBrk="1">
              <a:lnSpc>
                <a:spcPct val="87000"/>
              </a:lnSpc>
              <a:buClr>
                <a:srgbClr val="FFFF00"/>
              </a:buClr>
              <a:buFont typeface="Wingdings" pitchFamily="2" charset="2"/>
              <a:buChar char="Z"/>
            </a:pPr>
            <a:r>
              <a:rPr lang="en-US" sz="2200" b="1" i="1">
                <a:solidFill>
                  <a:srgbClr val="FFFF00"/>
                </a:solidFill>
              </a:rPr>
              <a:t>Options</a:t>
            </a:r>
            <a:r>
              <a:rPr lang="en-US" sz="2200"/>
              <a:t> available for future pregnancies include prenatal diagnosis in many cases and artificial insemination. </a:t>
            </a:r>
          </a:p>
          <a:p>
            <a:pPr eaLnBrk="1">
              <a:lnSpc>
                <a:spcPct val="87000"/>
              </a:lnSpc>
              <a:buClr>
                <a:srgbClr val="FFFF00"/>
              </a:buClr>
              <a:buFont typeface="Wingdings" pitchFamily="2" charset="2"/>
              <a:buChar char="Z"/>
            </a:pPr>
            <a:r>
              <a:rPr lang="en-US" sz="2200" b="1" i="1">
                <a:solidFill>
                  <a:srgbClr val="FFFF00"/>
                </a:solidFill>
              </a:rPr>
              <a:t>Examples</a:t>
            </a:r>
            <a:r>
              <a:rPr lang="en-US" sz="2200"/>
              <a:t> include cystic fibrosis, smith –lemli – optiz syndrome ( primordial growth deficiency, MR with microcephaly, genital anomalies in male) , sensorineural hearing loss, spinal muscular dystrophy and metabolic disorder mostly inborn error of metabolism.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8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8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8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8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83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3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83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83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83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83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83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83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83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83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09077F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smith limli optiz syndro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4363" y="207963"/>
            <a:ext cx="3771900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39713" y="198438"/>
            <a:ext cx="9677400" cy="7239000"/>
          </a:xfrm>
        </p:spPr>
        <p:txBody>
          <a:bodyPr/>
          <a:lstStyle/>
          <a:p>
            <a:pPr marL="488950" indent="-381000" eaLnBrk="1">
              <a:buClr>
                <a:srgbClr val="FFFF00"/>
              </a:buClr>
              <a:buFont typeface="Arial" charset="0"/>
              <a:buAutoNum type="arabicPeriod" startAt="2"/>
            </a:pPr>
            <a:r>
              <a:rPr lang="en-US" sz="2400" b="1" i="1">
                <a:solidFill>
                  <a:srgbClr val="FFFF00"/>
                </a:solidFill>
              </a:rPr>
              <a:t>Abnormalities of the structure</a:t>
            </a:r>
            <a:r>
              <a:rPr lang="en-US" sz="2400" b="1">
                <a:solidFill>
                  <a:srgbClr val="FFFF00"/>
                </a:solidFill>
              </a:rPr>
              <a:t>:</a:t>
            </a:r>
            <a:r>
              <a:rPr lang="en-US" sz="2400" b="1" i="1">
                <a:solidFill>
                  <a:srgbClr val="FFFF00"/>
                </a:solidFill>
              </a:rPr>
              <a:t> </a:t>
            </a:r>
            <a:endParaRPr lang="en-US" sz="2400" b="1">
              <a:solidFill>
                <a:srgbClr val="FFFF00"/>
              </a:solidFill>
            </a:endParaRPr>
          </a:p>
          <a:p>
            <a:pPr marL="488950" indent="-381000" eaLnBrk="1">
              <a:buClr>
                <a:srgbClr val="FFFF00"/>
              </a:buClr>
              <a:buFont typeface="Wingdings" pitchFamily="2" charset="2"/>
              <a:buChar char="¯"/>
            </a:pPr>
            <a:r>
              <a:rPr lang="en-US">
                <a:solidFill>
                  <a:srgbClr val="FFFF00"/>
                </a:solidFill>
              </a:rPr>
              <a:t>Deletion (del):</a:t>
            </a:r>
            <a:r>
              <a:rPr lang="en-US"/>
              <a:t> absence of normal chromosome material. It may be </a:t>
            </a:r>
            <a:r>
              <a:rPr lang="en-US" i="1">
                <a:solidFill>
                  <a:srgbClr val="FF9900"/>
                </a:solidFill>
              </a:rPr>
              <a:t>terminal</a:t>
            </a:r>
            <a:r>
              <a:rPr lang="en-US"/>
              <a:t> (at the end of chromosome) or </a:t>
            </a:r>
            <a:r>
              <a:rPr lang="en-US" i="1">
                <a:solidFill>
                  <a:srgbClr val="FF9900"/>
                </a:solidFill>
              </a:rPr>
              <a:t>interstitial</a:t>
            </a:r>
            <a:r>
              <a:rPr lang="en-US"/>
              <a:t> (within the material). Writing is as the following:</a:t>
            </a:r>
          </a:p>
          <a:p>
            <a:pPr marL="488950" indent="-381000" eaLnBrk="1">
              <a:buClr>
                <a:srgbClr val="FFFF00"/>
              </a:buClr>
              <a:buFont typeface="Wingdings" pitchFamily="2" charset="2"/>
              <a:buNone/>
            </a:pPr>
            <a:r>
              <a:rPr lang="en-US">
                <a:solidFill>
                  <a:srgbClr val="FFFF00"/>
                </a:solidFill>
              </a:rPr>
              <a:t>     46, XX, del (1) (p36.3):  </a:t>
            </a:r>
            <a:r>
              <a:rPr lang="en-US"/>
              <a:t>this chromosome nomenclature describe the loss of genetic material from the bond 36.3 of the short arm of chromosome 1. Example of this abnormality is Cri-du –cat syndrome which deletion of short arm of chromosome 5 (5p) characterized by unusual high pitched cry and dysmorphic features.</a:t>
            </a:r>
          </a:p>
          <a:p>
            <a:pPr marL="488950" indent="-381000" eaLnBrk="1">
              <a:buClr>
                <a:srgbClr val="FFFF00"/>
              </a:buClr>
              <a:buFont typeface="Wingdings" pitchFamily="2" charset="2"/>
              <a:buChar char="¯"/>
            </a:pPr>
            <a:r>
              <a:rPr lang="en-US">
                <a:solidFill>
                  <a:srgbClr val="FFFF00"/>
                </a:solidFill>
              </a:rPr>
              <a:t>Duplications (dup):</a:t>
            </a:r>
            <a:r>
              <a:rPr lang="en-US"/>
              <a:t> extra copy of a chromosomal segment can be </a:t>
            </a:r>
            <a:r>
              <a:rPr lang="en-US" i="1">
                <a:solidFill>
                  <a:srgbClr val="FF9900"/>
                </a:solidFill>
              </a:rPr>
              <a:t>tandem</a:t>
            </a:r>
            <a:r>
              <a:rPr lang="en-US"/>
              <a:t> (genetic material present in the original direction) or </a:t>
            </a:r>
            <a:r>
              <a:rPr lang="en-US" i="1">
                <a:solidFill>
                  <a:srgbClr val="FF9900"/>
                </a:solidFill>
              </a:rPr>
              <a:t>inverted</a:t>
            </a:r>
            <a:r>
              <a:rPr lang="en-US"/>
              <a:t> (in the opposite direction). Example is 22q11 which is the cat eye syndrome characterized by iris coloboma and anal or ear abnormalities. </a:t>
            </a:r>
          </a:p>
          <a:p>
            <a:pPr marL="488950" indent="-381000" eaLnBrk="1">
              <a:buClr>
                <a:srgbClr val="FFFF00"/>
              </a:buClr>
              <a:buFont typeface="Wingdings" pitchFamily="2" charset="2"/>
              <a:buChar char="¯"/>
            </a:pPr>
            <a:r>
              <a:rPr lang="en-US">
                <a:solidFill>
                  <a:srgbClr val="FFFF00"/>
                </a:solidFill>
              </a:rPr>
              <a:t>Inversion (inv):</a:t>
            </a:r>
            <a:r>
              <a:rPr lang="en-US"/>
              <a:t> arrange section of chromosome is inverted.</a:t>
            </a:r>
          </a:p>
          <a:p>
            <a:pPr marL="488950" indent="-381000" eaLnBrk="1">
              <a:buClr>
                <a:srgbClr val="FFFF00"/>
              </a:buClr>
              <a:buFont typeface="Wingdings" pitchFamily="2" charset="2"/>
              <a:buChar char="¯"/>
            </a:pPr>
            <a:r>
              <a:rPr lang="en-US">
                <a:solidFill>
                  <a:srgbClr val="FFFF00"/>
                </a:solidFill>
              </a:rPr>
              <a:t>Ring chromosome (r):</a:t>
            </a:r>
            <a:r>
              <a:rPr lang="en-US"/>
              <a:t> abnormalities cause circular chromosome characterized by growth retardation and mental retardation.</a:t>
            </a:r>
          </a:p>
          <a:p>
            <a:pPr marL="488950" indent="-381000" eaLnBrk="1">
              <a:buClr>
                <a:srgbClr val="FFFF00"/>
              </a:buClr>
              <a:buFont typeface="Wingdings" pitchFamily="2" charset="2"/>
              <a:buChar char="¯"/>
            </a:pPr>
            <a:r>
              <a:rPr lang="en-US">
                <a:solidFill>
                  <a:srgbClr val="FFFF00"/>
                </a:solidFill>
              </a:rPr>
              <a:t>Translocation (tran):</a:t>
            </a:r>
            <a:r>
              <a:rPr lang="en-US"/>
              <a:t> inter chromosomal rearrangement of genetic material. This could be </a:t>
            </a:r>
            <a:r>
              <a:rPr lang="en-US" i="1">
                <a:solidFill>
                  <a:srgbClr val="FF9900"/>
                </a:solidFill>
              </a:rPr>
              <a:t>balanced</a:t>
            </a:r>
            <a:r>
              <a:rPr lang="en-US"/>
              <a:t> (no change in genetic material) or </a:t>
            </a:r>
            <a:r>
              <a:rPr lang="en-US" i="1">
                <a:solidFill>
                  <a:srgbClr val="FF9900"/>
                </a:solidFill>
              </a:rPr>
              <a:t>unbalanced</a:t>
            </a:r>
            <a:r>
              <a:rPr lang="en-US"/>
              <a:t> (there is loss or gain of genetic material).</a:t>
            </a:r>
          </a:p>
          <a:p>
            <a:pPr marL="488950" indent="-381000" eaLnBrk="1">
              <a:buClr>
                <a:srgbClr val="FFFF00"/>
              </a:buClr>
              <a:buFont typeface="Wingdings" pitchFamily="2" charset="2"/>
              <a:buChar char="¯"/>
            </a:pPr>
            <a:r>
              <a:rPr lang="en-US">
                <a:solidFill>
                  <a:srgbClr val="FFFF00"/>
                </a:solidFill>
              </a:rPr>
              <a:t>Insertion (ins):</a:t>
            </a:r>
            <a:r>
              <a:rPr lang="en-US"/>
              <a:t> breakage within a chromosome at 2 points and incorporation of another piece of chromosomal material.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26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284413" y="2551113"/>
              <a:ext cx="1346200" cy="2505075"/>
            </p14:xfrm>
          </p:contentPart>
        </mc:Choice>
        <mc:Fallback xmlns="">
          <p:pic>
            <p:nvPicPr>
              <p:cNvPr id="1026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75052" y="2541754"/>
                <a:ext cx="1362042" cy="25237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27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-2147483648" y="-2147483648"/>
              <a:ext cx="0" cy="0"/>
            </p14:xfrm>
          </p:contentPart>
        </mc:Choice>
        <mc:Fallback xmlns="">
          <p:pic>
            <p:nvPicPr>
              <p:cNvPr id="1027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147483648" y="-2147483648"/>
                <a:ext cx="0" cy="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Smith-Lemli-Opitz%20syndrome1genital anomali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2313" y="1493838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4"/>
          <p:cNvSpPr>
            <a:spLocks noGrp="1" noChangeArrowheads="1"/>
          </p:cNvSpPr>
          <p:nvPr>
            <p:ph type="title"/>
          </p:nvPr>
        </p:nvSpPr>
        <p:spPr>
          <a:xfrm>
            <a:off x="696913" y="2636838"/>
            <a:ext cx="8605837" cy="1260475"/>
          </a:xfrm>
        </p:spPr>
        <p:txBody>
          <a:bodyPr/>
          <a:lstStyle/>
          <a:p>
            <a:pPr eaLnBrk="1"/>
            <a:r>
              <a:rPr lang="en-US" i="1">
                <a:solidFill>
                  <a:srgbClr val="FFFF00"/>
                </a:solidFill>
              </a:rPr>
              <a:t>X LINKED RECESSIVE INHERITANCE</a:t>
            </a:r>
            <a:r>
              <a:rPr lang="en-US"/>
              <a:t> 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39713" y="274638"/>
            <a:ext cx="9677400" cy="7010400"/>
          </a:xfrm>
        </p:spPr>
        <p:txBody>
          <a:bodyPr/>
          <a:lstStyle/>
          <a:p>
            <a:pPr eaLnBrk="1">
              <a:buClr>
                <a:srgbClr val="FFFF00"/>
              </a:buClr>
              <a:buSzTx/>
              <a:buFont typeface="Wingdings" pitchFamily="2" charset="2"/>
              <a:buChar char="Z"/>
            </a:pPr>
            <a:r>
              <a:rPr lang="en-US" b="1" i="1" dirty="0">
                <a:solidFill>
                  <a:srgbClr val="FFFF00"/>
                </a:solidFill>
              </a:rPr>
              <a:t>Male</a:t>
            </a:r>
            <a:r>
              <a:rPr lang="en-US" dirty="0"/>
              <a:t> are affected and heterozygous </a:t>
            </a:r>
            <a:r>
              <a:rPr lang="en-US" b="1" i="1" dirty="0">
                <a:solidFill>
                  <a:srgbClr val="FFFF00"/>
                </a:solidFill>
              </a:rPr>
              <a:t>female</a:t>
            </a:r>
            <a:r>
              <a:rPr lang="en-US" dirty="0"/>
              <a:t> is either normal or have mild manifestations.</a:t>
            </a:r>
          </a:p>
          <a:p>
            <a:pPr eaLnBrk="1">
              <a:buClr>
                <a:srgbClr val="FFFF00"/>
              </a:buClr>
              <a:buSzTx/>
              <a:buFont typeface="Wingdings" pitchFamily="2" charset="2"/>
              <a:buChar char="Z"/>
            </a:pPr>
            <a:r>
              <a:rPr lang="en-US" dirty="0"/>
              <a:t>Inheritance is </a:t>
            </a:r>
            <a:r>
              <a:rPr lang="en-US" b="1" i="1" dirty="0">
                <a:solidFill>
                  <a:srgbClr val="FFFF00"/>
                </a:solidFill>
              </a:rPr>
              <a:t>diagonal</a:t>
            </a:r>
            <a:r>
              <a:rPr lang="en-US" dirty="0"/>
              <a:t> through the maternal side of the family( figure)</a:t>
            </a:r>
          </a:p>
          <a:p>
            <a:pPr eaLnBrk="1">
              <a:buClr>
                <a:srgbClr val="FFFF00"/>
              </a:buClr>
              <a:buSzTx/>
              <a:buFont typeface="Wingdings" pitchFamily="2" charset="2"/>
              <a:buChar char="Z"/>
            </a:pPr>
            <a:r>
              <a:rPr lang="en-US" dirty="0"/>
              <a:t>A </a:t>
            </a:r>
            <a:r>
              <a:rPr lang="en-US" b="1" i="1" dirty="0">
                <a:solidFill>
                  <a:srgbClr val="FFFF00"/>
                </a:solidFill>
              </a:rPr>
              <a:t>female</a:t>
            </a:r>
            <a:r>
              <a:rPr lang="en-US" i="1" dirty="0">
                <a:solidFill>
                  <a:srgbClr val="FFC000"/>
                </a:solidFill>
              </a:rPr>
              <a:t> </a:t>
            </a:r>
            <a:r>
              <a:rPr lang="en-US" b="1" i="1" dirty="0">
                <a:solidFill>
                  <a:srgbClr val="FFFF00"/>
                </a:solidFill>
              </a:rPr>
              <a:t>carrier</a:t>
            </a:r>
            <a:r>
              <a:rPr lang="en-US" dirty="0"/>
              <a:t> has 50% chance that each daughter will be a carrier and 50% that each son will be affected. </a:t>
            </a:r>
          </a:p>
          <a:p>
            <a:pPr eaLnBrk="1">
              <a:buClr>
                <a:srgbClr val="FFFF00"/>
              </a:buClr>
              <a:buSzTx/>
              <a:buFont typeface="Wingdings" pitchFamily="2" charset="2"/>
              <a:buChar char="Z"/>
            </a:pPr>
            <a:r>
              <a:rPr lang="en-US" dirty="0"/>
              <a:t>All daughters of an </a:t>
            </a:r>
            <a:r>
              <a:rPr lang="en-US" b="1" i="1" dirty="0">
                <a:solidFill>
                  <a:srgbClr val="FFFF00"/>
                </a:solidFill>
              </a:rPr>
              <a:t>affected male </a:t>
            </a:r>
            <a:r>
              <a:rPr lang="en-US" dirty="0"/>
              <a:t>are carrier and none of his sons are affected.</a:t>
            </a:r>
          </a:p>
          <a:p>
            <a:pPr eaLnBrk="1">
              <a:buClr>
                <a:srgbClr val="FFFF00"/>
              </a:buClr>
              <a:buSzTx/>
              <a:buFont typeface="Wingdings" pitchFamily="2" charset="2"/>
              <a:buChar char="Z"/>
            </a:pPr>
            <a:r>
              <a:rPr lang="en-US" b="1" i="1" dirty="0">
                <a:solidFill>
                  <a:srgbClr val="FFFF00"/>
                </a:solidFill>
              </a:rPr>
              <a:t>Mutation rate</a:t>
            </a:r>
            <a:r>
              <a:rPr lang="en-US" dirty="0"/>
              <a:t> is high in some X linked disorder. </a:t>
            </a:r>
          </a:p>
          <a:p>
            <a:pPr eaLnBrk="1">
              <a:buClr>
                <a:srgbClr val="FFFF00"/>
              </a:buClr>
              <a:buSzTx/>
              <a:buFont typeface="Wingdings" pitchFamily="2" charset="2"/>
              <a:buChar char="Z"/>
            </a:pPr>
            <a:r>
              <a:rPr lang="en-US" dirty="0"/>
              <a:t>On rare occasions, </a:t>
            </a:r>
            <a:r>
              <a:rPr lang="en-US" b="1" i="1" dirty="0">
                <a:solidFill>
                  <a:srgbClr val="FFFF00"/>
                </a:solidFill>
              </a:rPr>
              <a:t>a female may be fully affected</a:t>
            </a:r>
            <a:r>
              <a:rPr lang="en-US" dirty="0"/>
              <a:t>. possible mechanisms include: </a:t>
            </a:r>
          </a:p>
          <a:p>
            <a:pPr eaLnBrk="1">
              <a:buClr>
                <a:srgbClr val="FFFF00"/>
              </a:buClr>
              <a:buSzTx/>
              <a:buFont typeface="Wingdings" pitchFamily="2" charset="2"/>
              <a:buChar char="Ø"/>
            </a:pPr>
            <a:r>
              <a:rPr lang="en-US" dirty="0"/>
              <a:t>Unfavorable lionization </a:t>
            </a:r>
          </a:p>
          <a:p>
            <a:pPr eaLnBrk="1">
              <a:buClr>
                <a:srgbClr val="FFFF00"/>
              </a:buClr>
              <a:buSzTx/>
              <a:buFont typeface="Wingdings" pitchFamily="2" charset="2"/>
              <a:buChar char="Ø"/>
            </a:pPr>
            <a:r>
              <a:rPr lang="en-US" dirty="0"/>
              <a:t>45X karyotype</a:t>
            </a:r>
          </a:p>
          <a:p>
            <a:pPr eaLnBrk="1">
              <a:buClr>
                <a:srgbClr val="FFFF00"/>
              </a:buClr>
              <a:buSzTx/>
              <a:buFont typeface="Wingdings" pitchFamily="2" charset="2"/>
              <a:buChar char="Ø"/>
            </a:pPr>
            <a:r>
              <a:rPr lang="en-US" dirty="0"/>
              <a:t>Homozygosity for the abnormal gene</a:t>
            </a:r>
          </a:p>
          <a:p>
            <a:pPr eaLnBrk="1">
              <a:buClr>
                <a:srgbClr val="FFFF00"/>
              </a:buClr>
              <a:buSzTx/>
              <a:buFont typeface="Wingdings" pitchFamily="2" charset="2"/>
              <a:buChar char="Ø"/>
            </a:pPr>
            <a:r>
              <a:rPr lang="en-US" dirty="0"/>
              <a:t>An X autosome translocation </a:t>
            </a:r>
          </a:p>
          <a:p>
            <a:pPr eaLnBrk="1">
              <a:buClr>
                <a:srgbClr val="FFFF00"/>
              </a:buClr>
              <a:buSzTx/>
              <a:buFont typeface="Wingdings" pitchFamily="2" charset="2"/>
              <a:buChar char="Ø"/>
            </a:pPr>
            <a:r>
              <a:rPr lang="en-US" dirty="0"/>
              <a:t>Non random inactivation </a:t>
            </a:r>
          </a:p>
          <a:p>
            <a:pPr eaLnBrk="1">
              <a:buClr>
                <a:srgbClr val="FFFF00"/>
              </a:buClr>
              <a:buSzTx/>
              <a:buFont typeface="Wingdings" pitchFamily="2" charset="2"/>
              <a:buChar char="Ø"/>
            </a:pPr>
            <a:r>
              <a:rPr lang="en-US" dirty="0"/>
              <a:t>Uniparental </a:t>
            </a:r>
            <a:r>
              <a:rPr lang="en-US" dirty="0" err="1"/>
              <a:t>disomy</a:t>
            </a:r>
            <a:endParaRPr lang="en-US" dirty="0"/>
          </a:p>
          <a:p>
            <a:pPr eaLnBrk="1">
              <a:buClr>
                <a:srgbClr val="FFFF00"/>
              </a:buClr>
              <a:buSzTx/>
              <a:buFont typeface="Wingdings" pitchFamily="2" charset="2"/>
              <a:buChar char="Ø"/>
            </a:pPr>
            <a:r>
              <a:rPr lang="en-US" dirty="0"/>
              <a:t>Gene frequency is very high in the community that a carrier female marry affected male</a:t>
            </a:r>
          </a:p>
          <a:p>
            <a:pPr eaLnBrk="1">
              <a:buClr>
                <a:srgbClr val="FFFF00"/>
              </a:buClr>
              <a:buSzTx/>
              <a:buFont typeface="Wingdings" pitchFamily="2" charset="2"/>
              <a:buChar char="Z"/>
            </a:pPr>
            <a:r>
              <a:rPr lang="en-US" b="1" i="1" dirty="0">
                <a:solidFill>
                  <a:srgbClr val="FFFF00"/>
                </a:solidFill>
              </a:rPr>
              <a:t>Examples</a:t>
            </a:r>
            <a:r>
              <a:rPr lang="en-US" dirty="0"/>
              <a:t> include DMD, hemophilia, Alport syndrome, metabolic disorders like adrenoleukodystrophy.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4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4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34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4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34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34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4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4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34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34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34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34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34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34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34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34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34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34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349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349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349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349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349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349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349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349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09077F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5" descr="DM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2813" y="46038"/>
            <a:ext cx="5715000" cy="746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4"/>
          <p:cNvSpPr>
            <a:spLocks noGrp="1" noChangeArrowheads="1"/>
          </p:cNvSpPr>
          <p:nvPr>
            <p:ph type="title"/>
          </p:nvPr>
        </p:nvSpPr>
        <p:spPr>
          <a:xfrm>
            <a:off x="925513" y="2789238"/>
            <a:ext cx="8605837" cy="1260475"/>
          </a:xfrm>
        </p:spPr>
        <p:txBody>
          <a:bodyPr/>
          <a:lstStyle/>
          <a:p>
            <a:pPr eaLnBrk="1"/>
            <a:r>
              <a:rPr lang="en-US" i="1">
                <a:solidFill>
                  <a:srgbClr val="FFFF00"/>
                </a:solidFill>
              </a:rPr>
              <a:t>X LINKED DOMINANT INHERITANCE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39713" y="198438"/>
            <a:ext cx="9677400" cy="7162800"/>
          </a:xfrm>
        </p:spPr>
        <p:txBody>
          <a:bodyPr/>
          <a:lstStyle/>
          <a:p>
            <a:pPr eaLnBrk="1">
              <a:buClr>
                <a:srgbClr val="FFFF00"/>
              </a:buClr>
              <a:buFont typeface="Wingdings" pitchFamily="2" charset="2"/>
              <a:buChar char="Z"/>
            </a:pPr>
            <a:r>
              <a:rPr lang="en-US" sz="2600"/>
              <a:t>Much </a:t>
            </a:r>
            <a:r>
              <a:rPr lang="en-US" sz="2600" b="1" i="1">
                <a:solidFill>
                  <a:srgbClr val="FFFF00"/>
                </a:solidFill>
              </a:rPr>
              <a:t>less common</a:t>
            </a:r>
            <a:r>
              <a:rPr lang="en-US" sz="2600"/>
              <a:t> than X linked recessive type.</a:t>
            </a:r>
          </a:p>
          <a:p>
            <a:pPr eaLnBrk="1">
              <a:buClr>
                <a:srgbClr val="FFFF00"/>
              </a:buClr>
              <a:buFont typeface="Wingdings" pitchFamily="2" charset="2"/>
              <a:buChar char="Z"/>
            </a:pPr>
            <a:r>
              <a:rPr lang="en-US" sz="2600"/>
              <a:t>The </a:t>
            </a:r>
            <a:r>
              <a:rPr lang="en-US" sz="2600" b="1" i="1">
                <a:solidFill>
                  <a:srgbClr val="FFFF00"/>
                </a:solidFill>
              </a:rPr>
              <a:t>heterozygous female</a:t>
            </a:r>
            <a:r>
              <a:rPr lang="en-US" sz="2600"/>
              <a:t> is symptomatic and the disease is twice as common in female (2 X chromosome).</a:t>
            </a:r>
          </a:p>
          <a:p>
            <a:pPr eaLnBrk="1">
              <a:buClr>
                <a:srgbClr val="FFFF00"/>
              </a:buClr>
              <a:buFont typeface="Wingdings" pitchFamily="2" charset="2"/>
              <a:buChar char="Z"/>
            </a:pPr>
            <a:r>
              <a:rPr lang="en-US" sz="2600"/>
              <a:t>Clinical manifestations are more </a:t>
            </a:r>
            <a:r>
              <a:rPr lang="en-US" sz="2600" b="1" i="1">
                <a:solidFill>
                  <a:srgbClr val="FFFF00"/>
                </a:solidFill>
              </a:rPr>
              <a:t>variable in female</a:t>
            </a:r>
            <a:r>
              <a:rPr lang="en-US" sz="2600"/>
              <a:t> than male </a:t>
            </a:r>
          </a:p>
          <a:p>
            <a:pPr eaLnBrk="1">
              <a:buClr>
                <a:srgbClr val="FFFF00"/>
              </a:buClr>
              <a:buFont typeface="Wingdings" pitchFamily="2" charset="2"/>
              <a:buChar char="Z"/>
            </a:pPr>
            <a:r>
              <a:rPr lang="en-US" sz="2600"/>
              <a:t>The risk for the </a:t>
            </a:r>
            <a:r>
              <a:rPr lang="en-US" sz="2600" b="1" i="1">
                <a:solidFill>
                  <a:srgbClr val="FFFF00"/>
                </a:solidFill>
              </a:rPr>
              <a:t>offspring</a:t>
            </a:r>
            <a:r>
              <a:rPr lang="en-US" sz="2600"/>
              <a:t> of heterozygous female to be affected is 50% regardless the sex. </a:t>
            </a:r>
          </a:p>
          <a:p>
            <a:pPr eaLnBrk="1">
              <a:buClr>
                <a:srgbClr val="FFFF00"/>
              </a:buClr>
              <a:buFont typeface="Wingdings" pitchFamily="2" charset="2"/>
              <a:buChar char="Z"/>
            </a:pPr>
            <a:r>
              <a:rPr lang="en-US" sz="2600"/>
              <a:t>All of the daughter but non of the sons of the affected male will have the disorder</a:t>
            </a:r>
          </a:p>
          <a:p>
            <a:pPr eaLnBrk="1">
              <a:buClr>
                <a:srgbClr val="FFFF00"/>
              </a:buClr>
              <a:buFont typeface="Wingdings" pitchFamily="2" charset="2"/>
              <a:buChar char="Z"/>
            </a:pPr>
            <a:r>
              <a:rPr lang="en-US" sz="2600"/>
              <a:t>A </a:t>
            </a:r>
            <a:r>
              <a:rPr lang="en-US" sz="2600" b="1" i="1">
                <a:solidFill>
                  <a:srgbClr val="FFFF00"/>
                </a:solidFill>
              </a:rPr>
              <a:t>homozygous female</a:t>
            </a:r>
            <a:r>
              <a:rPr lang="en-US" sz="2600"/>
              <a:t> is possible, she would be severely involved. All of her children would be affected but more mildly.</a:t>
            </a:r>
          </a:p>
          <a:p>
            <a:pPr eaLnBrk="1">
              <a:buClr>
                <a:srgbClr val="FFFF00"/>
              </a:buClr>
              <a:buFont typeface="Wingdings" pitchFamily="2" charset="2"/>
              <a:buChar char="Z"/>
            </a:pPr>
            <a:r>
              <a:rPr lang="en-US" sz="2600"/>
              <a:t>Some conditions are </a:t>
            </a:r>
            <a:r>
              <a:rPr lang="en-US" sz="2600" b="1" i="1">
                <a:solidFill>
                  <a:srgbClr val="FFFF00"/>
                </a:solidFill>
              </a:rPr>
              <a:t>lethal in male</a:t>
            </a:r>
            <a:r>
              <a:rPr lang="en-US" sz="2600"/>
              <a:t> (incontinentia pigmenti) also in homozygous female. </a:t>
            </a:r>
          </a:p>
          <a:p>
            <a:pPr eaLnBrk="1">
              <a:buClr>
                <a:srgbClr val="FFFF00"/>
              </a:buClr>
              <a:buFont typeface="Wingdings" pitchFamily="2" charset="2"/>
              <a:buChar char="Z"/>
            </a:pPr>
            <a:r>
              <a:rPr lang="en-US" sz="2600">
                <a:solidFill>
                  <a:srgbClr val="FFFF00"/>
                </a:solidFill>
              </a:rPr>
              <a:t>Examples</a:t>
            </a:r>
            <a:r>
              <a:rPr lang="en-US" sz="2600"/>
              <a:t> include incontinentia pigmenti and hypophosphatemic or vitamin resistant rickets.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5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75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5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5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75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75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75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75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5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75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75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75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75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75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09077F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1"/>
          <p:cNvSpPr>
            <a:spLocks noGrp="1" noChangeArrowheads="1"/>
          </p:cNvSpPr>
          <p:nvPr>
            <p:ph type="title"/>
          </p:nvPr>
        </p:nvSpPr>
        <p:spPr>
          <a:xfrm>
            <a:off x="773113" y="427038"/>
            <a:ext cx="8605837" cy="942975"/>
          </a:xfrm>
        </p:spPr>
        <p:txBody>
          <a:bodyPr/>
          <a:lstStyle/>
          <a:p>
            <a:pPr eaLnBrk="1"/>
            <a:r>
              <a:rPr lang="en-US" sz="3000" i="1" dirty="0" err="1">
                <a:solidFill>
                  <a:srgbClr val="FFFF00"/>
                </a:solidFill>
              </a:rPr>
              <a:t>Hypophosphatemic</a:t>
            </a:r>
            <a:r>
              <a:rPr lang="en-US" sz="3000" i="1" dirty="0">
                <a:solidFill>
                  <a:srgbClr val="FFFF00"/>
                </a:solidFill>
              </a:rPr>
              <a:t> </a:t>
            </a:r>
            <a:br>
              <a:rPr lang="en-US" sz="3000" i="1" dirty="0">
                <a:solidFill>
                  <a:srgbClr val="FFFF00"/>
                </a:solidFill>
              </a:rPr>
            </a:br>
            <a:r>
              <a:rPr lang="en-US" sz="3000" i="1" dirty="0">
                <a:solidFill>
                  <a:srgbClr val="FFFF00"/>
                </a:solidFill>
              </a:rPr>
              <a:t>Vitamin D resistant rickets</a:t>
            </a:r>
            <a:br>
              <a:rPr lang="en-US" sz="3000" i="1" dirty="0">
                <a:solidFill>
                  <a:srgbClr val="FFFF00"/>
                </a:solidFill>
              </a:rPr>
            </a:br>
            <a:endParaRPr lang="en-US" sz="3000" i="1" dirty="0">
              <a:solidFill>
                <a:srgbClr val="FFFF00"/>
              </a:solidFill>
            </a:endParaRPr>
          </a:p>
        </p:txBody>
      </p:sp>
      <p:sp>
        <p:nvSpPr>
          <p:cNvPr id="70659" name="Rectangle 12"/>
          <p:cNvSpPr>
            <a:spLocks noGrp="1" noChangeArrowheads="1"/>
          </p:cNvSpPr>
          <p:nvPr>
            <p:ph type="body" sz="half" idx="1"/>
          </p:nvPr>
        </p:nvSpPr>
        <p:spPr>
          <a:xfrm>
            <a:off x="239713" y="1189038"/>
            <a:ext cx="5181600" cy="6370637"/>
          </a:xfrm>
        </p:spPr>
        <p:txBody>
          <a:bodyPr/>
          <a:lstStyle/>
          <a:p>
            <a:pPr marL="342900" indent="-342900" ea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F"/>
            </a:pPr>
            <a:r>
              <a:rPr lang="en-US" sz="1800" dirty="0">
                <a:solidFill>
                  <a:srgbClr val="FFFF00"/>
                </a:solidFill>
              </a:rPr>
              <a:t>The most commonly encountered non-nutritional form of rickets D</a:t>
            </a:r>
          </a:p>
          <a:p>
            <a:pPr marL="342900" indent="-342900" ea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F"/>
            </a:pPr>
            <a:r>
              <a:rPr lang="en-US" sz="1800" dirty="0">
                <a:solidFill>
                  <a:srgbClr val="FFFF00"/>
                </a:solidFill>
              </a:rPr>
              <a:t>Some mothers of affected children exhibit clinical evidence of disease such as bowing or short stature, whereas others show only fasting hypophosphatemia </a:t>
            </a:r>
          </a:p>
          <a:p>
            <a:pPr marL="342900" indent="-342900" ea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F"/>
            </a:pPr>
            <a:r>
              <a:rPr lang="en-US" sz="1800" dirty="0">
                <a:solidFill>
                  <a:srgbClr val="FFFF00"/>
                </a:solidFill>
              </a:rPr>
              <a:t>Autosomal recessive and sporadic forms have also been reported. </a:t>
            </a:r>
          </a:p>
          <a:p>
            <a:pPr marL="342900" indent="-342900" ea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F"/>
            </a:pPr>
            <a:r>
              <a:rPr lang="en-US" sz="1800" dirty="0">
                <a:solidFill>
                  <a:srgbClr val="FFFF00"/>
                </a:solidFill>
              </a:rPr>
              <a:t>Present with bowing of the lower extremities related to weight bearing at the age of walking </a:t>
            </a:r>
          </a:p>
          <a:p>
            <a:pPr marL="342900" indent="-342900" ea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F"/>
            </a:pPr>
            <a:r>
              <a:rPr lang="en-US" sz="1800" dirty="0">
                <a:solidFill>
                  <a:srgbClr val="FFFF00"/>
                </a:solidFill>
              </a:rPr>
              <a:t>Tetany is not present, and the profound myopathy, rachitic rosary, and Harrison groove (pectus deformity) characteristic of calcium-deficient rickets are not evident </a:t>
            </a:r>
          </a:p>
          <a:p>
            <a:pPr marL="342900" indent="-342900" ea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F"/>
            </a:pPr>
            <a:r>
              <a:rPr lang="en-US" sz="1800" dirty="0">
                <a:solidFill>
                  <a:srgbClr val="FFFF00"/>
                </a:solidFill>
              </a:rPr>
              <a:t>Waddling gait, smooth (rather than angular) bowing of the lower extremities, coxa </a:t>
            </a:r>
            <a:r>
              <a:rPr lang="en-US" sz="1800" dirty="0" err="1">
                <a:solidFill>
                  <a:srgbClr val="FFFF00"/>
                </a:solidFill>
              </a:rPr>
              <a:t>vara</a:t>
            </a:r>
            <a:r>
              <a:rPr lang="en-US" sz="1800" dirty="0">
                <a:solidFill>
                  <a:srgbClr val="FFFF00"/>
                </a:solidFill>
              </a:rPr>
              <a:t>, genu varum, genu valgum, and short stature </a:t>
            </a:r>
          </a:p>
          <a:p>
            <a:pPr marL="342900" indent="-342900" ea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F"/>
            </a:pPr>
            <a:r>
              <a:rPr lang="en-US" sz="1800" dirty="0">
                <a:solidFill>
                  <a:srgbClr val="FFFF00"/>
                </a:solidFill>
              </a:rPr>
              <a:t>The adult height of untreated patients is 130–165 cm. </a:t>
            </a:r>
          </a:p>
          <a:p>
            <a:pPr marL="342900" indent="-342900" ea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F"/>
            </a:pPr>
            <a:r>
              <a:rPr lang="en-US" sz="1800" dirty="0">
                <a:solidFill>
                  <a:srgbClr val="FFFF00"/>
                </a:solidFill>
              </a:rPr>
              <a:t>Normal or slightly reduced serum calcium level</a:t>
            </a:r>
          </a:p>
          <a:p>
            <a:pPr marL="342900" indent="-342900" ea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F"/>
            </a:pPr>
            <a:r>
              <a:rPr lang="en-US" sz="1800" dirty="0">
                <a:solidFill>
                  <a:srgbClr val="FFFF00"/>
                </a:solidFill>
              </a:rPr>
              <a:t>A moderately reduced serum phosphate level (1.5–3 mg/dL) </a:t>
            </a:r>
          </a:p>
          <a:p>
            <a:pPr marL="342900" indent="-342900" ea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F"/>
            </a:pPr>
            <a:r>
              <a:rPr lang="en-US" sz="1800" dirty="0">
                <a:solidFill>
                  <a:srgbClr val="FFFF00"/>
                </a:solidFill>
              </a:rPr>
              <a:t>Elevated alkaline phosphatase activity </a:t>
            </a:r>
          </a:p>
          <a:p>
            <a:pPr marL="342900" indent="-342900" ea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F"/>
            </a:pPr>
            <a:r>
              <a:rPr lang="en-US" sz="1800" dirty="0">
                <a:solidFill>
                  <a:srgbClr val="FFFF00"/>
                </a:solidFill>
              </a:rPr>
              <a:t>Urinary phosphate excretion is large </a:t>
            </a:r>
          </a:p>
          <a:p>
            <a:pPr marL="342900" indent="-342900" ea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F"/>
            </a:pPr>
            <a:r>
              <a:rPr lang="en-US" sz="1800" dirty="0">
                <a:solidFill>
                  <a:srgbClr val="FFFF00"/>
                </a:solidFill>
              </a:rPr>
              <a:t>Oral phosphate supplements coupled with a vitamin D</a:t>
            </a:r>
            <a:r>
              <a:rPr lang="en-US" sz="1600" dirty="0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70660" name="Picture 15" descr="336139-412862-567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649913" y="1493838"/>
            <a:ext cx="3200400" cy="3048000"/>
          </a:xfrm>
        </p:spPr>
      </p:pic>
      <p:pic>
        <p:nvPicPr>
          <p:cNvPr id="70661" name="Picture 16" descr="AP and lateral radiogrfaph of the wrist of an 8 yrold boy with rickets demonstrates cupping and fraying of the metaphyseal region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665788" y="4557713"/>
            <a:ext cx="3184525" cy="2727325"/>
          </a:xfr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6" descr="vitamin D resistant ricke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8113" y="0"/>
            <a:ext cx="4762500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3513" y="198438"/>
            <a:ext cx="9677400" cy="7239000"/>
          </a:xfrm>
        </p:spPr>
        <p:txBody>
          <a:bodyPr/>
          <a:lstStyle/>
          <a:p>
            <a:pPr marL="488950" indent="-381000" eaLnBrk="1">
              <a:buClr>
                <a:srgbClr val="FFFF00"/>
              </a:buClr>
              <a:buFont typeface="Arial" charset="0"/>
              <a:buAutoNum type="arabicPeriod" startAt="3"/>
            </a:pPr>
            <a:r>
              <a:rPr lang="en-US" sz="2400" b="1" i="1" dirty="0">
                <a:solidFill>
                  <a:srgbClr val="FFFF00"/>
                </a:solidFill>
              </a:rPr>
              <a:t>Sex chromosome anomalies:</a:t>
            </a:r>
          </a:p>
          <a:p>
            <a:pPr marL="488950" indent="-381000" eaLnBrk="1">
              <a:buClr>
                <a:srgbClr val="FFFF00"/>
              </a:buClr>
              <a:buFont typeface="Arial" charset="0"/>
              <a:buNone/>
            </a:pPr>
            <a:r>
              <a:rPr lang="en-US" sz="2400" dirty="0"/>
              <a:t>     These abnormalities include aneuploidy and </a:t>
            </a:r>
            <a:r>
              <a:rPr lang="en-US" sz="2400" dirty="0" err="1"/>
              <a:t>mosaicim</a:t>
            </a:r>
            <a:r>
              <a:rPr lang="en-US" sz="2400" dirty="0"/>
              <a:t> and are relatively common in general population. Examples include:</a:t>
            </a:r>
          </a:p>
          <a:p>
            <a:pPr marL="488950" indent="-381000" eaLnBrk="1">
              <a:buClr>
                <a:srgbClr val="66FFFF"/>
              </a:buClr>
              <a:buFont typeface="Wingdings" pitchFamily="2" charset="2"/>
              <a:buChar char="S"/>
            </a:pPr>
            <a:r>
              <a:rPr lang="en-US" sz="2400" dirty="0">
                <a:solidFill>
                  <a:srgbClr val="FF9900"/>
                </a:solidFill>
              </a:rPr>
              <a:t>45X</a:t>
            </a:r>
            <a:r>
              <a:rPr lang="en-US" sz="2400" dirty="0"/>
              <a:t> : turner syndrome in female</a:t>
            </a:r>
          </a:p>
          <a:p>
            <a:pPr marL="488950" indent="-381000" eaLnBrk="1">
              <a:buClr>
                <a:srgbClr val="66FFFF"/>
              </a:buClr>
              <a:buFont typeface="Wingdings" pitchFamily="2" charset="2"/>
              <a:buChar char="S"/>
            </a:pPr>
            <a:r>
              <a:rPr lang="en-US" sz="2400" dirty="0">
                <a:solidFill>
                  <a:srgbClr val="FF9900"/>
                </a:solidFill>
              </a:rPr>
              <a:t>47 XXY</a:t>
            </a:r>
            <a:r>
              <a:rPr lang="en-US" sz="2400" dirty="0"/>
              <a:t>: Klinefelter syndrome in male </a:t>
            </a:r>
          </a:p>
          <a:p>
            <a:pPr marL="488950" indent="-381000" eaLnBrk="1">
              <a:buClr>
                <a:srgbClr val="66FFFF"/>
              </a:buClr>
              <a:buFont typeface="Wingdings" pitchFamily="2" charset="2"/>
              <a:buChar char="S"/>
            </a:pPr>
            <a:r>
              <a:rPr lang="en-US" sz="2400" dirty="0">
                <a:solidFill>
                  <a:srgbClr val="FF9900"/>
                </a:solidFill>
              </a:rPr>
              <a:t>47 XYY</a:t>
            </a:r>
            <a:endParaRPr lang="en-US" sz="2400" b="1" i="1" dirty="0">
              <a:solidFill>
                <a:srgbClr val="FF9900"/>
              </a:solidFill>
            </a:endParaRPr>
          </a:p>
          <a:p>
            <a:pPr marL="488950" indent="-381000" eaLnBrk="1">
              <a:buClr>
                <a:srgbClr val="FFFF00"/>
              </a:buClr>
              <a:buFont typeface="Arial" charset="0"/>
              <a:buAutoNum type="arabicPeriod" startAt="4"/>
            </a:pPr>
            <a:r>
              <a:rPr lang="en-US" sz="2400" b="1" i="1" dirty="0" err="1">
                <a:solidFill>
                  <a:srgbClr val="FFFF00"/>
                </a:solidFill>
              </a:rPr>
              <a:t>Mosaicim</a:t>
            </a:r>
            <a:r>
              <a:rPr lang="en-US" sz="2400" b="1" i="1" dirty="0">
                <a:solidFill>
                  <a:srgbClr val="FFFF00"/>
                </a:solidFill>
              </a:rPr>
              <a:t>:</a:t>
            </a:r>
            <a:endParaRPr lang="en-US" sz="2400" i="1" dirty="0">
              <a:solidFill>
                <a:srgbClr val="FFFF00"/>
              </a:solidFill>
            </a:endParaRPr>
          </a:p>
          <a:p>
            <a:pPr marL="488950" indent="-381000" eaLnBrk="1">
              <a:buClr>
                <a:srgbClr val="FFFF00"/>
              </a:buClr>
              <a:buFont typeface="Arial" charset="0"/>
              <a:buNone/>
            </a:pPr>
            <a:r>
              <a:rPr lang="en-US" sz="2400" dirty="0"/>
              <a:t>     Is the presence of 2 or more different chromosome constitution in different cells of same individual. Examples include:</a:t>
            </a:r>
          </a:p>
          <a:p>
            <a:pPr marL="488950" indent="-381000" eaLnBrk="1">
              <a:buClr>
                <a:srgbClr val="FFFF00"/>
              </a:buClr>
              <a:buFont typeface="Wingdings" pitchFamily="2" charset="2"/>
              <a:buChar char="S"/>
            </a:pPr>
            <a:r>
              <a:rPr lang="en-US" sz="2400" i="1" dirty="0">
                <a:solidFill>
                  <a:srgbClr val="FF9900"/>
                </a:solidFill>
              </a:rPr>
              <a:t>46XX/47XX +21</a:t>
            </a:r>
            <a:r>
              <a:rPr lang="en-US" sz="2400" dirty="0"/>
              <a:t>: </a:t>
            </a:r>
            <a:r>
              <a:rPr lang="en-US" sz="2400" dirty="0" err="1"/>
              <a:t>mosaicim</a:t>
            </a:r>
            <a:r>
              <a:rPr lang="en-US" sz="2400" dirty="0"/>
              <a:t> for trisomy 21</a:t>
            </a:r>
          </a:p>
          <a:p>
            <a:pPr marL="488950" indent="-381000" eaLnBrk="1">
              <a:buClr>
                <a:srgbClr val="FFFF00"/>
              </a:buClr>
              <a:buFont typeface="Wingdings" pitchFamily="2" charset="2"/>
              <a:buChar char="S"/>
            </a:pPr>
            <a:r>
              <a:rPr lang="en-US" sz="2400" i="1" dirty="0">
                <a:solidFill>
                  <a:srgbClr val="FF9900"/>
                </a:solidFill>
              </a:rPr>
              <a:t>45X/46XX/47XXX</a:t>
            </a:r>
            <a:r>
              <a:rPr lang="en-US" sz="2400" dirty="0"/>
              <a:t>: </a:t>
            </a:r>
            <a:r>
              <a:rPr lang="en-US" sz="2400" dirty="0" err="1"/>
              <a:t>mosaicim</a:t>
            </a:r>
            <a:r>
              <a:rPr lang="en-US" sz="2400" dirty="0"/>
              <a:t> for monosomy and trisomy 21</a:t>
            </a:r>
          </a:p>
          <a:p>
            <a:pPr marL="488950" indent="-381000" eaLnBrk="1">
              <a:buFont typeface="Arial" charset="0"/>
              <a:buNone/>
            </a:pPr>
            <a:r>
              <a:rPr lang="en-US" sz="2400" dirty="0"/>
              <a:t>     </a:t>
            </a:r>
            <a:r>
              <a:rPr lang="en-US" sz="2400" b="1" i="1" dirty="0" err="1">
                <a:solidFill>
                  <a:srgbClr val="FF0000"/>
                </a:solidFill>
              </a:rPr>
              <a:t>Mosaicim</a:t>
            </a:r>
            <a:r>
              <a:rPr lang="en-US" sz="2400" b="1" i="1" dirty="0">
                <a:solidFill>
                  <a:srgbClr val="FF0000"/>
                </a:solidFill>
              </a:rPr>
              <a:t> should be suspected in: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</a:p>
          <a:p>
            <a:pPr marL="488950" indent="-381000" eaLnBrk="1">
              <a:buClr>
                <a:srgbClr val="FF9900"/>
              </a:buClr>
              <a:buFont typeface="Wingdings" pitchFamily="2" charset="2"/>
              <a:buChar char="S"/>
            </a:pPr>
            <a:r>
              <a:rPr lang="en-US" sz="2400" i="1" dirty="0"/>
              <a:t>Milder cases</a:t>
            </a:r>
            <a:r>
              <a:rPr lang="en-US" sz="2400" dirty="0"/>
              <a:t> </a:t>
            </a:r>
            <a:r>
              <a:rPr lang="en-US" sz="2400" i="1" dirty="0"/>
              <a:t>of known suspected clinical syndrome or</a:t>
            </a:r>
            <a:r>
              <a:rPr lang="en-US" sz="2400" dirty="0"/>
              <a:t> </a:t>
            </a:r>
          </a:p>
          <a:p>
            <a:pPr marL="488950" indent="-381000" eaLnBrk="1">
              <a:buClr>
                <a:srgbClr val="FF9900"/>
              </a:buClr>
              <a:buFont typeface="Wingdings" pitchFamily="2" charset="2"/>
              <a:buChar char="S"/>
            </a:pPr>
            <a:r>
              <a:rPr lang="en-US" sz="2400" i="1" dirty="0"/>
              <a:t>If the patient skin shows patchy or streaky hypo or hyper pigmentation. </a:t>
            </a:r>
          </a:p>
          <a:p>
            <a:pPr marL="488950" indent="-381000" eaLnBrk="1">
              <a:buClr>
                <a:srgbClr val="FF9900"/>
              </a:buClr>
              <a:buFont typeface="Wingdings" pitchFamily="2" charset="2"/>
              <a:buNone/>
            </a:pPr>
            <a:r>
              <a:rPr lang="en-US" sz="2400" i="1" dirty="0"/>
              <a:t>     The prognosis is better.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1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1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1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1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1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1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1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1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9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9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19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19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96913" y="2789238"/>
            <a:ext cx="8605837" cy="1260475"/>
          </a:xfrm>
        </p:spPr>
        <p:txBody>
          <a:bodyPr/>
          <a:lstStyle/>
          <a:p>
            <a:pPr eaLnBrk="1"/>
            <a:r>
              <a:rPr lang="en-US" i="1">
                <a:solidFill>
                  <a:srgbClr val="FFFF00"/>
                </a:solidFill>
              </a:rPr>
              <a:t>MULTIFACTORIAL INHERITANCE</a:t>
            </a:r>
            <a:r>
              <a:rPr lang="en-US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3513" y="0"/>
            <a:ext cx="9182100" cy="6862763"/>
          </a:xfrm>
        </p:spPr>
        <p:txBody>
          <a:bodyPr/>
          <a:lstStyle/>
          <a:p>
            <a:pPr eaLnBrk="1"/>
            <a:endParaRPr lang="en-US" sz="2800" dirty="0"/>
          </a:p>
          <a:p>
            <a:pPr eaLnBrk="1">
              <a:buClr>
                <a:srgbClr val="FF9900"/>
              </a:buClr>
              <a:buFont typeface="Wingdings" pitchFamily="2" charset="2"/>
              <a:buChar char="S"/>
            </a:pPr>
            <a:r>
              <a:rPr lang="en-US" sz="2800" dirty="0"/>
              <a:t>Many common conditions, like the height, are familial and are the results of action of </a:t>
            </a:r>
            <a:r>
              <a:rPr lang="en-US" sz="2800" b="1" i="1" dirty="0">
                <a:solidFill>
                  <a:srgbClr val="FFFF00"/>
                </a:solidFill>
              </a:rPr>
              <a:t>multiple rather than single gene</a:t>
            </a:r>
            <a:r>
              <a:rPr lang="en-US" sz="2800" dirty="0"/>
              <a:t>. </a:t>
            </a:r>
          </a:p>
          <a:p>
            <a:pPr eaLnBrk="1">
              <a:buClr>
                <a:srgbClr val="FF9900"/>
              </a:buClr>
              <a:buFont typeface="Wingdings" pitchFamily="2" charset="2"/>
              <a:buChar char="S"/>
            </a:pPr>
            <a:r>
              <a:rPr lang="en-US" sz="2800" b="1" i="1" dirty="0">
                <a:solidFill>
                  <a:srgbClr val="FFFF00"/>
                </a:solidFill>
              </a:rPr>
              <a:t>Environmental factor </a:t>
            </a:r>
            <a:r>
              <a:rPr lang="en-US" sz="2800" dirty="0"/>
              <a:t>e.g. diet also contribute to the traits </a:t>
            </a:r>
          </a:p>
          <a:p>
            <a:pPr eaLnBrk="1">
              <a:buClr>
                <a:srgbClr val="FF9900"/>
              </a:buClr>
              <a:buFont typeface="Wingdings" pitchFamily="2" charset="2"/>
              <a:buChar char="S"/>
            </a:pPr>
            <a:r>
              <a:rPr lang="en-US" sz="2800" dirty="0"/>
              <a:t>In polygenic conditions, the </a:t>
            </a:r>
            <a:r>
              <a:rPr lang="en-US" sz="2800" b="1" i="1" dirty="0">
                <a:solidFill>
                  <a:srgbClr val="FFFF00"/>
                </a:solidFill>
              </a:rPr>
              <a:t>concordance rate </a:t>
            </a:r>
            <a:r>
              <a:rPr lang="en-US" sz="2800" dirty="0"/>
              <a:t>for identical twins is higher than that seen in dizygotic twin but still not 100% indicating both genetic and environmental factors. </a:t>
            </a:r>
          </a:p>
          <a:p>
            <a:pPr eaLnBrk="1">
              <a:buClr>
                <a:srgbClr val="FF9900"/>
              </a:buClr>
              <a:buFont typeface="Wingdings" pitchFamily="2" charset="2"/>
              <a:buChar char="S"/>
            </a:pPr>
            <a:r>
              <a:rPr lang="en-US" sz="2800" dirty="0"/>
              <a:t>The risk of </a:t>
            </a:r>
            <a:r>
              <a:rPr lang="en-US" sz="2800" b="1" i="1" dirty="0">
                <a:solidFill>
                  <a:srgbClr val="FFFF00"/>
                </a:solidFill>
              </a:rPr>
              <a:t>relatives</a:t>
            </a:r>
            <a:r>
              <a:rPr lang="en-US" sz="2800" dirty="0"/>
              <a:t> of affected persons is increase and the risk is higher for first degree relative and lower for more distant relatives (the risk for those is higher than the general population). </a:t>
            </a:r>
          </a:p>
          <a:p>
            <a:pPr eaLnBrk="1">
              <a:buClr>
                <a:srgbClr val="FF9900"/>
              </a:buClr>
              <a:buSzTx/>
              <a:buFont typeface="Wingdings" pitchFamily="2" charset="2"/>
              <a:buChar char="S"/>
            </a:pPr>
            <a:r>
              <a:rPr lang="en-US" sz="2800" dirty="0"/>
              <a:t>The risk of </a:t>
            </a:r>
            <a:r>
              <a:rPr lang="en-US" sz="2800" b="1" i="1" dirty="0">
                <a:solidFill>
                  <a:srgbClr val="FFFF00"/>
                </a:solidFill>
              </a:rPr>
              <a:t>recurrence</a:t>
            </a:r>
            <a:r>
              <a:rPr lang="en-US" sz="2800" dirty="0"/>
              <a:t> varies with the number of affected family member e.g. </a:t>
            </a:r>
          </a:p>
          <a:p>
            <a:pPr eaLnBrk="1">
              <a:buClr>
                <a:srgbClr val="FF0000"/>
              </a:buClr>
              <a:buSzTx/>
              <a:buFont typeface="Wingdings" pitchFamily="2" charset="2"/>
              <a:buChar char="F"/>
            </a:pPr>
            <a:r>
              <a:rPr lang="en-US" sz="2800" dirty="0"/>
              <a:t>one child born with open neural tube defect: the risk 2-3 % </a:t>
            </a:r>
          </a:p>
          <a:p>
            <a:pPr eaLnBrk="1">
              <a:buClr>
                <a:srgbClr val="FF0000"/>
              </a:buClr>
              <a:buSzTx/>
              <a:buFont typeface="Wingdings" pitchFamily="2" charset="2"/>
              <a:buChar char="F"/>
            </a:pPr>
            <a:r>
              <a:rPr lang="en-US" sz="2800" dirty="0"/>
              <a:t>second child affected : the risk become 10 – 12%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7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7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7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7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47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7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47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47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47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47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47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7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47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47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4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15913" y="274638"/>
            <a:ext cx="9601200" cy="7086600"/>
          </a:xfrm>
        </p:spPr>
        <p:txBody>
          <a:bodyPr/>
          <a:lstStyle/>
          <a:p>
            <a:pPr eaLnBrk="1">
              <a:buClr>
                <a:srgbClr val="FF9900"/>
              </a:buClr>
              <a:buSzTx/>
              <a:buFont typeface="Wingdings" pitchFamily="2" charset="2"/>
              <a:buChar char="S"/>
            </a:pPr>
            <a:r>
              <a:rPr lang="en-US" sz="2800" dirty="0"/>
              <a:t>The </a:t>
            </a:r>
            <a:r>
              <a:rPr lang="en-US" sz="2800" b="1" i="1" dirty="0">
                <a:solidFill>
                  <a:srgbClr val="FFFF00"/>
                </a:solidFill>
              </a:rPr>
              <a:t>risk of recurrence </a:t>
            </a:r>
            <a:r>
              <a:rPr lang="en-US" sz="2800" dirty="0"/>
              <a:t>is higher if the defect is more sever e.g. in Hirschsprung disease, the longer the </a:t>
            </a:r>
            <a:r>
              <a:rPr lang="en-US" sz="2800" dirty="0" err="1"/>
              <a:t>aganglionic</a:t>
            </a:r>
            <a:r>
              <a:rPr lang="en-US" sz="2800" dirty="0"/>
              <a:t> segment, the higher the recurrence risk. </a:t>
            </a:r>
          </a:p>
          <a:p>
            <a:pPr eaLnBrk="1">
              <a:buClr>
                <a:srgbClr val="FF9900"/>
              </a:buClr>
              <a:buSzTx/>
              <a:buFont typeface="Wingdings" pitchFamily="2" charset="2"/>
              <a:buChar char="S"/>
            </a:pPr>
            <a:r>
              <a:rPr lang="en-US" sz="2800" b="1" i="1" dirty="0">
                <a:solidFill>
                  <a:srgbClr val="FFFF00"/>
                </a:solidFill>
              </a:rPr>
              <a:t>Sex ratio </a:t>
            </a:r>
            <a:r>
              <a:rPr lang="en-US" sz="2800" dirty="0"/>
              <a:t>may not be equal. If a marked discrepancy exists, the recurrence risk is higher if a child of less commonly affected sex has the disorder e.g. pyloric stenosis is more common in male if the first affected child is a female, the recurrence risk is higher than if the child is male. </a:t>
            </a:r>
          </a:p>
          <a:p>
            <a:pPr eaLnBrk="1">
              <a:buClr>
                <a:srgbClr val="FF9900"/>
              </a:buClr>
              <a:buSzTx/>
              <a:buFont typeface="Wingdings" pitchFamily="2" charset="2"/>
              <a:buChar char="S"/>
            </a:pPr>
            <a:r>
              <a:rPr lang="en-US" sz="2800" b="1" i="1" dirty="0">
                <a:solidFill>
                  <a:srgbClr val="FFFF00"/>
                </a:solidFill>
              </a:rPr>
              <a:t>Examples</a:t>
            </a:r>
            <a:r>
              <a:rPr lang="en-US" sz="2800" dirty="0"/>
              <a:t> include anencephaly and spina bifida, hydrocephalus, CHD, CDH, club foot and pyloric stenosis.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5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5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5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2113" y="274638"/>
            <a:ext cx="9372600" cy="6934200"/>
          </a:xfrm>
        </p:spPr>
        <p:txBody>
          <a:bodyPr/>
          <a:lstStyle/>
          <a:p>
            <a:pPr marL="488950" indent="-381000" eaLnBrk="1">
              <a:buClr>
                <a:srgbClr val="FFFF00"/>
              </a:buClr>
              <a:buFont typeface="Arial" charset="0"/>
              <a:buAutoNum type="arabicPeriod" startAt="5"/>
            </a:pPr>
            <a:r>
              <a:rPr lang="en-US" sz="2400" b="1" i="1">
                <a:solidFill>
                  <a:srgbClr val="FFFF00"/>
                </a:solidFill>
              </a:rPr>
              <a:t>Uniparental disomy (UPD)</a:t>
            </a:r>
            <a:r>
              <a:rPr lang="en-US" sz="2400" b="1">
                <a:solidFill>
                  <a:srgbClr val="FFFF00"/>
                </a:solidFill>
              </a:rPr>
              <a:t>:</a:t>
            </a:r>
          </a:p>
          <a:p>
            <a:pPr marL="488950" indent="-381000" eaLnBrk="1">
              <a:buClr>
                <a:srgbClr val="FF0000"/>
              </a:buClr>
              <a:buFont typeface="Wingdings" pitchFamily="2" charset="2"/>
              <a:buChar char="S"/>
            </a:pPr>
            <a:r>
              <a:rPr lang="en-US" sz="1800"/>
              <a:t>Both copies of a particular chromosome are of the same parent. </a:t>
            </a:r>
          </a:p>
          <a:p>
            <a:pPr marL="488950" indent="-381000" eaLnBrk="1">
              <a:buClr>
                <a:srgbClr val="FF0000"/>
              </a:buClr>
              <a:buFont typeface="Wingdings" pitchFamily="2" charset="2"/>
              <a:buChar char="S"/>
            </a:pPr>
            <a:r>
              <a:rPr lang="en-US" sz="1800"/>
              <a:t>It has been documented for human chromosome 7, 11, 15 and X. </a:t>
            </a:r>
          </a:p>
          <a:p>
            <a:pPr marL="488950" indent="-381000" eaLnBrk="1">
              <a:buClr>
                <a:srgbClr val="FF0000"/>
              </a:buClr>
              <a:buFont typeface="Wingdings" pitchFamily="2" charset="2"/>
              <a:buChar char="S"/>
            </a:pPr>
            <a:r>
              <a:rPr lang="en-US" sz="1800"/>
              <a:t>It has been found in patient with Prader Willi, Angelman and Bechwith – Wiedemann syndromes. </a:t>
            </a:r>
          </a:p>
          <a:p>
            <a:pPr marL="488950" indent="-381000" eaLnBrk="1">
              <a:buClr>
                <a:srgbClr val="FF0000"/>
              </a:buClr>
              <a:buFont typeface="Wingdings" pitchFamily="2" charset="2"/>
              <a:buChar char="S"/>
            </a:pPr>
            <a:r>
              <a:rPr lang="en-US" sz="1800"/>
              <a:t>Clinically it cause sever prenatal and post natal growth retardation.</a:t>
            </a:r>
            <a:endParaRPr lang="en-US" sz="1800" b="1" i="1"/>
          </a:p>
          <a:p>
            <a:pPr marL="488950" indent="-381000" eaLnBrk="1">
              <a:buClr>
                <a:srgbClr val="FFFF00"/>
              </a:buClr>
              <a:buFont typeface="Arial" charset="0"/>
              <a:buAutoNum type="arabicPeriod" startAt="6"/>
            </a:pPr>
            <a:r>
              <a:rPr lang="en-US" sz="2400" b="1" i="1">
                <a:solidFill>
                  <a:srgbClr val="FFFF00"/>
                </a:solidFill>
              </a:rPr>
              <a:t>Contiguous gene syndrome</a:t>
            </a:r>
            <a:r>
              <a:rPr lang="en-US" sz="2400" b="1">
                <a:solidFill>
                  <a:srgbClr val="FFFF00"/>
                </a:solidFill>
              </a:rPr>
              <a:t>:</a:t>
            </a:r>
          </a:p>
          <a:p>
            <a:pPr marL="488950" indent="-381000" eaLnBrk="1">
              <a:buClr>
                <a:srgbClr val="FF0000"/>
              </a:buClr>
              <a:buFont typeface="Wingdings" pitchFamily="2" charset="2"/>
              <a:buChar char="S"/>
            </a:pPr>
            <a:r>
              <a:rPr lang="en-US" sz="1800"/>
              <a:t>It results when a deletion causes the loss of genes adjacent to each other on a chromosome.</a:t>
            </a:r>
          </a:p>
          <a:p>
            <a:pPr marL="488950" indent="-381000" eaLnBrk="1">
              <a:buClr>
                <a:srgbClr val="FF0000"/>
              </a:buClr>
              <a:buFont typeface="Wingdings" pitchFamily="2" charset="2"/>
              <a:buChar char="S"/>
            </a:pPr>
            <a:r>
              <a:rPr lang="en-US" sz="1800"/>
              <a:t>Examples are Prader Willi, Bechwith – Wiedemann, retinoblastoma and mental retardation and Wilms’ tumor with aniridia, genitourinary abnormalities and mental retardation.</a:t>
            </a:r>
            <a:endParaRPr lang="ar-IQ" sz="1800">
              <a:cs typeface="Times New Roman" pitchFamily="18" charset="0"/>
            </a:endParaRPr>
          </a:p>
          <a:p>
            <a:pPr marL="488950" indent="-381000" eaLnBrk="1">
              <a:buClr>
                <a:srgbClr val="FFFF00"/>
              </a:buClr>
              <a:buFont typeface="Arial" charset="0"/>
              <a:buAutoNum type="arabicPeriod" startAt="7"/>
            </a:pPr>
            <a:r>
              <a:rPr lang="en-US" sz="2400" b="1" i="1">
                <a:solidFill>
                  <a:srgbClr val="FFFF00"/>
                </a:solidFill>
              </a:rPr>
              <a:t>Chromosomal fragility</a:t>
            </a:r>
            <a:r>
              <a:rPr lang="en-US" sz="2400" b="1">
                <a:solidFill>
                  <a:srgbClr val="FFFF00"/>
                </a:solidFill>
              </a:rPr>
              <a:t>:</a:t>
            </a:r>
            <a:endParaRPr lang="en-US" sz="2400">
              <a:solidFill>
                <a:srgbClr val="FFFF00"/>
              </a:solidFill>
            </a:endParaRPr>
          </a:p>
          <a:p>
            <a:pPr marL="488950" indent="-381000" eaLnBrk="1">
              <a:buClr>
                <a:srgbClr val="FF0000"/>
              </a:buClr>
              <a:buFont typeface="Wingdings" pitchFamily="2" charset="2"/>
              <a:buChar char="S"/>
            </a:pPr>
            <a:r>
              <a:rPr lang="en-US" sz="1800"/>
              <a:t>It is well known to be caused by radiation, certain chemical and viruses leading to chromosome breaks and re arrangements. </a:t>
            </a:r>
          </a:p>
          <a:p>
            <a:pPr marL="488950" indent="-381000" eaLnBrk="1">
              <a:buClr>
                <a:srgbClr val="FF0000"/>
              </a:buClr>
              <a:buFont typeface="Wingdings" pitchFamily="2" charset="2"/>
              <a:buChar char="S"/>
            </a:pPr>
            <a:r>
              <a:rPr lang="en-US" sz="1800"/>
              <a:t>However, some autosomal recessive syndromes with DNA repair defects are associated with a greatly increased risk of chromosomal aberrations. Examples include: </a:t>
            </a:r>
          </a:p>
          <a:p>
            <a:pPr marL="488950" indent="-381000" eaLnBrk="1">
              <a:buClr>
                <a:srgbClr val="FF0000"/>
              </a:buClr>
              <a:buFont typeface="Wingdings" pitchFamily="2" charset="2"/>
              <a:buChar char="F"/>
            </a:pPr>
            <a:r>
              <a:rPr lang="en-US" sz="1800" i="1">
                <a:solidFill>
                  <a:srgbClr val="FFFF00"/>
                </a:solidFill>
              </a:rPr>
              <a:t>Bloom syndrome:</a:t>
            </a:r>
            <a:r>
              <a:rPr lang="en-US" sz="1800"/>
              <a:t> small stature and development of telangiectasias on exposure to sun light.</a:t>
            </a:r>
          </a:p>
          <a:p>
            <a:pPr marL="488950" indent="-381000" eaLnBrk="1">
              <a:buClr>
                <a:srgbClr val="FF0000"/>
              </a:buClr>
              <a:buFont typeface="Wingdings" pitchFamily="2" charset="2"/>
              <a:buChar char="F"/>
            </a:pPr>
            <a:r>
              <a:rPr lang="en-US" sz="1800" i="1">
                <a:solidFill>
                  <a:srgbClr val="FFFF00"/>
                </a:solidFill>
              </a:rPr>
              <a:t>Fanconi anemia: </a:t>
            </a:r>
          </a:p>
          <a:p>
            <a:pPr marL="488950" indent="-381000" eaLnBrk="1">
              <a:buClr>
                <a:srgbClr val="FF0000"/>
              </a:buClr>
              <a:buFont typeface="Wingdings" pitchFamily="2" charset="2"/>
              <a:buChar char="F"/>
            </a:pPr>
            <a:r>
              <a:rPr lang="en-US" sz="1800" i="1">
                <a:solidFill>
                  <a:srgbClr val="FFFF00"/>
                </a:solidFill>
              </a:rPr>
              <a:t>Ataxia telangiectasia (Louis – Bar syndrome):</a:t>
            </a:r>
            <a:r>
              <a:rPr lang="en-US" sz="1800"/>
              <a:t> telangiectasias of skin and sclera and immune deficiency and progressive ataxia.</a:t>
            </a:r>
            <a:r>
              <a:rPr lang="en-US" sz="15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2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2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2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2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2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2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2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2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2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2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39713" y="198438"/>
            <a:ext cx="9601200" cy="7162800"/>
          </a:xfrm>
        </p:spPr>
        <p:txBody>
          <a:bodyPr/>
          <a:lstStyle/>
          <a:p>
            <a:pPr marL="488950" indent="-381000" eaLnBrk="1">
              <a:buClr>
                <a:srgbClr val="FFFF00"/>
              </a:buClr>
              <a:buFont typeface="Arial" charset="0"/>
              <a:buAutoNum type="arabicPeriod" startAt="8"/>
            </a:pPr>
            <a:endParaRPr lang="en-US" sz="2400" b="1" i="1">
              <a:solidFill>
                <a:srgbClr val="FFFF00"/>
              </a:solidFill>
            </a:endParaRPr>
          </a:p>
          <a:p>
            <a:pPr marL="488950" indent="-381000" eaLnBrk="1">
              <a:buClr>
                <a:srgbClr val="FFFF00"/>
              </a:buClr>
              <a:buFont typeface="Arial" charset="0"/>
              <a:buAutoNum type="arabicPeriod" startAt="8"/>
            </a:pPr>
            <a:r>
              <a:rPr lang="en-US" sz="2800" b="1" i="1">
                <a:solidFill>
                  <a:srgbClr val="FFFF00"/>
                </a:solidFill>
              </a:rPr>
              <a:t>Chromosomal abnormalities in cancer </a:t>
            </a:r>
            <a:r>
              <a:rPr lang="en-US" sz="2800" b="1">
                <a:solidFill>
                  <a:srgbClr val="FFFF00"/>
                </a:solidFill>
              </a:rPr>
              <a:t>:</a:t>
            </a:r>
            <a:endParaRPr lang="en-US" sz="2800">
              <a:solidFill>
                <a:srgbClr val="FFFF00"/>
              </a:solidFill>
            </a:endParaRPr>
          </a:p>
          <a:p>
            <a:pPr marL="488950" indent="-381000" eaLnBrk="1">
              <a:buClr>
                <a:srgbClr val="FFFF00"/>
              </a:buClr>
              <a:buSzTx/>
              <a:buFont typeface="Wingdings" pitchFamily="2" charset="2"/>
              <a:buChar char="z"/>
            </a:pPr>
            <a:r>
              <a:rPr lang="en-US" sz="2800"/>
              <a:t>Numerical and structural chromosome abnormalities are often identified in hematopoietic and solid tumor neoplasm in individuals with otherwise normal chromosome, it could be : </a:t>
            </a:r>
          </a:p>
          <a:p>
            <a:pPr marL="488950" indent="-381000" eaLnBrk="1">
              <a:buClr>
                <a:srgbClr val="FF9900"/>
              </a:buClr>
              <a:buSzTx/>
              <a:buFont typeface="Wingdings" pitchFamily="2" charset="2"/>
              <a:buChar char="Z"/>
            </a:pPr>
            <a:r>
              <a:rPr lang="en-US" sz="2800" b="1" i="1">
                <a:solidFill>
                  <a:srgbClr val="FF0000"/>
                </a:solidFill>
              </a:rPr>
              <a:t>Primary:</a:t>
            </a:r>
            <a:r>
              <a:rPr lang="en-US" sz="2800"/>
              <a:t> their presence is necessary for the initiation of cancer e.g. 13q- in retinoblastoma. </a:t>
            </a:r>
          </a:p>
          <a:p>
            <a:pPr marL="488950" indent="-381000" eaLnBrk="1">
              <a:buClr>
                <a:srgbClr val="FF9900"/>
              </a:buClr>
              <a:buSzTx/>
              <a:buFont typeface="Wingdings" pitchFamily="2" charset="2"/>
              <a:buChar char="Z"/>
            </a:pPr>
            <a:r>
              <a:rPr lang="en-US" sz="2800" b="1" i="1">
                <a:solidFill>
                  <a:srgbClr val="FF0000"/>
                </a:solidFill>
              </a:rPr>
              <a:t>Secondary:</a:t>
            </a:r>
            <a:r>
              <a:rPr lang="en-US" sz="2800"/>
              <a:t> abnormalities appear in somatic cells de novo only after the cancer has developed e.g. Philadelphia chromosome t {9; 22} {q34; q11} in acute and chronic myeloid leukemia. </a:t>
            </a:r>
          </a:p>
          <a:p>
            <a:pPr marL="488950" indent="-381000" eaLnBrk="1">
              <a:buClr>
                <a:srgbClr val="FFFF00"/>
              </a:buClr>
              <a:buSzTx/>
              <a:buFont typeface="Wingdings" pitchFamily="2" charset="2"/>
              <a:buChar char="z"/>
            </a:pPr>
            <a:r>
              <a:rPr lang="en-US" sz="2800"/>
              <a:t>The primary and secondary chromosomal abnormalities are specific for particular neoplasm and can be used for </a:t>
            </a:r>
            <a:r>
              <a:rPr lang="en-US" sz="2800" b="1" i="1">
                <a:solidFill>
                  <a:srgbClr val="66FFFF"/>
                </a:solidFill>
              </a:rPr>
              <a:t>diagnosis or prognosis</a:t>
            </a:r>
            <a:r>
              <a:rPr lang="en-US" sz="2800"/>
              <a:t> e.g. Philadelphia chromosome is good prognostic sign in chronic myelogenous leukemia and indicate a poor prognosis in ALL.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build="p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3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3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1536</TotalTime>
  <Words>3223</Words>
  <Application>Microsoft Office PowerPoint</Application>
  <PresentationFormat>Custom</PresentationFormat>
  <Paragraphs>243</Paragraphs>
  <Slides>72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8" baseType="lpstr">
      <vt:lpstr>Arial</vt:lpstr>
      <vt:lpstr>Courier New</vt:lpstr>
      <vt:lpstr>StarSymbol</vt:lpstr>
      <vt:lpstr>Times New Roman</vt:lpstr>
      <vt:lpstr>Wingdings</vt:lpstr>
      <vt:lpstr>Default Design</vt:lpstr>
      <vt:lpstr>GENETICS</vt:lpstr>
      <vt:lpstr>Introduction </vt:lpstr>
      <vt:lpstr>Cytogenetic </vt:lpstr>
      <vt:lpstr>Principles of genetics - Cytogenetic </vt:lpstr>
      <vt:lpstr>Chromosomal abnormalities </vt:lpstr>
      <vt:lpstr>PowerPoint Presentation</vt:lpstr>
      <vt:lpstr>PowerPoint Presentation</vt:lpstr>
      <vt:lpstr>PowerPoint Presentation</vt:lpstr>
      <vt:lpstr>PowerPoint Presentation</vt:lpstr>
      <vt:lpstr>Down syndrome trisomy 21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EDWARD SYNDROME  (trisomy 18)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PATAU SYNDROME  (trisomy 13)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TURNER SYNDROME  (monosomy X, gonadal dysgensis)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KLINEFELTER SYNDROME  (XXY)</vt:lpstr>
      <vt:lpstr>PowerPoint Presentation</vt:lpstr>
      <vt:lpstr>PowerPoint Presentation</vt:lpstr>
      <vt:lpstr>PowerPoint Presentation</vt:lpstr>
      <vt:lpstr>Molecular genetics </vt:lpstr>
      <vt:lpstr>PowerPoint Presentation</vt:lpstr>
      <vt:lpstr>PowerPoint Presentation</vt:lpstr>
      <vt:lpstr>AUTOSOMAL DOMINANT INHERITANCE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AUTOSOMAL RECESSIVE INHERETENCE</vt:lpstr>
      <vt:lpstr>PowerPoint Presentation</vt:lpstr>
      <vt:lpstr>PowerPoint Presentation</vt:lpstr>
      <vt:lpstr>PowerPoint Presentation</vt:lpstr>
      <vt:lpstr>PowerPoint Presentation</vt:lpstr>
      <vt:lpstr>X LINKED RECESSIVE INHERITANCE </vt:lpstr>
      <vt:lpstr>PowerPoint Presentation</vt:lpstr>
      <vt:lpstr>PowerPoint Presentation</vt:lpstr>
      <vt:lpstr>PowerPoint Presentation</vt:lpstr>
      <vt:lpstr>X LINKED DOMINANT INHERITANCE</vt:lpstr>
      <vt:lpstr>PowerPoint Presentation</vt:lpstr>
      <vt:lpstr>PowerPoint Presentation</vt:lpstr>
      <vt:lpstr>Hypophosphatemic  Vitamin D resistant rickets </vt:lpstr>
      <vt:lpstr>PowerPoint Presentation</vt:lpstr>
      <vt:lpstr>MULTIFACTORIAL INHERITANCE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Isam AL Zwaini</cp:lastModifiedBy>
  <cp:revision>91</cp:revision>
  <dcterms:modified xsi:type="dcterms:W3CDTF">2023-12-20T06:56:13Z</dcterms:modified>
</cp:coreProperties>
</file>