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49" autoAdjust="0"/>
  </p:normalViewPr>
  <p:slideViewPr>
    <p:cSldViewPr>
      <p:cViewPr varScale="1">
        <p:scale>
          <a:sx n="79" d="100"/>
          <a:sy n="79" d="100"/>
        </p:scale>
        <p:origin x="80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6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8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5793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21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40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688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65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7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8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6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8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3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4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70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1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5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0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971800"/>
            <a:ext cx="7772400" cy="2743200"/>
          </a:xfrm>
        </p:spPr>
        <p:txBody>
          <a:bodyPr>
            <a:noAutofit/>
          </a:bodyPr>
          <a:lstStyle/>
          <a:p>
            <a:endParaRPr lang="ar-IQ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>
                <a:latin typeface="Aharoni" pitchFamily="2" charset="-79"/>
                <a:cs typeface="Aharoni" pitchFamily="2" charset="-79"/>
              </a:rPr>
              <a:t>Qauitative analysis of organic compounds </a:t>
            </a:r>
            <a:endParaRPr lang="ar-IQ" sz="4000" dirty="0">
              <a:latin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6754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449763"/>
          </a:xfrm>
        </p:spPr>
        <p:txBody>
          <a:bodyPr/>
          <a:lstStyle/>
          <a:p>
            <a:pPr algn="l" rtl="0">
              <a:lnSpc>
                <a:spcPct val="200000"/>
              </a:lnSpc>
            </a:pPr>
            <a:r>
              <a:rPr lang="en-US" dirty="0"/>
              <a:t>*</a:t>
            </a:r>
            <a:r>
              <a:rPr lang="en-US" sz="2800" b="1" i="1" u="sng" dirty="0"/>
              <a:t>single</a:t>
            </a:r>
            <a:endParaRPr lang="en-US" sz="2800" b="1" dirty="0"/>
          </a:p>
          <a:p>
            <a:pPr algn="l" rtl="0">
              <a:lnSpc>
                <a:spcPct val="200000"/>
              </a:lnSpc>
            </a:pPr>
            <a:r>
              <a:rPr lang="en-US" sz="2800" b="1" dirty="0"/>
              <a:t>*</a:t>
            </a:r>
            <a:r>
              <a:rPr lang="en-US" sz="2800" b="1" i="1" u="sng" dirty="0"/>
              <a:t>mixture</a:t>
            </a:r>
            <a:r>
              <a:rPr lang="en-US" sz="2800" b="1" dirty="0"/>
              <a:t> </a:t>
            </a:r>
            <a:r>
              <a:rPr lang="en-US" sz="2800" dirty="0"/>
              <a:t>(impurities)</a:t>
            </a:r>
          </a:p>
          <a:p>
            <a:pPr marL="137160" indent="0" algn="l" rtl="0">
              <a:buNone/>
            </a:pPr>
            <a:r>
              <a:rPr lang="en-US" sz="2800" dirty="0"/>
              <a:t>    _as side products resulted during the </a:t>
            </a:r>
            <a:r>
              <a:rPr lang="en-US" dirty="0"/>
              <a:t>     </a:t>
            </a:r>
          </a:p>
          <a:p>
            <a:pPr marL="137160" indent="0" algn="l" rtl="0">
              <a:buNone/>
            </a:pPr>
            <a:r>
              <a:rPr lang="en-US" sz="2800" dirty="0"/>
              <a:t>      preparation of the organic compound       </a:t>
            </a:r>
          </a:p>
          <a:p>
            <a:pPr marL="137160" indent="0" algn="l" rtl="0">
              <a:buNone/>
            </a:pPr>
            <a:r>
              <a:rPr lang="en-US" sz="2800" dirty="0"/>
              <a:t>    _ or may be decomposition products of the </a:t>
            </a:r>
          </a:p>
          <a:p>
            <a:pPr marL="137160" indent="0" algn="l" rtl="0">
              <a:buNone/>
            </a:pPr>
            <a:r>
              <a:rPr lang="en-US" dirty="0"/>
              <a:t>       </a:t>
            </a:r>
            <a:r>
              <a:rPr lang="en-US" sz="2800" dirty="0"/>
              <a:t>original pure organic compound 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229298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88613"/>
            <a:ext cx="6705600" cy="2854787"/>
          </a:xfrm>
        </p:spPr>
        <p:txBody>
          <a:bodyPr>
            <a:normAutofit fontScale="77500" lnSpcReduction="20000"/>
          </a:bodyPr>
          <a:lstStyle/>
          <a:p>
            <a:pPr marL="137160" indent="0" algn="just" rtl="0">
              <a:lnSpc>
                <a:spcPct val="200000"/>
              </a:lnSpc>
              <a:buNone/>
            </a:pPr>
            <a:r>
              <a:rPr lang="en-US" sz="3200" b="1" dirty="0"/>
              <a:t> Good separation and purification should precede qualitative analysis of organic compounds so that identification will be successful</a:t>
            </a:r>
            <a:endParaRPr lang="ar-IQ" sz="3200" b="1" dirty="0"/>
          </a:p>
        </p:txBody>
      </p:sp>
    </p:spTree>
    <p:extLst>
      <p:ext uri="{BB962C8B-B14F-4D97-AF65-F5344CB8AC3E}">
        <p14:creationId xmlns:p14="http://schemas.microsoft.com/office/powerpoint/2010/main" val="209241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137160" indent="0" algn="l" rtl="0">
              <a:lnSpc>
                <a:spcPct val="150000"/>
              </a:lnSpc>
              <a:buNone/>
            </a:pPr>
            <a:r>
              <a:rPr lang="en-US" dirty="0"/>
              <a:t>      </a:t>
            </a:r>
            <a:r>
              <a:rPr lang="en-US" sz="2400" dirty="0"/>
              <a:t>The qualitative analysis of any organic compound should follow these steps:</a:t>
            </a:r>
            <a:endParaRPr lang="en-US" sz="2400" b="1" i="1" dirty="0"/>
          </a:p>
          <a:p>
            <a:pPr marL="137160" indent="0" algn="l" rtl="0">
              <a:lnSpc>
                <a:spcPct val="150000"/>
              </a:lnSpc>
              <a:buNone/>
            </a:pPr>
            <a:r>
              <a:rPr lang="en-US" sz="2400" b="1" i="1" dirty="0"/>
              <a:t> 1. Physical properties studying.</a:t>
            </a:r>
            <a:endParaRPr lang="en-US" sz="2400" dirty="0"/>
          </a:p>
          <a:p>
            <a:pPr lvl="0" algn="l" rtl="0">
              <a:lnSpc>
                <a:spcPct val="150000"/>
              </a:lnSpc>
            </a:pPr>
            <a:r>
              <a:rPr lang="en-US" sz="2400" dirty="0"/>
              <a:t>State of the organic compound (solid, liquid, gas)</a:t>
            </a:r>
          </a:p>
          <a:p>
            <a:pPr lvl="0" algn="l" rtl="0">
              <a:lnSpc>
                <a:spcPct val="150000"/>
              </a:lnSpc>
            </a:pPr>
            <a:r>
              <a:rPr lang="en-US" sz="2400" dirty="0"/>
              <a:t>Determination of the melting point or boiling point.</a:t>
            </a:r>
          </a:p>
          <a:p>
            <a:pPr lvl="0" algn="l" rtl="0">
              <a:lnSpc>
                <a:spcPct val="150000"/>
              </a:lnSpc>
            </a:pPr>
            <a:r>
              <a:rPr lang="en-US" sz="2400" dirty="0"/>
              <a:t>Color, taste, and odor of the compound.</a:t>
            </a:r>
          </a:p>
          <a:p>
            <a:pPr lvl="0" algn="l" rtl="0">
              <a:lnSpc>
                <a:spcPct val="150000"/>
              </a:lnSpc>
            </a:pPr>
            <a:r>
              <a:rPr lang="en-US" sz="2400" dirty="0"/>
              <a:t>Determination of the solubility group (solubility classification according to the general families). </a:t>
            </a:r>
          </a:p>
          <a:p>
            <a:pPr algn="l" rtl="0">
              <a:lnSpc>
                <a:spcPct val="150000"/>
              </a:lnSpc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062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5059363"/>
          </a:xfrm>
        </p:spPr>
        <p:txBody>
          <a:bodyPr>
            <a:normAutofit/>
          </a:bodyPr>
          <a:lstStyle/>
          <a:p>
            <a:pPr marL="137160" indent="0" algn="l" rtl="0">
              <a:buNone/>
            </a:pPr>
            <a:r>
              <a:rPr lang="en-US" b="1" i="1" dirty="0"/>
              <a:t>2. </a:t>
            </a:r>
            <a:r>
              <a:rPr lang="en-US" sz="2400" b="1" i="1" dirty="0"/>
              <a:t>Chemical properties studying.</a:t>
            </a:r>
            <a:endParaRPr lang="en-US" sz="2400" dirty="0"/>
          </a:p>
          <a:p>
            <a:pPr lvl="0" algn="l" rtl="0">
              <a:lnSpc>
                <a:spcPct val="150000"/>
              </a:lnSpc>
            </a:pPr>
            <a:r>
              <a:rPr lang="en-US" sz="2400" dirty="0"/>
              <a:t>Effect of the compound or its solution on litmus paper.</a:t>
            </a:r>
          </a:p>
          <a:p>
            <a:pPr lvl="0" algn="l" rtl="0">
              <a:lnSpc>
                <a:spcPct val="150000"/>
              </a:lnSpc>
            </a:pPr>
            <a:r>
              <a:rPr lang="en-US" sz="2400" dirty="0"/>
              <a:t>Determination of elements in the organic compound (nitrogen, sulfur, or halogens).</a:t>
            </a:r>
          </a:p>
          <a:p>
            <a:pPr lvl="0" algn="l" rtl="0">
              <a:lnSpc>
                <a:spcPct val="150000"/>
              </a:lnSpc>
            </a:pPr>
            <a:r>
              <a:rPr lang="en-US" sz="2400" dirty="0"/>
              <a:t>Detection of the organic groups, i.e. group classification to get more specific families.</a:t>
            </a:r>
          </a:p>
          <a:p>
            <a:pPr lvl="0" algn="l" rtl="0">
              <a:lnSpc>
                <a:spcPct val="150000"/>
              </a:lnSpc>
            </a:pPr>
            <a:r>
              <a:rPr lang="en-US" sz="2400" dirty="0"/>
              <a:t>Specific classification tests.</a:t>
            </a:r>
          </a:p>
          <a:p>
            <a:pPr lvl="0" algn="l" rtl="0">
              <a:lnSpc>
                <a:spcPct val="150000"/>
              </a:lnSpc>
            </a:pPr>
            <a:r>
              <a:rPr lang="en-US" sz="2400" dirty="0"/>
              <a:t>Preparation of derivatives</a:t>
            </a:r>
            <a:r>
              <a:rPr lang="en-US" dirty="0"/>
              <a:t>.</a:t>
            </a:r>
          </a:p>
          <a:p>
            <a:pPr algn="l" rtl="0">
              <a:lnSpc>
                <a:spcPct val="150000"/>
              </a:lnSpc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9707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181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Aharoni</vt:lpstr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DETERMINATION OF SOLUBILITY CLASS </dc:title>
  <dc:creator>azhar</dc:creator>
  <cp:lastModifiedBy>User 4208</cp:lastModifiedBy>
  <cp:revision>8</cp:revision>
  <dcterms:created xsi:type="dcterms:W3CDTF">2006-08-16T00:00:00Z</dcterms:created>
  <dcterms:modified xsi:type="dcterms:W3CDTF">2022-10-12T07:07:16Z</dcterms:modified>
</cp:coreProperties>
</file>