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 id="2147483708" r:id="rId2"/>
  </p:sldMasterIdLst>
  <p:notesMasterIdLst>
    <p:notesMasterId r:id="rId38"/>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2" r:id="rId18"/>
    <p:sldId id="274" r:id="rId19"/>
    <p:sldId id="275" r:id="rId20"/>
    <p:sldId id="286" r:id="rId21"/>
    <p:sldId id="287" r:id="rId22"/>
    <p:sldId id="288" r:id="rId23"/>
    <p:sldId id="289" r:id="rId24"/>
    <p:sldId id="276" r:id="rId25"/>
    <p:sldId id="277" r:id="rId26"/>
    <p:sldId id="278" r:id="rId27"/>
    <p:sldId id="279" r:id="rId28"/>
    <p:sldId id="280" r:id="rId29"/>
    <p:sldId id="281" r:id="rId30"/>
    <p:sldId id="282" r:id="rId31"/>
    <p:sldId id="283" r:id="rId32"/>
    <p:sldId id="290" r:id="rId33"/>
    <p:sldId id="291" r:id="rId34"/>
    <p:sldId id="284" r:id="rId35"/>
    <p:sldId id="285" r:id="rId36"/>
    <p:sldId id="292" r:id="rId3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9875" autoAdjust="0"/>
  </p:normalViewPr>
  <p:slideViewPr>
    <p:cSldViewPr>
      <p:cViewPr varScale="1">
        <p:scale>
          <a:sx n="82" d="100"/>
          <a:sy n="82" d="100"/>
        </p:scale>
        <p:origin x="1315" y="5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BEC10B6-2A5A-4360-B9EF-983A7D8E779D}" type="datetimeFigureOut">
              <a:rPr lang="en-US" smtClean="0"/>
              <a:t>22/11/02</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215A4F9-662F-4E33-AF75-B0A5AAFA98E4}" type="slidenum">
              <a:rPr lang="en-US" smtClean="0"/>
              <a:t>‹#›</a:t>
            </a:fld>
            <a:endParaRPr lang="en-US"/>
          </a:p>
        </p:txBody>
      </p:sp>
    </p:spTree>
    <p:extLst>
      <p:ext uri="{BB962C8B-B14F-4D97-AF65-F5344CB8AC3E}">
        <p14:creationId xmlns:p14="http://schemas.microsoft.com/office/powerpoint/2010/main" val="17479298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215A4F9-662F-4E33-AF75-B0A5AAFA98E4}" type="slidenum">
              <a:rPr lang="en-US" smtClean="0"/>
              <a:t>12</a:t>
            </a:fld>
            <a:endParaRPr lang="en-US"/>
          </a:p>
        </p:txBody>
      </p:sp>
    </p:spTree>
    <p:extLst>
      <p:ext uri="{BB962C8B-B14F-4D97-AF65-F5344CB8AC3E}">
        <p14:creationId xmlns:p14="http://schemas.microsoft.com/office/powerpoint/2010/main" val="14983372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ounded Rectangle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n-US"/>
              <a:t>Click to edit Master title style</a:t>
            </a:r>
          </a:p>
        </p:txBody>
      </p:sp>
      <p:sp>
        <p:nvSpPr>
          <p:cNvPr id="20" name="Subtitl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sp>
        <p:nvSpPr>
          <p:cNvPr id="19" name="Date Placeholder 18"/>
          <p:cNvSpPr>
            <a:spLocks noGrp="1"/>
          </p:cNvSpPr>
          <p:nvPr>
            <p:ph type="dt" sz="half" idx="10"/>
          </p:nvPr>
        </p:nvSpPr>
        <p:spPr/>
        <p:txBody>
          <a:bodyPr/>
          <a:lstStyle/>
          <a:p>
            <a:fld id="{1D8BD707-D9CF-40AE-B4C6-C98DA3205C09}" type="datetimeFigureOut">
              <a:rPr lang="en-US" smtClean="0"/>
              <a:pPr/>
              <a:t>22/11/02</a:t>
            </a:fld>
            <a:endParaRPr lang="en-US"/>
          </a:p>
        </p:txBody>
      </p:sp>
      <p:sp>
        <p:nvSpPr>
          <p:cNvPr id="8" name="Footer Placeholder 7"/>
          <p:cNvSpPr>
            <a:spLocks noGrp="1"/>
          </p:cNvSpPr>
          <p:nvPr>
            <p:ph type="ftr" sz="quarter" idx="11"/>
          </p:nvPr>
        </p:nvSpPr>
        <p:spPr/>
        <p:txBody>
          <a:bodyPr/>
          <a:lstStyle/>
          <a:p>
            <a:endParaRPr lang="en-US"/>
          </a:p>
        </p:txBody>
      </p:sp>
      <p:sp>
        <p:nvSpPr>
          <p:cNvPr id="11" name="Slide Number Placeholder 10"/>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p>
            <a:r>
              <a:rPr kumimoji="0" lang="en-US"/>
              <a:t>Click to edit Master title style</a:t>
            </a:r>
          </a:p>
        </p:txBody>
      </p:sp>
      <p:sp>
        <p:nvSpPr>
          <p:cNvPr id="3" name="Vertical Text Placeholder 2"/>
          <p:cNvSpPr>
            <a:spLocks noGrp="1"/>
          </p:cNvSpPr>
          <p:nvPr>
            <p:ph type="body" orient="vert" idx="1"/>
          </p:nvPr>
        </p:nvSpPr>
        <p:spPr>
          <a:xfrm>
            <a:off x="502920" y="530352"/>
            <a:ext cx="8183880" cy="4187952"/>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22/11/02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533400" y="533402"/>
            <a:ext cx="5943600" cy="525780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22/11/02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22/11/02</a:t>
            </a:fld>
            <a:endParaRPr lang="en-US"/>
          </a:p>
        </p:txBody>
      </p:sp>
      <p:sp>
        <p:nvSpPr>
          <p:cNvPr id="5" name="Footer Placeholder 4"/>
          <p:cNvSpPr>
            <a:spLocks noGrp="1"/>
          </p:cNvSpPr>
          <p:nvPr>
            <p:ph type="ftr" sz="quarter" idx="11"/>
          </p:nvPr>
        </p:nvSpPr>
        <p:spPr/>
        <p:txBody>
          <a:bodyPr/>
          <a:lstStyle/>
          <a:p>
            <a:endParaRPr lang="en-US"/>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B6F15528-21DE-4FAA-801E-634DDDAF4B2B}" type="slidenum">
              <a:rPr lang="en-US" smtClean="0"/>
              <a:pPr/>
              <a:t>‹#›</a:t>
            </a:fld>
            <a:endParaRPr lang="en-US"/>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en-US"/>
              <a:t>Click to edit Master title style</a:t>
            </a: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22/11/02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22/11/02</a:t>
            </a:fld>
            <a:endParaRPr lang="en-US"/>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en-US"/>
              <a:t>Click to edit Master title style</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en-US"/>
              <a:t>Click to edit Master title style</a:t>
            </a:r>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22/11/02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22/11/02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22/11/02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1D8BD707-D9CF-40AE-B4C6-C98DA3205C09}" type="datetimeFigureOut">
              <a:rPr lang="en-US" smtClean="0"/>
              <a:pPr/>
              <a:t>22/11/02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22/11/02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en-US"/>
              <a:t>Click to edit Master title style</a:t>
            </a: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p>
            <a:r>
              <a:rPr kumimoji="0" lang="en-US"/>
              <a:t>Click to edit Master title style</a:t>
            </a:r>
          </a:p>
        </p:txBody>
      </p:sp>
      <p:sp>
        <p:nvSpPr>
          <p:cNvPr id="3" name="Content Placeholder 2"/>
          <p:cNvSpPr>
            <a:spLocks noGrp="1"/>
          </p:cNvSpPr>
          <p:nvPr>
            <p:ph idx="1"/>
          </p:nvPr>
        </p:nvSpPr>
        <p:spPr>
          <a:xfrm>
            <a:off x="502920" y="530352"/>
            <a:ext cx="8183880" cy="41879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22/11/02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22/11/02</a:t>
            </a:fld>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endParaRPr lang="en-US"/>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en-US"/>
              <a:t>Click to edit Master title style</a:t>
            </a: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22/11/02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048577" y="395427"/>
            <a:ext cx="1485531" cy="578898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22/11/02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ounded Rectangle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en-US"/>
              <a:t>Click to edit Master title style</a:t>
            </a:r>
          </a:p>
        </p:txBody>
      </p:sp>
      <p:sp>
        <p:nvSpPr>
          <p:cNvPr id="3" name="Text Placeholder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22/11/02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22/11/02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nchor="b"/>
          <a:lstStyle>
            <a:lvl1pPr>
              <a:defRPr b="1"/>
            </a:lvl1pPr>
            <a:extLst/>
          </a:lstStyle>
          <a:p>
            <a:r>
              <a:rPr kumimoji="0" lang="en-US"/>
              <a:t>Click to edit Master title style</a:t>
            </a:r>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22/11/02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22/11/02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Date Placeholder 1"/>
          <p:cNvSpPr>
            <a:spLocks noGrp="1"/>
          </p:cNvSpPr>
          <p:nvPr>
            <p:ph type="dt" sz="half" idx="10"/>
          </p:nvPr>
        </p:nvSpPr>
        <p:spPr/>
        <p:txBody>
          <a:bodyPr/>
          <a:lstStyle/>
          <a:p>
            <a:fld id="{1D8BD707-D9CF-40AE-B4C6-C98DA3205C09}" type="datetimeFigureOut">
              <a:rPr lang="en-US" smtClean="0"/>
              <a:pPr/>
              <a:t>22/11/02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en-US"/>
              <a:t>Click to edit Master title style</a:t>
            </a:r>
          </a:p>
        </p:txBody>
      </p:sp>
      <p:sp>
        <p:nvSpPr>
          <p:cNvPr id="3" name="Text Placehold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22/11/02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ound Single Corner Rectangle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en-US"/>
              <a:t>Click to edit Master title style</a:t>
            </a:r>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22/11/02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n-US"/>
              <a:t>Click icon to add picture</a:t>
            </a:r>
          </a:p>
        </p:txBody>
      </p:sp>
    </p:spTree>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Title Placeholder 12"/>
          <p:cNvSpPr>
            <a:spLocks noGrp="1"/>
          </p:cNvSpPr>
          <p:nvPr>
            <p:ph type="title"/>
          </p:nvPr>
        </p:nvSpPr>
        <p:spPr>
          <a:xfrm>
            <a:off x="502920" y="4985590"/>
            <a:ext cx="8183880" cy="1051560"/>
          </a:xfrm>
          <a:prstGeom prst="rect">
            <a:avLst/>
          </a:prstGeom>
        </p:spPr>
        <p:txBody>
          <a:bodyPr vert="horz" anchor="b">
            <a:normAutofit/>
          </a:bodyPr>
          <a:lstStyle/>
          <a:p>
            <a:r>
              <a:rPr kumimoji="0" lang="en-US"/>
              <a:t>Click to edit Master title style</a:t>
            </a:r>
          </a:p>
        </p:txBody>
      </p:sp>
      <p:sp>
        <p:nvSpPr>
          <p:cNvPr id="4" name="Text Placeholder 3"/>
          <p:cNvSpPr>
            <a:spLocks noGrp="1"/>
          </p:cNvSpPr>
          <p:nvPr>
            <p:ph type="body" idx="1"/>
          </p:nvPr>
        </p:nvSpPr>
        <p:spPr>
          <a:xfrm>
            <a:off x="502920" y="530352"/>
            <a:ext cx="8183880" cy="4187952"/>
          </a:xfrm>
          <a:prstGeom prst="rect">
            <a:avLst/>
          </a:prstGeom>
        </p:spPr>
        <p:txBody>
          <a:bodyPr vert="horz" lIns="182880" tIns="91440">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25" name="Date Placeholder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1D8BD707-D9CF-40AE-B4C6-C98DA3205C09}" type="datetimeFigureOut">
              <a:rPr lang="en-US" smtClean="0"/>
              <a:pPr/>
              <a:t>22/11/02</a:t>
            </a:fld>
            <a:endParaRPr lang="en-US"/>
          </a:p>
        </p:txBody>
      </p:sp>
      <p:sp>
        <p:nvSpPr>
          <p:cNvPr id="18" name="Footer Placeholder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en-US"/>
          </a:p>
        </p:txBody>
      </p:sp>
      <p:sp>
        <p:nvSpPr>
          <p:cNvPr id="5" name="Slide Number Placeholder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xStyles>
    <p:titleStyle>
      <a:lvl1pPr algn="l" rtl="1"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r" rtl="1"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r" rtl="1"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r" rtl="1"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r" rtl="1"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r" rtl="1"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r" rtl="1"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r" rtl="1"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r" rtl="1"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r" rtl="1"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1D8BD707-D9CF-40AE-B4C6-C98DA3205C09}" type="datetimeFigureOut">
              <a:rPr lang="en-US" smtClean="0"/>
              <a:pPr/>
              <a:t>22/11/02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B6F15528-21DE-4FAA-801E-634DDDAF4B2B}" type="slidenum">
              <a:rPr lang="en-US" smtClean="0"/>
              <a:pPr/>
              <a:t>‹#›</a:t>
            </a:fld>
            <a:endParaRPr lang="en-US"/>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en-US"/>
              <a:t>Click to edit Master title style</a:t>
            </a:r>
            <a:endParaRPr lang="en-US" dirty="0"/>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xStyles>
    <p:titleStyle>
      <a:lvl1pPr algn="ctr" defTabSz="914400" rtl="1"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r" defTabSz="914400" rtl="1"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r" defTabSz="914400" rtl="1"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r" defTabSz="914400" rtl="1"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r" defTabSz="914400" rtl="1"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r" defTabSz="914400" rtl="1"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r" defTabSz="914400" rtl="1"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r" defTabSz="914400" rtl="1"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r" defTabSz="914400" rtl="1"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r" defTabSz="914400" rtl="1"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endParaRPr lang="ar-IQ" dirty="0"/>
          </a:p>
        </p:txBody>
      </p:sp>
      <p:sp>
        <p:nvSpPr>
          <p:cNvPr id="2" name="Title 1"/>
          <p:cNvSpPr>
            <a:spLocks noGrp="1"/>
          </p:cNvSpPr>
          <p:nvPr>
            <p:ph type="ctrTitle"/>
          </p:nvPr>
        </p:nvSpPr>
        <p:spPr>
          <a:xfrm>
            <a:off x="609600" y="3733800"/>
            <a:ext cx="6629400" cy="1219201"/>
          </a:xfrm>
        </p:spPr>
        <p:txBody>
          <a:bodyPr>
            <a:normAutofit fontScale="90000"/>
          </a:bodyPr>
          <a:lstStyle/>
          <a:p>
            <a:pPr>
              <a:lnSpc>
                <a:spcPct val="115000"/>
              </a:lnSpc>
              <a:spcBef>
                <a:spcPts val="2400"/>
              </a:spcBef>
            </a:pPr>
            <a:r>
              <a:rPr lang="en-US" sz="5400" kern="0" dirty="0">
                <a:solidFill>
                  <a:schemeClr val="accent3">
                    <a:lumMod val="75000"/>
                  </a:schemeClr>
                </a:solidFill>
                <a:latin typeface="Impact"/>
                <a:ea typeface="Times New Roman"/>
                <a:cs typeface="Impact"/>
              </a:rPr>
              <a:t>Identification of Alcohols</a:t>
            </a:r>
            <a:endParaRPr lang="en-US" sz="5400" b="1" kern="0" dirty="0">
              <a:solidFill>
                <a:schemeClr val="accent3">
                  <a:lumMod val="75000"/>
                </a:schemeClr>
              </a:solidFill>
              <a:effectLst/>
              <a:latin typeface="Cambria"/>
              <a:ea typeface="Times New Roman"/>
              <a:cs typeface="Impact"/>
            </a:endParaRPr>
          </a:p>
        </p:txBody>
      </p:sp>
    </p:spTree>
    <p:extLst>
      <p:ext uri="{BB962C8B-B14F-4D97-AF65-F5344CB8AC3E}">
        <p14:creationId xmlns:p14="http://schemas.microsoft.com/office/powerpoint/2010/main" val="382885160"/>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381000"/>
            <a:ext cx="8183880" cy="5489448"/>
          </a:xfrm>
        </p:spPr>
        <p:txBody>
          <a:bodyPr/>
          <a:lstStyle/>
          <a:p>
            <a:pPr lvl="0" algn="l" rtl="0"/>
            <a:endParaRPr lang="en-US" b="1" dirty="0"/>
          </a:p>
          <a:p>
            <a:pPr lvl="0" algn="l" rtl="0"/>
            <a:r>
              <a:rPr lang="en-US" b="1" dirty="0">
                <a:solidFill>
                  <a:schemeClr val="accent3">
                    <a:lumMod val="75000"/>
                  </a:schemeClr>
                </a:solidFill>
              </a:rPr>
              <a:t>General test :</a:t>
            </a:r>
          </a:p>
          <a:p>
            <a:pPr marL="0" lvl="0" indent="0" algn="l" rtl="0">
              <a:buNone/>
            </a:pPr>
            <a:r>
              <a:rPr lang="en-US" b="1" dirty="0">
                <a:solidFill>
                  <a:schemeClr val="accent3">
                    <a:lumMod val="75000"/>
                  </a:schemeClr>
                </a:solidFill>
              </a:rPr>
              <a:t>  (Ceric ammonium nitrate reagent)</a:t>
            </a:r>
            <a:endParaRPr lang="en-US" b="1" u="dbl" dirty="0">
              <a:solidFill>
                <a:schemeClr val="accent3">
                  <a:lumMod val="75000"/>
                </a:schemeClr>
              </a:solidFill>
            </a:endParaRPr>
          </a:p>
          <a:p>
            <a:pPr algn="l" rtl="0"/>
            <a:endParaRPr lang="en-US" dirty="0"/>
          </a:p>
          <a:p>
            <a:pPr algn="l" rtl="0"/>
            <a:r>
              <a:rPr lang="en-US" sz="3200" dirty="0"/>
              <a:t>  </a:t>
            </a:r>
            <a:r>
              <a:rPr lang="en-US" sz="3200" dirty="0">
                <a:solidFill>
                  <a:srgbClr val="FFFF00"/>
                </a:solidFill>
              </a:rPr>
              <a:t>Ceric ammonium nitrate </a:t>
            </a:r>
            <a:r>
              <a:rPr lang="en-US" sz="3200" dirty="0">
                <a:solidFill>
                  <a:schemeClr val="accent2">
                    <a:lumMod val="75000"/>
                  </a:schemeClr>
                </a:solidFill>
              </a:rPr>
              <a:t>(yellow soluion) is an oxidizing agent that reacts with alcohols to give a</a:t>
            </a:r>
            <a:r>
              <a:rPr lang="en-US" sz="3200" dirty="0"/>
              <a:t> </a:t>
            </a:r>
            <a:r>
              <a:rPr lang="en-US" sz="3200" dirty="0">
                <a:solidFill>
                  <a:srgbClr val="FF0000"/>
                </a:solidFill>
              </a:rPr>
              <a:t>red complex </a:t>
            </a:r>
            <a:r>
              <a:rPr lang="en-US" sz="3200" dirty="0">
                <a:solidFill>
                  <a:schemeClr val="accent2">
                    <a:lumMod val="75000"/>
                  </a:schemeClr>
                </a:solidFill>
              </a:rPr>
              <a:t>and with phenols to give a</a:t>
            </a:r>
            <a:r>
              <a:rPr lang="en-US" sz="3200" dirty="0"/>
              <a:t> </a:t>
            </a:r>
            <a:r>
              <a:rPr lang="en-US" sz="3200" dirty="0">
                <a:solidFill>
                  <a:srgbClr val="808000"/>
                </a:solidFill>
              </a:rPr>
              <a:t>brown to greenish brown </a:t>
            </a:r>
            <a:r>
              <a:rPr lang="en-US" sz="3200" dirty="0">
                <a:solidFill>
                  <a:schemeClr val="accent2">
                    <a:lumMod val="75000"/>
                  </a:schemeClr>
                </a:solidFill>
              </a:rPr>
              <a:t>precipitate.</a:t>
            </a:r>
            <a:endParaRPr lang="en-US" sz="3200" b="1" u="dbl" dirty="0">
              <a:solidFill>
                <a:schemeClr val="accent2">
                  <a:lumMod val="75000"/>
                </a:schemeClr>
              </a:solidFill>
            </a:endParaRPr>
          </a:p>
          <a:p>
            <a:pPr algn="l" rtl="0"/>
            <a:endParaRPr lang="ar-IQ" sz="3200" dirty="0">
              <a:solidFill>
                <a:schemeClr val="accent3">
                  <a:lumMod val="75000"/>
                </a:schemeClr>
              </a:solidFill>
            </a:endParaRPr>
          </a:p>
        </p:txBody>
      </p:sp>
    </p:spTree>
    <p:extLst>
      <p:ext uri="{BB962C8B-B14F-4D97-AF65-F5344CB8AC3E}">
        <p14:creationId xmlns:p14="http://schemas.microsoft.com/office/powerpoint/2010/main" val="4057468594"/>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914400" y="2362200"/>
            <a:ext cx="7543800" cy="228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37966880"/>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413248"/>
          </a:xfrm>
        </p:spPr>
        <p:txBody>
          <a:bodyPr/>
          <a:lstStyle/>
          <a:p>
            <a:pPr marL="0" indent="0" algn="l" rtl="0">
              <a:buNone/>
            </a:pPr>
            <a:r>
              <a:rPr lang="en-US" dirty="0"/>
              <a:t> </a:t>
            </a:r>
          </a:p>
          <a:p>
            <a:pPr marL="0" indent="0" algn="just" rtl="0">
              <a:buNone/>
            </a:pPr>
            <a:r>
              <a:rPr lang="en-US" dirty="0">
                <a:solidFill>
                  <a:schemeClr val="accent2">
                    <a:lumMod val="75000"/>
                  </a:schemeClr>
                </a:solidFill>
              </a:rPr>
              <a:t>The red coloured complex is an intermediate for the oxidation of alcohols by the </a:t>
            </a:r>
            <a:r>
              <a:rPr lang="en-US" dirty="0">
                <a:solidFill>
                  <a:srgbClr val="FF0000"/>
                </a:solidFill>
              </a:rPr>
              <a:t>Ce (IV) </a:t>
            </a:r>
            <a:r>
              <a:rPr lang="en-US" dirty="0">
                <a:solidFill>
                  <a:schemeClr val="accent2">
                    <a:lumMod val="75000"/>
                  </a:schemeClr>
                </a:solidFill>
              </a:rPr>
              <a:t>solution. This red colour disappears after a reasonable time due to completing the oxidation of this intermediate and the reduction to the colourless </a:t>
            </a:r>
            <a:r>
              <a:rPr lang="en-US" dirty="0">
                <a:solidFill>
                  <a:srgbClr val="FFFF00"/>
                </a:solidFill>
              </a:rPr>
              <a:t>Ce (III) </a:t>
            </a:r>
            <a:r>
              <a:rPr lang="en-US" dirty="0">
                <a:solidFill>
                  <a:schemeClr val="accent2">
                    <a:lumMod val="75000"/>
                  </a:schemeClr>
                </a:solidFill>
              </a:rPr>
              <a:t>solution producing the corresponding aldehyde or ketone.</a:t>
            </a:r>
            <a:endParaRPr lang="en-US" b="1" u="dbl" dirty="0">
              <a:solidFill>
                <a:schemeClr val="accent2">
                  <a:lumMod val="75000"/>
                </a:schemeClr>
              </a:solidFill>
            </a:endParaRPr>
          </a:p>
          <a:p>
            <a:endParaRPr lang="ar-IQ"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28800" y="4724400"/>
            <a:ext cx="57150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46435254"/>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723900" y="2209800"/>
            <a:ext cx="7696200" cy="190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9009374"/>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413248"/>
          </a:xfrm>
        </p:spPr>
        <p:txBody>
          <a:bodyPr>
            <a:normAutofit lnSpcReduction="10000"/>
          </a:bodyPr>
          <a:lstStyle/>
          <a:p>
            <a:pPr algn="l" rtl="0"/>
            <a:r>
              <a:rPr lang="en-US" sz="3200" b="1" u="sng" dirty="0">
                <a:solidFill>
                  <a:schemeClr val="accent3">
                    <a:lumMod val="75000"/>
                  </a:schemeClr>
                </a:solidFill>
              </a:rPr>
              <a:t>Procedure</a:t>
            </a:r>
          </a:p>
          <a:p>
            <a:pPr marL="0" lvl="0" indent="0" algn="l" rtl="0">
              <a:buNone/>
            </a:pPr>
            <a:r>
              <a:rPr lang="en-US" i="1" dirty="0"/>
              <a:t> </a:t>
            </a:r>
          </a:p>
          <a:p>
            <a:pPr lvl="0" algn="l" rtl="0"/>
            <a:r>
              <a:rPr lang="en-US" i="1" dirty="0"/>
              <a:t> </a:t>
            </a:r>
            <a:r>
              <a:rPr lang="en-US" i="1" u="sng" dirty="0">
                <a:solidFill>
                  <a:schemeClr val="accent2">
                    <a:lumMod val="75000"/>
                  </a:schemeClr>
                </a:solidFill>
              </a:rPr>
              <a:t>Water soluble (miscible) alcohols</a:t>
            </a:r>
            <a:r>
              <a:rPr lang="en-US" u="sng" dirty="0">
                <a:solidFill>
                  <a:schemeClr val="accent2">
                    <a:lumMod val="75000"/>
                  </a:schemeClr>
                </a:solidFill>
              </a:rPr>
              <a:t>;</a:t>
            </a:r>
            <a:endParaRPr lang="en-US" b="1" u="sng" dirty="0">
              <a:solidFill>
                <a:schemeClr val="accent2">
                  <a:lumMod val="75000"/>
                </a:schemeClr>
              </a:solidFill>
            </a:endParaRPr>
          </a:p>
          <a:p>
            <a:pPr marL="0" indent="0" algn="l" rtl="0">
              <a:buNone/>
            </a:pPr>
            <a:r>
              <a:rPr lang="en-US" dirty="0">
                <a:solidFill>
                  <a:schemeClr val="accent2">
                    <a:lumMod val="75000"/>
                  </a:schemeClr>
                </a:solidFill>
              </a:rPr>
              <a:t>mix two drops of the alcohol with one drop of ceric ammonium nitrate solution. A red complex indicates a positive test.</a:t>
            </a:r>
            <a:endParaRPr lang="en-US" b="1" u="dbl" dirty="0">
              <a:solidFill>
                <a:schemeClr val="accent2">
                  <a:lumMod val="75000"/>
                </a:schemeClr>
              </a:solidFill>
            </a:endParaRPr>
          </a:p>
          <a:p>
            <a:pPr lvl="0" algn="l" rtl="0"/>
            <a:endParaRPr lang="en-US" i="1" dirty="0">
              <a:solidFill>
                <a:schemeClr val="accent2">
                  <a:lumMod val="75000"/>
                </a:schemeClr>
              </a:solidFill>
            </a:endParaRPr>
          </a:p>
          <a:p>
            <a:pPr lvl="0" algn="l" rtl="0"/>
            <a:r>
              <a:rPr lang="en-US" i="1" dirty="0">
                <a:solidFill>
                  <a:schemeClr val="accent2">
                    <a:lumMod val="75000"/>
                  </a:schemeClr>
                </a:solidFill>
              </a:rPr>
              <a:t> </a:t>
            </a:r>
            <a:r>
              <a:rPr lang="en-US" i="1" u="sng" dirty="0">
                <a:solidFill>
                  <a:schemeClr val="accent2">
                    <a:lumMod val="75000"/>
                  </a:schemeClr>
                </a:solidFill>
              </a:rPr>
              <a:t>Water insoluble (immiscible) alcohols</a:t>
            </a:r>
            <a:r>
              <a:rPr lang="en-US" u="sng" dirty="0">
                <a:solidFill>
                  <a:schemeClr val="accent2">
                    <a:lumMod val="75000"/>
                  </a:schemeClr>
                </a:solidFill>
              </a:rPr>
              <a:t>;</a:t>
            </a:r>
            <a:endParaRPr lang="en-US" b="1" u="sng" dirty="0">
              <a:solidFill>
                <a:schemeClr val="accent2">
                  <a:lumMod val="75000"/>
                </a:schemeClr>
              </a:solidFill>
            </a:endParaRPr>
          </a:p>
          <a:p>
            <a:pPr marL="0" indent="0" algn="l" rtl="0">
              <a:buNone/>
            </a:pPr>
            <a:r>
              <a:rPr lang="en-US" dirty="0">
                <a:solidFill>
                  <a:schemeClr val="accent2">
                    <a:lumMod val="75000"/>
                  </a:schemeClr>
                </a:solidFill>
              </a:rPr>
              <a:t>mix two drops of the alcohol with 0.5 ml dioxane, shake well, and add one drop of the reagent to get a positive red comple</a:t>
            </a:r>
            <a:r>
              <a:rPr lang="en-US" dirty="0"/>
              <a:t>x.</a:t>
            </a:r>
            <a:br>
              <a:rPr lang="en-US" dirty="0"/>
            </a:br>
            <a:endParaRPr lang="en-US" b="1" u="dbl" dirty="0"/>
          </a:p>
          <a:p>
            <a:endParaRPr lang="ar-IQ" dirty="0"/>
          </a:p>
        </p:txBody>
      </p:sp>
    </p:spTree>
    <p:extLst>
      <p:ext uri="{BB962C8B-B14F-4D97-AF65-F5344CB8AC3E}">
        <p14:creationId xmlns:p14="http://schemas.microsoft.com/office/powerpoint/2010/main" val="3304818892"/>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t> </a:t>
            </a:r>
            <a:endParaRPr lang="en-US" b="1" u="dbl" dirty="0"/>
          </a:p>
          <a:p>
            <a:pPr algn="l" rtl="0"/>
            <a:endParaRPr lang="en-US" dirty="0"/>
          </a:p>
          <a:p>
            <a:pPr algn="l" rtl="0"/>
            <a:r>
              <a:rPr lang="en-US" dirty="0"/>
              <a:t>  </a:t>
            </a:r>
            <a:r>
              <a:rPr lang="en-US" dirty="0">
                <a:solidFill>
                  <a:schemeClr val="accent2">
                    <a:lumMod val="75000"/>
                  </a:schemeClr>
                </a:solidFill>
              </a:rPr>
              <a:t>This test gives positive results with primary, secondary, and tertiary alcohols (up to 10 carbons), poly hydroxylated compounds such as carbohydrates, and hydroxylated carboxylic acids, aldehydes and ketones.</a:t>
            </a:r>
            <a:endParaRPr lang="en-US" b="1" u="dbl" dirty="0">
              <a:solidFill>
                <a:schemeClr val="accent2">
                  <a:lumMod val="75000"/>
                </a:schemeClr>
              </a:solidFill>
            </a:endParaRPr>
          </a:p>
          <a:p>
            <a:endParaRPr lang="ar-IQ" dirty="0"/>
          </a:p>
        </p:txBody>
      </p:sp>
    </p:spTree>
    <p:extLst>
      <p:ext uri="{BB962C8B-B14F-4D97-AF65-F5344CB8AC3E}">
        <p14:creationId xmlns:p14="http://schemas.microsoft.com/office/powerpoint/2010/main" val="1665374088"/>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2"/>
          </p:nvPr>
        </p:nvSpPr>
        <p:spPr>
          <a:xfrm>
            <a:off x="6106288" y="2895600"/>
            <a:ext cx="2338447" cy="2224914"/>
          </a:xfrm>
        </p:spPr>
        <p:txBody>
          <a:bodyPr/>
          <a:lstStyle/>
          <a:p>
            <a:endParaRPr lang="ar-IQ" dirty="0"/>
          </a:p>
        </p:txBody>
      </p:sp>
      <p:sp>
        <p:nvSpPr>
          <p:cNvPr id="4" name="Content Placeholder 3"/>
          <p:cNvSpPr>
            <a:spLocks noGrp="1"/>
          </p:cNvSpPr>
          <p:nvPr>
            <p:ph sz="half" idx="1"/>
          </p:nvPr>
        </p:nvSpPr>
        <p:spPr>
          <a:xfrm>
            <a:off x="533400" y="914400"/>
            <a:ext cx="5791200" cy="5165856"/>
          </a:xfrm>
        </p:spPr>
        <p:txBody>
          <a:bodyPr>
            <a:normAutofit/>
          </a:bodyPr>
          <a:lstStyle/>
          <a:p>
            <a:pPr lvl="0" algn="l" rtl="0"/>
            <a:r>
              <a:rPr lang="en-US" sz="3600" b="1" dirty="0">
                <a:solidFill>
                  <a:schemeClr val="accent3">
                    <a:lumMod val="75000"/>
                  </a:schemeClr>
                </a:solidFill>
              </a:rPr>
              <a:t>Specific tests</a:t>
            </a:r>
            <a:endParaRPr lang="en-US" sz="3600" b="1" u="dbl" dirty="0">
              <a:solidFill>
                <a:schemeClr val="accent3">
                  <a:lumMod val="75000"/>
                </a:schemeClr>
              </a:solidFill>
            </a:endParaRPr>
          </a:p>
          <a:p>
            <a:pPr lvl="0" algn="l" rtl="0"/>
            <a:endParaRPr lang="en-US" b="1" dirty="0">
              <a:solidFill>
                <a:schemeClr val="accent3">
                  <a:lumMod val="75000"/>
                </a:schemeClr>
              </a:solidFill>
            </a:endParaRPr>
          </a:p>
          <a:p>
            <a:pPr lvl="0" algn="l" rtl="0"/>
            <a:r>
              <a:rPr lang="en-US" b="1" i="1" dirty="0">
                <a:solidFill>
                  <a:schemeClr val="accent3">
                    <a:lumMod val="75000"/>
                  </a:schemeClr>
                </a:solidFill>
              </a:rPr>
              <a:t>a) Iodoform (Haloform) test</a:t>
            </a:r>
            <a:endParaRPr lang="en-US" b="1" i="1" u="dbl" dirty="0">
              <a:solidFill>
                <a:schemeClr val="accent3">
                  <a:lumMod val="75000"/>
                </a:schemeClr>
              </a:solidFill>
            </a:endParaRPr>
          </a:p>
          <a:p>
            <a:pPr algn="l" rtl="0"/>
            <a:r>
              <a:rPr lang="en-US" dirty="0"/>
              <a:t> </a:t>
            </a:r>
            <a:r>
              <a:rPr lang="en-US" dirty="0">
                <a:solidFill>
                  <a:schemeClr val="accent2">
                    <a:lumMod val="75000"/>
                  </a:schemeClr>
                </a:solidFill>
              </a:rPr>
              <a:t>This test is specific for alcohols which have a free methyl group and a hydrogen attached to the carbon bearing the hydroxyl group such as ethanol and </a:t>
            </a:r>
            <a:r>
              <a:rPr lang="en-US" i="1" dirty="0">
                <a:solidFill>
                  <a:schemeClr val="accent2">
                    <a:lumMod val="75000"/>
                  </a:schemeClr>
                </a:solidFill>
              </a:rPr>
              <a:t>sec</a:t>
            </a:r>
            <a:r>
              <a:rPr lang="en-US" dirty="0">
                <a:solidFill>
                  <a:schemeClr val="accent2">
                    <a:lumMod val="75000"/>
                  </a:schemeClr>
                </a:solidFill>
              </a:rPr>
              <a:t>-butanol.</a:t>
            </a:r>
            <a:endParaRPr lang="en-US" b="1" u="dbl" dirty="0">
              <a:solidFill>
                <a:schemeClr val="accent2">
                  <a:lumMod val="75000"/>
                </a:schemeClr>
              </a:solidFill>
            </a:endParaRPr>
          </a:p>
          <a:p>
            <a:endParaRPr lang="ar-IQ" dirty="0"/>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22308" y="3200400"/>
            <a:ext cx="1444625" cy="1597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51387347"/>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533400"/>
            <a:ext cx="8183880" cy="5486400"/>
          </a:xfrm>
        </p:spPr>
        <p:txBody>
          <a:bodyPr>
            <a:normAutofit/>
          </a:bodyPr>
          <a:lstStyle/>
          <a:p>
            <a:pPr marL="0" indent="0" algn="l" rtl="0">
              <a:buNone/>
            </a:pPr>
            <a:r>
              <a:rPr lang="en-US" dirty="0">
                <a:solidFill>
                  <a:schemeClr val="accent2">
                    <a:lumMod val="75000"/>
                  </a:schemeClr>
                </a:solidFill>
              </a:rPr>
              <a:t>  The overall reaction is:</a:t>
            </a:r>
          </a:p>
          <a:p>
            <a:pPr marL="0" indent="0" algn="l" rtl="0">
              <a:buNone/>
            </a:pPr>
            <a:endParaRPr lang="en-US" b="1" u="dbl" dirty="0">
              <a:solidFill>
                <a:schemeClr val="accent2">
                  <a:lumMod val="75000"/>
                </a:schemeClr>
              </a:solidFill>
            </a:endParaRPr>
          </a:p>
          <a:p>
            <a:pPr marL="0" indent="0" algn="l" rtl="0">
              <a:buNone/>
            </a:pPr>
            <a:endParaRPr lang="en-US" b="1" u="dbl" dirty="0">
              <a:solidFill>
                <a:schemeClr val="accent2">
                  <a:lumMod val="75000"/>
                </a:schemeClr>
              </a:solidFill>
            </a:endParaRPr>
          </a:p>
          <a:p>
            <a:pPr marL="0" indent="0" algn="l" rtl="0">
              <a:buNone/>
            </a:pPr>
            <a:endParaRPr lang="en-US" b="1" u="dbl" dirty="0">
              <a:solidFill>
                <a:schemeClr val="accent2">
                  <a:lumMod val="75000"/>
                </a:schemeClr>
              </a:solidFill>
            </a:endParaRPr>
          </a:p>
          <a:p>
            <a:pPr marL="0" indent="0" algn="l" rtl="0">
              <a:buNone/>
            </a:pPr>
            <a:endParaRPr lang="en-US" b="1" u="dbl" dirty="0">
              <a:solidFill>
                <a:schemeClr val="accent2">
                  <a:lumMod val="75000"/>
                </a:schemeClr>
              </a:solidFill>
            </a:endParaRPr>
          </a:p>
          <a:p>
            <a:pPr marL="0" indent="0" algn="l" rtl="0">
              <a:buNone/>
            </a:pPr>
            <a:endParaRPr lang="en-US" b="1" u="dbl" dirty="0">
              <a:solidFill>
                <a:schemeClr val="accent2">
                  <a:lumMod val="75000"/>
                </a:schemeClr>
              </a:solidFill>
            </a:endParaRPr>
          </a:p>
          <a:p>
            <a:pPr marL="0" indent="0" algn="l" rtl="0">
              <a:buNone/>
            </a:pPr>
            <a:endParaRPr lang="en-US" b="1" u="dbl" dirty="0">
              <a:solidFill>
                <a:schemeClr val="accent2">
                  <a:lumMod val="75000"/>
                </a:schemeClr>
              </a:solidFill>
            </a:endParaRPr>
          </a:p>
          <a:p>
            <a:pPr marL="0" indent="0" algn="l" rtl="0">
              <a:buNone/>
            </a:pPr>
            <a:r>
              <a:rPr lang="en-US" sz="3100" dirty="0">
                <a:solidFill>
                  <a:schemeClr val="accent2">
                    <a:lumMod val="75000"/>
                  </a:schemeClr>
                </a:solidFill>
              </a:rPr>
              <a:t>  Tertiary  alcohols  show –ve result.</a:t>
            </a:r>
            <a:endParaRPr lang="en-US" sz="3100" u="dbl" dirty="0">
              <a:solidFill>
                <a:schemeClr val="accent2">
                  <a:lumMod val="75000"/>
                </a:schemeClr>
              </a:solidFill>
            </a:endParaRPr>
          </a:p>
        </p:txBody>
      </p:sp>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1371600"/>
            <a:ext cx="6934200" cy="198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75730463"/>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489448"/>
          </a:xfrm>
        </p:spPr>
        <p:txBody>
          <a:bodyPr/>
          <a:lstStyle/>
          <a:p>
            <a:pPr marL="0" indent="0" algn="l" rtl="0">
              <a:buNone/>
            </a:pPr>
            <a:r>
              <a:rPr lang="en-US" dirty="0"/>
              <a:t> </a:t>
            </a:r>
          </a:p>
          <a:p>
            <a:pPr algn="l" rtl="0"/>
            <a:endParaRPr lang="en-US" dirty="0"/>
          </a:p>
          <a:p>
            <a:pPr algn="l" rtl="0"/>
            <a:r>
              <a:rPr lang="en-US" dirty="0"/>
              <a:t> </a:t>
            </a:r>
            <a:r>
              <a:rPr lang="en-US" dirty="0">
                <a:solidFill>
                  <a:schemeClr val="accent2">
                    <a:lumMod val="75000"/>
                  </a:schemeClr>
                </a:solidFill>
              </a:rPr>
              <a:t>The alcohol is oxidized to the corresponding </a:t>
            </a:r>
            <a:r>
              <a:rPr lang="en-US" dirty="0">
                <a:solidFill>
                  <a:srgbClr val="00B050"/>
                </a:solidFill>
              </a:rPr>
              <a:t>aldehyde or ketone </a:t>
            </a:r>
            <a:r>
              <a:rPr lang="en-US" dirty="0">
                <a:solidFill>
                  <a:schemeClr val="accent2">
                    <a:lumMod val="75000"/>
                  </a:schemeClr>
                </a:solidFill>
              </a:rPr>
              <a:t>by the action of the produced oxidizing agent </a:t>
            </a:r>
            <a:r>
              <a:rPr lang="en-US" dirty="0">
                <a:solidFill>
                  <a:srgbClr val="00B050"/>
                </a:solidFill>
              </a:rPr>
              <a:t>'sodium hypoiodite', </a:t>
            </a:r>
            <a:r>
              <a:rPr lang="en-US" dirty="0">
                <a:solidFill>
                  <a:schemeClr val="accent2">
                    <a:lumMod val="75000"/>
                  </a:schemeClr>
                </a:solidFill>
              </a:rPr>
              <a:t>which also causes the aldehyde or ketone to be </a:t>
            </a:r>
            <a:r>
              <a:rPr lang="en-US" dirty="0">
                <a:solidFill>
                  <a:srgbClr val="00B050"/>
                </a:solidFill>
              </a:rPr>
              <a:t>tri-iodinated </a:t>
            </a:r>
            <a:r>
              <a:rPr lang="en-US" dirty="0">
                <a:solidFill>
                  <a:schemeClr val="accent2">
                    <a:lumMod val="75000"/>
                  </a:schemeClr>
                </a:solidFill>
              </a:rPr>
              <a:t>on the terminal methyl group producing </a:t>
            </a:r>
            <a:r>
              <a:rPr lang="en-US" dirty="0">
                <a:solidFill>
                  <a:srgbClr val="00B050"/>
                </a:solidFill>
              </a:rPr>
              <a:t>iodoform</a:t>
            </a:r>
            <a:r>
              <a:rPr lang="en-US" dirty="0">
                <a:solidFill>
                  <a:schemeClr val="accent2">
                    <a:lumMod val="75000"/>
                  </a:schemeClr>
                </a:solidFill>
              </a:rPr>
              <a:t> as a </a:t>
            </a:r>
            <a:r>
              <a:rPr lang="en-US" dirty="0">
                <a:solidFill>
                  <a:srgbClr val="FFFF00"/>
                </a:solidFill>
              </a:rPr>
              <a:t>yellow precipitate</a:t>
            </a:r>
            <a:r>
              <a:rPr lang="en-US" dirty="0">
                <a:solidFill>
                  <a:schemeClr val="accent2">
                    <a:lumMod val="75000"/>
                  </a:schemeClr>
                </a:solidFill>
              </a:rPr>
              <a:t>.</a:t>
            </a:r>
            <a:endParaRPr lang="en-US" b="1" u="dbl" dirty="0">
              <a:solidFill>
                <a:schemeClr val="accent2">
                  <a:lumMod val="75000"/>
                </a:schemeClr>
              </a:solidFill>
            </a:endParaRPr>
          </a:p>
          <a:p>
            <a:pPr algn="l" rtl="0"/>
            <a:endParaRPr lang="ar-IQ" dirty="0"/>
          </a:p>
        </p:txBody>
      </p:sp>
    </p:spTree>
    <p:extLst>
      <p:ext uri="{BB962C8B-B14F-4D97-AF65-F5344CB8AC3E}">
        <p14:creationId xmlns:p14="http://schemas.microsoft.com/office/powerpoint/2010/main" val="1962643802"/>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413248"/>
          </a:xfrm>
        </p:spPr>
        <p:txBody>
          <a:bodyPr>
            <a:normAutofit/>
          </a:bodyPr>
          <a:lstStyle/>
          <a:p>
            <a:pPr algn="r" rtl="0"/>
            <a:r>
              <a:rPr lang="en-US" dirty="0">
                <a:solidFill>
                  <a:schemeClr val="accent2">
                    <a:lumMod val="75000"/>
                  </a:schemeClr>
                </a:solidFill>
              </a:rPr>
              <a:t> </a:t>
            </a:r>
          </a:p>
          <a:p>
            <a:pPr algn="l"/>
            <a:r>
              <a:rPr lang="en-US" dirty="0">
                <a:solidFill>
                  <a:schemeClr val="accent2">
                    <a:lumMod val="75000"/>
                  </a:schemeClr>
                </a:solidFill>
              </a:rPr>
              <a:t> The </a:t>
            </a:r>
            <a:r>
              <a:rPr lang="en-US" b="1" i="1" dirty="0">
                <a:solidFill>
                  <a:schemeClr val="accent2">
                    <a:lumMod val="75000"/>
                  </a:schemeClr>
                </a:solidFill>
              </a:rPr>
              <a:t>mechanism</a:t>
            </a:r>
            <a:r>
              <a:rPr lang="en-US" dirty="0">
                <a:solidFill>
                  <a:schemeClr val="accent2">
                    <a:lumMod val="75000"/>
                  </a:schemeClr>
                </a:solidFill>
              </a:rPr>
              <a:t> of this reaction involves many steps, the first of which is the formation of the oxidizing agent sodium hypoiodate (NaOI).</a:t>
            </a:r>
          </a:p>
          <a:p>
            <a:pPr algn="l"/>
            <a:endParaRPr lang="en-US" dirty="0">
              <a:solidFill>
                <a:schemeClr val="accent2">
                  <a:lumMod val="75000"/>
                </a:schemeClr>
              </a:solidFill>
            </a:endParaRPr>
          </a:p>
          <a:p>
            <a:pPr marL="0" indent="0" algn="l" rtl="0">
              <a:buNone/>
            </a:pPr>
            <a:r>
              <a:rPr lang="en-US" dirty="0">
                <a:solidFill>
                  <a:schemeClr val="accent2">
                    <a:lumMod val="75000"/>
                  </a:schemeClr>
                </a:solidFill>
              </a:rPr>
              <a:t> </a:t>
            </a:r>
            <a:r>
              <a:rPr lang="en-US" dirty="0"/>
              <a:t>I</a:t>
            </a:r>
            <a:r>
              <a:rPr lang="en-US" baseline="-25000" dirty="0"/>
              <a:t>2</a:t>
            </a:r>
            <a:r>
              <a:rPr lang="en-US" dirty="0"/>
              <a:t> + 2NaOH                 NaOI +NaI + H</a:t>
            </a:r>
            <a:r>
              <a:rPr lang="en-US" baseline="-25000" dirty="0"/>
              <a:t>2</a:t>
            </a:r>
            <a:r>
              <a:rPr lang="en-US" dirty="0"/>
              <a:t>O</a:t>
            </a:r>
            <a:endParaRPr lang="en-US" dirty="0">
              <a:solidFill>
                <a:schemeClr val="accent2">
                  <a:lumMod val="75000"/>
                </a:schemeClr>
              </a:solidFill>
            </a:endParaRPr>
          </a:p>
        </p:txBody>
      </p:sp>
      <p:cxnSp>
        <p:nvCxnSpPr>
          <p:cNvPr id="5" name="Straight Arrow Connector 4"/>
          <p:cNvCxnSpPr/>
          <p:nvPr/>
        </p:nvCxnSpPr>
        <p:spPr>
          <a:xfrm>
            <a:off x="3581400" y="3579341"/>
            <a:ext cx="10668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pic>
        <p:nvPicPr>
          <p:cNvPr id="4" name="Picture 3">
            <a:extLst>
              <a:ext uri="{FF2B5EF4-FFF2-40B4-BE49-F238E27FC236}">
                <a16:creationId xmlns:a16="http://schemas.microsoft.com/office/drawing/2014/main" id="{C155BC6D-42A5-4CEB-AB28-EAF596669990}"/>
              </a:ext>
            </a:extLst>
          </p:cNvPr>
          <p:cNvPicPr>
            <a:picLocks noChangeAspect="1"/>
          </p:cNvPicPr>
          <p:nvPr/>
        </p:nvPicPr>
        <p:blipFill>
          <a:blip r:embed="rId2"/>
          <a:stretch>
            <a:fillRect/>
          </a:stretch>
        </p:blipFill>
        <p:spPr>
          <a:xfrm>
            <a:off x="838200" y="2982515"/>
            <a:ext cx="7467600" cy="1284685"/>
          </a:xfrm>
          <a:prstGeom prst="rect">
            <a:avLst/>
          </a:prstGeom>
        </p:spPr>
      </p:pic>
    </p:spTree>
    <p:extLst>
      <p:ext uri="{BB962C8B-B14F-4D97-AF65-F5344CB8AC3E}">
        <p14:creationId xmlns:p14="http://schemas.microsoft.com/office/powerpoint/2010/main" val="1129573514"/>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032248"/>
          </a:xfrm>
        </p:spPr>
        <p:txBody>
          <a:bodyPr>
            <a:normAutofit lnSpcReduction="10000"/>
          </a:bodyPr>
          <a:lstStyle/>
          <a:p>
            <a:pPr algn="l" rtl="0"/>
            <a:endParaRPr lang="en-US" dirty="0"/>
          </a:p>
          <a:p>
            <a:pPr marL="114300" indent="0" algn="l" rtl="0">
              <a:buNone/>
            </a:pPr>
            <a:endParaRPr lang="en-US" dirty="0"/>
          </a:p>
          <a:p>
            <a:pPr marL="114300" indent="0" algn="l" rtl="0">
              <a:buNone/>
            </a:pPr>
            <a:r>
              <a:rPr lang="en-US" dirty="0"/>
              <a:t>   </a:t>
            </a:r>
            <a:r>
              <a:rPr lang="en-US" dirty="0">
                <a:solidFill>
                  <a:schemeClr val="accent2">
                    <a:lumMod val="75000"/>
                  </a:schemeClr>
                </a:solidFill>
              </a:rPr>
              <a:t>Alcohols are organic compounds that may be considered as derivatives of water.</a:t>
            </a:r>
          </a:p>
          <a:p>
            <a:pPr marL="114300" indent="0" algn="l" rtl="0">
              <a:buNone/>
            </a:pPr>
            <a:endParaRPr lang="en-US" dirty="0">
              <a:solidFill>
                <a:schemeClr val="accent2">
                  <a:lumMod val="75000"/>
                </a:schemeClr>
              </a:solidFill>
            </a:endParaRPr>
          </a:p>
          <a:p>
            <a:pPr marL="114300" indent="0" algn="l" rtl="0">
              <a:buNone/>
            </a:pPr>
            <a:r>
              <a:rPr lang="en-US" dirty="0">
                <a:solidFill>
                  <a:schemeClr val="accent2">
                    <a:lumMod val="75000"/>
                  </a:schemeClr>
                </a:solidFill>
              </a:rPr>
              <a:t>  One of the hydrogen atoms of water molecule (H-O-H) has been replaced by an alkyl or substituted alkyl group</a:t>
            </a:r>
            <a:r>
              <a:rPr lang="en-US" dirty="0"/>
              <a:t>.</a:t>
            </a:r>
          </a:p>
          <a:p>
            <a:pPr marL="114300" indent="0" algn="l" rtl="0">
              <a:buNone/>
            </a:pPr>
            <a:r>
              <a:rPr lang="en-US" dirty="0"/>
              <a:t>                         </a:t>
            </a:r>
          </a:p>
          <a:p>
            <a:pPr marL="114300" indent="0" algn="l" rtl="0">
              <a:buNone/>
            </a:pPr>
            <a:r>
              <a:rPr lang="en-US" dirty="0"/>
              <a:t>                      </a:t>
            </a:r>
          </a:p>
          <a:p>
            <a:pPr marL="114300" indent="0" algn="l" rtl="0">
              <a:buNone/>
            </a:pPr>
            <a:r>
              <a:rPr lang="en-US" dirty="0"/>
              <a:t>                      </a:t>
            </a:r>
            <a:r>
              <a:rPr lang="en-US" sz="4800" dirty="0">
                <a:solidFill>
                  <a:srgbClr val="002060"/>
                </a:solidFill>
              </a:rPr>
              <a:t>R</a:t>
            </a:r>
            <a:r>
              <a:rPr lang="en-US" sz="4800" dirty="0">
                <a:solidFill>
                  <a:srgbClr val="002060"/>
                </a:solidFill>
                <a:latin typeface="Times New Roman"/>
                <a:cs typeface="Times New Roman"/>
              </a:rPr>
              <a:t>−OH</a:t>
            </a:r>
            <a:endParaRPr lang="ar-IQ" sz="4800" dirty="0">
              <a:solidFill>
                <a:srgbClr val="002060"/>
              </a:solidFill>
            </a:endParaRPr>
          </a:p>
        </p:txBody>
      </p:sp>
    </p:spTree>
    <p:extLst>
      <p:ext uri="{BB962C8B-B14F-4D97-AF65-F5344CB8AC3E}">
        <p14:creationId xmlns:p14="http://schemas.microsoft.com/office/powerpoint/2010/main" val="2185711820"/>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l" rtl="0">
              <a:buNone/>
            </a:pPr>
            <a:endParaRPr lang="en-US" dirty="0">
              <a:solidFill>
                <a:schemeClr val="accent2">
                  <a:lumMod val="75000"/>
                </a:schemeClr>
              </a:solidFill>
            </a:endParaRPr>
          </a:p>
          <a:p>
            <a:pPr marL="0" indent="0" algn="l" rtl="0">
              <a:buNone/>
            </a:pPr>
            <a:r>
              <a:rPr lang="en-US" dirty="0">
                <a:solidFill>
                  <a:schemeClr val="accent2">
                    <a:lumMod val="75000"/>
                  </a:schemeClr>
                </a:solidFill>
              </a:rPr>
              <a:t> The next steps are:</a:t>
            </a:r>
          </a:p>
          <a:p>
            <a:pPr marL="0" lvl="0" indent="0" algn="l" rtl="0">
              <a:buNone/>
            </a:pPr>
            <a:r>
              <a:rPr lang="en-US" dirty="0">
                <a:solidFill>
                  <a:schemeClr val="accent2">
                    <a:lumMod val="75000"/>
                  </a:schemeClr>
                </a:solidFill>
              </a:rPr>
              <a:t>  Oxidation of the alcohol to the corresponding aldehyde or ketone.</a:t>
            </a:r>
            <a:br>
              <a:rPr lang="en-US" dirty="0">
                <a:solidFill>
                  <a:schemeClr val="accent2">
                    <a:lumMod val="75000"/>
                  </a:schemeClr>
                </a:solidFill>
              </a:rPr>
            </a:br>
            <a:endParaRPr lang="en-US" dirty="0">
              <a:solidFill>
                <a:schemeClr val="accent2">
                  <a:lumMod val="75000"/>
                </a:schemeClr>
              </a:solidFill>
            </a:endParaRPr>
          </a:p>
          <a:p>
            <a:endParaRPr lang="ar-IQ" dirty="0"/>
          </a:p>
        </p:txBody>
      </p:sp>
      <p:pic>
        <p:nvPicPr>
          <p:cNvPr id="1024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0600" y="2514600"/>
            <a:ext cx="6781800" cy="175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10627513"/>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489448"/>
          </a:xfrm>
        </p:spPr>
        <p:txBody>
          <a:bodyPr/>
          <a:lstStyle/>
          <a:p>
            <a:pPr marL="0" lvl="0" indent="0" algn="l" rtl="0">
              <a:buNone/>
            </a:pPr>
            <a:r>
              <a:rPr lang="en-US" dirty="0">
                <a:solidFill>
                  <a:schemeClr val="accent2">
                    <a:lumMod val="75000"/>
                  </a:schemeClr>
                </a:solidFill>
              </a:rPr>
              <a:t> </a:t>
            </a:r>
          </a:p>
          <a:p>
            <a:pPr marL="0" lvl="0" indent="0" algn="l" rtl="0">
              <a:buNone/>
            </a:pPr>
            <a:r>
              <a:rPr lang="en-US" dirty="0">
                <a:solidFill>
                  <a:schemeClr val="accent2">
                    <a:lumMod val="75000"/>
                  </a:schemeClr>
                </a:solidFill>
              </a:rPr>
              <a:t> Halogenation of the produced aldehyde or ketone with three moles of sodium hypoiodate to form the triiodo derivative.</a:t>
            </a:r>
            <a:br>
              <a:rPr lang="en-US" dirty="0">
                <a:solidFill>
                  <a:schemeClr val="accent2">
                    <a:lumMod val="75000"/>
                  </a:schemeClr>
                </a:solidFill>
              </a:rPr>
            </a:br>
            <a:r>
              <a:rPr lang="en-US" dirty="0">
                <a:solidFill>
                  <a:schemeClr val="accent2">
                    <a:lumMod val="75000"/>
                  </a:schemeClr>
                </a:solidFill>
              </a:rPr>
              <a:t>                                               </a:t>
            </a:r>
          </a:p>
          <a:p>
            <a:endParaRPr lang="ar-IQ" dirty="0"/>
          </a:p>
        </p:txBody>
      </p:sp>
      <p:pic>
        <p:nvPicPr>
          <p:cNvPr id="1126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400" y="2590800"/>
            <a:ext cx="7315200" cy="16763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65350569"/>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609600"/>
            <a:ext cx="8001000" cy="5489448"/>
          </a:xfrm>
        </p:spPr>
        <p:txBody>
          <a:bodyPr/>
          <a:lstStyle/>
          <a:p>
            <a:pPr marL="603504" lvl="2" indent="0" algn="l" rtl="0">
              <a:buNone/>
            </a:pPr>
            <a:endParaRPr lang="en-US" dirty="0">
              <a:solidFill>
                <a:schemeClr val="accent2">
                  <a:lumMod val="75000"/>
                </a:schemeClr>
              </a:solidFill>
            </a:endParaRPr>
          </a:p>
          <a:p>
            <a:pPr marL="603504" lvl="2" indent="0" algn="l" rtl="0">
              <a:buNone/>
            </a:pPr>
            <a:r>
              <a:rPr lang="en-US" sz="2800" dirty="0">
                <a:solidFill>
                  <a:schemeClr val="accent2">
                    <a:lumMod val="75000"/>
                  </a:schemeClr>
                </a:solidFill>
              </a:rPr>
              <a:t> Cleavage of the triiodo derivative by NaOH to an acid containing one less carbon atom than the starting alcohol.</a:t>
            </a:r>
            <a:br>
              <a:rPr lang="en-US" sz="2800" dirty="0">
                <a:solidFill>
                  <a:schemeClr val="accent2">
                    <a:lumMod val="75000"/>
                  </a:schemeClr>
                </a:solidFill>
              </a:rPr>
            </a:br>
            <a:endParaRPr lang="ar-IQ" sz="2800" dirty="0">
              <a:solidFill>
                <a:schemeClr val="accent2">
                  <a:lumMod val="75000"/>
                </a:schemeClr>
              </a:solidFill>
            </a:endParaRPr>
          </a:p>
          <a:p>
            <a:endParaRPr lang="ar-IQ" dirty="0"/>
          </a:p>
        </p:txBody>
      </p:sp>
      <p:pic>
        <p:nvPicPr>
          <p:cNvPr id="1229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2667000"/>
            <a:ext cx="69342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35732795"/>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565648"/>
          </a:xfrm>
        </p:spPr>
        <p:txBody>
          <a:bodyPr/>
          <a:lstStyle/>
          <a:p>
            <a:pPr algn="l" rtl="0"/>
            <a:r>
              <a:rPr lang="en-US" sz="3200" u="sng" dirty="0">
                <a:solidFill>
                  <a:schemeClr val="accent3">
                    <a:lumMod val="75000"/>
                  </a:schemeClr>
                </a:solidFill>
              </a:rPr>
              <a:t>Procedure</a:t>
            </a:r>
            <a:endParaRPr lang="en-US" sz="3200" b="1" u="sng" dirty="0">
              <a:solidFill>
                <a:schemeClr val="accent3">
                  <a:lumMod val="75000"/>
                </a:schemeClr>
              </a:solidFill>
            </a:endParaRPr>
          </a:p>
          <a:p>
            <a:pPr algn="l" rtl="0"/>
            <a:endParaRPr lang="en-US" dirty="0"/>
          </a:p>
          <a:p>
            <a:pPr algn="l" rtl="0"/>
            <a:r>
              <a:rPr lang="en-US" dirty="0">
                <a:solidFill>
                  <a:schemeClr val="accent2">
                    <a:lumMod val="75000"/>
                  </a:schemeClr>
                </a:solidFill>
              </a:rPr>
              <a:t> Dissolve about 3 drops of the alcohol in about 2 mL of distilled water (or 2 mL of dioxane for water insoluble compounds).</a:t>
            </a:r>
          </a:p>
          <a:p>
            <a:pPr algn="l" rtl="0"/>
            <a:endParaRPr lang="en-US" dirty="0">
              <a:solidFill>
                <a:schemeClr val="accent2">
                  <a:lumMod val="75000"/>
                </a:schemeClr>
              </a:solidFill>
            </a:endParaRPr>
          </a:p>
          <a:p>
            <a:pPr algn="l" rtl="0"/>
            <a:r>
              <a:rPr lang="en-US" dirty="0">
                <a:solidFill>
                  <a:schemeClr val="accent2">
                    <a:lumMod val="75000"/>
                  </a:schemeClr>
                </a:solidFill>
              </a:rPr>
              <a:t> Add about 1 ml of 10% sodium hydroxide solution.</a:t>
            </a:r>
          </a:p>
          <a:p>
            <a:pPr algn="l" rtl="0"/>
            <a:endParaRPr lang="ar-IQ" dirty="0"/>
          </a:p>
        </p:txBody>
      </p:sp>
    </p:spTree>
    <p:extLst>
      <p:ext uri="{BB962C8B-B14F-4D97-AF65-F5344CB8AC3E}">
        <p14:creationId xmlns:p14="http://schemas.microsoft.com/office/powerpoint/2010/main" val="3436218113"/>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413248"/>
          </a:xfrm>
        </p:spPr>
        <p:txBody>
          <a:bodyPr/>
          <a:lstStyle/>
          <a:p>
            <a:pPr algn="l" rtl="0"/>
            <a:endParaRPr lang="en-US" dirty="0"/>
          </a:p>
          <a:p>
            <a:pPr algn="l" rtl="0"/>
            <a:r>
              <a:rPr lang="en-US" dirty="0"/>
              <a:t> </a:t>
            </a:r>
            <a:r>
              <a:rPr lang="en-US" dirty="0">
                <a:solidFill>
                  <a:schemeClr val="accent2">
                    <a:lumMod val="75000"/>
                  </a:schemeClr>
                </a:solidFill>
              </a:rPr>
              <a:t>Add iodine solution drop wise with shaking until either a yellow iodoform precipitate is formed(test is positive and is completed) or the dark colour of the iodine solution is present.</a:t>
            </a:r>
          </a:p>
          <a:p>
            <a:pPr algn="l" rtl="0"/>
            <a:endParaRPr lang="en-US" dirty="0">
              <a:solidFill>
                <a:schemeClr val="accent2">
                  <a:lumMod val="75000"/>
                </a:schemeClr>
              </a:solidFill>
            </a:endParaRPr>
          </a:p>
          <a:p>
            <a:pPr algn="l" rtl="0"/>
            <a:r>
              <a:rPr lang="en-US" dirty="0">
                <a:solidFill>
                  <a:schemeClr val="accent2">
                    <a:lumMod val="75000"/>
                  </a:schemeClr>
                </a:solidFill>
              </a:rPr>
              <a:t> Allow the solution to stand for 3 minutes during which period check for the appearance of the yellow precipitate at the bottom of the test tube. </a:t>
            </a:r>
            <a:endParaRPr lang="ar-IQ" dirty="0">
              <a:solidFill>
                <a:schemeClr val="accent2">
                  <a:lumMod val="75000"/>
                </a:schemeClr>
              </a:solidFill>
            </a:endParaRPr>
          </a:p>
        </p:txBody>
      </p:sp>
    </p:spTree>
    <p:extLst>
      <p:ext uri="{BB962C8B-B14F-4D97-AF65-F5344CB8AC3E}">
        <p14:creationId xmlns:p14="http://schemas.microsoft.com/office/powerpoint/2010/main" val="2517907485"/>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533400"/>
            <a:ext cx="8183880" cy="5489448"/>
          </a:xfrm>
        </p:spPr>
        <p:txBody>
          <a:bodyPr/>
          <a:lstStyle/>
          <a:p>
            <a:pPr algn="l" rtl="0"/>
            <a:r>
              <a:rPr lang="en-US" dirty="0">
                <a:solidFill>
                  <a:schemeClr val="accent2">
                    <a:lumMod val="75000"/>
                  </a:schemeClr>
                </a:solidFill>
              </a:rPr>
              <a:t>If there is no precipitate</a:t>
            </a:r>
          </a:p>
          <a:p>
            <a:pPr algn="l" rtl="0"/>
            <a:r>
              <a:rPr lang="en-US" dirty="0">
                <a:solidFill>
                  <a:schemeClr val="accent2">
                    <a:lumMod val="75000"/>
                  </a:schemeClr>
                </a:solidFill>
              </a:rPr>
              <a:t> Warm the solution in water bath (60 ˚C) for about 3 minutes with shaking from time to time and check for the yellow precipitate.</a:t>
            </a:r>
          </a:p>
          <a:p>
            <a:pPr algn="l" rtl="0"/>
            <a:endParaRPr lang="en-US" dirty="0">
              <a:solidFill>
                <a:schemeClr val="accent2">
                  <a:lumMod val="75000"/>
                </a:schemeClr>
              </a:solidFill>
            </a:endParaRPr>
          </a:p>
          <a:p>
            <a:pPr algn="l" rtl="0"/>
            <a:r>
              <a:rPr lang="en-US" dirty="0">
                <a:solidFill>
                  <a:schemeClr val="accent2">
                    <a:lumMod val="75000"/>
                  </a:schemeClr>
                </a:solidFill>
              </a:rPr>
              <a:t>During warming, if the colour of iodine disappears, add few additional drops of iodine solution with shaking until either the yellow precipitate is formed or the dark iodine colour persists, and then complete warming</a:t>
            </a:r>
            <a:endParaRPr lang="ar-IQ" dirty="0">
              <a:solidFill>
                <a:schemeClr val="accent2">
                  <a:lumMod val="75000"/>
                </a:schemeClr>
              </a:solidFill>
            </a:endParaRPr>
          </a:p>
        </p:txBody>
      </p:sp>
    </p:spTree>
    <p:extLst>
      <p:ext uri="{BB962C8B-B14F-4D97-AF65-F5344CB8AC3E}">
        <p14:creationId xmlns:p14="http://schemas.microsoft.com/office/powerpoint/2010/main" val="1612134490"/>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413248"/>
          </a:xfrm>
        </p:spPr>
        <p:txBody>
          <a:bodyPr/>
          <a:lstStyle/>
          <a:p>
            <a:pPr algn="l" rtl="0"/>
            <a:r>
              <a:rPr lang="en-US" dirty="0">
                <a:solidFill>
                  <a:schemeClr val="accent2">
                    <a:lumMod val="75000"/>
                  </a:schemeClr>
                </a:solidFill>
              </a:rPr>
              <a:t> Get rid of the excess iodine by the addition of 10% sodium hydroxide solution drop wise with shaking to obtain the yellow precipitate.</a:t>
            </a:r>
          </a:p>
          <a:p>
            <a:pPr algn="l" rtl="0"/>
            <a:endParaRPr lang="en-US" dirty="0">
              <a:solidFill>
                <a:schemeClr val="accent2">
                  <a:lumMod val="75000"/>
                </a:schemeClr>
              </a:solidFill>
            </a:endParaRPr>
          </a:p>
          <a:p>
            <a:pPr algn="l" rtl="0"/>
            <a:r>
              <a:rPr lang="en-US" dirty="0">
                <a:solidFill>
                  <a:schemeClr val="accent2">
                    <a:lumMod val="75000"/>
                  </a:schemeClr>
                </a:solidFill>
              </a:rPr>
              <a:t> If the precipitate is not formed, allow the solution to stand for 10 minutes to get the positive result. </a:t>
            </a:r>
            <a:endParaRPr lang="ar-IQ" dirty="0">
              <a:solidFill>
                <a:schemeClr val="accent2">
                  <a:lumMod val="75000"/>
                </a:schemeClr>
              </a:solidFill>
            </a:endParaRPr>
          </a:p>
        </p:txBody>
      </p:sp>
    </p:spTree>
    <p:extLst>
      <p:ext uri="{BB962C8B-B14F-4D97-AF65-F5344CB8AC3E}">
        <p14:creationId xmlns:p14="http://schemas.microsoft.com/office/powerpoint/2010/main" val="4253560084"/>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152400"/>
            <a:ext cx="8183880" cy="5565648"/>
          </a:xfrm>
        </p:spPr>
        <p:txBody>
          <a:bodyPr/>
          <a:lstStyle/>
          <a:p>
            <a:endParaRPr lang="ar-IQ" dirty="0"/>
          </a:p>
          <a:p>
            <a:pPr algn="l" rtl="0"/>
            <a:r>
              <a:rPr lang="en-US" dirty="0">
                <a:solidFill>
                  <a:schemeClr val="accent2">
                    <a:lumMod val="75000"/>
                  </a:schemeClr>
                </a:solidFill>
              </a:rPr>
              <a:t> Finally if no precipitate is formed after the 10 minutes- standing period, dilute the solution with an equal volume of distilled water to obtain the iodoform precipitate.</a:t>
            </a:r>
          </a:p>
          <a:p>
            <a:pPr algn="l" rtl="0"/>
            <a:endParaRPr lang="en-US" dirty="0">
              <a:solidFill>
                <a:schemeClr val="accent2">
                  <a:lumMod val="75000"/>
                </a:schemeClr>
              </a:solidFill>
            </a:endParaRPr>
          </a:p>
          <a:p>
            <a:pPr algn="l" rtl="0"/>
            <a:r>
              <a:rPr lang="en-US" dirty="0">
                <a:solidFill>
                  <a:schemeClr val="accent2">
                    <a:lumMod val="75000"/>
                  </a:schemeClr>
                </a:solidFill>
              </a:rPr>
              <a:t>It is important to proceed through all these steps so that only at the final step you can say that the test is negative.</a:t>
            </a:r>
          </a:p>
          <a:p>
            <a:pPr algn="l" rtl="0"/>
            <a:endParaRPr lang="ar-IQ" dirty="0">
              <a:solidFill>
                <a:schemeClr val="accent2">
                  <a:lumMod val="75000"/>
                </a:schemeClr>
              </a:solidFill>
            </a:endParaRPr>
          </a:p>
        </p:txBody>
      </p:sp>
    </p:spTree>
    <p:extLst>
      <p:ext uri="{BB962C8B-B14F-4D97-AF65-F5344CB8AC3E}">
        <p14:creationId xmlns:p14="http://schemas.microsoft.com/office/powerpoint/2010/main" val="1452585711"/>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489448"/>
          </a:xfrm>
        </p:spPr>
        <p:txBody>
          <a:bodyPr/>
          <a:lstStyle/>
          <a:p>
            <a:pPr algn="l" rtl="0"/>
            <a:endParaRPr lang="en-US" dirty="0"/>
          </a:p>
          <a:p>
            <a:pPr algn="l" rtl="0"/>
            <a:endParaRPr lang="en-US" dirty="0"/>
          </a:p>
          <a:p>
            <a:pPr algn="l" rtl="0"/>
            <a:r>
              <a:rPr lang="en-US" dirty="0"/>
              <a:t> </a:t>
            </a:r>
            <a:r>
              <a:rPr lang="en-US" dirty="0">
                <a:solidFill>
                  <a:schemeClr val="accent2">
                    <a:lumMod val="75000"/>
                  </a:schemeClr>
                </a:solidFill>
              </a:rPr>
              <a:t>Both </a:t>
            </a:r>
            <a:r>
              <a:rPr lang="en-US" dirty="0">
                <a:solidFill>
                  <a:schemeClr val="accent3">
                    <a:lumMod val="75000"/>
                  </a:schemeClr>
                </a:solidFill>
              </a:rPr>
              <a:t>ethanol</a:t>
            </a:r>
            <a:r>
              <a:rPr lang="en-US" dirty="0">
                <a:solidFill>
                  <a:schemeClr val="accent2">
                    <a:lumMod val="75000"/>
                  </a:schemeClr>
                </a:solidFill>
              </a:rPr>
              <a:t> and </a:t>
            </a:r>
            <a:r>
              <a:rPr lang="en-US" i="1" dirty="0">
                <a:solidFill>
                  <a:schemeClr val="accent3">
                    <a:lumMod val="75000"/>
                  </a:schemeClr>
                </a:solidFill>
              </a:rPr>
              <a:t>sec</a:t>
            </a:r>
            <a:r>
              <a:rPr lang="en-US" dirty="0">
                <a:solidFill>
                  <a:schemeClr val="accent3">
                    <a:lumMod val="75000"/>
                  </a:schemeClr>
                </a:solidFill>
              </a:rPr>
              <a:t>-butanol </a:t>
            </a:r>
            <a:r>
              <a:rPr lang="en-US" dirty="0">
                <a:solidFill>
                  <a:schemeClr val="accent2">
                    <a:lumMod val="75000"/>
                  </a:schemeClr>
                </a:solidFill>
              </a:rPr>
              <a:t>give positive iodoform test and they can be differentiated only by testing their </a:t>
            </a:r>
            <a:r>
              <a:rPr lang="en-US" dirty="0">
                <a:solidFill>
                  <a:srgbClr val="00B050"/>
                </a:solidFill>
              </a:rPr>
              <a:t>solubility in water</a:t>
            </a:r>
            <a:r>
              <a:rPr lang="en-US" dirty="0">
                <a:solidFill>
                  <a:schemeClr val="accent2">
                    <a:lumMod val="75000"/>
                  </a:schemeClr>
                </a:solidFill>
              </a:rPr>
              <a:t>;</a:t>
            </a:r>
            <a:r>
              <a:rPr lang="en-US" i="1" dirty="0">
                <a:solidFill>
                  <a:schemeClr val="accent2">
                    <a:lumMod val="75000"/>
                  </a:schemeClr>
                </a:solidFill>
              </a:rPr>
              <a:t> sec</a:t>
            </a:r>
            <a:r>
              <a:rPr lang="en-US" dirty="0">
                <a:solidFill>
                  <a:schemeClr val="accent2">
                    <a:lumMod val="75000"/>
                  </a:schemeClr>
                </a:solidFill>
              </a:rPr>
              <a:t>-butanol is </a:t>
            </a:r>
            <a:r>
              <a:rPr lang="en-US" u="sng" dirty="0">
                <a:solidFill>
                  <a:schemeClr val="accent2">
                    <a:lumMod val="75000"/>
                  </a:schemeClr>
                </a:solidFill>
              </a:rPr>
              <a:t>less </a:t>
            </a:r>
            <a:r>
              <a:rPr lang="en-US" dirty="0">
                <a:solidFill>
                  <a:schemeClr val="accent2">
                    <a:lumMod val="75000"/>
                  </a:schemeClr>
                </a:solidFill>
              </a:rPr>
              <a:t>soluble in water than ethanol.</a:t>
            </a:r>
          </a:p>
          <a:p>
            <a:pPr algn="l" rtl="0"/>
            <a:endParaRPr lang="ar-IQ" dirty="0">
              <a:solidFill>
                <a:schemeClr val="accent2">
                  <a:lumMod val="75000"/>
                </a:schemeClr>
              </a:solidFill>
            </a:endParaRPr>
          </a:p>
        </p:txBody>
      </p:sp>
    </p:spTree>
    <p:extLst>
      <p:ext uri="{BB962C8B-B14F-4D97-AF65-F5344CB8AC3E}">
        <p14:creationId xmlns:p14="http://schemas.microsoft.com/office/powerpoint/2010/main" val="4200451098"/>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80060" y="457200"/>
            <a:ext cx="8183880" cy="5641848"/>
          </a:xfrm>
        </p:spPr>
        <p:txBody>
          <a:bodyPr>
            <a:normAutofit/>
          </a:bodyPr>
          <a:lstStyle/>
          <a:p>
            <a:pPr marL="0" lvl="0" indent="0" algn="just" rtl="0">
              <a:spcAft>
                <a:spcPts val="1000"/>
              </a:spcAft>
              <a:buNone/>
            </a:pPr>
            <a:r>
              <a:rPr lang="en-US" sz="4000" b="1" dirty="0">
                <a:solidFill>
                  <a:schemeClr val="accent3">
                    <a:lumMod val="75000"/>
                  </a:schemeClr>
                </a:solidFill>
                <a:latin typeface="Times New Roman"/>
                <a:ea typeface="Times New Roman"/>
                <a:cs typeface="Times New Roman"/>
              </a:rPr>
              <a:t>b) Lucas test:</a:t>
            </a:r>
          </a:p>
          <a:p>
            <a:pPr marL="0" indent="0" algn="just" rtl="0">
              <a:spcAft>
                <a:spcPts val="1000"/>
              </a:spcAft>
              <a:buNone/>
            </a:pPr>
            <a:r>
              <a:rPr lang="en-US" sz="3200" dirty="0"/>
              <a:t>   </a:t>
            </a:r>
            <a:r>
              <a:rPr lang="en-US" sz="3200" dirty="0">
                <a:solidFill>
                  <a:schemeClr val="accent2">
                    <a:lumMod val="75000"/>
                  </a:schemeClr>
                </a:solidFill>
              </a:rPr>
              <a:t>provides classification informations on alcohols. </a:t>
            </a:r>
          </a:p>
          <a:p>
            <a:pPr marL="0" indent="0" algn="just" rtl="0">
              <a:spcAft>
                <a:spcPts val="1000"/>
              </a:spcAft>
              <a:buNone/>
            </a:pPr>
            <a:r>
              <a:rPr lang="en-US" sz="3200" dirty="0">
                <a:solidFill>
                  <a:schemeClr val="accent2">
                    <a:lumMod val="75000"/>
                  </a:schemeClr>
                </a:solidFill>
              </a:rPr>
              <a:t>  Distinguish between the different types of alcohols (primary, secondary, or tertiary). </a:t>
            </a:r>
          </a:p>
          <a:p>
            <a:pPr marL="0" indent="0" algn="just" rtl="0">
              <a:spcAft>
                <a:spcPts val="1000"/>
              </a:spcAft>
              <a:buNone/>
            </a:pPr>
            <a:r>
              <a:rPr lang="en-US" sz="3200" dirty="0">
                <a:solidFill>
                  <a:schemeClr val="accent2">
                    <a:lumMod val="75000"/>
                  </a:schemeClr>
                </a:solidFill>
              </a:rPr>
              <a:t>  It depends on the formation of </a:t>
            </a:r>
            <a:r>
              <a:rPr lang="en-US" sz="3200" dirty="0">
                <a:solidFill>
                  <a:srgbClr val="00B050"/>
                </a:solidFill>
              </a:rPr>
              <a:t>alkyl chloride </a:t>
            </a:r>
            <a:r>
              <a:rPr lang="en-US" sz="3200" dirty="0">
                <a:solidFill>
                  <a:schemeClr val="accent2">
                    <a:lumMod val="75000"/>
                  </a:schemeClr>
                </a:solidFill>
              </a:rPr>
              <a:t>as a second liquid phase.</a:t>
            </a:r>
          </a:p>
          <a:p>
            <a:pPr marL="0" indent="0" algn="just" rtl="0">
              <a:spcAft>
                <a:spcPts val="1000"/>
              </a:spcAft>
              <a:buNone/>
            </a:pPr>
            <a:endParaRPr lang="en-US" sz="3200" dirty="0"/>
          </a:p>
          <a:p>
            <a:pPr marL="0" lvl="0" indent="0" algn="just" rtl="0">
              <a:spcAft>
                <a:spcPts val="1000"/>
              </a:spcAft>
              <a:buNone/>
            </a:pPr>
            <a:endParaRPr lang="en-US" sz="3200" b="1" u="dbl" dirty="0">
              <a:latin typeface="Times New Roman"/>
              <a:ea typeface="Times New Roman"/>
            </a:endParaRPr>
          </a:p>
        </p:txBody>
      </p:sp>
    </p:spTree>
    <p:extLst>
      <p:ext uri="{BB962C8B-B14F-4D97-AF65-F5344CB8AC3E}">
        <p14:creationId xmlns:p14="http://schemas.microsoft.com/office/powerpoint/2010/main" val="463018947"/>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l" rtl="0">
              <a:buNone/>
            </a:pPr>
            <a:r>
              <a:rPr lang="en-US" dirty="0"/>
              <a:t>  </a:t>
            </a:r>
          </a:p>
          <a:p>
            <a:pPr marL="0" indent="0" algn="l" rtl="0">
              <a:buNone/>
            </a:pPr>
            <a:r>
              <a:rPr lang="en-US" sz="3200" dirty="0"/>
              <a:t>    </a:t>
            </a:r>
            <a:r>
              <a:rPr lang="en-US" sz="3200" dirty="0">
                <a:solidFill>
                  <a:schemeClr val="accent2">
                    <a:lumMod val="75000"/>
                  </a:schemeClr>
                </a:solidFill>
              </a:rPr>
              <a:t>The alkyl group could be primary, secondary, or tertiary, and may be open chain or cyclic.</a:t>
            </a:r>
          </a:p>
          <a:p>
            <a:pPr marL="0" indent="0" algn="l" rtl="0">
              <a:buNone/>
            </a:pPr>
            <a:endParaRPr lang="en-US" sz="3200" dirty="0">
              <a:solidFill>
                <a:schemeClr val="accent2">
                  <a:lumMod val="75000"/>
                </a:schemeClr>
              </a:solidFill>
            </a:endParaRPr>
          </a:p>
          <a:p>
            <a:pPr marL="0" indent="0" algn="l" rtl="0">
              <a:buNone/>
            </a:pPr>
            <a:endParaRPr lang="ar-IQ" sz="4800" dirty="0">
              <a:solidFill>
                <a:schemeClr val="accent2">
                  <a:lumMod val="75000"/>
                </a:schemeClr>
              </a:solidFill>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400" y="2667000"/>
            <a:ext cx="7543800" cy="342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78388027"/>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533400"/>
            <a:ext cx="8183880" cy="5486400"/>
          </a:xfrm>
        </p:spPr>
        <p:txBody>
          <a:bodyPr/>
          <a:lstStyle/>
          <a:p>
            <a:pPr marL="0" indent="0" algn="just" rtl="0">
              <a:spcAft>
                <a:spcPts val="1000"/>
              </a:spcAft>
              <a:buNone/>
            </a:pPr>
            <a:r>
              <a:rPr lang="en-US" dirty="0"/>
              <a:t> </a:t>
            </a:r>
          </a:p>
          <a:p>
            <a:pPr marL="0" indent="0" algn="just" rtl="0">
              <a:spcAft>
                <a:spcPts val="1000"/>
              </a:spcAft>
              <a:buNone/>
            </a:pPr>
            <a:r>
              <a:rPr lang="en-US" dirty="0"/>
              <a:t> </a:t>
            </a:r>
            <a:r>
              <a:rPr lang="en-US" dirty="0">
                <a:solidFill>
                  <a:schemeClr val="accent2">
                    <a:lumMod val="75000"/>
                  </a:schemeClr>
                </a:solidFill>
              </a:rPr>
              <a:t>Lucas reagent is prepared from anhydrous zinc chloride and concentrated hydrochloric acid. Zinc chloride is added to increase the ionization of hydrochloric acid.</a:t>
            </a:r>
          </a:p>
          <a:p>
            <a:pPr marL="0" indent="0" algn="just" rtl="0">
              <a:spcAft>
                <a:spcPts val="1000"/>
              </a:spcAft>
              <a:buNone/>
            </a:pPr>
            <a:endParaRPr lang="en-US" dirty="0"/>
          </a:p>
          <a:p>
            <a:endParaRPr lang="ar-IQ" dirty="0"/>
          </a:p>
        </p:txBody>
      </p:sp>
      <p:pic>
        <p:nvPicPr>
          <p:cNvPr id="819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2200" y="3505200"/>
            <a:ext cx="4702479"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17859276"/>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413248"/>
          </a:xfrm>
        </p:spPr>
        <p:txBody>
          <a:bodyPr>
            <a:normAutofit/>
          </a:bodyPr>
          <a:lstStyle/>
          <a:p>
            <a:pPr marL="0" indent="0" algn="l" rtl="0">
              <a:buNone/>
            </a:pPr>
            <a:r>
              <a:rPr lang="en-US" dirty="0"/>
              <a:t> </a:t>
            </a:r>
          </a:p>
          <a:p>
            <a:pPr marL="0" indent="0" algn="l" rtl="0">
              <a:buNone/>
            </a:pPr>
            <a:r>
              <a:rPr lang="en-US" dirty="0"/>
              <a:t> </a:t>
            </a:r>
            <a:r>
              <a:rPr lang="en-US" dirty="0">
                <a:solidFill>
                  <a:schemeClr val="accent2">
                    <a:lumMod val="75000"/>
                  </a:schemeClr>
                </a:solidFill>
              </a:rPr>
              <a:t>The reaction depends on the formation of a stable carbonium ion. The more stable the carbonium ion formed, the faster the reaction is.</a:t>
            </a:r>
          </a:p>
          <a:p>
            <a:pPr marL="0" indent="0" algn="l" rtl="0">
              <a:buNone/>
            </a:pPr>
            <a:r>
              <a:rPr lang="en-US" dirty="0"/>
              <a:t> </a:t>
            </a:r>
            <a:r>
              <a:rPr lang="en-US" dirty="0">
                <a:solidFill>
                  <a:schemeClr val="accent2">
                    <a:lumMod val="75000"/>
                  </a:schemeClr>
                </a:solidFill>
              </a:rPr>
              <a:t>The rate of the reaction among different alcohols is shown below:</a:t>
            </a:r>
            <a:br>
              <a:rPr lang="en-US" dirty="0">
                <a:solidFill>
                  <a:schemeClr val="accent2">
                    <a:lumMod val="75000"/>
                  </a:schemeClr>
                </a:solidFill>
              </a:rPr>
            </a:br>
            <a:r>
              <a:rPr lang="en-US" dirty="0">
                <a:solidFill>
                  <a:srgbClr val="00B050"/>
                </a:solidFill>
              </a:rPr>
              <a:t>benzyl alcohol</a:t>
            </a:r>
            <a:r>
              <a:rPr lang="en-US" dirty="0">
                <a:solidFill>
                  <a:srgbClr val="FF0000"/>
                </a:solidFill>
              </a:rPr>
              <a:t>&gt;</a:t>
            </a:r>
            <a:r>
              <a:rPr lang="en-US" dirty="0">
                <a:solidFill>
                  <a:srgbClr val="00B050"/>
                </a:solidFill>
              </a:rPr>
              <a:t>allyl alcohol</a:t>
            </a:r>
            <a:r>
              <a:rPr lang="en-US" dirty="0">
                <a:solidFill>
                  <a:srgbClr val="FF0000"/>
                </a:solidFill>
              </a:rPr>
              <a:t>&gt;</a:t>
            </a:r>
            <a:r>
              <a:rPr lang="en-US" i="1" dirty="0">
                <a:solidFill>
                  <a:srgbClr val="00B050"/>
                </a:solidFill>
              </a:rPr>
              <a:t>tert</a:t>
            </a:r>
            <a:r>
              <a:rPr lang="en-US" dirty="0">
                <a:solidFill>
                  <a:srgbClr val="00B050"/>
                </a:solidFill>
              </a:rPr>
              <a:t>–alcohol</a:t>
            </a:r>
            <a:r>
              <a:rPr lang="en-US" dirty="0">
                <a:solidFill>
                  <a:srgbClr val="FF0000"/>
                </a:solidFill>
              </a:rPr>
              <a:t>&gt;</a:t>
            </a:r>
            <a:r>
              <a:rPr lang="en-US" i="1" dirty="0">
                <a:solidFill>
                  <a:srgbClr val="00B050"/>
                </a:solidFill>
              </a:rPr>
              <a:t>sec</a:t>
            </a:r>
            <a:r>
              <a:rPr lang="en-US" dirty="0">
                <a:solidFill>
                  <a:srgbClr val="00B050"/>
                </a:solidFill>
              </a:rPr>
              <a:t>–alcohol</a:t>
            </a:r>
            <a:r>
              <a:rPr lang="en-US" dirty="0">
                <a:solidFill>
                  <a:srgbClr val="FF0000"/>
                </a:solidFill>
              </a:rPr>
              <a:t>&gt;</a:t>
            </a:r>
            <a:r>
              <a:rPr lang="en-US" dirty="0">
                <a:solidFill>
                  <a:srgbClr val="00B050"/>
                </a:solidFill>
              </a:rPr>
              <a:t> </a:t>
            </a:r>
            <a:r>
              <a:rPr lang="en-US" dirty="0">
                <a:solidFill>
                  <a:schemeClr val="accent3">
                    <a:lumMod val="75000"/>
                  </a:schemeClr>
                </a:solidFill>
              </a:rPr>
              <a:t>–ve </a:t>
            </a:r>
            <a:r>
              <a:rPr lang="en-US" dirty="0">
                <a:solidFill>
                  <a:srgbClr val="00B050"/>
                </a:solidFill>
              </a:rPr>
              <a:t>primary alc.</a:t>
            </a:r>
          </a:p>
          <a:p>
            <a:pPr marL="0" indent="0" algn="l" rtl="0">
              <a:buNone/>
            </a:pPr>
            <a:r>
              <a:rPr lang="en-US" dirty="0">
                <a:solidFill>
                  <a:srgbClr val="00B050"/>
                </a:solidFill>
              </a:rPr>
              <a:t> </a:t>
            </a:r>
          </a:p>
          <a:p>
            <a:pPr marL="0" indent="0" algn="l" rtl="0">
              <a:buNone/>
            </a:pPr>
            <a:r>
              <a:rPr lang="en-US" dirty="0"/>
              <a:t> </a:t>
            </a:r>
          </a:p>
          <a:p>
            <a:endParaRPr lang="ar-IQ" dirty="0">
              <a:solidFill>
                <a:schemeClr val="accent2">
                  <a:lumMod val="75000"/>
                </a:schemeClr>
              </a:solidFill>
            </a:endParaRPr>
          </a:p>
        </p:txBody>
      </p:sp>
    </p:spTree>
    <p:extLst>
      <p:ext uri="{BB962C8B-B14F-4D97-AF65-F5344CB8AC3E}">
        <p14:creationId xmlns:p14="http://schemas.microsoft.com/office/powerpoint/2010/main" val="1134171180"/>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l" rtl="0">
              <a:buNone/>
            </a:pPr>
            <a:endParaRPr lang="en-US" dirty="0"/>
          </a:p>
          <a:p>
            <a:pPr marL="0" indent="0" algn="l" rtl="0">
              <a:buNone/>
            </a:pPr>
            <a:endParaRPr lang="en-US" dirty="0"/>
          </a:p>
          <a:p>
            <a:pPr marL="0" indent="0" algn="l" rtl="0">
              <a:buNone/>
            </a:pPr>
            <a:r>
              <a:rPr lang="en-US" dirty="0"/>
              <a:t>  </a:t>
            </a:r>
            <a:r>
              <a:rPr lang="en-US" dirty="0">
                <a:solidFill>
                  <a:schemeClr val="accent2">
                    <a:lumMod val="75000"/>
                  </a:schemeClr>
                </a:solidFill>
              </a:rPr>
              <a:t>All alcohols follow </a:t>
            </a:r>
            <a:r>
              <a:rPr lang="en-US" dirty="0">
                <a:solidFill>
                  <a:srgbClr val="00B050"/>
                </a:solidFill>
              </a:rPr>
              <a:t>S</a:t>
            </a:r>
            <a:r>
              <a:rPr lang="en-US" baseline="-25000" dirty="0">
                <a:solidFill>
                  <a:srgbClr val="00B050"/>
                </a:solidFill>
              </a:rPr>
              <a:t>N</a:t>
            </a:r>
            <a:r>
              <a:rPr lang="en-US" dirty="0">
                <a:solidFill>
                  <a:srgbClr val="00B050"/>
                </a:solidFill>
              </a:rPr>
              <a:t>1 </a:t>
            </a:r>
            <a:r>
              <a:rPr lang="en-US" dirty="0">
                <a:solidFill>
                  <a:schemeClr val="accent2">
                    <a:lumMod val="75000"/>
                  </a:schemeClr>
                </a:solidFill>
              </a:rPr>
              <a:t>mechanism except methanol and most primary alcohols that follow </a:t>
            </a:r>
            <a:r>
              <a:rPr lang="en-US" dirty="0">
                <a:solidFill>
                  <a:srgbClr val="00B050"/>
                </a:solidFill>
              </a:rPr>
              <a:t>S</a:t>
            </a:r>
            <a:r>
              <a:rPr lang="en-US" baseline="-25000" dirty="0">
                <a:solidFill>
                  <a:srgbClr val="00B050"/>
                </a:solidFill>
              </a:rPr>
              <a:t>N</a:t>
            </a:r>
            <a:r>
              <a:rPr lang="en-US" dirty="0">
                <a:solidFill>
                  <a:srgbClr val="00B050"/>
                </a:solidFill>
              </a:rPr>
              <a:t>2</a:t>
            </a:r>
            <a:r>
              <a:rPr lang="en-US" dirty="0">
                <a:solidFill>
                  <a:schemeClr val="accent2">
                    <a:lumMod val="75000"/>
                  </a:schemeClr>
                </a:solidFill>
              </a:rPr>
              <a:t> mechanism</a:t>
            </a:r>
            <a:endParaRPr lang="ar-IQ" dirty="0">
              <a:solidFill>
                <a:schemeClr val="accent2">
                  <a:lumMod val="75000"/>
                </a:schemeClr>
              </a:solidFill>
            </a:endParaRPr>
          </a:p>
        </p:txBody>
      </p:sp>
    </p:spTree>
    <p:extLst>
      <p:ext uri="{BB962C8B-B14F-4D97-AF65-F5344CB8AC3E}">
        <p14:creationId xmlns:p14="http://schemas.microsoft.com/office/powerpoint/2010/main" val="3278536593"/>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489448"/>
          </a:xfrm>
        </p:spPr>
        <p:txBody>
          <a:bodyPr/>
          <a:lstStyle/>
          <a:p>
            <a:pPr marL="0" indent="0" algn="l" rtl="0">
              <a:buNone/>
            </a:pPr>
            <a:r>
              <a:rPr lang="en-US" dirty="0"/>
              <a:t> </a:t>
            </a:r>
            <a:r>
              <a:rPr lang="en-US" dirty="0">
                <a:solidFill>
                  <a:schemeClr val="accent2">
                    <a:lumMod val="75000"/>
                  </a:schemeClr>
                </a:solidFill>
              </a:rPr>
              <a:t>Benzyl alcohol shows the fastest positive result. Tertiary alcohols are faster in the formation of conjugated halides than secondary alcohols. Primary alcohols and methanol don’t react and don’t form two layers.</a:t>
            </a:r>
          </a:p>
          <a:p>
            <a:pPr algn="l" rtl="0"/>
            <a:endParaRPr lang="ar-IQ" dirty="0"/>
          </a:p>
        </p:txBody>
      </p:sp>
      <p:pic>
        <p:nvPicPr>
          <p:cNvPr id="92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7800" y="3429000"/>
            <a:ext cx="6781800" cy="2209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42660590"/>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80060" y="533400"/>
            <a:ext cx="8183880" cy="5489448"/>
          </a:xfrm>
        </p:spPr>
        <p:txBody>
          <a:bodyPr>
            <a:normAutofit/>
          </a:bodyPr>
          <a:lstStyle/>
          <a:p>
            <a:pPr marL="0" indent="0" algn="l" rtl="0">
              <a:buNone/>
            </a:pPr>
            <a:r>
              <a:rPr lang="en-US" sz="3500" dirty="0">
                <a:solidFill>
                  <a:schemeClr val="accent3">
                    <a:lumMod val="75000"/>
                  </a:schemeClr>
                </a:solidFill>
              </a:rPr>
              <a:t>   </a:t>
            </a:r>
            <a:r>
              <a:rPr lang="en-US" sz="3500" u="sng" dirty="0">
                <a:solidFill>
                  <a:schemeClr val="accent3">
                    <a:lumMod val="75000"/>
                  </a:schemeClr>
                </a:solidFill>
              </a:rPr>
              <a:t>Procedure</a:t>
            </a:r>
            <a:endParaRPr lang="en-US" sz="3500" b="1" u="sng" dirty="0">
              <a:solidFill>
                <a:schemeClr val="accent3">
                  <a:lumMod val="75000"/>
                </a:schemeClr>
              </a:solidFill>
            </a:endParaRPr>
          </a:p>
          <a:p>
            <a:pPr marL="0" indent="0" algn="l" rtl="0">
              <a:buNone/>
            </a:pPr>
            <a:endParaRPr lang="en-US" dirty="0">
              <a:solidFill>
                <a:schemeClr val="accent2">
                  <a:lumMod val="75000"/>
                </a:schemeClr>
              </a:solidFill>
            </a:endParaRPr>
          </a:p>
          <a:p>
            <a:pPr marL="0" indent="0" algn="l" rtl="0">
              <a:buNone/>
            </a:pPr>
            <a:r>
              <a:rPr lang="en-US" dirty="0">
                <a:solidFill>
                  <a:schemeClr val="accent2">
                    <a:lumMod val="75000"/>
                  </a:schemeClr>
                </a:solidFill>
              </a:rPr>
              <a:t>    Mix 2-4 drops of the alcohol with few     </a:t>
            </a:r>
          </a:p>
          <a:p>
            <a:pPr marL="0" indent="0" algn="l" rtl="0">
              <a:buNone/>
            </a:pPr>
            <a:r>
              <a:rPr lang="en-US" dirty="0">
                <a:solidFill>
                  <a:schemeClr val="accent2">
                    <a:lumMod val="75000"/>
                  </a:schemeClr>
                </a:solidFill>
              </a:rPr>
              <a:t>  drops of Lucas reagent and observe the  </a:t>
            </a:r>
          </a:p>
          <a:p>
            <a:pPr marL="0" indent="0" algn="l" rtl="0">
              <a:buNone/>
            </a:pPr>
            <a:r>
              <a:rPr lang="en-US" dirty="0">
                <a:solidFill>
                  <a:schemeClr val="accent2">
                    <a:lumMod val="75000"/>
                  </a:schemeClr>
                </a:solidFill>
              </a:rPr>
              <a:t>  results:</a:t>
            </a:r>
          </a:p>
          <a:p>
            <a:pPr lvl="0" algn="l" rtl="0"/>
            <a:endParaRPr lang="en-US" dirty="0">
              <a:solidFill>
                <a:schemeClr val="accent2">
                  <a:lumMod val="75000"/>
                </a:schemeClr>
              </a:solidFill>
            </a:endParaRPr>
          </a:p>
          <a:p>
            <a:pPr lvl="0" algn="l" rtl="0"/>
            <a:r>
              <a:rPr lang="en-US" dirty="0">
                <a:solidFill>
                  <a:schemeClr val="accent2">
                    <a:lumMod val="75000"/>
                  </a:schemeClr>
                </a:solidFill>
              </a:rPr>
              <a:t> Benzyl alcohol gives immediate result as shown by the appearance of two phases.</a:t>
            </a:r>
          </a:p>
        </p:txBody>
      </p:sp>
    </p:spTree>
    <p:extLst>
      <p:ext uri="{BB962C8B-B14F-4D97-AF65-F5344CB8AC3E}">
        <p14:creationId xmlns:p14="http://schemas.microsoft.com/office/powerpoint/2010/main" val="3957930192"/>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88302" y="381000"/>
            <a:ext cx="8183880" cy="5489448"/>
          </a:xfrm>
        </p:spPr>
        <p:txBody>
          <a:bodyPr/>
          <a:lstStyle/>
          <a:p>
            <a:pPr lvl="0" algn="l" rtl="0"/>
            <a:endParaRPr lang="en-US" dirty="0">
              <a:solidFill>
                <a:schemeClr val="accent2">
                  <a:lumMod val="75000"/>
                </a:schemeClr>
              </a:solidFill>
            </a:endParaRPr>
          </a:p>
          <a:p>
            <a:pPr algn="l" rtl="0"/>
            <a:r>
              <a:rPr lang="en-US" dirty="0">
                <a:solidFill>
                  <a:schemeClr val="accent2">
                    <a:lumMod val="75000"/>
                  </a:schemeClr>
                </a:solidFill>
              </a:rPr>
              <a:t> Tertiary alcohols give two phases that separate within 2-3 minutes.</a:t>
            </a:r>
          </a:p>
          <a:p>
            <a:pPr marL="0" lvl="0" indent="0" algn="l" rtl="0">
              <a:buNone/>
            </a:pPr>
            <a:endParaRPr lang="en-US" dirty="0">
              <a:solidFill>
                <a:schemeClr val="accent2">
                  <a:lumMod val="75000"/>
                </a:schemeClr>
              </a:solidFill>
            </a:endParaRPr>
          </a:p>
          <a:p>
            <a:pPr lvl="0" algn="l" rtl="0"/>
            <a:r>
              <a:rPr lang="en-US" dirty="0">
                <a:solidFill>
                  <a:schemeClr val="accent2">
                    <a:lumMod val="75000"/>
                  </a:schemeClr>
                </a:solidFill>
              </a:rPr>
              <a:t> Secondary alcohols give two phases that separate after 15-20 minutes (giving a cloudy solution).</a:t>
            </a:r>
          </a:p>
          <a:p>
            <a:pPr lvl="0" algn="l" rtl="0"/>
            <a:endParaRPr lang="en-US" dirty="0">
              <a:solidFill>
                <a:schemeClr val="accent2">
                  <a:lumMod val="75000"/>
                </a:schemeClr>
              </a:solidFill>
            </a:endParaRPr>
          </a:p>
          <a:p>
            <a:pPr lvl="0" algn="l" rtl="0"/>
            <a:r>
              <a:rPr lang="en-US" dirty="0">
                <a:solidFill>
                  <a:schemeClr val="accent2">
                    <a:lumMod val="75000"/>
                  </a:schemeClr>
                </a:solidFill>
              </a:rPr>
              <a:t>In primary alcohols one layer appears.</a:t>
            </a:r>
          </a:p>
          <a:p>
            <a:pPr algn="l" rtl="0"/>
            <a:endParaRPr lang="ar-IQ" dirty="0">
              <a:solidFill>
                <a:schemeClr val="accent2">
                  <a:lumMod val="75000"/>
                </a:schemeClr>
              </a:solidFill>
            </a:endParaRPr>
          </a:p>
          <a:p>
            <a:pPr algn="l" rtl="0"/>
            <a:endParaRPr lang="ar-IQ" dirty="0"/>
          </a:p>
        </p:txBody>
      </p:sp>
    </p:spTree>
    <p:extLst>
      <p:ext uri="{BB962C8B-B14F-4D97-AF65-F5344CB8AC3E}">
        <p14:creationId xmlns:p14="http://schemas.microsoft.com/office/powerpoint/2010/main" val="2531679221"/>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533400"/>
            <a:ext cx="8183880" cy="5715000"/>
          </a:xfrm>
        </p:spPr>
        <p:txBody>
          <a:bodyPr>
            <a:normAutofit fontScale="92500" lnSpcReduction="20000"/>
          </a:bodyPr>
          <a:lstStyle/>
          <a:p>
            <a:pPr marL="0" indent="0" algn="l" rtl="0">
              <a:buNone/>
            </a:pPr>
            <a:endParaRPr lang="en-US" b="1" u="dbl" dirty="0"/>
          </a:p>
          <a:p>
            <a:pPr marL="0" indent="0" algn="l" rtl="0">
              <a:buNone/>
            </a:pPr>
            <a:r>
              <a:rPr lang="en-US" sz="3400" b="1" u="dbl" dirty="0">
                <a:solidFill>
                  <a:schemeClr val="accent3">
                    <a:lumMod val="75000"/>
                  </a:schemeClr>
                </a:solidFill>
              </a:rPr>
              <a:t>Physical properties</a:t>
            </a:r>
            <a:endParaRPr lang="en-US" sz="3400" dirty="0">
              <a:solidFill>
                <a:schemeClr val="accent3">
                  <a:lumMod val="75000"/>
                </a:schemeClr>
              </a:solidFill>
            </a:endParaRPr>
          </a:p>
          <a:p>
            <a:pPr lvl="0" algn="l" rtl="0"/>
            <a:endParaRPr lang="en-US" sz="3400" dirty="0"/>
          </a:p>
          <a:p>
            <a:pPr lvl="0" algn="l" rtl="0"/>
            <a:r>
              <a:rPr lang="en-US" sz="3400" dirty="0"/>
              <a:t>  </a:t>
            </a:r>
            <a:r>
              <a:rPr lang="en-US" sz="3400" dirty="0">
                <a:solidFill>
                  <a:schemeClr val="accent2">
                    <a:lumMod val="75000"/>
                  </a:schemeClr>
                </a:solidFill>
              </a:rPr>
              <a:t>Alcohols are colourless liquids with a special faint odour. Benzyl alcohol and cyclohexanol have characteristic odours.</a:t>
            </a:r>
          </a:p>
          <a:p>
            <a:pPr lvl="0" algn="l" rtl="0"/>
            <a:endParaRPr lang="en-US" sz="3400" dirty="0">
              <a:solidFill>
                <a:schemeClr val="accent2">
                  <a:lumMod val="75000"/>
                </a:schemeClr>
              </a:solidFill>
            </a:endParaRPr>
          </a:p>
          <a:p>
            <a:pPr marL="0" lvl="0" indent="0" algn="l" rtl="0">
              <a:buNone/>
            </a:pPr>
            <a:endParaRPr lang="en-US" sz="3400" dirty="0">
              <a:solidFill>
                <a:schemeClr val="accent2">
                  <a:lumMod val="75000"/>
                </a:schemeClr>
              </a:solidFill>
            </a:endParaRPr>
          </a:p>
          <a:p>
            <a:pPr lvl="0" algn="l" rtl="0"/>
            <a:r>
              <a:rPr lang="en-US" sz="3400" dirty="0">
                <a:solidFill>
                  <a:schemeClr val="accent2">
                    <a:lumMod val="75000"/>
                  </a:schemeClr>
                </a:solidFill>
              </a:rPr>
              <a:t>  Aliphatic alcohols burn with blue flame (without smoke) while aromatic alcohols burn with yellow smoky flame.</a:t>
            </a:r>
          </a:p>
          <a:p>
            <a:pPr algn="l" rtl="0"/>
            <a:endParaRPr lang="ar-IQ" dirty="0"/>
          </a:p>
        </p:txBody>
      </p:sp>
    </p:spTree>
    <p:extLst>
      <p:ext uri="{BB962C8B-B14F-4D97-AF65-F5344CB8AC3E}">
        <p14:creationId xmlns:p14="http://schemas.microsoft.com/office/powerpoint/2010/main" val="3345229611"/>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489448"/>
          </a:xfrm>
        </p:spPr>
        <p:txBody>
          <a:bodyPr/>
          <a:lstStyle/>
          <a:p>
            <a:pPr lvl="0" algn="l" rtl="0"/>
            <a:endParaRPr lang="en-US" dirty="0">
              <a:solidFill>
                <a:schemeClr val="accent2">
                  <a:lumMod val="75000"/>
                </a:schemeClr>
              </a:solidFill>
            </a:endParaRPr>
          </a:p>
          <a:p>
            <a:pPr lvl="0" algn="l" rtl="0"/>
            <a:r>
              <a:rPr lang="en-US" dirty="0">
                <a:solidFill>
                  <a:schemeClr val="accent2">
                    <a:lumMod val="75000"/>
                  </a:schemeClr>
                </a:solidFill>
              </a:rPr>
              <a:t> Boiling points of alcohols are considerably high (being associated liquids); they increase as the molecular weight (number of carbons) increases.</a:t>
            </a:r>
          </a:p>
          <a:p>
            <a:pPr lvl="0" algn="l" rtl="0"/>
            <a:endParaRPr lang="en-US" dirty="0">
              <a:solidFill>
                <a:schemeClr val="accent2">
                  <a:lumMod val="75000"/>
                </a:schemeClr>
              </a:solidFill>
            </a:endParaRPr>
          </a:p>
          <a:p>
            <a:pPr lvl="0" algn="l" rtl="0"/>
            <a:endParaRPr lang="en-US" dirty="0">
              <a:solidFill>
                <a:schemeClr val="accent2">
                  <a:lumMod val="75000"/>
                </a:schemeClr>
              </a:solidFill>
            </a:endParaRPr>
          </a:p>
          <a:p>
            <a:pPr lvl="0" algn="l" rtl="0"/>
            <a:r>
              <a:rPr lang="en-US" dirty="0">
                <a:solidFill>
                  <a:schemeClr val="accent2">
                    <a:lumMod val="75000"/>
                  </a:schemeClr>
                </a:solidFill>
              </a:rPr>
              <a:t> Alcohols are miscible with water except benzyl alcohol, cyclohexanol, and </a:t>
            </a:r>
            <a:r>
              <a:rPr lang="en-US" i="1" dirty="0">
                <a:solidFill>
                  <a:schemeClr val="accent2">
                    <a:lumMod val="75000"/>
                  </a:schemeClr>
                </a:solidFill>
              </a:rPr>
              <a:t>sec</a:t>
            </a:r>
            <a:r>
              <a:rPr lang="en-US" dirty="0">
                <a:solidFill>
                  <a:schemeClr val="accent2">
                    <a:lumMod val="75000"/>
                  </a:schemeClr>
                </a:solidFill>
              </a:rPr>
              <a:t>-butanol (which is very slightly soluble in water.</a:t>
            </a:r>
            <a:endParaRPr lang="ar-IQ" dirty="0"/>
          </a:p>
        </p:txBody>
      </p:sp>
    </p:spTree>
    <p:extLst>
      <p:ext uri="{BB962C8B-B14F-4D97-AF65-F5344CB8AC3E}">
        <p14:creationId xmlns:p14="http://schemas.microsoft.com/office/powerpoint/2010/main" val="2475568091"/>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489448"/>
          </a:xfrm>
        </p:spPr>
        <p:txBody>
          <a:bodyPr/>
          <a:lstStyle/>
          <a:p>
            <a:pPr algn="l" rtl="0"/>
            <a:endParaRPr lang="en-US" b="1" i="1" dirty="0">
              <a:solidFill>
                <a:schemeClr val="accent3">
                  <a:lumMod val="75000"/>
                </a:schemeClr>
              </a:solidFill>
            </a:endParaRPr>
          </a:p>
          <a:p>
            <a:pPr algn="l" rtl="0"/>
            <a:r>
              <a:rPr lang="en-US" b="1" i="1" dirty="0">
                <a:solidFill>
                  <a:schemeClr val="accent3">
                    <a:lumMod val="75000"/>
                  </a:schemeClr>
                </a:solidFill>
              </a:rPr>
              <a:t>Solubility classification</a:t>
            </a:r>
            <a:endParaRPr lang="en-US" b="1" u="dbl" dirty="0">
              <a:solidFill>
                <a:schemeClr val="accent3">
                  <a:lumMod val="75000"/>
                </a:schemeClr>
              </a:solidFill>
            </a:endParaRPr>
          </a:p>
          <a:p>
            <a:pPr algn="l" rtl="0"/>
            <a:endParaRPr lang="en-US" b="1" dirty="0"/>
          </a:p>
          <a:p>
            <a:pPr algn="l" rtl="0"/>
            <a:r>
              <a:rPr lang="en-US" b="1" dirty="0"/>
              <a:t> </a:t>
            </a:r>
            <a:r>
              <a:rPr lang="en-US" b="1" dirty="0">
                <a:solidFill>
                  <a:schemeClr val="accent2">
                    <a:lumMod val="75000"/>
                  </a:schemeClr>
                </a:solidFill>
              </a:rPr>
              <a:t>As the hydroxyl group /hydrocarbon ratio of alcohols increases, their water solubility increases and vice versa.</a:t>
            </a:r>
          </a:p>
          <a:p>
            <a:pPr algn="l" rtl="0"/>
            <a:endParaRPr lang="ar-IQ" dirty="0">
              <a:solidFill>
                <a:schemeClr val="accent3">
                  <a:lumMod val="75000"/>
                </a:schemeClr>
              </a:solidFill>
            </a:endParaRPr>
          </a:p>
        </p:txBody>
      </p:sp>
    </p:spTree>
    <p:extLst>
      <p:ext uri="{BB962C8B-B14F-4D97-AF65-F5344CB8AC3E}">
        <p14:creationId xmlns:p14="http://schemas.microsoft.com/office/powerpoint/2010/main" val="593100771"/>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838200"/>
            <a:ext cx="8183880" cy="4953000"/>
          </a:xfrm>
        </p:spPr>
        <p:txBody>
          <a:bodyPr/>
          <a:lstStyle/>
          <a:p>
            <a:pPr algn="l" rtl="0"/>
            <a:endParaRPr lang="en-US" dirty="0"/>
          </a:p>
          <a:p>
            <a:pPr algn="l" rtl="0"/>
            <a:endParaRPr lang="en-US" dirty="0"/>
          </a:p>
          <a:p>
            <a:pPr algn="l" rtl="0"/>
            <a:r>
              <a:rPr lang="en-US" dirty="0">
                <a:solidFill>
                  <a:schemeClr val="accent2">
                    <a:lumMod val="75000"/>
                  </a:schemeClr>
                </a:solidFill>
              </a:rPr>
              <a:t> Therefore, alcohols that are soluble in water and ether are classified under class </a:t>
            </a:r>
            <a:r>
              <a:rPr lang="en-US" b="1" i="1" u="sng" dirty="0">
                <a:solidFill>
                  <a:schemeClr val="accent3">
                    <a:lumMod val="75000"/>
                  </a:schemeClr>
                </a:solidFill>
              </a:rPr>
              <a:t>S</a:t>
            </a:r>
            <a:r>
              <a:rPr lang="en-US" b="1" i="1" u="sng" baseline="-25000" dirty="0">
                <a:solidFill>
                  <a:schemeClr val="accent3">
                    <a:lumMod val="75000"/>
                  </a:schemeClr>
                </a:solidFill>
              </a:rPr>
              <a:t>1</a:t>
            </a:r>
            <a:r>
              <a:rPr lang="en-US" dirty="0">
                <a:solidFill>
                  <a:schemeClr val="accent2">
                    <a:lumMod val="75000"/>
                  </a:schemeClr>
                </a:solidFill>
              </a:rPr>
              <a:t> such as </a:t>
            </a:r>
            <a:r>
              <a:rPr lang="en-US" i="1" dirty="0">
                <a:solidFill>
                  <a:schemeClr val="accent2">
                    <a:lumMod val="75000"/>
                  </a:schemeClr>
                </a:solidFill>
              </a:rPr>
              <a:t>ethanol</a:t>
            </a:r>
            <a:r>
              <a:rPr lang="en-US" dirty="0">
                <a:solidFill>
                  <a:schemeClr val="accent2">
                    <a:lumMod val="75000"/>
                  </a:schemeClr>
                </a:solidFill>
              </a:rPr>
              <a:t> and </a:t>
            </a:r>
            <a:r>
              <a:rPr lang="en-US" i="1" dirty="0">
                <a:solidFill>
                  <a:schemeClr val="accent2">
                    <a:lumMod val="75000"/>
                  </a:schemeClr>
                </a:solidFill>
              </a:rPr>
              <a:t>methanol.</a:t>
            </a:r>
            <a:r>
              <a:rPr lang="en-US" dirty="0">
                <a:solidFill>
                  <a:schemeClr val="accent2">
                    <a:lumMod val="75000"/>
                  </a:schemeClr>
                </a:solidFill>
              </a:rPr>
              <a:t> Alcohols that are insoluble in water are related to class </a:t>
            </a:r>
            <a:r>
              <a:rPr lang="en-US" b="1" i="1" u="sng" dirty="0">
                <a:solidFill>
                  <a:schemeClr val="accent3">
                    <a:lumMod val="75000"/>
                  </a:schemeClr>
                </a:solidFill>
              </a:rPr>
              <a:t>N</a:t>
            </a:r>
            <a:r>
              <a:rPr lang="en-US" dirty="0">
                <a:solidFill>
                  <a:schemeClr val="accent2">
                    <a:lumMod val="75000"/>
                  </a:schemeClr>
                </a:solidFill>
              </a:rPr>
              <a:t> such as </a:t>
            </a:r>
            <a:r>
              <a:rPr lang="en-US" i="1" dirty="0">
                <a:solidFill>
                  <a:schemeClr val="accent2">
                    <a:lumMod val="75000"/>
                  </a:schemeClr>
                </a:solidFill>
              </a:rPr>
              <a:t>benzyl alcohol</a:t>
            </a:r>
            <a:r>
              <a:rPr lang="en-US" dirty="0">
                <a:solidFill>
                  <a:schemeClr val="accent2">
                    <a:lumMod val="75000"/>
                  </a:schemeClr>
                </a:solidFill>
              </a:rPr>
              <a:t>, </a:t>
            </a:r>
            <a:r>
              <a:rPr lang="en-US" i="1" dirty="0">
                <a:solidFill>
                  <a:schemeClr val="accent2">
                    <a:lumMod val="75000"/>
                  </a:schemeClr>
                </a:solidFill>
              </a:rPr>
              <a:t>sec-butanol</a:t>
            </a:r>
            <a:r>
              <a:rPr lang="en-US" dirty="0">
                <a:solidFill>
                  <a:schemeClr val="accent2">
                    <a:lumMod val="75000"/>
                  </a:schemeClr>
                </a:solidFill>
              </a:rPr>
              <a:t>, and </a:t>
            </a:r>
            <a:r>
              <a:rPr lang="en-US" i="1" dirty="0">
                <a:solidFill>
                  <a:schemeClr val="accent2">
                    <a:lumMod val="75000"/>
                  </a:schemeClr>
                </a:solidFill>
              </a:rPr>
              <a:t>cyclohexanol</a:t>
            </a:r>
            <a:r>
              <a:rPr lang="en-US" dirty="0">
                <a:solidFill>
                  <a:schemeClr val="accent2">
                    <a:lumMod val="75000"/>
                  </a:schemeClr>
                </a:solidFill>
              </a:rPr>
              <a:t>.</a:t>
            </a:r>
            <a:endParaRPr lang="en-US" b="1" u="dbl" dirty="0">
              <a:solidFill>
                <a:schemeClr val="accent2">
                  <a:lumMod val="75000"/>
                </a:schemeClr>
              </a:solidFill>
            </a:endParaRPr>
          </a:p>
          <a:p>
            <a:pPr marL="0" indent="0" algn="l" rtl="0">
              <a:buNone/>
            </a:pPr>
            <a:endParaRPr lang="ar-IQ" dirty="0"/>
          </a:p>
        </p:txBody>
      </p:sp>
    </p:spTree>
    <p:extLst>
      <p:ext uri="{BB962C8B-B14F-4D97-AF65-F5344CB8AC3E}">
        <p14:creationId xmlns:p14="http://schemas.microsoft.com/office/powerpoint/2010/main" val="3321767594"/>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4879848"/>
          </a:xfrm>
        </p:spPr>
        <p:txBody>
          <a:bodyPr>
            <a:normAutofit/>
          </a:bodyPr>
          <a:lstStyle/>
          <a:p>
            <a:pPr algn="l" rtl="0"/>
            <a:endParaRPr lang="en-US" b="1" u="dbl" dirty="0"/>
          </a:p>
          <a:p>
            <a:pPr algn="l" rtl="0"/>
            <a:r>
              <a:rPr lang="en-US" b="1" u="dbl" dirty="0">
                <a:solidFill>
                  <a:schemeClr val="accent3">
                    <a:lumMod val="75000"/>
                  </a:schemeClr>
                </a:solidFill>
              </a:rPr>
              <a:t>Chemical properties</a:t>
            </a:r>
            <a:endParaRPr lang="en-US" dirty="0">
              <a:solidFill>
                <a:schemeClr val="accent3">
                  <a:lumMod val="75000"/>
                </a:schemeClr>
              </a:solidFill>
            </a:endParaRPr>
          </a:p>
          <a:p>
            <a:pPr lvl="0" algn="l" rtl="0"/>
            <a:endParaRPr lang="en-US" dirty="0"/>
          </a:p>
          <a:p>
            <a:pPr lvl="0" algn="l" rtl="0"/>
            <a:r>
              <a:rPr lang="en-US" dirty="0">
                <a:solidFill>
                  <a:schemeClr val="accent2">
                    <a:lumMod val="75000"/>
                  </a:schemeClr>
                </a:solidFill>
              </a:rPr>
              <a:t> Alcohols are neutral compounds that don’t change the colour of litmus paper.</a:t>
            </a:r>
            <a:endParaRPr lang="en-US" b="1" u="dbl" dirty="0">
              <a:solidFill>
                <a:schemeClr val="accent2">
                  <a:lumMod val="75000"/>
                </a:schemeClr>
              </a:solidFill>
            </a:endParaRPr>
          </a:p>
          <a:p>
            <a:pPr lvl="0" algn="l" rtl="0"/>
            <a:endParaRPr lang="en-US" dirty="0">
              <a:solidFill>
                <a:schemeClr val="accent2">
                  <a:lumMod val="75000"/>
                </a:schemeClr>
              </a:solidFill>
            </a:endParaRPr>
          </a:p>
          <a:p>
            <a:pPr lvl="0" algn="l" rtl="0"/>
            <a:r>
              <a:rPr lang="en-US" dirty="0">
                <a:solidFill>
                  <a:schemeClr val="accent2">
                    <a:lumMod val="75000"/>
                  </a:schemeClr>
                </a:solidFill>
              </a:rPr>
              <a:t> All reactions of alcohols are related to its active hydroxyl group and are of two types:</a:t>
            </a:r>
            <a:endParaRPr lang="en-US" b="1" u="dbl" dirty="0">
              <a:solidFill>
                <a:schemeClr val="accent2">
                  <a:lumMod val="75000"/>
                </a:schemeClr>
              </a:solidFill>
            </a:endParaRPr>
          </a:p>
          <a:p>
            <a:pPr algn="l" rtl="0"/>
            <a:endParaRPr lang="ar-IQ" dirty="0">
              <a:solidFill>
                <a:schemeClr val="accent2">
                  <a:lumMod val="75000"/>
                </a:schemeClr>
              </a:solidFill>
            </a:endParaRPr>
          </a:p>
        </p:txBody>
      </p:sp>
    </p:spTree>
    <p:extLst>
      <p:ext uri="{BB962C8B-B14F-4D97-AF65-F5344CB8AC3E}">
        <p14:creationId xmlns:p14="http://schemas.microsoft.com/office/powerpoint/2010/main" val="675301249"/>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304800"/>
            <a:ext cx="8183880" cy="5489448"/>
          </a:xfrm>
        </p:spPr>
        <p:txBody>
          <a:bodyPr/>
          <a:lstStyle/>
          <a:p>
            <a:pPr lvl="0" algn="l" rtl="0"/>
            <a:endParaRPr lang="en-US" dirty="0">
              <a:solidFill>
                <a:schemeClr val="accent2">
                  <a:lumMod val="75000"/>
                </a:schemeClr>
              </a:solidFill>
            </a:endParaRPr>
          </a:p>
          <a:p>
            <a:pPr lvl="0" algn="l" rtl="0"/>
            <a:endParaRPr lang="en-US" dirty="0">
              <a:solidFill>
                <a:schemeClr val="accent2">
                  <a:lumMod val="75000"/>
                </a:schemeClr>
              </a:solidFill>
            </a:endParaRPr>
          </a:p>
          <a:p>
            <a:pPr lvl="0" algn="l" rtl="0"/>
            <a:r>
              <a:rPr lang="en-US" dirty="0">
                <a:solidFill>
                  <a:schemeClr val="accent2">
                    <a:lumMod val="75000"/>
                  </a:schemeClr>
                </a:solidFill>
              </a:rPr>
              <a:t> Removal of the </a:t>
            </a:r>
            <a:r>
              <a:rPr lang="en-US" dirty="0">
                <a:solidFill>
                  <a:schemeClr val="accent2">
                    <a:lumMod val="40000"/>
                    <a:lumOff val="60000"/>
                  </a:schemeClr>
                </a:solidFill>
              </a:rPr>
              <a:t>hydroxyl</a:t>
            </a:r>
            <a:r>
              <a:rPr lang="en-US" dirty="0">
                <a:solidFill>
                  <a:schemeClr val="accent2">
                    <a:lumMod val="75000"/>
                  </a:schemeClr>
                </a:solidFill>
              </a:rPr>
              <a:t> itself as in the reaction with </a:t>
            </a:r>
            <a:r>
              <a:rPr lang="en-US" dirty="0">
                <a:solidFill>
                  <a:schemeClr val="accent3">
                    <a:lumMod val="75000"/>
                  </a:schemeClr>
                </a:solidFill>
              </a:rPr>
              <a:t>hydrogen halides </a:t>
            </a:r>
            <a:r>
              <a:rPr lang="en-US" dirty="0">
                <a:solidFill>
                  <a:schemeClr val="accent2">
                    <a:lumMod val="75000"/>
                  </a:schemeClr>
                </a:solidFill>
              </a:rPr>
              <a:t>to form </a:t>
            </a:r>
            <a:r>
              <a:rPr lang="en-US" dirty="0">
                <a:solidFill>
                  <a:schemeClr val="accent3">
                    <a:lumMod val="75000"/>
                  </a:schemeClr>
                </a:solidFill>
              </a:rPr>
              <a:t>alkyl halides </a:t>
            </a:r>
            <a:r>
              <a:rPr lang="en-US" dirty="0">
                <a:solidFill>
                  <a:schemeClr val="accent2">
                    <a:lumMod val="75000"/>
                  </a:schemeClr>
                </a:solidFill>
              </a:rPr>
              <a:t>or in the </a:t>
            </a:r>
            <a:r>
              <a:rPr lang="en-US" dirty="0">
                <a:solidFill>
                  <a:schemeClr val="accent3">
                    <a:lumMod val="75000"/>
                  </a:schemeClr>
                </a:solidFill>
              </a:rPr>
              <a:t>dehydration</a:t>
            </a:r>
            <a:r>
              <a:rPr lang="en-US" dirty="0">
                <a:solidFill>
                  <a:schemeClr val="accent2">
                    <a:lumMod val="75000"/>
                  </a:schemeClr>
                </a:solidFill>
              </a:rPr>
              <a:t> </a:t>
            </a:r>
            <a:r>
              <a:rPr lang="en-US" dirty="0">
                <a:solidFill>
                  <a:schemeClr val="accent3">
                    <a:lumMod val="75000"/>
                  </a:schemeClr>
                </a:solidFill>
              </a:rPr>
              <a:t>reaction</a:t>
            </a:r>
            <a:r>
              <a:rPr lang="en-US" dirty="0">
                <a:solidFill>
                  <a:schemeClr val="accent2">
                    <a:lumMod val="75000"/>
                  </a:schemeClr>
                </a:solidFill>
              </a:rPr>
              <a:t> to form a </a:t>
            </a:r>
            <a:r>
              <a:rPr lang="en-US" dirty="0">
                <a:solidFill>
                  <a:schemeClr val="accent3">
                    <a:lumMod val="75000"/>
                  </a:schemeClr>
                </a:solidFill>
              </a:rPr>
              <a:t>double bond</a:t>
            </a:r>
            <a:r>
              <a:rPr lang="en-US" dirty="0">
                <a:solidFill>
                  <a:schemeClr val="accent2">
                    <a:lumMod val="75000"/>
                  </a:schemeClr>
                </a:solidFill>
              </a:rPr>
              <a:t>.</a:t>
            </a:r>
            <a:endParaRPr lang="en-US" b="1" u="dbl" dirty="0">
              <a:solidFill>
                <a:schemeClr val="accent2">
                  <a:lumMod val="75000"/>
                </a:schemeClr>
              </a:solidFill>
            </a:endParaRPr>
          </a:p>
          <a:p>
            <a:pPr marL="0" lvl="0" indent="0" algn="l" rtl="0">
              <a:buNone/>
            </a:pPr>
            <a:endParaRPr lang="en-US" dirty="0">
              <a:solidFill>
                <a:schemeClr val="accent2">
                  <a:lumMod val="75000"/>
                </a:schemeClr>
              </a:solidFill>
            </a:endParaRPr>
          </a:p>
          <a:p>
            <a:pPr lvl="0" algn="l" rtl="0"/>
            <a:r>
              <a:rPr lang="en-US" dirty="0">
                <a:solidFill>
                  <a:schemeClr val="accent2">
                    <a:lumMod val="75000"/>
                  </a:schemeClr>
                </a:solidFill>
              </a:rPr>
              <a:t> Removal of the </a:t>
            </a:r>
            <a:r>
              <a:rPr lang="en-US" dirty="0">
                <a:solidFill>
                  <a:schemeClr val="accent2">
                    <a:lumMod val="40000"/>
                    <a:lumOff val="60000"/>
                  </a:schemeClr>
                </a:solidFill>
              </a:rPr>
              <a:t>proton</a:t>
            </a:r>
            <a:r>
              <a:rPr lang="en-US" dirty="0">
                <a:solidFill>
                  <a:schemeClr val="accent2">
                    <a:lumMod val="75000"/>
                  </a:schemeClr>
                </a:solidFill>
              </a:rPr>
              <a:t> only from the active hydroxyl as in the </a:t>
            </a:r>
            <a:r>
              <a:rPr lang="en-US" dirty="0">
                <a:solidFill>
                  <a:schemeClr val="accent3">
                    <a:lumMod val="75000"/>
                  </a:schemeClr>
                </a:solidFill>
              </a:rPr>
              <a:t>formation of esters</a:t>
            </a:r>
            <a:r>
              <a:rPr lang="en-US" dirty="0">
                <a:solidFill>
                  <a:schemeClr val="accent2">
                    <a:lumMod val="75000"/>
                  </a:schemeClr>
                </a:solidFill>
              </a:rPr>
              <a:t> or in the reaction with </a:t>
            </a:r>
            <a:r>
              <a:rPr lang="en-US" dirty="0">
                <a:solidFill>
                  <a:schemeClr val="accent3">
                    <a:lumMod val="75000"/>
                  </a:schemeClr>
                </a:solidFill>
              </a:rPr>
              <a:t>active metals</a:t>
            </a:r>
            <a:r>
              <a:rPr lang="en-US" dirty="0">
                <a:solidFill>
                  <a:schemeClr val="accent2">
                    <a:lumMod val="75000"/>
                  </a:schemeClr>
                </a:solidFill>
              </a:rPr>
              <a:t> such as </a:t>
            </a:r>
            <a:r>
              <a:rPr lang="en-US" dirty="0">
                <a:solidFill>
                  <a:schemeClr val="accent3">
                    <a:lumMod val="75000"/>
                  </a:schemeClr>
                </a:solidFill>
              </a:rPr>
              <a:t>sodium</a:t>
            </a:r>
            <a:r>
              <a:rPr lang="en-US" dirty="0">
                <a:solidFill>
                  <a:schemeClr val="accent2">
                    <a:lumMod val="75000"/>
                  </a:schemeClr>
                </a:solidFill>
              </a:rPr>
              <a:t>.</a:t>
            </a:r>
            <a:endParaRPr lang="en-US" b="1" u="dbl" dirty="0">
              <a:solidFill>
                <a:schemeClr val="accent2">
                  <a:lumMod val="75000"/>
                </a:schemeClr>
              </a:solidFill>
            </a:endParaRPr>
          </a:p>
          <a:p>
            <a:endParaRPr lang="ar-IQ" dirty="0"/>
          </a:p>
        </p:txBody>
      </p:sp>
    </p:spTree>
    <p:extLst>
      <p:ext uri="{BB962C8B-B14F-4D97-AF65-F5344CB8AC3E}">
        <p14:creationId xmlns:p14="http://schemas.microsoft.com/office/powerpoint/2010/main" val="2979764832"/>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Apothecary">
  <a:themeElements>
    <a:clrScheme name="Apothecary">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Apothecary">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pothecary">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Aspect</Template>
  <TotalTime>9557</TotalTime>
  <Words>1280</Words>
  <Application>Microsoft Office PowerPoint</Application>
  <PresentationFormat>On-screen Show (4:3)</PresentationFormat>
  <Paragraphs>136</Paragraphs>
  <Slides>35</Slides>
  <Notes>1</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35</vt:i4>
      </vt:variant>
    </vt:vector>
  </HeadingPairs>
  <TitlesOfParts>
    <vt:vector size="46" baseType="lpstr">
      <vt:lpstr>Arial</vt:lpstr>
      <vt:lpstr>Book Antiqua</vt:lpstr>
      <vt:lpstr>Calibri</vt:lpstr>
      <vt:lpstr>Cambria</vt:lpstr>
      <vt:lpstr>Century Gothic</vt:lpstr>
      <vt:lpstr>Impact</vt:lpstr>
      <vt:lpstr>Times New Roman</vt:lpstr>
      <vt:lpstr>Verdana</vt:lpstr>
      <vt:lpstr>Wingdings 2</vt:lpstr>
      <vt:lpstr>Aspect</vt:lpstr>
      <vt:lpstr>Apothecary</vt:lpstr>
      <vt:lpstr>Identification of Alcohols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Identification of Alcohols</dc:title>
  <dc:creator>azhar</dc:creator>
  <cp:lastModifiedBy>User 4208</cp:lastModifiedBy>
  <cp:revision>23</cp:revision>
  <dcterms:created xsi:type="dcterms:W3CDTF">2006-08-16T00:00:00Z</dcterms:created>
  <dcterms:modified xsi:type="dcterms:W3CDTF">2022-11-08T18:44:14Z</dcterms:modified>
</cp:coreProperties>
</file>