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5" r:id="rId13"/>
    <p:sldId id="268" r:id="rId14"/>
    <p:sldId id="269" r:id="rId15"/>
    <p:sldId id="274" r:id="rId16"/>
    <p:sldId id="271" r:id="rId17"/>
    <p:sldId id="272" r:id="rId18"/>
    <p:sldId id="275" r:id="rId19"/>
    <p:sldId id="276" r:id="rId20"/>
    <p:sldId id="277" r:id="rId21"/>
    <p:sldId id="278" r:id="rId22"/>
    <p:sldId id="279" r:id="rId23"/>
    <p:sldId id="280" r:id="rId24"/>
    <p:sldId id="281" r:id="rId25"/>
    <p:sldId id="282" r:id="rId26"/>
    <p:sldId id="283" r:id="rId27"/>
    <p:sldId id="284" r:id="rId28"/>
    <p:sldId id="28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195"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22/12/18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22/12/18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22/12/18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22/12/18</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8610600" cy="2819400"/>
          </a:xfrm>
        </p:spPr>
        <p:txBody>
          <a:bodyPr>
            <a:normAutofit/>
          </a:bodyPr>
          <a:lstStyle/>
          <a:p>
            <a:pPr rtl="0">
              <a:lnSpc>
                <a:spcPct val="115000"/>
              </a:lnSpc>
              <a:spcBef>
                <a:spcPts val="2400"/>
              </a:spcBef>
            </a:pPr>
            <a:r>
              <a:rPr lang="en-US" sz="5400" b="1" kern="0" dirty="0">
                <a:solidFill>
                  <a:schemeClr val="tx2">
                    <a:lumMod val="75000"/>
                  </a:schemeClr>
                </a:solidFill>
                <a:latin typeface="Impact" pitchFamily="34" charset="0"/>
                <a:ea typeface="Times New Roman"/>
                <a:cs typeface="Times New Roman" pitchFamily="18" charset="0"/>
              </a:rPr>
              <a:t>Identification</a:t>
            </a:r>
            <a:r>
              <a:rPr lang="en-US" sz="5400" b="1" kern="0" dirty="0">
                <a:solidFill>
                  <a:srgbClr val="17365D"/>
                </a:solidFill>
                <a:latin typeface="Impact" pitchFamily="34" charset="0"/>
                <a:ea typeface="Times New Roman"/>
                <a:cs typeface="Times New Roman" pitchFamily="18" charset="0"/>
              </a:rPr>
              <a:t> of Phenols</a:t>
            </a:r>
            <a:br>
              <a:rPr lang="en-US" sz="5400" b="1" kern="0" dirty="0">
                <a:solidFill>
                  <a:srgbClr val="17365D"/>
                </a:solidFill>
                <a:latin typeface="Impact" pitchFamily="34" charset="0"/>
                <a:ea typeface="Times New Roman"/>
                <a:cs typeface="Impact"/>
              </a:rPr>
            </a:br>
            <a:endParaRPr lang="ar-IQ" sz="5400" dirty="0">
              <a:latin typeface="Impact" pitchFamily="34" charset="0"/>
            </a:endParaRPr>
          </a:p>
        </p:txBody>
      </p:sp>
      <p:sp>
        <p:nvSpPr>
          <p:cNvPr id="3" name="Subtitle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188858960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762000"/>
            <a:ext cx="7408333" cy="5364163"/>
          </a:xfrm>
        </p:spPr>
        <p:txBody>
          <a:bodyPr>
            <a:normAutofit/>
          </a:bodyPr>
          <a:lstStyle/>
          <a:p>
            <a:pPr marL="342900" lvl="0" indent="-342900" algn="just" rtl="0">
              <a:spcAft>
                <a:spcPts val="0"/>
              </a:spcAft>
              <a:buFont typeface="Symbol"/>
              <a:buChar char=""/>
            </a:pPr>
            <a:r>
              <a:rPr lang="en-US" sz="2800" dirty="0">
                <a:latin typeface="Times New Roman"/>
                <a:ea typeface="Times New Roman"/>
                <a:cs typeface="Times New Roman"/>
              </a:rPr>
              <a:t>reaction with dilute nitric acid.</a:t>
            </a:r>
            <a:endParaRPr lang="en-US" sz="2800" b="1" u="dbl" dirty="0">
              <a:latin typeface="Times New Roman"/>
              <a:ea typeface="Times New Roman"/>
            </a:endParaRPr>
          </a:p>
          <a:p>
            <a:pPr algn="l"/>
            <a:endParaRPr lang="ar-IQ" sz="28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600200"/>
            <a:ext cx="5867399" cy="2971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795793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609600"/>
            <a:ext cx="7408333" cy="5516563"/>
          </a:xfrm>
        </p:spPr>
        <p:txBody>
          <a:bodyPr/>
          <a:lstStyle/>
          <a:p>
            <a:pPr marL="0" indent="0" algn="l" rtl="0">
              <a:lnSpc>
                <a:spcPct val="115000"/>
              </a:lnSpc>
              <a:spcBef>
                <a:spcPts val="1200"/>
              </a:spcBef>
              <a:spcAft>
                <a:spcPts val="1000"/>
              </a:spcAft>
              <a:buNone/>
            </a:pPr>
            <a:r>
              <a:rPr lang="en-US" sz="4000" dirty="0">
                <a:solidFill>
                  <a:srgbClr val="33339A"/>
                </a:solidFill>
                <a:latin typeface="TimesNewRoman,Bold"/>
                <a:ea typeface="Calibri"/>
                <a:cs typeface="TimesNewRoman,Bold"/>
              </a:rPr>
              <a:t>  </a:t>
            </a:r>
            <a:r>
              <a:rPr lang="en-US" sz="4000" b="1" u="dbl" dirty="0">
                <a:solidFill>
                  <a:srgbClr val="33339A"/>
                </a:solidFill>
                <a:latin typeface="TimesNewRoman,Bold"/>
                <a:ea typeface="Calibri"/>
                <a:cs typeface="TimesNewRoman,Bold"/>
              </a:rPr>
              <a:t>Chemical reactions</a:t>
            </a:r>
            <a:endParaRPr lang="en-US" b="1" dirty="0">
              <a:latin typeface="Times New Roman"/>
              <a:ea typeface="Times New Roman"/>
              <a:cs typeface="Times New Roman"/>
            </a:endParaRPr>
          </a:p>
          <a:p>
            <a:pPr marL="342900" lvl="0" indent="-342900" algn="l" rtl="0">
              <a:spcAft>
                <a:spcPts val="1200"/>
              </a:spcAft>
              <a:buFont typeface="+mj-lt"/>
              <a:buAutoNum type="arabicPeriod"/>
            </a:pPr>
            <a:r>
              <a:rPr lang="en-US" sz="3200" b="1" dirty="0">
                <a:latin typeface="Times New Roman"/>
                <a:ea typeface="Times New Roman"/>
                <a:cs typeface="Times New Roman"/>
              </a:rPr>
              <a:t>Reaction with ferric chloride</a:t>
            </a:r>
            <a:endParaRPr lang="en-US" sz="3200" b="1" u="dbl" dirty="0">
              <a:latin typeface="Times New Roman"/>
              <a:ea typeface="Times New Roman"/>
            </a:endParaRPr>
          </a:p>
          <a:p>
            <a:pPr marL="0" indent="0" algn="just" rtl="0">
              <a:spcAft>
                <a:spcPts val="0"/>
              </a:spcAft>
              <a:buNone/>
            </a:pPr>
            <a:r>
              <a:rPr lang="en-US" dirty="0">
                <a:latin typeface="Times New Roman"/>
                <a:ea typeface="Times New Roman"/>
                <a:cs typeface="Times New Roman"/>
              </a:rPr>
              <a:t>  </a:t>
            </a:r>
            <a:r>
              <a:rPr lang="en-US" sz="2800" dirty="0">
                <a:solidFill>
                  <a:schemeClr val="tx2">
                    <a:lumMod val="75000"/>
                  </a:schemeClr>
                </a:solidFill>
                <a:latin typeface="Times New Roman"/>
                <a:ea typeface="Times New Roman"/>
                <a:cs typeface="Times New Roman"/>
              </a:rPr>
              <a:t>Phenols react with ferric chloride to give coloured compounds due to the presence of the enol group. This reaction is considered as a test for any compound with enol group.</a:t>
            </a:r>
            <a:endParaRPr lang="en-US" sz="2800" b="1" u="dbl" dirty="0">
              <a:solidFill>
                <a:schemeClr val="tx2">
                  <a:lumMod val="75000"/>
                </a:schemeClr>
              </a:solidFill>
              <a:latin typeface="Times New Roman"/>
              <a:ea typeface="Times New Roman"/>
            </a:endParaRPr>
          </a:p>
          <a:p>
            <a:pPr marL="0" indent="0" algn="just" rtl="0">
              <a:spcAft>
                <a:spcPts val="0"/>
              </a:spcAft>
              <a:buNone/>
            </a:pPr>
            <a:r>
              <a:rPr lang="en-US" dirty="0">
                <a:latin typeface="Times New Roman"/>
                <a:ea typeface="Times New Roman"/>
                <a:cs typeface="Times New Roman"/>
              </a:rPr>
              <a:t> </a:t>
            </a:r>
            <a:endParaRPr lang="en-US" sz="2800" b="1" u="dbl" dirty="0">
              <a:latin typeface="Times New Roman"/>
              <a:ea typeface="Times New Roman"/>
            </a:endParaRPr>
          </a:p>
          <a:p>
            <a:pPr algn="l" rtl="0"/>
            <a:endParaRPr lang="ar-IQ"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4572000"/>
            <a:ext cx="22860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580407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0" y="2407361"/>
            <a:ext cx="60198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316362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685800"/>
            <a:ext cx="7408333" cy="5562600"/>
          </a:xfrm>
        </p:spPr>
        <p:txBody>
          <a:bodyPr/>
          <a:lstStyle/>
          <a:p>
            <a:pPr marL="0" indent="0" algn="just" rtl="0">
              <a:spcAft>
                <a:spcPts val="1000"/>
              </a:spcAft>
              <a:buNone/>
            </a:pPr>
            <a:r>
              <a:rPr lang="en-US" sz="4000" dirty="0">
                <a:solidFill>
                  <a:srgbClr val="7030A0"/>
                </a:solidFill>
                <a:latin typeface="Haettenschweiler"/>
                <a:ea typeface="Times New Roman"/>
                <a:cs typeface="Times New Roman"/>
              </a:rPr>
              <a:t>Procedure</a:t>
            </a:r>
            <a:endParaRPr lang="en-US" sz="4000" b="1" u="dbl" dirty="0">
              <a:solidFill>
                <a:srgbClr val="7030A0"/>
              </a:solidFill>
              <a:latin typeface="Times New Roman"/>
              <a:ea typeface="Times New Roman"/>
            </a:endParaRPr>
          </a:p>
          <a:p>
            <a:pPr marL="0" indent="0" algn="just" rtl="0">
              <a:buNone/>
            </a:pPr>
            <a:r>
              <a:rPr lang="en-US" sz="2800" dirty="0">
                <a:latin typeface="Times New Roman"/>
                <a:ea typeface="Calibri"/>
              </a:rPr>
              <a:t>    To a very dilute aqueous solution of the phenol (30-50 mg in 1-2 mL water) or to a few crystals of the solid phenol (50-100 mg) dissolved in water add 1 drop of ferric chloride solution and observe the resulting colour.</a:t>
            </a:r>
          </a:p>
          <a:p>
            <a:pPr algn="just" rtl="0"/>
            <a:endParaRPr lang="ar-IQ" sz="2800" dirty="0"/>
          </a:p>
        </p:txBody>
      </p:sp>
      <p:graphicFrame>
        <p:nvGraphicFramePr>
          <p:cNvPr id="4" name="Table 3"/>
          <p:cNvGraphicFramePr>
            <a:graphicFrameLocks noGrp="1"/>
          </p:cNvGraphicFramePr>
          <p:nvPr>
            <p:extLst>
              <p:ext uri="{D42A27DB-BD31-4B8C-83A1-F6EECF244321}">
                <p14:modId xmlns:p14="http://schemas.microsoft.com/office/powerpoint/2010/main" val="2666335443"/>
              </p:ext>
            </p:extLst>
          </p:nvPr>
        </p:nvGraphicFramePr>
        <p:xfrm>
          <a:off x="1143000" y="3760470"/>
          <a:ext cx="6553200" cy="2716530"/>
        </p:xfrm>
        <a:graphic>
          <a:graphicData uri="http://schemas.openxmlformats.org/drawingml/2006/table">
            <a:tbl>
              <a:tblPr firstRow="1" firstCol="1" bandRow="1"/>
              <a:tblGrid>
                <a:gridCol w="2682331">
                  <a:extLst>
                    <a:ext uri="{9D8B030D-6E8A-4147-A177-3AD203B41FA5}">
                      <a16:colId xmlns:a16="http://schemas.microsoft.com/office/drawing/2014/main" val="20000"/>
                    </a:ext>
                  </a:extLst>
                </a:gridCol>
                <a:gridCol w="3870869">
                  <a:extLst>
                    <a:ext uri="{9D8B030D-6E8A-4147-A177-3AD203B41FA5}">
                      <a16:colId xmlns:a16="http://schemas.microsoft.com/office/drawing/2014/main" val="20001"/>
                    </a:ext>
                  </a:extLst>
                </a:gridCol>
              </a:tblGrid>
              <a:tr h="376555">
                <a:tc>
                  <a:txBody>
                    <a:bodyPr/>
                    <a:lstStyle/>
                    <a:p>
                      <a:pPr algn="ctr">
                        <a:spcAft>
                          <a:spcPts val="0"/>
                        </a:spcAft>
                      </a:pPr>
                      <a:r>
                        <a:rPr lang="en-US" sz="2400" b="1" u="none" strike="noStrike" dirty="0">
                          <a:effectLst/>
                          <a:latin typeface="Times New Roman"/>
                          <a:ea typeface="Times New Roman"/>
                          <a:cs typeface="Times New Roman"/>
                        </a:rPr>
                        <a:t>compound</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3152"/>
                    </a:solidFill>
                  </a:tcPr>
                </a:tc>
                <a:tc>
                  <a:txBody>
                    <a:bodyPr/>
                    <a:lstStyle/>
                    <a:p>
                      <a:pPr algn="ctr">
                        <a:spcAft>
                          <a:spcPts val="0"/>
                        </a:spcAft>
                      </a:pPr>
                      <a:r>
                        <a:rPr lang="en-US" sz="2400" b="1" u="none" strike="noStrike" dirty="0">
                          <a:effectLst/>
                          <a:latin typeface="Times New Roman"/>
                          <a:ea typeface="Times New Roman"/>
                          <a:cs typeface="Times New Roman"/>
                        </a:rPr>
                        <a:t>colour</a:t>
                      </a:r>
                      <a:endParaRPr lang="en-US" sz="2400" b="1" u="dbl"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3152"/>
                    </a:solidFill>
                  </a:tcPr>
                </a:tc>
                <a:extLst>
                  <a:ext uri="{0D108BD9-81ED-4DB2-BD59-A6C34878D82A}">
                    <a16:rowId xmlns:a16="http://schemas.microsoft.com/office/drawing/2014/main" val="10000"/>
                  </a:ext>
                </a:extLst>
              </a:tr>
              <a:tr h="753110">
                <a:tc>
                  <a:txBody>
                    <a:bodyPr/>
                    <a:lstStyle/>
                    <a:p>
                      <a:pPr algn="l">
                        <a:spcAft>
                          <a:spcPts val="0"/>
                        </a:spcAft>
                      </a:pPr>
                      <a:r>
                        <a:rPr lang="en-US" sz="2400" b="1" u="none" strike="noStrike" dirty="0">
                          <a:effectLst/>
                          <a:latin typeface="Times New Roman"/>
                          <a:ea typeface="Times New Roman"/>
                          <a:cs typeface="Times New Roman"/>
                        </a:rPr>
                        <a:t>phenol, </a:t>
                      </a:r>
                      <a:r>
                        <a:rPr lang="en-US" sz="2400" b="1" i="1" u="none" strike="noStrike" dirty="0">
                          <a:effectLst/>
                          <a:latin typeface="Times New Roman"/>
                          <a:ea typeface="Times New Roman"/>
                          <a:cs typeface="Times New Roman"/>
                        </a:rPr>
                        <a:t>m</a:t>
                      </a:r>
                      <a:r>
                        <a:rPr lang="en-US" sz="2400" b="1" u="none" strike="noStrike" dirty="0">
                          <a:effectLst/>
                          <a:latin typeface="Times New Roman"/>
                          <a:ea typeface="Times New Roman"/>
                          <a:cs typeface="Times New Roman"/>
                        </a:rPr>
                        <a:t>-cresol, resorcinol</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effectLst/>
                          <a:latin typeface="Times New Roman"/>
                          <a:ea typeface="Times New Roman"/>
                          <a:cs typeface="Times New Roman"/>
                        </a:rPr>
                        <a:t>violet or blue</a:t>
                      </a:r>
                      <a:endParaRPr lang="en-US" sz="2400" b="1" u="db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1"/>
                  </a:ext>
                </a:extLst>
              </a:tr>
              <a:tr h="376555">
                <a:tc>
                  <a:txBody>
                    <a:bodyPr/>
                    <a:lstStyle/>
                    <a:p>
                      <a:pPr algn="l">
                        <a:spcAft>
                          <a:spcPts val="0"/>
                        </a:spcAft>
                      </a:pPr>
                      <a:r>
                        <a:rPr lang="en-US" sz="2400" b="1" i="1" u="none" strike="noStrike" dirty="0">
                          <a:effectLst/>
                          <a:latin typeface="Times New Roman"/>
                          <a:ea typeface="Times New Roman"/>
                          <a:cs typeface="Times New Roman"/>
                        </a:rPr>
                        <a:t>o-</a:t>
                      </a:r>
                      <a:r>
                        <a:rPr lang="en-US" sz="2400" b="1" u="none" strike="noStrike" dirty="0">
                          <a:effectLst/>
                          <a:latin typeface="Times New Roman"/>
                          <a:ea typeface="Times New Roman"/>
                          <a:cs typeface="Times New Roman"/>
                        </a:rPr>
                        <a:t> and </a:t>
                      </a:r>
                      <a:r>
                        <a:rPr lang="en-US" sz="2400" b="1" i="1" u="none" strike="noStrike" dirty="0">
                          <a:effectLst/>
                          <a:latin typeface="Times New Roman"/>
                          <a:ea typeface="Times New Roman"/>
                          <a:cs typeface="Times New Roman"/>
                        </a:rPr>
                        <a:t>p-</a:t>
                      </a:r>
                      <a:r>
                        <a:rPr lang="en-US" sz="2400" b="1" u="none" strike="noStrike" dirty="0">
                          <a:effectLst/>
                          <a:latin typeface="Times New Roman"/>
                          <a:ea typeface="Times New Roman"/>
                          <a:cs typeface="Times New Roman"/>
                        </a:rPr>
                        <a:t>cresol</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effectLst/>
                          <a:latin typeface="Times New Roman"/>
                          <a:ea typeface="Times New Roman"/>
                          <a:cs typeface="Times New Roman"/>
                        </a:rPr>
                        <a:t>greenish blue</a:t>
                      </a:r>
                      <a:endParaRPr lang="en-US" sz="2400" b="1" u="db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2"/>
                  </a:ext>
                </a:extLst>
              </a:tr>
              <a:tr h="376555">
                <a:tc>
                  <a:txBody>
                    <a:bodyPr/>
                    <a:lstStyle/>
                    <a:p>
                      <a:pPr algn="l">
                        <a:spcAft>
                          <a:spcPts val="0"/>
                        </a:spcAft>
                      </a:pPr>
                      <a:r>
                        <a:rPr lang="en-US" sz="2400" b="1" u="none" strike="noStrike" dirty="0">
                          <a:effectLst/>
                          <a:latin typeface="Times New Roman"/>
                          <a:ea typeface="Times New Roman"/>
                          <a:cs typeface="Times New Roman"/>
                        </a:rPr>
                        <a:t>hydroquinone</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effectLst/>
                          <a:latin typeface="Times New Roman"/>
                          <a:ea typeface="Times New Roman"/>
                          <a:cs typeface="Times New Roman"/>
                        </a:rPr>
                        <a:t>deep green</a:t>
                      </a:r>
                      <a:endParaRPr lang="en-US" sz="2400" b="1" u="db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3"/>
                  </a:ext>
                </a:extLst>
              </a:tr>
              <a:tr h="833755">
                <a:tc>
                  <a:txBody>
                    <a:bodyPr/>
                    <a:lstStyle/>
                    <a:p>
                      <a:pPr algn="l">
                        <a:spcAft>
                          <a:spcPts val="0"/>
                        </a:spcAft>
                      </a:pPr>
                      <a:r>
                        <a:rPr lang="en-US" sz="2400" b="1" i="1" u="none" strike="noStrike" dirty="0">
                          <a:effectLst/>
                          <a:latin typeface="Times New Roman"/>
                          <a:ea typeface="Times New Roman"/>
                          <a:cs typeface="Times New Roman"/>
                        </a:rPr>
                        <a:t>α</a:t>
                      </a:r>
                      <a:r>
                        <a:rPr lang="en-US" sz="2400" b="1" u="none" strike="noStrike" dirty="0">
                          <a:effectLst/>
                          <a:latin typeface="Times New Roman"/>
                          <a:ea typeface="Times New Roman"/>
                          <a:cs typeface="Times New Roman"/>
                        </a:rPr>
                        <a:t>- and </a:t>
                      </a:r>
                      <a:r>
                        <a:rPr lang="en-US" sz="2400" b="1" i="1" u="none" strike="noStrike" dirty="0">
                          <a:effectLst/>
                          <a:latin typeface="Times New Roman"/>
                          <a:ea typeface="Times New Roman"/>
                          <a:cs typeface="Times New Roman"/>
                        </a:rPr>
                        <a:t> β</a:t>
                      </a:r>
                      <a:r>
                        <a:rPr lang="en-US" sz="2400" b="1" u="none" strike="noStrike" dirty="0">
                          <a:effectLst/>
                          <a:latin typeface="Times New Roman"/>
                          <a:ea typeface="Times New Roman"/>
                          <a:cs typeface="Times New Roman"/>
                        </a:rPr>
                        <a:t>-naphthol</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dirty="0">
                          <a:effectLst/>
                          <a:latin typeface="Times New Roman"/>
                          <a:ea typeface="Times New Roman"/>
                          <a:cs typeface="Times New Roman"/>
                        </a:rPr>
                        <a:t>no special colour</a:t>
                      </a:r>
                      <a:endParaRPr lang="en-US" sz="2400" b="1" u="dbl"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4879290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685800"/>
            <a:ext cx="7408333" cy="5867400"/>
          </a:xfrm>
        </p:spPr>
        <p:txBody>
          <a:bodyPr/>
          <a:lstStyle/>
          <a:p>
            <a:pPr marL="0" indent="0" algn="just" rtl="0">
              <a:spcAft>
                <a:spcPts val="0"/>
              </a:spcAft>
              <a:buNone/>
            </a:pPr>
            <a:r>
              <a:rPr lang="en-US" dirty="0">
                <a:latin typeface="Times New Roman"/>
                <a:ea typeface="Times New Roman"/>
                <a:cs typeface="Times New Roman"/>
              </a:rPr>
              <a:t>   </a:t>
            </a:r>
          </a:p>
          <a:p>
            <a:pPr marL="0" indent="0" algn="just" rtl="0">
              <a:spcAft>
                <a:spcPts val="0"/>
              </a:spcAft>
              <a:buNone/>
            </a:pPr>
            <a:endParaRPr lang="en-US" dirty="0">
              <a:latin typeface="Times New Roman"/>
              <a:ea typeface="Times New Roman"/>
              <a:cs typeface="Times New Roman"/>
            </a:endParaRPr>
          </a:p>
          <a:p>
            <a:pPr marL="0" indent="0" algn="just" rtl="0">
              <a:spcAft>
                <a:spcPts val="0"/>
              </a:spcAft>
              <a:buNone/>
            </a:pPr>
            <a:endParaRPr lang="en-US" dirty="0">
              <a:latin typeface="Times New Roman"/>
              <a:ea typeface="Times New Roman"/>
              <a:cs typeface="Times New Roman"/>
            </a:endParaRPr>
          </a:p>
          <a:p>
            <a:pPr marL="0" indent="0" algn="just" rtl="0">
              <a:spcAft>
                <a:spcPts val="0"/>
              </a:spcAft>
              <a:buNone/>
            </a:pPr>
            <a:endParaRPr lang="en-US" dirty="0">
              <a:latin typeface="Times New Roman"/>
              <a:ea typeface="Times New Roman"/>
              <a:cs typeface="Times New Roman"/>
            </a:endParaRPr>
          </a:p>
          <a:p>
            <a:pPr marL="0" indent="0" algn="just" rtl="0">
              <a:spcAft>
                <a:spcPts val="0"/>
              </a:spcAft>
              <a:buNone/>
            </a:pPr>
            <a:r>
              <a:rPr lang="en-US" dirty="0">
                <a:latin typeface="Times New Roman"/>
                <a:ea typeface="Times New Roman"/>
                <a:cs typeface="Times New Roman"/>
              </a:rPr>
              <a:t>  </a:t>
            </a:r>
            <a:r>
              <a:rPr lang="en-US" sz="2800" dirty="0">
                <a:latin typeface="Times New Roman"/>
                <a:ea typeface="Times New Roman"/>
                <a:cs typeface="Times New Roman"/>
              </a:rPr>
              <a:t>Hydroquinone undergoes oxidation in the presence of ferric chloride resulting in a deep green solution (crystals may separate) and, on further addition of ferric chloride solution, a yellow solution of </a:t>
            </a:r>
            <a:r>
              <a:rPr lang="en-US" sz="2800" i="1" dirty="0">
                <a:latin typeface="Times New Roman"/>
                <a:ea typeface="Times New Roman"/>
                <a:cs typeface="Times New Roman"/>
              </a:rPr>
              <a:t>p</a:t>
            </a:r>
            <a:r>
              <a:rPr lang="en-US" sz="2800" dirty="0">
                <a:latin typeface="Times New Roman"/>
                <a:ea typeface="Times New Roman"/>
                <a:cs typeface="Times New Roman"/>
              </a:rPr>
              <a:t>-benzoquinone is produced:</a:t>
            </a:r>
            <a:endParaRPr lang="en-US" sz="2800" b="1" u="dbl" dirty="0">
              <a:latin typeface="Times New Roman"/>
              <a:ea typeface="Times New Roman"/>
            </a:endParaRPr>
          </a:p>
          <a:p>
            <a:pPr algn="l" rtl="0"/>
            <a:endParaRPr lang="ar-IQ" sz="2800" dirty="0"/>
          </a:p>
        </p:txBody>
      </p:sp>
    </p:spTree>
    <p:extLst>
      <p:ext uri="{BB962C8B-B14F-4D97-AF65-F5344CB8AC3E}">
        <p14:creationId xmlns:p14="http://schemas.microsoft.com/office/powerpoint/2010/main" val="188815603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271272"/>
          </a:xfrm>
        </p:spPr>
        <p:txBody>
          <a:bodyPr>
            <a:normAutofit fontScale="90000"/>
          </a:bodyPr>
          <a:lstStyle/>
          <a:p>
            <a:endParaRPr lang="ar-IQ" dirty="0"/>
          </a:p>
        </p:txBody>
      </p:sp>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4601" y="762000"/>
            <a:ext cx="48768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418204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670718"/>
            <a:ext cx="7408333" cy="5516563"/>
          </a:xfrm>
        </p:spPr>
        <p:txBody>
          <a:bodyPr>
            <a:normAutofit/>
          </a:bodyPr>
          <a:lstStyle/>
          <a:p>
            <a:pPr marL="0" lvl="0" indent="0" algn="just" rtl="0">
              <a:spcAft>
                <a:spcPts val="1200"/>
              </a:spcAft>
              <a:buNone/>
            </a:pPr>
            <a:r>
              <a:rPr lang="en-US" sz="2800" b="1" dirty="0">
                <a:latin typeface="Times New Roman"/>
                <a:ea typeface="Times New Roman"/>
                <a:cs typeface="Times New Roman"/>
              </a:rPr>
              <a:t>2-Reaction with bromine water</a:t>
            </a:r>
            <a:endParaRPr lang="en-US" sz="2800" b="1" u="dbl" dirty="0">
              <a:latin typeface="Times New Roman"/>
              <a:ea typeface="Times New Roman"/>
            </a:endParaRPr>
          </a:p>
          <a:p>
            <a:pPr algn="just" rtl="0">
              <a:spcAft>
                <a:spcPts val="0"/>
              </a:spcAft>
            </a:pPr>
            <a:r>
              <a:rPr lang="en-US" dirty="0">
                <a:latin typeface="Times New Roman"/>
                <a:ea typeface="Times New Roman"/>
                <a:cs typeface="Times New Roman"/>
              </a:rPr>
              <a:t>This reaction is an example of substitution reaction at the phenyl ring (mentioned earlier).</a:t>
            </a:r>
            <a:endParaRPr lang="en-US" sz="2800" b="1" u="dbl" dirty="0">
              <a:latin typeface="Times New Roman"/>
              <a:ea typeface="Times New Roman"/>
            </a:endParaRPr>
          </a:p>
          <a:p>
            <a:pPr marL="0" indent="0" algn="just" rtl="0">
              <a:spcAft>
                <a:spcPts val="0"/>
              </a:spcAft>
              <a:buNone/>
            </a:pPr>
            <a:r>
              <a:rPr lang="en-US" dirty="0">
                <a:latin typeface="Times New Roman"/>
                <a:ea typeface="Times New Roman"/>
                <a:cs typeface="Times New Roman"/>
              </a:rPr>
              <a:t> </a:t>
            </a:r>
            <a:endParaRPr lang="en-US" sz="2800" b="1" u="dbl" dirty="0">
              <a:latin typeface="Times New Roman"/>
              <a:ea typeface="Times New Roman"/>
            </a:endParaRPr>
          </a:p>
          <a:p>
            <a:pPr marL="0" indent="0" algn="just" rtl="0">
              <a:spcAft>
                <a:spcPts val="1000"/>
              </a:spcAft>
              <a:buNone/>
            </a:pPr>
            <a:r>
              <a:rPr lang="en-US" sz="3200" dirty="0">
                <a:solidFill>
                  <a:srgbClr val="FF0000"/>
                </a:solidFill>
                <a:latin typeface="Haettenschweiler"/>
                <a:ea typeface="Times New Roman"/>
                <a:cs typeface="Times New Roman"/>
              </a:rPr>
              <a:t>   </a:t>
            </a:r>
            <a:r>
              <a:rPr lang="en-US" sz="3600" dirty="0">
                <a:solidFill>
                  <a:srgbClr val="7030A0"/>
                </a:solidFill>
                <a:latin typeface="Haettenschweiler"/>
                <a:ea typeface="Times New Roman"/>
                <a:cs typeface="Times New Roman"/>
              </a:rPr>
              <a:t>Procedure</a:t>
            </a:r>
            <a:endParaRPr lang="en-US" sz="3600" b="1" u="dbl" dirty="0">
              <a:solidFill>
                <a:srgbClr val="7030A0"/>
              </a:solidFill>
              <a:latin typeface="Times New Roman"/>
              <a:ea typeface="Times New Roman"/>
            </a:endParaRPr>
          </a:p>
          <a:p>
            <a:pPr marL="0" indent="0" algn="just" rtl="0">
              <a:spcAft>
                <a:spcPts val="0"/>
              </a:spcAft>
              <a:buNone/>
            </a:pPr>
            <a:r>
              <a:rPr lang="en-US" dirty="0">
                <a:latin typeface="Times New Roman"/>
                <a:ea typeface="Times New Roman"/>
                <a:cs typeface="Times New Roman"/>
              </a:rPr>
              <a:t>   To a concentrated aqueous solution of the phenol or to the phenol itself, add bromine water gradually. At first the bromine is decolourized and then, on adding an excess, a white or yellowish-white precipitate of a poly bromo-derivative is produced with all except hydroquinone and</a:t>
            </a:r>
            <a:r>
              <a:rPr lang="en-US" i="1" dirty="0">
                <a:latin typeface="Times New Roman"/>
                <a:ea typeface="Times New Roman"/>
                <a:cs typeface="Times New Roman"/>
              </a:rPr>
              <a:t> α</a:t>
            </a:r>
            <a:r>
              <a:rPr lang="en-US" dirty="0">
                <a:latin typeface="Times New Roman"/>
                <a:ea typeface="Times New Roman"/>
                <a:cs typeface="Times New Roman"/>
              </a:rPr>
              <a:t>- and</a:t>
            </a:r>
            <a:r>
              <a:rPr lang="en-US" i="1" dirty="0">
                <a:latin typeface="Times New Roman"/>
                <a:ea typeface="Times New Roman"/>
                <a:cs typeface="Times New Roman"/>
              </a:rPr>
              <a:t> β</a:t>
            </a:r>
            <a:r>
              <a:rPr lang="en-US" dirty="0">
                <a:latin typeface="Times New Roman"/>
                <a:ea typeface="Times New Roman"/>
                <a:cs typeface="Times New Roman"/>
              </a:rPr>
              <a:t>-naphthol. </a:t>
            </a:r>
            <a:endParaRPr lang="en-US" sz="2800" b="1" u="dbl" dirty="0">
              <a:latin typeface="Times New Roman"/>
              <a:ea typeface="Times New Roman"/>
            </a:endParaRPr>
          </a:p>
          <a:p>
            <a:pPr marL="0" indent="0" algn="just" rtl="0">
              <a:spcAft>
                <a:spcPts val="0"/>
              </a:spcAft>
              <a:buNone/>
            </a:pPr>
            <a:r>
              <a:rPr lang="en-US" dirty="0">
                <a:latin typeface="Times New Roman"/>
                <a:ea typeface="Times New Roman"/>
                <a:cs typeface="Times New Roman"/>
              </a:rPr>
              <a:t> </a:t>
            </a:r>
            <a:endParaRPr lang="en-US" sz="2800" b="1" u="dbl" dirty="0">
              <a:effectLst/>
              <a:latin typeface="Times New Roman"/>
              <a:ea typeface="Times New Roman"/>
            </a:endParaRPr>
          </a:p>
        </p:txBody>
      </p:sp>
    </p:spTree>
    <p:extLst>
      <p:ext uri="{BB962C8B-B14F-4D97-AF65-F5344CB8AC3E}">
        <p14:creationId xmlns:p14="http://schemas.microsoft.com/office/powerpoint/2010/main" val="265004398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19100"/>
            <a:ext cx="7408333" cy="6019800"/>
          </a:xfrm>
        </p:spPr>
        <p:txBody>
          <a:bodyPr>
            <a:normAutofit/>
          </a:bodyPr>
          <a:lstStyle/>
          <a:p>
            <a:pPr marL="0" lvl="0" indent="0" algn="just" rtl="0">
              <a:buClr>
                <a:srgbClr val="31B6FD"/>
              </a:buClr>
              <a:buNone/>
            </a:pPr>
            <a:r>
              <a:rPr lang="en-US" sz="2800" dirty="0">
                <a:solidFill>
                  <a:srgbClr val="073E87"/>
                </a:solidFill>
                <a:latin typeface="Times New Roman"/>
                <a:ea typeface="Times New Roman"/>
                <a:cs typeface="Times New Roman"/>
              </a:rPr>
              <a:t> On gradually adding bromine water to a solution of hydroquinone, a deep red coloration is produced, followed by the separation of deep green crystals which then dissolve giving a yellow solution. </a:t>
            </a:r>
          </a:p>
          <a:p>
            <a:pPr marL="0" lvl="0" indent="0" algn="just" rtl="0">
              <a:buClr>
                <a:srgbClr val="31B6FD"/>
              </a:buClr>
              <a:buNone/>
            </a:pPr>
            <a:r>
              <a:rPr lang="en-US" sz="2800" dirty="0">
                <a:solidFill>
                  <a:srgbClr val="073E87"/>
                </a:solidFill>
                <a:latin typeface="Times New Roman"/>
                <a:ea typeface="Times New Roman"/>
                <a:cs typeface="Times New Roman"/>
              </a:rPr>
              <a:t>The naphthols decolourize bromine water, but usually no precipitate of the bromo compound can be obtained.</a:t>
            </a:r>
            <a:endParaRPr lang="en-US" sz="2800" b="1" u="dbl" dirty="0">
              <a:solidFill>
                <a:srgbClr val="073E87"/>
              </a:solidFill>
              <a:latin typeface="Times New Roman"/>
              <a:ea typeface="Times New Roman"/>
            </a:endParaRPr>
          </a:p>
          <a:p>
            <a:pPr marL="0" lvl="0" indent="0" algn="just" rtl="0">
              <a:buClr>
                <a:srgbClr val="31B6FD"/>
              </a:buClr>
              <a:buNone/>
            </a:pPr>
            <a:r>
              <a:rPr lang="en-US" sz="2800" dirty="0">
                <a:solidFill>
                  <a:srgbClr val="073E87"/>
                </a:solidFill>
                <a:latin typeface="Times New Roman"/>
                <a:ea typeface="Times New Roman"/>
                <a:cs typeface="Times New Roman"/>
              </a:rPr>
              <a:t>   This test is </a:t>
            </a:r>
            <a:r>
              <a:rPr lang="en-US" sz="2800" b="1" dirty="0">
                <a:solidFill>
                  <a:srgbClr val="FF0000"/>
                </a:solidFill>
                <a:latin typeface="Times New Roman"/>
                <a:ea typeface="Times New Roman"/>
                <a:cs typeface="Times New Roman"/>
              </a:rPr>
              <a:t>not very satisfactory </a:t>
            </a:r>
            <a:r>
              <a:rPr lang="en-US" sz="2800" dirty="0">
                <a:solidFill>
                  <a:srgbClr val="073E87"/>
                </a:solidFill>
                <a:latin typeface="Times New Roman"/>
                <a:ea typeface="Times New Roman"/>
                <a:cs typeface="Times New Roman"/>
              </a:rPr>
              <a:t>with those phenols which are insoluble in water, owing to the difficulty of distinguishing the bromo compound from the original phenol.</a:t>
            </a:r>
            <a:endParaRPr lang="ar-IQ" sz="2800" dirty="0"/>
          </a:p>
        </p:txBody>
      </p:sp>
    </p:spTree>
    <p:extLst>
      <p:ext uri="{BB962C8B-B14F-4D97-AF65-F5344CB8AC3E}">
        <p14:creationId xmlns:p14="http://schemas.microsoft.com/office/powerpoint/2010/main" val="414716892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685800"/>
            <a:ext cx="7408333" cy="5440363"/>
          </a:xfrm>
        </p:spPr>
        <p:txBody>
          <a:bodyPr>
            <a:normAutofit/>
          </a:bodyPr>
          <a:lstStyle/>
          <a:p>
            <a:pPr marL="0" lvl="0" indent="0" algn="just" rtl="0">
              <a:spcAft>
                <a:spcPts val="1200"/>
              </a:spcAft>
              <a:buNone/>
            </a:pPr>
            <a:r>
              <a:rPr lang="en-US" sz="2800" b="1" dirty="0">
                <a:latin typeface="Times New Roman"/>
                <a:ea typeface="Times New Roman"/>
                <a:cs typeface="Times New Roman"/>
              </a:rPr>
              <a:t>3-Phthalein test</a:t>
            </a:r>
            <a:endParaRPr lang="en-US" sz="2800" b="1" u="dbl" dirty="0">
              <a:latin typeface="Times New Roman"/>
              <a:ea typeface="Times New Roman"/>
            </a:endParaRPr>
          </a:p>
          <a:p>
            <a:pPr marL="0" indent="0" algn="just" rtl="0">
              <a:spcAft>
                <a:spcPts val="0"/>
              </a:spcAft>
              <a:buNone/>
            </a:pPr>
            <a:r>
              <a:rPr lang="en-US" sz="2800" dirty="0">
                <a:latin typeface="Times New Roman"/>
                <a:ea typeface="Times New Roman"/>
                <a:cs typeface="Times New Roman"/>
              </a:rPr>
              <a:t>   Many phenols yield phthaleins which give special colours (sometimes with fluorescence) in alkaline solutions when reacted with phthalic anhydride and a little amount of concentrated sulphuric acid. Phenol and resorcinol are examples.</a:t>
            </a:r>
            <a:endParaRPr lang="en-US" sz="2800" b="1" u="dbl" dirty="0">
              <a:latin typeface="Times New Roman"/>
              <a:ea typeface="Times New Roman"/>
            </a:endParaRPr>
          </a:p>
          <a:p>
            <a:pPr algn="l" rtl="0"/>
            <a:endParaRPr lang="ar-IQ" sz="2800" dirty="0"/>
          </a:p>
        </p:txBody>
      </p:sp>
    </p:spTree>
    <p:extLst>
      <p:ext uri="{BB962C8B-B14F-4D97-AF65-F5344CB8AC3E}">
        <p14:creationId xmlns:p14="http://schemas.microsoft.com/office/powerpoint/2010/main" val="420084690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271272"/>
          </a:xfrm>
        </p:spPr>
        <p:txBody>
          <a:bodyPr>
            <a:normAutofit fontScale="90000"/>
          </a:bodyPr>
          <a:lstStyle/>
          <a:p>
            <a:endParaRPr lang="ar-IQ" dirty="0"/>
          </a:p>
        </p:txBody>
      </p:sp>
      <p:pic>
        <p:nvPicPr>
          <p:cNvPr id="133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342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990600" y="5029200"/>
            <a:ext cx="7772400" cy="1477328"/>
          </a:xfrm>
          <a:prstGeom prst="rect">
            <a:avLst/>
          </a:prstGeom>
        </p:spPr>
        <p:txBody>
          <a:bodyPr wrap="square">
            <a:spAutoFit/>
          </a:bodyPr>
          <a:lstStyle/>
          <a:p>
            <a:pPr algn="just">
              <a:spcAft>
                <a:spcPts val="0"/>
              </a:spcAft>
            </a:pPr>
            <a:r>
              <a:rPr lang="en-US" sz="2400" b="1" dirty="0">
                <a:solidFill>
                  <a:schemeClr val="tx2">
                    <a:lumMod val="75000"/>
                  </a:schemeClr>
                </a:solidFill>
                <a:latin typeface="Times New Roman"/>
                <a:ea typeface="Times New Roman"/>
                <a:cs typeface="Times New Roman"/>
              </a:rPr>
              <a:t>  The fluorescence of resorcinol is due to the presence of an oxygen linkage between the two phenolic nuclei (in basic medium)</a:t>
            </a:r>
            <a:r>
              <a:rPr lang="en-US" dirty="0">
                <a:latin typeface="Times New Roman"/>
                <a:ea typeface="Times New Roman"/>
                <a:cs typeface="Times New Roman"/>
              </a:rPr>
              <a:t>.</a:t>
            </a:r>
            <a:endParaRPr lang="en-US" sz="2000" b="1" u="dbl" dirty="0">
              <a:latin typeface="Times New Roman"/>
              <a:ea typeface="Times New Roman"/>
            </a:endParaRPr>
          </a:p>
          <a:p>
            <a:pPr algn="just">
              <a:spcAft>
                <a:spcPts val="0"/>
              </a:spcAft>
            </a:pPr>
            <a:r>
              <a:rPr lang="en-US" dirty="0">
                <a:latin typeface="Times New Roman"/>
                <a:ea typeface="Times New Roman"/>
                <a:cs typeface="Times New Roman"/>
              </a:rPr>
              <a:t> </a:t>
            </a:r>
            <a:endParaRPr lang="en-US" sz="2000" b="1" u="dbl" dirty="0">
              <a:effectLst/>
              <a:latin typeface="Times New Roman"/>
              <a:ea typeface="Times New Roman"/>
            </a:endParaRPr>
          </a:p>
        </p:txBody>
      </p:sp>
    </p:spTree>
    <p:extLst>
      <p:ext uri="{BB962C8B-B14F-4D97-AF65-F5344CB8AC3E}">
        <p14:creationId xmlns:p14="http://schemas.microsoft.com/office/powerpoint/2010/main" val="178371241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381999" cy="5516563"/>
          </a:xfrm>
        </p:spPr>
        <p:txBody>
          <a:bodyPr/>
          <a:lstStyle/>
          <a:p>
            <a:pPr algn="just">
              <a:spcAft>
                <a:spcPts val="0"/>
              </a:spcAft>
            </a:pPr>
            <a:endParaRPr lang="en-US" dirty="0">
              <a:solidFill>
                <a:srgbClr val="000000"/>
              </a:solidFill>
              <a:latin typeface="Times New Roman"/>
              <a:ea typeface="Calibri"/>
              <a:cs typeface="Times New Roman PS"/>
            </a:endParaRPr>
          </a:p>
          <a:p>
            <a:pPr algn="just">
              <a:spcAft>
                <a:spcPts val="0"/>
              </a:spcAft>
            </a:pPr>
            <a:endParaRPr lang="en-US" dirty="0">
              <a:solidFill>
                <a:srgbClr val="000000"/>
              </a:solidFill>
              <a:latin typeface="Times New Roman"/>
              <a:ea typeface="Calibri"/>
              <a:cs typeface="Times New Roman PS"/>
            </a:endParaRPr>
          </a:p>
          <a:p>
            <a:pPr algn="just">
              <a:spcAft>
                <a:spcPts val="0"/>
              </a:spcAft>
            </a:pPr>
            <a:endParaRPr lang="en-US" dirty="0">
              <a:solidFill>
                <a:srgbClr val="000000"/>
              </a:solidFill>
              <a:latin typeface="Times New Roman"/>
              <a:ea typeface="Calibri"/>
              <a:cs typeface="Times New Roman PS"/>
            </a:endParaRPr>
          </a:p>
          <a:p>
            <a:pPr marL="0" indent="0" algn="just" rtl="0">
              <a:spcAft>
                <a:spcPts val="0"/>
              </a:spcAft>
              <a:buNone/>
            </a:pPr>
            <a:r>
              <a:rPr lang="en-US" sz="2800" dirty="0">
                <a:solidFill>
                  <a:srgbClr val="000000"/>
                </a:solidFill>
                <a:latin typeface="Times New Roman"/>
                <a:ea typeface="Calibri"/>
                <a:cs typeface="Times New Roman PS"/>
              </a:rPr>
              <a:t>    </a:t>
            </a:r>
            <a:r>
              <a:rPr lang="en-US" sz="2800" dirty="0">
                <a:solidFill>
                  <a:schemeClr val="tx2">
                    <a:lumMod val="75000"/>
                  </a:schemeClr>
                </a:solidFill>
                <a:latin typeface="Times New Roman"/>
                <a:ea typeface="Calibri"/>
                <a:cs typeface="Times New Roman PS"/>
              </a:rPr>
              <a:t>Phenols are organic compounds with a hydroxyl group attached directly to benzene or substituted benzene. They have the general formula Ar-OH. Examples of them includ</a:t>
            </a:r>
            <a:r>
              <a:rPr lang="en-US" sz="2800" dirty="0">
                <a:solidFill>
                  <a:srgbClr val="000000"/>
                </a:solidFill>
                <a:latin typeface="Times New Roman"/>
                <a:ea typeface="Calibri"/>
                <a:cs typeface="Times New Roman PS"/>
              </a:rPr>
              <a:t>e </a:t>
            </a:r>
            <a:r>
              <a:rPr lang="en-US" sz="2800" b="1" dirty="0">
                <a:solidFill>
                  <a:srgbClr val="0070C0"/>
                </a:solidFill>
                <a:latin typeface="Times New Roman"/>
                <a:ea typeface="Calibri"/>
                <a:cs typeface="Times New Roman PS"/>
              </a:rPr>
              <a:t>phenol </a:t>
            </a:r>
            <a:r>
              <a:rPr lang="en-US" sz="2800" dirty="0">
                <a:solidFill>
                  <a:schemeClr val="tx2">
                    <a:lumMod val="75000"/>
                  </a:schemeClr>
                </a:solidFill>
                <a:latin typeface="Times New Roman"/>
                <a:ea typeface="Calibri"/>
                <a:cs typeface="Times New Roman PS"/>
              </a:rPr>
              <a:t>(also known as carbolic acid)</a:t>
            </a:r>
            <a:r>
              <a:rPr lang="en-US" sz="2800" b="1" dirty="0">
                <a:solidFill>
                  <a:srgbClr val="0070C0"/>
                </a:solidFill>
                <a:latin typeface="Times New Roman"/>
                <a:ea typeface="Calibri"/>
                <a:cs typeface="Times New Roman PS"/>
              </a:rPr>
              <a:t>, hydroquinone, resorcinol, </a:t>
            </a:r>
            <a:r>
              <a:rPr lang="en-US" sz="2800" b="1" i="1" dirty="0">
                <a:solidFill>
                  <a:srgbClr val="0070C0"/>
                </a:solidFill>
                <a:latin typeface="Times New Roman"/>
                <a:ea typeface="Calibri"/>
                <a:cs typeface="Times New Roman PS"/>
              </a:rPr>
              <a:t>o</a:t>
            </a:r>
            <a:r>
              <a:rPr lang="en-US" sz="2800" b="1" dirty="0">
                <a:solidFill>
                  <a:srgbClr val="0070C0"/>
                </a:solidFill>
                <a:latin typeface="Times New Roman"/>
                <a:ea typeface="Calibri"/>
                <a:cs typeface="Times New Roman PS"/>
              </a:rPr>
              <a:t>-cresol, </a:t>
            </a:r>
            <a:r>
              <a:rPr lang="en-US" sz="2800" b="1" i="1" dirty="0">
                <a:solidFill>
                  <a:srgbClr val="0070C0"/>
                </a:solidFill>
                <a:latin typeface="Times New Roman"/>
                <a:ea typeface="Calibri"/>
                <a:cs typeface="Times New Roman PS"/>
              </a:rPr>
              <a:t>m</a:t>
            </a:r>
            <a:r>
              <a:rPr lang="en-US" sz="2800" b="1" dirty="0">
                <a:solidFill>
                  <a:srgbClr val="0070C0"/>
                </a:solidFill>
                <a:latin typeface="Times New Roman"/>
                <a:ea typeface="Calibri"/>
                <a:cs typeface="Times New Roman PS"/>
              </a:rPr>
              <a:t>-cresol, </a:t>
            </a:r>
            <a:r>
              <a:rPr lang="en-US" sz="2800" b="1" i="1" dirty="0">
                <a:solidFill>
                  <a:srgbClr val="0070C0"/>
                </a:solidFill>
                <a:latin typeface="Times New Roman"/>
                <a:ea typeface="Calibri"/>
                <a:cs typeface="Times New Roman PS"/>
              </a:rPr>
              <a:t>p</a:t>
            </a:r>
            <a:r>
              <a:rPr lang="en-US" sz="2800" b="1" dirty="0">
                <a:solidFill>
                  <a:srgbClr val="0070C0"/>
                </a:solidFill>
                <a:latin typeface="Times New Roman"/>
                <a:ea typeface="Calibri"/>
                <a:cs typeface="Times New Roman PS"/>
              </a:rPr>
              <a:t>-cresol, </a:t>
            </a:r>
            <a:r>
              <a:rPr lang="en-US" sz="2800" b="1" i="1" dirty="0">
                <a:solidFill>
                  <a:srgbClr val="0070C0"/>
                </a:solidFill>
                <a:latin typeface="Times New Roman"/>
                <a:ea typeface="Calibri"/>
                <a:cs typeface="Times New Roman PS"/>
              </a:rPr>
              <a:t>β</a:t>
            </a:r>
            <a:r>
              <a:rPr lang="en-US" sz="2800" b="1" dirty="0">
                <a:solidFill>
                  <a:srgbClr val="0070C0"/>
                </a:solidFill>
                <a:latin typeface="Times New Roman"/>
                <a:ea typeface="Calibri"/>
                <a:cs typeface="Times New Roman PS"/>
              </a:rPr>
              <a:t>-naphthol, and </a:t>
            </a:r>
            <a:r>
              <a:rPr lang="en-US" sz="2800" b="1" i="1" dirty="0">
                <a:solidFill>
                  <a:srgbClr val="0070C0"/>
                </a:solidFill>
                <a:latin typeface="Times New Roman"/>
                <a:ea typeface="Calibri"/>
                <a:cs typeface="Times New Roman PS"/>
              </a:rPr>
              <a:t>α</a:t>
            </a:r>
            <a:r>
              <a:rPr lang="en-US" sz="2800" b="1" dirty="0">
                <a:solidFill>
                  <a:srgbClr val="0070C0"/>
                </a:solidFill>
                <a:latin typeface="Times New Roman"/>
                <a:ea typeface="Calibri"/>
                <a:cs typeface="Times New Roman PS"/>
              </a:rPr>
              <a:t>-naphthol</a:t>
            </a:r>
            <a:r>
              <a:rPr lang="en-US" sz="2800" dirty="0">
                <a:solidFill>
                  <a:srgbClr val="000000"/>
                </a:solidFill>
                <a:latin typeface="Times New Roman"/>
                <a:ea typeface="Calibri"/>
                <a:cs typeface="Times New Roman PS"/>
              </a:rPr>
              <a:t>.</a:t>
            </a:r>
            <a:endParaRPr lang="en-US" sz="2800" dirty="0">
              <a:solidFill>
                <a:srgbClr val="000000"/>
              </a:solidFill>
              <a:latin typeface="Times New Roman PS"/>
              <a:ea typeface="Calibri"/>
              <a:cs typeface="Times New Roman PS"/>
            </a:endParaRPr>
          </a:p>
          <a:p>
            <a:endParaRPr lang="ar-IQ" dirty="0">
              <a:solidFill>
                <a:srgbClr val="0070C0"/>
              </a:solidFill>
            </a:endParaRPr>
          </a:p>
        </p:txBody>
      </p:sp>
    </p:spTree>
    <p:extLst>
      <p:ext uri="{BB962C8B-B14F-4D97-AF65-F5344CB8AC3E}">
        <p14:creationId xmlns:p14="http://schemas.microsoft.com/office/powerpoint/2010/main" val="6705537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ar-IQ"/>
          </a:p>
        </p:txBody>
      </p:sp>
      <p:pic>
        <p:nvPicPr>
          <p:cNvPr id="1433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9200" y="1752600"/>
            <a:ext cx="6629399"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637986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838200"/>
            <a:ext cx="7408333" cy="5287963"/>
          </a:xfrm>
        </p:spPr>
        <p:txBody>
          <a:bodyPr>
            <a:normAutofit/>
          </a:bodyPr>
          <a:lstStyle/>
          <a:p>
            <a:pPr marL="0" indent="0" algn="just" rtl="0">
              <a:spcAft>
                <a:spcPts val="1000"/>
              </a:spcAft>
              <a:buNone/>
            </a:pPr>
            <a:r>
              <a:rPr lang="en-US" sz="2800" dirty="0">
                <a:solidFill>
                  <a:srgbClr val="FF0000"/>
                </a:solidFill>
                <a:latin typeface="Haettenschweiler"/>
                <a:ea typeface="Times New Roman"/>
                <a:cs typeface="Times New Roman"/>
              </a:rPr>
              <a:t>  </a:t>
            </a:r>
            <a:r>
              <a:rPr lang="en-US" sz="3600" dirty="0">
                <a:solidFill>
                  <a:srgbClr val="7030A0"/>
                </a:solidFill>
                <a:latin typeface="Haettenschweiler"/>
                <a:ea typeface="Times New Roman"/>
                <a:cs typeface="Times New Roman"/>
              </a:rPr>
              <a:t>Procedure</a:t>
            </a:r>
            <a:endParaRPr lang="en-US" sz="3600" b="1" u="dbl" dirty="0">
              <a:solidFill>
                <a:srgbClr val="7030A0"/>
              </a:solidFill>
              <a:latin typeface="Times New Roman"/>
              <a:ea typeface="Times New Roman"/>
            </a:endParaRPr>
          </a:p>
          <a:p>
            <a:pPr marL="0" indent="0" algn="just" rtl="0">
              <a:spcAft>
                <a:spcPts val="0"/>
              </a:spcAft>
              <a:buNone/>
            </a:pPr>
            <a:r>
              <a:rPr lang="en-US" sz="2800" dirty="0">
                <a:latin typeface="Times New Roman"/>
                <a:ea typeface="Times New Roman"/>
                <a:cs typeface="Times New Roman"/>
              </a:rPr>
              <a:t>     In </a:t>
            </a:r>
            <a:r>
              <a:rPr lang="en-US" sz="2800" u="sng" dirty="0">
                <a:effectLst>
                  <a:outerShdw blurRad="38100" dist="38100" dir="2700000" algn="tl">
                    <a:srgbClr val="000000">
                      <a:alpha val="43137"/>
                    </a:srgbClr>
                  </a:outerShdw>
                </a:effectLst>
                <a:latin typeface="Times New Roman"/>
                <a:ea typeface="Times New Roman"/>
                <a:cs typeface="Times New Roman"/>
              </a:rPr>
              <a:t>a </a:t>
            </a:r>
            <a:r>
              <a:rPr lang="en-US" sz="2800" u="sng" dirty="0">
                <a:latin typeface="Times New Roman"/>
                <a:ea typeface="Times New Roman"/>
                <a:cs typeface="Times New Roman"/>
              </a:rPr>
              <a:t>dry test </a:t>
            </a:r>
            <a:r>
              <a:rPr lang="en-US" sz="2800" dirty="0">
                <a:latin typeface="Times New Roman"/>
                <a:ea typeface="Times New Roman"/>
                <a:cs typeface="Times New Roman"/>
              </a:rPr>
              <a:t>tube put about </a:t>
            </a:r>
            <a:r>
              <a:rPr lang="en-US" sz="2800" b="1" dirty="0">
                <a:latin typeface="Times New Roman"/>
                <a:ea typeface="Times New Roman"/>
                <a:cs typeface="Times New Roman"/>
              </a:rPr>
              <a:t>0.1 g</a:t>
            </a:r>
            <a:r>
              <a:rPr lang="en-US" sz="2800" dirty="0">
                <a:latin typeface="Times New Roman"/>
                <a:ea typeface="Times New Roman"/>
                <a:cs typeface="Times New Roman"/>
              </a:rPr>
              <a:t> of the </a:t>
            </a:r>
            <a:r>
              <a:rPr lang="en-US" sz="2800" b="1" dirty="0">
                <a:latin typeface="Times New Roman"/>
                <a:ea typeface="Times New Roman"/>
                <a:cs typeface="Times New Roman"/>
              </a:rPr>
              <a:t>phenol </a:t>
            </a:r>
            <a:r>
              <a:rPr lang="en-US" sz="2800" dirty="0">
                <a:latin typeface="Times New Roman"/>
                <a:ea typeface="Times New Roman"/>
                <a:cs typeface="Times New Roman"/>
              </a:rPr>
              <a:t>and an </a:t>
            </a:r>
            <a:r>
              <a:rPr lang="en-US" sz="2800" b="1" dirty="0">
                <a:latin typeface="Times New Roman"/>
                <a:ea typeface="Times New Roman"/>
                <a:cs typeface="Times New Roman"/>
              </a:rPr>
              <a:t>equal amount of phthalic anhydride or phthalic acid</a:t>
            </a:r>
            <a:r>
              <a:rPr lang="en-US" sz="2800" dirty="0">
                <a:latin typeface="Times New Roman"/>
                <a:ea typeface="Times New Roman"/>
                <a:cs typeface="Times New Roman"/>
              </a:rPr>
              <a:t>, </a:t>
            </a:r>
            <a:r>
              <a:rPr lang="en-US" sz="2800" b="1" dirty="0">
                <a:latin typeface="Times New Roman"/>
                <a:ea typeface="Times New Roman"/>
                <a:cs typeface="Times New Roman"/>
              </a:rPr>
              <a:t>mix well</a:t>
            </a:r>
            <a:r>
              <a:rPr lang="en-US" sz="2800" dirty="0">
                <a:latin typeface="Times New Roman"/>
                <a:ea typeface="Times New Roman"/>
                <a:cs typeface="Times New Roman"/>
              </a:rPr>
              <a:t>, and add </a:t>
            </a:r>
            <a:r>
              <a:rPr lang="en-US" sz="2800" b="1" dirty="0">
                <a:latin typeface="Times New Roman"/>
                <a:ea typeface="Times New Roman"/>
                <a:cs typeface="Times New Roman"/>
              </a:rPr>
              <a:t>1-2 drops of concentrated sulphuric acid</a:t>
            </a:r>
            <a:r>
              <a:rPr lang="en-US" sz="2800" dirty="0">
                <a:latin typeface="Times New Roman"/>
                <a:ea typeface="Times New Roman"/>
                <a:cs typeface="Times New Roman"/>
              </a:rPr>
              <a:t>. </a:t>
            </a:r>
            <a:r>
              <a:rPr lang="en-US" sz="2800" b="1" dirty="0">
                <a:latin typeface="Times New Roman"/>
                <a:ea typeface="Times New Roman"/>
                <a:cs typeface="Times New Roman"/>
              </a:rPr>
              <a:t>Heat gently on a direct flame for 1 minute </a:t>
            </a:r>
            <a:r>
              <a:rPr lang="en-US" sz="2800" dirty="0">
                <a:latin typeface="Times New Roman"/>
                <a:ea typeface="Times New Roman"/>
                <a:cs typeface="Times New Roman"/>
              </a:rPr>
              <a:t>until the crystals of the mixture melt and fuse. Then </a:t>
            </a:r>
            <a:r>
              <a:rPr lang="en-US" sz="2800" b="1" dirty="0">
                <a:latin typeface="Times New Roman"/>
                <a:ea typeface="Times New Roman"/>
                <a:cs typeface="Times New Roman"/>
              </a:rPr>
              <a:t>cool</a:t>
            </a:r>
            <a:r>
              <a:rPr lang="en-US" sz="2800" dirty="0">
                <a:latin typeface="Times New Roman"/>
                <a:ea typeface="Times New Roman"/>
                <a:cs typeface="Times New Roman"/>
              </a:rPr>
              <a:t> the test tube and add </a:t>
            </a:r>
            <a:r>
              <a:rPr lang="en-US" sz="2800" b="1" dirty="0">
                <a:latin typeface="Times New Roman"/>
                <a:ea typeface="Times New Roman"/>
                <a:cs typeface="Times New Roman"/>
              </a:rPr>
              <a:t>excess of 10% sodium hydroxide </a:t>
            </a:r>
            <a:r>
              <a:rPr lang="en-US" sz="2800" dirty="0">
                <a:latin typeface="Times New Roman"/>
                <a:ea typeface="Times New Roman"/>
                <a:cs typeface="Times New Roman"/>
              </a:rPr>
              <a:t>solution. Results should be as follows:</a:t>
            </a:r>
            <a:endParaRPr lang="en-US" sz="2800" b="1" u="dbl" dirty="0">
              <a:latin typeface="Times New Roman"/>
              <a:ea typeface="Times New Roman"/>
            </a:endParaRPr>
          </a:p>
          <a:p>
            <a:pPr algn="l" rtl="0"/>
            <a:endParaRPr lang="ar-IQ" sz="2800" dirty="0"/>
          </a:p>
        </p:txBody>
      </p:sp>
      <p:sp>
        <p:nvSpPr>
          <p:cNvPr id="3" name="Title 2"/>
          <p:cNvSpPr>
            <a:spLocks noGrp="1"/>
          </p:cNvSpPr>
          <p:nvPr>
            <p:ph type="title"/>
          </p:nvPr>
        </p:nvSpPr>
        <p:spPr>
          <a:xfrm>
            <a:off x="457200" y="338328"/>
            <a:ext cx="8229600" cy="118872"/>
          </a:xfrm>
        </p:spPr>
        <p:txBody>
          <a:bodyPr>
            <a:normAutofit fontScale="90000"/>
          </a:bodyPr>
          <a:lstStyle/>
          <a:p>
            <a:endParaRPr lang="ar-IQ" dirty="0"/>
          </a:p>
        </p:txBody>
      </p:sp>
    </p:spTree>
    <p:extLst>
      <p:ext uri="{BB962C8B-B14F-4D97-AF65-F5344CB8AC3E}">
        <p14:creationId xmlns:p14="http://schemas.microsoft.com/office/powerpoint/2010/main" val="124334163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83413169"/>
              </p:ext>
            </p:extLst>
          </p:nvPr>
        </p:nvGraphicFramePr>
        <p:xfrm>
          <a:off x="1658962" y="304799"/>
          <a:ext cx="5580038" cy="5663738"/>
        </p:xfrm>
        <a:graphic>
          <a:graphicData uri="http://schemas.openxmlformats.org/drawingml/2006/table">
            <a:tbl>
              <a:tblPr firstRow="1" firstCol="1" bandRow="1"/>
              <a:tblGrid>
                <a:gridCol w="2286000">
                  <a:extLst>
                    <a:ext uri="{9D8B030D-6E8A-4147-A177-3AD203B41FA5}">
                      <a16:colId xmlns:a16="http://schemas.microsoft.com/office/drawing/2014/main" val="20000"/>
                    </a:ext>
                  </a:extLst>
                </a:gridCol>
                <a:gridCol w="3294038">
                  <a:extLst>
                    <a:ext uri="{9D8B030D-6E8A-4147-A177-3AD203B41FA5}">
                      <a16:colId xmlns:a16="http://schemas.microsoft.com/office/drawing/2014/main" val="20001"/>
                    </a:ext>
                  </a:extLst>
                </a:gridCol>
              </a:tblGrid>
              <a:tr h="274320">
                <a:tc>
                  <a:txBody>
                    <a:bodyPr/>
                    <a:lstStyle/>
                    <a:p>
                      <a:pPr algn="ctr">
                        <a:spcAft>
                          <a:spcPts val="0"/>
                        </a:spcAft>
                      </a:pPr>
                      <a:r>
                        <a:rPr lang="en-US" sz="2800" b="1" u="none" strike="noStrike" dirty="0">
                          <a:solidFill>
                            <a:schemeClr val="tx2">
                              <a:lumMod val="75000"/>
                            </a:schemeClr>
                          </a:solidFill>
                          <a:effectLst/>
                          <a:latin typeface="Times New Roman"/>
                          <a:ea typeface="Times New Roman"/>
                          <a:cs typeface="Times New Roman"/>
                        </a:rPr>
                        <a:t>compound</a:t>
                      </a:r>
                      <a:endParaRPr lang="en-US" sz="2800" b="1" u="dbl" dirty="0">
                        <a:solidFill>
                          <a:schemeClr val="tx2">
                            <a:lumMod val="75000"/>
                          </a:schemeClr>
                        </a:solidFil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3152"/>
                    </a:solidFill>
                  </a:tcPr>
                </a:tc>
                <a:tc>
                  <a:txBody>
                    <a:bodyPr/>
                    <a:lstStyle/>
                    <a:p>
                      <a:pPr algn="ctr">
                        <a:spcAft>
                          <a:spcPts val="0"/>
                        </a:spcAft>
                      </a:pPr>
                      <a:r>
                        <a:rPr lang="en-US" sz="2800" b="1" u="none" strike="noStrike">
                          <a:solidFill>
                            <a:schemeClr val="tx2">
                              <a:lumMod val="75000"/>
                            </a:schemeClr>
                          </a:solidFill>
                          <a:effectLst/>
                          <a:latin typeface="Times New Roman"/>
                          <a:ea typeface="Times New Roman"/>
                          <a:cs typeface="Times New Roman"/>
                        </a:rPr>
                        <a:t>colour</a:t>
                      </a:r>
                      <a:endParaRPr lang="en-US" sz="2800" b="1" u="dbl">
                        <a:solidFill>
                          <a:schemeClr val="tx2">
                            <a:lumMod val="75000"/>
                          </a:schemeClr>
                        </a:solidFil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3152"/>
                    </a:solidFill>
                  </a:tcPr>
                </a:tc>
                <a:extLst>
                  <a:ext uri="{0D108BD9-81ED-4DB2-BD59-A6C34878D82A}">
                    <a16:rowId xmlns:a16="http://schemas.microsoft.com/office/drawing/2014/main" val="10000"/>
                  </a:ext>
                </a:extLst>
              </a:tr>
              <a:tr h="477982">
                <a:tc>
                  <a:txBody>
                    <a:bodyPr/>
                    <a:lstStyle/>
                    <a:p>
                      <a:pPr algn="l">
                        <a:spcAft>
                          <a:spcPts val="0"/>
                        </a:spcAft>
                      </a:pPr>
                      <a:r>
                        <a:rPr lang="en-US" sz="2400" b="1" i="1" u="none" strike="noStrike" dirty="0">
                          <a:solidFill>
                            <a:schemeClr val="tx2">
                              <a:lumMod val="75000"/>
                            </a:schemeClr>
                          </a:solidFill>
                          <a:effectLst/>
                          <a:latin typeface="Times New Roman"/>
                          <a:ea typeface="Times New Roman"/>
                          <a:cs typeface="Times New Roman"/>
                        </a:rPr>
                        <a:t>α</a:t>
                      </a:r>
                      <a:r>
                        <a:rPr lang="en-US" sz="2400" b="1" u="none" strike="noStrike" dirty="0">
                          <a:solidFill>
                            <a:schemeClr val="tx2">
                              <a:lumMod val="75000"/>
                            </a:schemeClr>
                          </a:solidFill>
                          <a:effectLst/>
                          <a:latin typeface="Times New Roman"/>
                          <a:ea typeface="Times New Roman"/>
                          <a:cs typeface="Times New Roman"/>
                        </a:rPr>
                        <a:t>-naphthol</a:t>
                      </a:r>
                      <a:endParaRPr lang="en-US" sz="2400" b="1" u="dbl" dirty="0">
                        <a:solidFill>
                          <a:schemeClr val="tx2">
                            <a:lumMod val="75000"/>
                          </a:schemeClr>
                        </a:solidFil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solidFill>
                            <a:schemeClr val="tx2">
                              <a:lumMod val="75000"/>
                            </a:schemeClr>
                          </a:solidFill>
                          <a:effectLst/>
                          <a:latin typeface="Times New Roman"/>
                          <a:ea typeface="Times New Roman"/>
                          <a:cs typeface="Times New Roman"/>
                        </a:rPr>
                        <a:t>green colour</a:t>
                      </a:r>
                      <a:endParaRPr lang="en-US" sz="2400" b="1" u="dbl">
                        <a:solidFill>
                          <a:schemeClr val="tx2">
                            <a:lumMod val="75000"/>
                          </a:schemeClr>
                        </a:solidFil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1"/>
                  </a:ext>
                </a:extLst>
              </a:tr>
              <a:tr h="955964">
                <a:tc>
                  <a:txBody>
                    <a:bodyPr/>
                    <a:lstStyle/>
                    <a:p>
                      <a:pPr algn="l">
                        <a:spcAft>
                          <a:spcPts val="0"/>
                        </a:spcAft>
                      </a:pPr>
                      <a:r>
                        <a:rPr lang="en-US" sz="2400" b="1" i="1" u="none" strike="noStrike" dirty="0">
                          <a:solidFill>
                            <a:schemeClr val="tx2">
                              <a:lumMod val="75000"/>
                            </a:schemeClr>
                          </a:solidFill>
                          <a:effectLst/>
                          <a:latin typeface="Times New Roman"/>
                          <a:ea typeface="Times New Roman"/>
                          <a:cs typeface="Times New Roman"/>
                        </a:rPr>
                        <a:t>β</a:t>
                      </a:r>
                      <a:r>
                        <a:rPr lang="en-US" sz="2400" b="1" u="none" strike="noStrike" dirty="0">
                          <a:solidFill>
                            <a:schemeClr val="tx2">
                              <a:lumMod val="75000"/>
                            </a:schemeClr>
                          </a:solidFill>
                          <a:effectLst/>
                          <a:latin typeface="Times New Roman"/>
                          <a:ea typeface="Times New Roman"/>
                          <a:cs typeface="Times New Roman"/>
                        </a:rPr>
                        <a:t>-naphthol</a:t>
                      </a:r>
                      <a:endParaRPr lang="en-US" sz="2400" b="1" u="dbl" dirty="0">
                        <a:solidFill>
                          <a:schemeClr val="tx2">
                            <a:lumMod val="75000"/>
                          </a:schemeClr>
                        </a:solidFil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solidFill>
                            <a:schemeClr val="tx2">
                              <a:lumMod val="75000"/>
                            </a:schemeClr>
                          </a:solidFill>
                          <a:effectLst/>
                          <a:latin typeface="Times New Roman"/>
                          <a:ea typeface="Times New Roman"/>
                          <a:cs typeface="Times New Roman"/>
                        </a:rPr>
                        <a:t>very pale green with slight fluorescence</a:t>
                      </a:r>
                      <a:endParaRPr lang="en-US" sz="2400" b="1" u="dbl">
                        <a:solidFill>
                          <a:schemeClr val="tx2">
                            <a:lumMod val="75000"/>
                          </a:schemeClr>
                        </a:solidFil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2"/>
                  </a:ext>
                </a:extLst>
              </a:tr>
              <a:tr h="477982">
                <a:tc>
                  <a:txBody>
                    <a:bodyPr/>
                    <a:lstStyle/>
                    <a:p>
                      <a:pPr algn="l">
                        <a:spcAft>
                          <a:spcPts val="0"/>
                        </a:spcAft>
                      </a:pPr>
                      <a:r>
                        <a:rPr lang="en-US" sz="2400" b="1" u="none" strike="noStrike" dirty="0">
                          <a:solidFill>
                            <a:schemeClr val="tx2">
                              <a:lumMod val="75000"/>
                            </a:schemeClr>
                          </a:solidFill>
                          <a:effectLst/>
                          <a:latin typeface="Times New Roman"/>
                          <a:ea typeface="Times New Roman"/>
                          <a:cs typeface="Times New Roman"/>
                        </a:rPr>
                        <a:t>phenol</a:t>
                      </a:r>
                      <a:endParaRPr lang="en-US" sz="2400" b="1" u="dbl" dirty="0">
                        <a:solidFill>
                          <a:schemeClr val="tx2">
                            <a:lumMod val="75000"/>
                          </a:schemeClr>
                        </a:solidFil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solidFill>
                            <a:schemeClr val="tx2">
                              <a:lumMod val="75000"/>
                            </a:schemeClr>
                          </a:solidFill>
                          <a:effectLst/>
                          <a:latin typeface="Times New Roman"/>
                          <a:ea typeface="Times New Roman"/>
                          <a:cs typeface="Times New Roman"/>
                        </a:rPr>
                        <a:t>red to pink</a:t>
                      </a:r>
                      <a:endParaRPr lang="en-US" sz="2400" b="1" u="dbl">
                        <a:solidFill>
                          <a:schemeClr val="tx2">
                            <a:lumMod val="75000"/>
                          </a:schemeClr>
                        </a:solidFil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3"/>
                  </a:ext>
                </a:extLst>
              </a:tr>
              <a:tr h="477982">
                <a:tc>
                  <a:txBody>
                    <a:bodyPr/>
                    <a:lstStyle/>
                    <a:p>
                      <a:pPr algn="l">
                        <a:spcAft>
                          <a:spcPts val="0"/>
                        </a:spcAft>
                      </a:pPr>
                      <a:r>
                        <a:rPr lang="en-US" sz="2400" b="1" i="1" u="none" strike="noStrike" dirty="0">
                          <a:solidFill>
                            <a:schemeClr val="tx2">
                              <a:lumMod val="75000"/>
                            </a:schemeClr>
                          </a:solidFill>
                          <a:effectLst/>
                          <a:latin typeface="Times New Roman"/>
                          <a:ea typeface="Times New Roman"/>
                          <a:cs typeface="Times New Roman"/>
                        </a:rPr>
                        <a:t>o-</a:t>
                      </a:r>
                      <a:r>
                        <a:rPr lang="en-US" sz="2400" b="1" u="none" strike="noStrike" dirty="0">
                          <a:solidFill>
                            <a:schemeClr val="tx2">
                              <a:lumMod val="75000"/>
                            </a:schemeClr>
                          </a:solidFill>
                          <a:effectLst/>
                          <a:latin typeface="Times New Roman"/>
                          <a:ea typeface="Times New Roman"/>
                          <a:cs typeface="Times New Roman"/>
                        </a:rPr>
                        <a:t>cresol</a:t>
                      </a:r>
                      <a:endParaRPr lang="en-US" sz="2400" b="1" u="dbl" dirty="0">
                        <a:solidFill>
                          <a:schemeClr val="tx2">
                            <a:lumMod val="75000"/>
                          </a:schemeClr>
                        </a:solidFil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solidFill>
                            <a:schemeClr val="tx2">
                              <a:lumMod val="75000"/>
                            </a:schemeClr>
                          </a:solidFill>
                          <a:effectLst/>
                          <a:latin typeface="Times New Roman"/>
                          <a:ea typeface="Times New Roman"/>
                          <a:cs typeface="Times New Roman"/>
                        </a:rPr>
                        <a:t>red-violet</a:t>
                      </a:r>
                      <a:endParaRPr lang="en-US" sz="2400" b="1" u="dbl">
                        <a:solidFill>
                          <a:schemeClr val="tx2">
                            <a:lumMod val="75000"/>
                          </a:schemeClr>
                        </a:solidFil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4"/>
                  </a:ext>
                </a:extLst>
              </a:tr>
              <a:tr h="477982">
                <a:tc>
                  <a:txBody>
                    <a:bodyPr/>
                    <a:lstStyle/>
                    <a:p>
                      <a:pPr algn="l">
                        <a:spcAft>
                          <a:spcPts val="0"/>
                        </a:spcAft>
                      </a:pPr>
                      <a:r>
                        <a:rPr lang="en-US" sz="2400" b="1" i="1" u="none" strike="noStrike" dirty="0">
                          <a:solidFill>
                            <a:schemeClr val="tx2">
                              <a:lumMod val="75000"/>
                            </a:schemeClr>
                          </a:solidFill>
                          <a:effectLst/>
                          <a:latin typeface="Times New Roman"/>
                          <a:ea typeface="Times New Roman"/>
                          <a:cs typeface="Times New Roman"/>
                        </a:rPr>
                        <a:t>m-</a:t>
                      </a:r>
                      <a:r>
                        <a:rPr lang="en-US" sz="2400" b="1" u="none" strike="noStrike" dirty="0">
                          <a:solidFill>
                            <a:schemeClr val="tx2">
                              <a:lumMod val="75000"/>
                            </a:schemeClr>
                          </a:solidFill>
                          <a:effectLst/>
                          <a:latin typeface="Times New Roman"/>
                          <a:ea typeface="Times New Roman"/>
                          <a:cs typeface="Times New Roman"/>
                        </a:rPr>
                        <a:t>cresol</a:t>
                      </a:r>
                      <a:endParaRPr lang="en-US" sz="2400" b="1" u="dbl" dirty="0">
                        <a:solidFill>
                          <a:schemeClr val="tx2">
                            <a:lumMod val="75000"/>
                          </a:schemeClr>
                        </a:solidFil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solidFill>
                            <a:schemeClr val="tx2">
                              <a:lumMod val="75000"/>
                            </a:schemeClr>
                          </a:solidFill>
                          <a:effectLst/>
                          <a:latin typeface="Times New Roman"/>
                          <a:ea typeface="Times New Roman"/>
                          <a:cs typeface="Times New Roman"/>
                        </a:rPr>
                        <a:t>blue to pink</a:t>
                      </a:r>
                      <a:endParaRPr lang="en-US" sz="2400" b="1" u="dbl">
                        <a:solidFill>
                          <a:schemeClr val="tx2">
                            <a:lumMod val="75000"/>
                          </a:schemeClr>
                        </a:solidFil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5"/>
                  </a:ext>
                </a:extLst>
              </a:tr>
              <a:tr h="477982">
                <a:tc>
                  <a:txBody>
                    <a:bodyPr/>
                    <a:lstStyle/>
                    <a:p>
                      <a:pPr algn="l">
                        <a:spcAft>
                          <a:spcPts val="0"/>
                        </a:spcAft>
                      </a:pPr>
                      <a:r>
                        <a:rPr lang="en-US" sz="2400" b="1" i="1" u="none" strike="noStrike" dirty="0">
                          <a:solidFill>
                            <a:schemeClr val="tx2">
                              <a:lumMod val="75000"/>
                            </a:schemeClr>
                          </a:solidFill>
                          <a:effectLst/>
                          <a:latin typeface="Times New Roman"/>
                          <a:ea typeface="Times New Roman"/>
                          <a:cs typeface="Times New Roman"/>
                        </a:rPr>
                        <a:t>p-</a:t>
                      </a:r>
                      <a:r>
                        <a:rPr lang="en-US" sz="2400" b="1" u="none" strike="noStrike" dirty="0">
                          <a:solidFill>
                            <a:schemeClr val="tx2">
                              <a:lumMod val="75000"/>
                            </a:schemeClr>
                          </a:solidFill>
                          <a:effectLst/>
                          <a:latin typeface="Times New Roman"/>
                          <a:ea typeface="Times New Roman"/>
                          <a:cs typeface="Times New Roman"/>
                        </a:rPr>
                        <a:t>cresol</a:t>
                      </a:r>
                      <a:endParaRPr lang="en-US" sz="2400" b="1" u="dbl" dirty="0">
                        <a:solidFill>
                          <a:schemeClr val="tx2">
                            <a:lumMod val="75000"/>
                          </a:schemeClr>
                        </a:solidFil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solidFill>
                            <a:schemeClr val="tx2">
                              <a:lumMod val="75000"/>
                            </a:schemeClr>
                          </a:solidFill>
                          <a:effectLst/>
                          <a:latin typeface="Times New Roman"/>
                          <a:ea typeface="Times New Roman"/>
                          <a:cs typeface="Times New Roman"/>
                        </a:rPr>
                        <a:t>no change</a:t>
                      </a:r>
                      <a:endParaRPr lang="en-US" sz="2400" b="1" u="dbl">
                        <a:solidFill>
                          <a:schemeClr val="tx2">
                            <a:lumMod val="75000"/>
                          </a:schemeClr>
                        </a:solidFil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6"/>
                  </a:ext>
                </a:extLst>
              </a:tr>
              <a:tr h="955964">
                <a:tc>
                  <a:txBody>
                    <a:bodyPr/>
                    <a:lstStyle/>
                    <a:p>
                      <a:pPr algn="l">
                        <a:spcAft>
                          <a:spcPts val="0"/>
                        </a:spcAft>
                      </a:pPr>
                      <a:r>
                        <a:rPr lang="en-US" sz="2400" b="1" u="none" strike="noStrike" dirty="0">
                          <a:solidFill>
                            <a:schemeClr val="tx2">
                              <a:lumMod val="75000"/>
                            </a:schemeClr>
                          </a:solidFill>
                          <a:effectLst/>
                          <a:latin typeface="Times New Roman"/>
                          <a:ea typeface="Times New Roman"/>
                          <a:cs typeface="Times New Roman"/>
                        </a:rPr>
                        <a:t>resorcinol</a:t>
                      </a:r>
                      <a:endParaRPr lang="en-US" sz="2400" b="1" u="dbl" dirty="0">
                        <a:solidFill>
                          <a:schemeClr val="tx2">
                            <a:lumMod val="75000"/>
                          </a:schemeClr>
                        </a:solidFil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dirty="0">
                          <a:solidFill>
                            <a:schemeClr val="tx2">
                              <a:lumMod val="75000"/>
                            </a:schemeClr>
                          </a:solidFill>
                          <a:effectLst/>
                          <a:latin typeface="Times New Roman"/>
                          <a:ea typeface="Times New Roman"/>
                          <a:cs typeface="Times New Roman"/>
                        </a:rPr>
                        <a:t>pale red colour with green fluorescence</a:t>
                      </a:r>
                      <a:endParaRPr lang="en-US" sz="2400" b="1" u="dbl" dirty="0">
                        <a:solidFill>
                          <a:schemeClr val="tx2">
                            <a:lumMod val="75000"/>
                          </a:schemeClr>
                        </a:solidFil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7"/>
                  </a:ext>
                </a:extLst>
              </a:tr>
              <a:tr h="935180">
                <a:tc>
                  <a:txBody>
                    <a:bodyPr/>
                    <a:lstStyle/>
                    <a:p>
                      <a:pPr algn="l">
                        <a:spcAft>
                          <a:spcPts val="0"/>
                        </a:spcAft>
                      </a:pPr>
                      <a:r>
                        <a:rPr lang="en-US" sz="2400" b="1" u="none" strike="noStrike" dirty="0">
                          <a:solidFill>
                            <a:schemeClr val="tx2">
                              <a:lumMod val="75000"/>
                            </a:schemeClr>
                          </a:solidFill>
                          <a:effectLst/>
                          <a:latin typeface="Times New Roman"/>
                          <a:ea typeface="Times New Roman"/>
                          <a:cs typeface="Times New Roman"/>
                        </a:rPr>
                        <a:t>hydroquinone</a:t>
                      </a:r>
                      <a:endParaRPr lang="en-US" sz="2400" b="1" u="dbl" dirty="0">
                        <a:solidFill>
                          <a:schemeClr val="tx2">
                            <a:lumMod val="75000"/>
                          </a:schemeClr>
                        </a:solidFil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dirty="0">
                          <a:solidFill>
                            <a:schemeClr val="tx2">
                              <a:lumMod val="75000"/>
                            </a:schemeClr>
                          </a:solidFill>
                          <a:effectLst/>
                          <a:latin typeface="Times New Roman"/>
                          <a:ea typeface="Times New Roman"/>
                          <a:cs typeface="Times New Roman"/>
                        </a:rPr>
                        <a:t>violet colour</a:t>
                      </a:r>
                      <a:endParaRPr lang="en-US" sz="2400" b="1" u="dbl" dirty="0">
                        <a:solidFill>
                          <a:schemeClr val="tx2">
                            <a:lumMod val="75000"/>
                          </a:schemeClr>
                        </a:solidFil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8"/>
                  </a:ext>
                </a:extLst>
              </a:tr>
            </a:tbl>
          </a:graphicData>
        </a:graphic>
      </p:graphicFrame>
      <p:sp>
        <p:nvSpPr>
          <p:cNvPr id="3" name="Title 2"/>
          <p:cNvSpPr>
            <a:spLocks noGrp="1"/>
          </p:cNvSpPr>
          <p:nvPr>
            <p:ph type="title"/>
          </p:nvPr>
        </p:nvSpPr>
        <p:spPr>
          <a:xfrm>
            <a:off x="457200" y="457200"/>
            <a:ext cx="8229600" cy="118872"/>
          </a:xfrm>
        </p:spPr>
        <p:txBody>
          <a:bodyPr>
            <a:normAutofit fontScale="90000"/>
          </a:bodyPr>
          <a:lstStyle/>
          <a:p>
            <a:endParaRPr lang="ar-IQ" dirty="0"/>
          </a:p>
        </p:txBody>
      </p:sp>
      <p:sp>
        <p:nvSpPr>
          <p:cNvPr id="5" name="Rectangle 4"/>
          <p:cNvSpPr/>
          <p:nvPr/>
        </p:nvSpPr>
        <p:spPr>
          <a:xfrm>
            <a:off x="609601" y="6035209"/>
            <a:ext cx="7924798" cy="461665"/>
          </a:xfrm>
          <a:prstGeom prst="rect">
            <a:avLst/>
          </a:prstGeom>
        </p:spPr>
        <p:txBody>
          <a:bodyPr wrap="square">
            <a:spAutoFit/>
          </a:bodyPr>
          <a:lstStyle/>
          <a:p>
            <a:pPr algn="just">
              <a:spcAft>
                <a:spcPts val="0"/>
              </a:spcAft>
            </a:pPr>
            <a:r>
              <a:rPr lang="en-US" sz="2400" dirty="0">
                <a:solidFill>
                  <a:schemeClr val="tx2">
                    <a:lumMod val="75000"/>
                  </a:schemeClr>
                </a:solidFill>
                <a:latin typeface="Times New Roman"/>
                <a:ea typeface="Times New Roman"/>
                <a:cs typeface="Times New Roman"/>
              </a:rPr>
              <a:t>If the resultant colour is not so clear you can dilute with water</a:t>
            </a:r>
            <a:r>
              <a:rPr lang="en-US" dirty="0">
                <a:latin typeface="Times New Roman"/>
                <a:ea typeface="Times New Roman"/>
                <a:cs typeface="Times New Roman"/>
              </a:rPr>
              <a:t>.</a:t>
            </a:r>
            <a:endParaRPr lang="en-US" sz="2000" b="1" u="dbl" dirty="0">
              <a:effectLst/>
              <a:latin typeface="Times New Roman"/>
              <a:ea typeface="Times New Roman"/>
            </a:endParaRPr>
          </a:p>
        </p:txBody>
      </p:sp>
    </p:spTree>
    <p:extLst>
      <p:ext uri="{BB962C8B-B14F-4D97-AF65-F5344CB8AC3E}">
        <p14:creationId xmlns:p14="http://schemas.microsoft.com/office/powerpoint/2010/main" val="152152638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457200"/>
            <a:ext cx="7662333" cy="6096000"/>
          </a:xfrm>
        </p:spPr>
        <p:txBody>
          <a:bodyPr/>
          <a:lstStyle/>
          <a:p>
            <a:pPr marL="0" lvl="0" indent="0" algn="just" rtl="0">
              <a:spcAft>
                <a:spcPts val="1200"/>
              </a:spcAft>
              <a:buNone/>
            </a:pPr>
            <a:r>
              <a:rPr lang="en-US" sz="2800" b="1" dirty="0">
                <a:latin typeface="Times New Roman"/>
                <a:ea typeface="Times New Roman"/>
                <a:cs typeface="Times New Roman"/>
              </a:rPr>
              <a:t>4-Reimer-Tiemann reaction</a:t>
            </a:r>
            <a:endParaRPr lang="en-US" sz="2800" b="1" u="dbl" dirty="0">
              <a:latin typeface="Times New Roman"/>
              <a:ea typeface="Times New Roman"/>
            </a:endParaRPr>
          </a:p>
          <a:p>
            <a:pPr algn="just" rtl="0">
              <a:lnSpc>
                <a:spcPct val="115000"/>
              </a:lnSpc>
              <a:spcAft>
                <a:spcPts val="0"/>
              </a:spcAft>
            </a:pPr>
            <a:r>
              <a:rPr lang="en-US" dirty="0">
                <a:latin typeface="TimesNewRoman"/>
                <a:ea typeface="Calibri"/>
                <a:cs typeface="TimesNewRoman"/>
              </a:rPr>
              <a:t>  Treatment of phenol with chloroform and aqueous sodium hydroxide solution introduces an aldehyde group (-CHO) into the aromatic ring at the</a:t>
            </a:r>
            <a:r>
              <a:rPr lang="en-US" i="1" dirty="0">
                <a:latin typeface="TimesNewRoman,Italic"/>
                <a:ea typeface="Calibri"/>
                <a:cs typeface="TimesNewRoman,Italic"/>
              </a:rPr>
              <a:t> ortho</a:t>
            </a:r>
            <a:r>
              <a:rPr lang="en-US" dirty="0">
                <a:latin typeface="TimesNewRoman"/>
                <a:ea typeface="Calibri"/>
                <a:cs typeface="TimesNewRoman"/>
              </a:rPr>
              <a:t>- or </a:t>
            </a:r>
            <a:r>
              <a:rPr lang="en-US" i="1" dirty="0">
                <a:latin typeface="TimesNewRoman,Italic"/>
                <a:ea typeface="Calibri"/>
                <a:cs typeface="TimesNewRoman,Italic"/>
              </a:rPr>
              <a:t>para</a:t>
            </a:r>
            <a:r>
              <a:rPr lang="en-US" dirty="0">
                <a:latin typeface="TimesNewRoman"/>
                <a:ea typeface="Calibri"/>
                <a:cs typeface="TimesNewRoman"/>
              </a:rPr>
              <a:t>-positions:</a:t>
            </a:r>
          </a:p>
          <a:p>
            <a:pPr algn="just" rtl="0">
              <a:lnSpc>
                <a:spcPct val="115000"/>
              </a:lnSpc>
              <a:spcAft>
                <a:spcPts val="0"/>
              </a:spcAft>
            </a:pPr>
            <a:endParaRPr lang="en-US" sz="1800" dirty="0">
              <a:effectLst/>
              <a:latin typeface="Calibri"/>
              <a:ea typeface="Calibri"/>
              <a:cs typeface="Arial"/>
            </a:endParaRPr>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3276600"/>
            <a:ext cx="62484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454077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457200"/>
            <a:ext cx="7408333" cy="5668963"/>
          </a:xfrm>
        </p:spPr>
        <p:txBody>
          <a:bodyPr/>
          <a:lstStyle/>
          <a:p>
            <a:pPr marL="0" indent="0" algn="just" rtl="0">
              <a:spcAft>
                <a:spcPts val="1000"/>
              </a:spcAft>
              <a:buNone/>
            </a:pPr>
            <a:endParaRPr lang="en-US" sz="3600" dirty="0">
              <a:solidFill>
                <a:srgbClr val="FF0000"/>
              </a:solidFill>
              <a:latin typeface="Haettenschweiler"/>
              <a:ea typeface="Times New Roman"/>
              <a:cs typeface="Times New Roman"/>
            </a:endParaRPr>
          </a:p>
          <a:p>
            <a:pPr marL="0" indent="0" algn="just" rtl="0">
              <a:spcAft>
                <a:spcPts val="1000"/>
              </a:spcAft>
              <a:buNone/>
            </a:pPr>
            <a:endParaRPr lang="en-US" sz="3600" dirty="0">
              <a:solidFill>
                <a:srgbClr val="FF0000"/>
              </a:solidFill>
              <a:latin typeface="Haettenschweiler"/>
              <a:ea typeface="Times New Roman"/>
              <a:cs typeface="Times New Roman"/>
            </a:endParaRPr>
          </a:p>
          <a:p>
            <a:pPr marL="0" indent="0" algn="just" rtl="0">
              <a:spcAft>
                <a:spcPts val="1000"/>
              </a:spcAft>
              <a:buNone/>
            </a:pPr>
            <a:r>
              <a:rPr lang="en-US" sz="3600" dirty="0">
                <a:solidFill>
                  <a:srgbClr val="7030A0"/>
                </a:solidFill>
                <a:latin typeface="Haettenschweiler"/>
                <a:ea typeface="Times New Roman"/>
                <a:cs typeface="Times New Roman"/>
              </a:rPr>
              <a:t>Procedure</a:t>
            </a:r>
            <a:endParaRPr lang="en-US" sz="3600" b="1" u="dbl" dirty="0">
              <a:solidFill>
                <a:srgbClr val="7030A0"/>
              </a:solidFill>
              <a:latin typeface="Times New Roman"/>
              <a:ea typeface="Times New Roman"/>
            </a:endParaRPr>
          </a:p>
          <a:p>
            <a:pPr marL="0" indent="0" algn="just" rtl="0">
              <a:lnSpc>
                <a:spcPct val="115000"/>
              </a:lnSpc>
              <a:spcAft>
                <a:spcPts val="0"/>
              </a:spcAft>
              <a:buNone/>
            </a:pPr>
            <a:r>
              <a:rPr lang="en-US" dirty="0">
                <a:latin typeface="TimesNewRoman"/>
                <a:ea typeface="Calibri"/>
                <a:cs typeface="TimesNewRoman"/>
              </a:rPr>
              <a:t>   To about 0.2 g of the phenol add 1mL of 30% sodium hydroxide solution and 1 mL of chloroform, heat on water bath, and observe the colour of the aqueous layer:</a:t>
            </a:r>
            <a:endParaRPr lang="en-US" sz="1800" dirty="0">
              <a:latin typeface="Calibri"/>
              <a:ea typeface="Calibri"/>
              <a:cs typeface="Arial"/>
            </a:endParaRPr>
          </a:p>
          <a:p>
            <a:pPr algn="l" rtl="0"/>
            <a:endParaRPr lang="ar-IQ" dirty="0"/>
          </a:p>
        </p:txBody>
      </p:sp>
      <p:sp>
        <p:nvSpPr>
          <p:cNvPr id="3" name="Title 2"/>
          <p:cNvSpPr>
            <a:spLocks noGrp="1"/>
          </p:cNvSpPr>
          <p:nvPr>
            <p:ph type="title"/>
          </p:nvPr>
        </p:nvSpPr>
        <p:spPr>
          <a:xfrm>
            <a:off x="457200" y="338328"/>
            <a:ext cx="8229600" cy="347472"/>
          </a:xfrm>
        </p:spPr>
        <p:txBody>
          <a:bodyPr>
            <a:normAutofit fontScale="90000"/>
          </a:bodyPr>
          <a:lstStyle/>
          <a:p>
            <a:endParaRPr lang="ar-IQ" dirty="0"/>
          </a:p>
        </p:txBody>
      </p:sp>
    </p:spTree>
    <p:extLst>
      <p:ext uri="{BB962C8B-B14F-4D97-AF65-F5344CB8AC3E}">
        <p14:creationId xmlns:p14="http://schemas.microsoft.com/office/powerpoint/2010/main" val="249216880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22316758"/>
              </p:ext>
            </p:extLst>
          </p:nvPr>
        </p:nvGraphicFramePr>
        <p:xfrm>
          <a:off x="2413794" y="1143002"/>
          <a:ext cx="4324350" cy="5375561"/>
        </p:xfrm>
        <a:graphic>
          <a:graphicData uri="http://schemas.openxmlformats.org/drawingml/2006/table">
            <a:tbl>
              <a:tblPr firstRow="1" firstCol="1" bandRow="1"/>
              <a:tblGrid>
                <a:gridCol w="2162175">
                  <a:extLst>
                    <a:ext uri="{9D8B030D-6E8A-4147-A177-3AD203B41FA5}">
                      <a16:colId xmlns:a16="http://schemas.microsoft.com/office/drawing/2014/main" val="20000"/>
                    </a:ext>
                  </a:extLst>
                </a:gridCol>
                <a:gridCol w="2162175">
                  <a:extLst>
                    <a:ext uri="{9D8B030D-6E8A-4147-A177-3AD203B41FA5}">
                      <a16:colId xmlns:a16="http://schemas.microsoft.com/office/drawing/2014/main" val="20001"/>
                    </a:ext>
                  </a:extLst>
                </a:gridCol>
              </a:tblGrid>
              <a:tr h="443345">
                <a:tc>
                  <a:txBody>
                    <a:bodyPr/>
                    <a:lstStyle/>
                    <a:p>
                      <a:pPr algn="ctr">
                        <a:spcAft>
                          <a:spcPts val="0"/>
                        </a:spcAft>
                      </a:pPr>
                      <a:r>
                        <a:rPr lang="en-US" sz="2400" b="1" u="none" strike="noStrike" dirty="0">
                          <a:effectLst/>
                          <a:latin typeface="Times New Roman"/>
                          <a:ea typeface="Times New Roman"/>
                          <a:cs typeface="Times New Roman"/>
                        </a:rPr>
                        <a:t>compound</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3152"/>
                    </a:solidFill>
                  </a:tcPr>
                </a:tc>
                <a:tc>
                  <a:txBody>
                    <a:bodyPr/>
                    <a:lstStyle/>
                    <a:p>
                      <a:pPr algn="ctr">
                        <a:spcAft>
                          <a:spcPts val="0"/>
                        </a:spcAft>
                      </a:pPr>
                      <a:r>
                        <a:rPr lang="en-US" sz="2400" b="1" u="none" strike="noStrike">
                          <a:effectLst/>
                          <a:latin typeface="Times New Roman"/>
                          <a:ea typeface="Times New Roman"/>
                          <a:cs typeface="Times New Roman"/>
                        </a:rPr>
                        <a:t>colour</a:t>
                      </a:r>
                      <a:endParaRPr lang="en-US" sz="2400" b="1" u="db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3152"/>
                    </a:solidFill>
                  </a:tcPr>
                </a:tc>
                <a:extLst>
                  <a:ext uri="{0D108BD9-81ED-4DB2-BD59-A6C34878D82A}">
                    <a16:rowId xmlns:a16="http://schemas.microsoft.com/office/drawing/2014/main" val="10000"/>
                  </a:ext>
                </a:extLst>
              </a:tr>
              <a:tr h="443345">
                <a:tc>
                  <a:txBody>
                    <a:bodyPr/>
                    <a:lstStyle/>
                    <a:p>
                      <a:pPr algn="l">
                        <a:spcAft>
                          <a:spcPts val="0"/>
                        </a:spcAft>
                      </a:pPr>
                      <a:r>
                        <a:rPr lang="en-US" sz="2400" b="1" u="none" strike="noStrike" dirty="0">
                          <a:effectLst/>
                          <a:latin typeface="Times New Roman"/>
                          <a:ea typeface="Times New Roman"/>
                          <a:cs typeface="Times New Roman"/>
                        </a:rPr>
                        <a:t>phenol</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effectLst/>
                          <a:latin typeface="Times New Roman"/>
                          <a:ea typeface="Times New Roman"/>
                          <a:cs typeface="Times New Roman"/>
                        </a:rPr>
                        <a:t>yellow or no colour</a:t>
                      </a:r>
                      <a:endParaRPr lang="en-US" sz="2400" b="1" u="db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1"/>
                  </a:ext>
                </a:extLst>
              </a:tr>
              <a:tr h="886691">
                <a:tc>
                  <a:txBody>
                    <a:bodyPr/>
                    <a:lstStyle/>
                    <a:p>
                      <a:pPr algn="l">
                        <a:spcAft>
                          <a:spcPts val="0"/>
                        </a:spcAft>
                      </a:pPr>
                      <a:r>
                        <a:rPr lang="en-US" sz="2400" b="1" u="none" strike="noStrike" dirty="0">
                          <a:effectLst/>
                          <a:latin typeface="Times New Roman"/>
                          <a:ea typeface="Times New Roman"/>
                          <a:cs typeface="Times New Roman"/>
                        </a:rPr>
                        <a:t>resorcinol</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effectLst/>
                          <a:latin typeface="Times New Roman"/>
                          <a:ea typeface="Times New Roman"/>
                          <a:cs typeface="Times New Roman"/>
                        </a:rPr>
                        <a:t>red colour with weak fluorescence</a:t>
                      </a:r>
                      <a:endParaRPr lang="en-US" sz="2400" b="1" u="db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2"/>
                  </a:ext>
                </a:extLst>
              </a:tr>
              <a:tr h="443345">
                <a:tc>
                  <a:txBody>
                    <a:bodyPr/>
                    <a:lstStyle/>
                    <a:p>
                      <a:pPr algn="l">
                        <a:spcAft>
                          <a:spcPts val="0"/>
                        </a:spcAft>
                      </a:pPr>
                      <a:r>
                        <a:rPr lang="en-US" sz="2400" b="1" i="1" u="none" strike="noStrike" dirty="0">
                          <a:effectLst/>
                          <a:latin typeface="Times New Roman"/>
                          <a:ea typeface="Times New Roman"/>
                          <a:cs typeface="Times New Roman"/>
                        </a:rPr>
                        <a:t>α</a:t>
                      </a:r>
                      <a:r>
                        <a:rPr lang="en-US" sz="2400" b="1" u="none" strike="noStrike" dirty="0">
                          <a:effectLst/>
                          <a:latin typeface="Times New Roman"/>
                          <a:ea typeface="Times New Roman"/>
                          <a:cs typeface="Times New Roman"/>
                        </a:rPr>
                        <a:t>-naphthol</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effectLst/>
                          <a:latin typeface="Times New Roman"/>
                          <a:ea typeface="Times New Roman"/>
                          <a:cs typeface="Times New Roman"/>
                        </a:rPr>
                        <a:t>dark green</a:t>
                      </a:r>
                      <a:endParaRPr lang="en-US" sz="2400" b="1" u="db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3"/>
                  </a:ext>
                </a:extLst>
              </a:tr>
              <a:tr h="886691">
                <a:tc>
                  <a:txBody>
                    <a:bodyPr/>
                    <a:lstStyle/>
                    <a:p>
                      <a:pPr algn="l">
                        <a:spcAft>
                          <a:spcPts val="0"/>
                        </a:spcAft>
                      </a:pPr>
                      <a:r>
                        <a:rPr lang="en-US" sz="2400" b="1" i="1" u="none" strike="noStrike" dirty="0">
                          <a:effectLst/>
                          <a:latin typeface="Times New Roman"/>
                          <a:ea typeface="Times New Roman"/>
                          <a:cs typeface="Times New Roman"/>
                        </a:rPr>
                        <a:t>β</a:t>
                      </a:r>
                      <a:r>
                        <a:rPr lang="en-US" sz="2400" b="1" u="none" strike="noStrike" dirty="0">
                          <a:effectLst/>
                          <a:latin typeface="Times New Roman"/>
                          <a:ea typeface="Times New Roman"/>
                          <a:cs typeface="Times New Roman"/>
                        </a:rPr>
                        <a:t>-naphthol</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effectLst/>
                          <a:latin typeface="Times New Roman"/>
                          <a:ea typeface="Times New Roman"/>
                          <a:cs typeface="Times New Roman"/>
                        </a:rPr>
                        <a:t>deep blue that turns to green</a:t>
                      </a:r>
                      <a:endParaRPr lang="en-US" sz="2400" b="1" u="db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4"/>
                  </a:ext>
                </a:extLst>
              </a:tr>
              <a:tr h="443345">
                <a:tc>
                  <a:txBody>
                    <a:bodyPr/>
                    <a:lstStyle/>
                    <a:p>
                      <a:pPr algn="l">
                        <a:spcAft>
                          <a:spcPts val="0"/>
                        </a:spcAft>
                      </a:pPr>
                      <a:r>
                        <a:rPr lang="en-US" sz="2400" b="1" i="1" u="none" strike="noStrike" dirty="0">
                          <a:effectLst/>
                          <a:latin typeface="Times New Roman"/>
                          <a:ea typeface="Times New Roman"/>
                          <a:cs typeface="Times New Roman"/>
                        </a:rPr>
                        <a:t>o-</a:t>
                      </a:r>
                      <a:r>
                        <a:rPr lang="en-US" sz="2400" b="1" u="none" strike="noStrike" dirty="0">
                          <a:effectLst/>
                          <a:latin typeface="Times New Roman"/>
                          <a:ea typeface="Times New Roman"/>
                          <a:cs typeface="Times New Roman"/>
                        </a:rPr>
                        <a:t>cresol</a:t>
                      </a:r>
                      <a:endParaRPr lang="en-US" sz="2400" b="1" u="dbl" dirty="0">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a:effectLst/>
                          <a:latin typeface="Times New Roman"/>
                          <a:ea typeface="Times New Roman"/>
                          <a:cs typeface="Times New Roman"/>
                        </a:rPr>
                        <a:t>deep orange</a:t>
                      </a:r>
                      <a:endParaRPr lang="en-US" sz="2400" b="1" u="dbl">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5"/>
                  </a:ext>
                </a:extLst>
              </a:tr>
              <a:tr h="443345">
                <a:tc>
                  <a:txBody>
                    <a:bodyPr/>
                    <a:lstStyle/>
                    <a:p>
                      <a:pPr algn="l">
                        <a:spcAft>
                          <a:spcPts val="0"/>
                        </a:spcAft>
                      </a:pPr>
                      <a:r>
                        <a:rPr lang="en-US" sz="2400" b="1" i="1" u="none" strike="noStrike">
                          <a:effectLst/>
                          <a:latin typeface="Times New Roman"/>
                          <a:ea typeface="Times New Roman"/>
                          <a:cs typeface="Times New Roman"/>
                        </a:rPr>
                        <a:t>m-</a:t>
                      </a:r>
                      <a:r>
                        <a:rPr lang="en-US" sz="2400" b="1" u="none" strike="noStrike">
                          <a:effectLst/>
                          <a:latin typeface="Times New Roman"/>
                          <a:ea typeface="Times New Roman"/>
                          <a:cs typeface="Times New Roman"/>
                        </a:rPr>
                        <a:t>cresol</a:t>
                      </a:r>
                      <a:endParaRPr lang="en-US" sz="2400" b="1" u="db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dirty="0">
                          <a:effectLst/>
                          <a:latin typeface="Times New Roman"/>
                          <a:ea typeface="Times New Roman"/>
                          <a:cs typeface="Times New Roman"/>
                        </a:rPr>
                        <a:t>pale orange</a:t>
                      </a:r>
                      <a:endParaRPr lang="en-US" sz="2400" b="1" u="dbl"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6"/>
                  </a:ext>
                </a:extLst>
              </a:tr>
              <a:tr h="443345">
                <a:tc>
                  <a:txBody>
                    <a:bodyPr/>
                    <a:lstStyle/>
                    <a:p>
                      <a:pPr algn="l">
                        <a:spcAft>
                          <a:spcPts val="0"/>
                        </a:spcAft>
                      </a:pPr>
                      <a:r>
                        <a:rPr lang="en-US" sz="2400" b="1" i="1" u="none" strike="noStrike">
                          <a:effectLst/>
                          <a:latin typeface="Times New Roman"/>
                          <a:ea typeface="Times New Roman"/>
                          <a:cs typeface="Times New Roman"/>
                        </a:rPr>
                        <a:t>p-</a:t>
                      </a:r>
                      <a:r>
                        <a:rPr lang="en-US" sz="2400" b="1" u="none" strike="noStrike">
                          <a:effectLst/>
                          <a:latin typeface="Times New Roman"/>
                          <a:ea typeface="Times New Roman"/>
                          <a:cs typeface="Times New Roman"/>
                        </a:rPr>
                        <a:t>cresol</a:t>
                      </a:r>
                      <a:endParaRPr lang="en-US" sz="2400" b="1" u="db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dirty="0">
                          <a:effectLst/>
                          <a:latin typeface="Times New Roman"/>
                          <a:ea typeface="Times New Roman"/>
                          <a:cs typeface="Times New Roman"/>
                        </a:rPr>
                        <a:t>yellow</a:t>
                      </a:r>
                      <a:endParaRPr lang="en-US" sz="2400" b="1" u="dbl"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7"/>
                  </a:ext>
                </a:extLst>
              </a:tr>
              <a:tr h="443345">
                <a:tc>
                  <a:txBody>
                    <a:bodyPr/>
                    <a:lstStyle/>
                    <a:p>
                      <a:pPr algn="l">
                        <a:spcAft>
                          <a:spcPts val="0"/>
                        </a:spcAft>
                      </a:pPr>
                      <a:r>
                        <a:rPr lang="en-US" sz="2400" b="1" u="none" strike="noStrike">
                          <a:effectLst/>
                          <a:latin typeface="Times New Roman"/>
                          <a:ea typeface="Times New Roman"/>
                          <a:cs typeface="Times New Roman"/>
                        </a:rPr>
                        <a:t>hydroquinone</a:t>
                      </a:r>
                      <a:endParaRPr lang="en-US" sz="2400" b="1" u="dbl">
                        <a:effectLst/>
                        <a:latin typeface="Times New Roman"/>
                        <a:ea typeface="Times New Roman"/>
                      </a:endParaRPr>
                    </a:p>
                  </a:txBody>
                  <a:tcPr marL="68580" marR="68580" marT="0"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sng" algn="ctr">
                      <a:solidFill>
                        <a:srgbClr val="000000"/>
                      </a:solidFill>
                      <a:prstDash val="solid"/>
                      <a:round/>
                      <a:headEnd type="none" w="med" len="med"/>
                      <a:tailEnd type="none" w="med" len="med"/>
                    </a:lnB>
                    <a:solidFill>
                      <a:srgbClr val="F2DBDB"/>
                    </a:solidFill>
                  </a:tcPr>
                </a:tc>
                <a:tc>
                  <a:txBody>
                    <a:bodyPr/>
                    <a:lstStyle/>
                    <a:p>
                      <a:pPr algn="l">
                        <a:spcAft>
                          <a:spcPts val="0"/>
                        </a:spcAft>
                      </a:pPr>
                      <a:r>
                        <a:rPr lang="en-US" sz="2400" b="1" u="none" strike="noStrike" dirty="0">
                          <a:effectLst/>
                          <a:latin typeface="Times New Roman"/>
                          <a:ea typeface="Times New Roman"/>
                          <a:cs typeface="Times New Roman"/>
                        </a:rPr>
                        <a:t>deep brown</a:t>
                      </a:r>
                      <a:endParaRPr lang="en-US" sz="2400" b="1" u="dbl"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8"/>
                  </a:ext>
                </a:extLst>
              </a:tr>
            </a:tbl>
          </a:graphicData>
        </a:graphic>
      </p:graphicFrame>
      <p:sp>
        <p:nvSpPr>
          <p:cNvPr id="3" name="Title 2"/>
          <p:cNvSpPr>
            <a:spLocks noGrp="1"/>
          </p:cNvSpPr>
          <p:nvPr>
            <p:ph type="title"/>
          </p:nvPr>
        </p:nvSpPr>
        <p:spPr>
          <a:xfrm>
            <a:off x="457200" y="338328"/>
            <a:ext cx="8229600" cy="195072"/>
          </a:xfrm>
        </p:spPr>
        <p:txBody>
          <a:bodyPr>
            <a:normAutofit fontScale="90000"/>
          </a:bodyPr>
          <a:lstStyle/>
          <a:p>
            <a:endParaRPr lang="ar-IQ" dirty="0"/>
          </a:p>
        </p:txBody>
      </p:sp>
    </p:spTree>
    <p:extLst>
      <p:ext uri="{BB962C8B-B14F-4D97-AF65-F5344CB8AC3E}">
        <p14:creationId xmlns:p14="http://schemas.microsoft.com/office/powerpoint/2010/main" val="88059603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609600"/>
            <a:ext cx="7408333" cy="5516563"/>
          </a:xfrm>
        </p:spPr>
        <p:txBody>
          <a:bodyPr/>
          <a:lstStyle/>
          <a:p>
            <a:pPr marL="0" lvl="0" indent="0" algn="just" rtl="0">
              <a:spcAft>
                <a:spcPts val="1200"/>
              </a:spcAft>
              <a:buNone/>
            </a:pPr>
            <a:endParaRPr lang="en-US" sz="3200" b="1" dirty="0">
              <a:latin typeface="Times New Roman"/>
              <a:ea typeface="Times New Roman"/>
              <a:cs typeface="Times New Roman"/>
            </a:endParaRPr>
          </a:p>
          <a:p>
            <a:pPr marL="0" lvl="0" indent="0" algn="just" rtl="0">
              <a:spcAft>
                <a:spcPts val="1200"/>
              </a:spcAft>
              <a:buNone/>
            </a:pPr>
            <a:r>
              <a:rPr lang="en-US" sz="3200" b="1" dirty="0">
                <a:latin typeface="Times New Roman"/>
                <a:ea typeface="Times New Roman"/>
                <a:cs typeface="Times New Roman"/>
              </a:rPr>
              <a:t>5-Reduction of potassium permanganate</a:t>
            </a:r>
            <a:endParaRPr lang="en-US" sz="3200" b="1" u="dbl" dirty="0">
              <a:latin typeface="Times New Roman"/>
              <a:ea typeface="Times New Roman"/>
            </a:endParaRPr>
          </a:p>
          <a:p>
            <a:pPr marL="0" indent="0" algn="just" rtl="0">
              <a:spcAft>
                <a:spcPts val="0"/>
              </a:spcAft>
              <a:buNone/>
            </a:pPr>
            <a:r>
              <a:rPr lang="en-US" sz="2800" dirty="0">
                <a:latin typeface="Times New Roman"/>
                <a:ea typeface="Times New Roman"/>
                <a:cs typeface="Times New Roman"/>
              </a:rPr>
              <a:t>    Phenols reduce potassium permanganate solutions and undergo oxidation to quinones. The manganese is reduced from </a:t>
            </a:r>
            <a:r>
              <a:rPr lang="en-US" sz="2800" b="1" u="sng" dirty="0">
                <a:latin typeface="Times New Roman"/>
                <a:ea typeface="Times New Roman"/>
                <a:cs typeface="Times New Roman"/>
              </a:rPr>
              <a:t>+7, which gives a purple solution, to +4, which is brown</a:t>
            </a:r>
            <a:r>
              <a:rPr lang="en-US" sz="2800" dirty="0">
                <a:latin typeface="Times New Roman"/>
                <a:ea typeface="Times New Roman"/>
                <a:cs typeface="Times New Roman"/>
              </a:rPr>
              <a:t>. This test is highly successful with dihydroxylated phenols than phenol itself.</a:t>
            </a:r>
            <a:endParaRPr lang="en-US" sz="2800" b="1" u="dbl" dirty="0">
              <a:effectLst/>
              <a:latin typeface="Times New Roman"/>
              <a:ea typeface="Times New Roman"/>
            </a:endParaRPr>
          </a:p>
        </p:txBody>
      </p:sp>
      <p:sp>
        <p:nvSpPr>
          <p:cNvPr id="3" name="Title 2"/>
          <p:cNvSpPr>
            <a:spLocks noGrp="1"/>
          </p:cNvSpPr>
          <p:nvPr>
            <p:ph type="title"/>
          </p:nvPr>
        </p:nvSpPr>
        <p:spPr>
          <a:xfrm>
            <a:off x="457200" y="338328"/>
            <a:ext cx="8229600" cy="195072"/>
          </a:xfrm>
        </p:spPr>
        <p:txBody>
          <a:bodyPr>
            <a:normAutofit fontScale="90000"/>
          </a:bodyPr>
          <a:lstStyle/>
          <a:p>
            <a:endParaRPr lang="ar-IQ" dirty="0"/>
          </a:p>
        </p:txBody>
      </p:sp>
    </p:spTree>
    <p:extLst>
      <p:ext uri="{BB962C8B-B14F-4D97-AF65-F5344CB8AC3E}">
        <p14:creationId xmlns:p14="http://schemas.microsoft.com/office/powerpoint/2010/main" val="230083291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95072"/>
          </a:xfrm>
        </p:spPr>
        <p:txBody>
          <a:bodyPr>
            <a:normAutofit fontScale="90000"/>
          </a:bodyPr>
          <a:lstStyle/>
          <a:p>
            <a:endParaRPr lang="ar-IQ" dirty="0"/>
          </a:p>
        </p:txBody>
      </p:sp>
      <p:pic>
        <p:nvPicPr>
          <p:cNvPr id="1945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9200" y="2057400"/>
            <a:ext cx="7394519" cy="2527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461680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419100"/>
            <a:ext cx="7408333" cy="6019800"/>
          </a:xfrm>
        </p:spPr>
        <p:txBody>
          <a:bodyPr>
            <a:normAutofit/>
          </a:bodyPr>
          <a:lstStyle/>
          <a:p>
            <a:pPr marL="0" indent="0" algn="just" rtl="0">
              <a:spcAft>
                <a:spcPts val="1000"/>
              </a:spcAft>
              <a:buNone/>
            </a:pPr>
            <a:r>
              <a:rPr lang="en-US" sz="3200" dirty="0">
                <a:solidFill>
                  <a:srgbClr val="FF0000"/>
                </a:solidFill>
                <a:latin typeface="Haettenschweiler"/>
                <a:ea typeface="Times New Roman"/>
                <a:cs typeface="Times New Roman"/>
              </a:rPr>
              <a:t>  </a:t>
            </a:r>
            <a:r>
              <a:rPr lang="en-US" sz="3600" dirty="0">
                <a:solidFill>
                  <a:srgbClr val="7030A0"/>
                </a:solidFill>
                <a:latin typeface="Haettenschweiler"/>
                <a:ea typeface="Times New Roman"/>
                <a:cs typeface="Times New Roman"/>
              </a:rPr>
              <a:t>Procedure</a:t>
            </a:r>
            <a:endParaRPr lang="en-US" sz="3600" b="1" u="dbl" dirty="0">
              <a:solidFill>
                <a:srgbClr val="7030A0"/>
              </a:solidFill>
              <a:latin typeface="Times New Roman"/>
              <a:ea typeface="Times New Roman"/>
            </a:endParaRPr>
          </a:p>
          <a:p>
            <a:pPr marL="0" indent="0" algn="just" rtl="0">
              <a:spcAft>
                <a:spcPts val="0"/>
              </a:spcAft>
              <a:buNone/>
            </a:pPr>
            <a:r>
              <a:rPr lang="en-US" sz="2800" dirty="0">
                <a:latin typeface="Times New Roman"/>
                <a:ea typeface="Times New Roman"/>
                <a:cs typeface="Times New Roman"/>
              </a:rPr>
              <a:t>   Add </a:t>
            </a:r>
            <a:r>
              <a:rPr lang="en-US" sz="2800" b="1" dirty="0">
                <a:latin typeface="Times New Roman"/>
                <a:ea typeface="Times New Roman"/>
                <a:cs typeface="Times New Roman"/>
              </a:rPr>
              <a:t>0.1 g or 0.2 mL (3-4 drops) of the compound to 2 mL of water or ethanol. Add 2% aqueous potassium permanganate solution </a:t>
            </a:r>
            <a:r>
              <a:rPr lang="en-US" sz="2800" dirty="0">
                <a:latin typeface="Times New Roman"/>
                <a:ea typeface="Times New Roman"/>
                <a:cs typeface="Times New Roman"/>
              </a:rPr>
              <a:t>drop by drop with shaking until the purple colour of the permanganate persists. If the permanganate color is not changed in 0.5-1 minutes, allow the mixture to stand for 5 minutes with occasional vigorous shaking. </a:t>
            </a:r>
            <a:r>
              <a:rPr lang="en-US" sz="2800" b="1" i="1" dirty="0">
                <a:latin typeface="Times New Roman"/>
                <a:ea typeface="Times New Roman"/>
                <a:cs typeface="Times New Roman"/>
              </a:rPr>
              <a:t>The disappearance of the purple color and the formation of a brown suspension, which is manganese (II) oxide, at the bottom of the test tube is a positive result for the presence of phenols.</a:t>
            </a:r>
            <a:endParaRPr lang="en-US" sz="2800" b="1" i="1" u="dbl" dirty="0">
              <a:effectLst/>
              <a:latin typeface="Times New Roman"/>
              <a:ea typeface="Times New Roman"/>
            </a:endParaRPr>
          </a:p>
        </p:txBody>
      </p:sp>
    </p:spTree>
    <p:extLst>
      <p:ext uri="{BB962C8B-B14F-4D97-AF65-F5344CB8AC3E}">
        <p14:creationId xmlns:p14="http://schemas.microsoft.com/office/powerpoint/2010/main" val="136180648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762000"/>
            <a:ext cx="5867400"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820401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1" y="762000"/>
            <a:ext cx="7670800" cy="5364163"/>
          </a:xfrm>
        </p:spPr>
        <p:txBody>
          <a:bodyPr>
            <a:normAutofit lnSpcReduction="10000"/>
          </a:bodyPr>
          <a:lstStyle/>
          <a:p>
            <a:pPr marL="0" indent="0" algn="l" rtl="0">
              <a:lnSpc>
                <a:spcPct val="115000"/>
              </a:lnSpc>
              <a:spcBef>
                <a:spcPts val="1200"/>
              </a:spcBef>
              <a:spcAft>
                <a:spcPts val="1000"/>
              </a:spcAft>
              <a:buNone/>
            </a:pPr>
            <a:r>
              <a:rPr lang="en-US" sz="2800" dirty="0">
                <a:solidFill>
                  <a:srgbClr val="33339A"/>
                </a:solidFill>
                <a:latin typeface="TimesNewRoman,Bold"/>
                <a:ea typeface="Calibri"/>
                <a:cs typeface="TimesNewRoman,Bold"/>
              </a:rPr>
              <a:t>      </a:t>
            </a:r>
          </a:p>
          <a:p>
            <a:pPr marL="0" indent="0" algn="l" rtl="0">
              <a:lnSpc>
                <a:spcPct val="115000"/>
              </a:lnSpc>
              <a:spcBef>
                <a:spcPts val="1200"/>
              </a:spcBef>
              <a:spcAft>
                <a:spcPts val="1000"/>
              </a:spcAft>
              <a:buNone/>
            </a:pPr>
            <a:r>
              <a:rPr lang="en-US" sz="4000" b="1" u="dbl" dirty="0">
                <a:solidFill>
                  <a:srgbClr val="33339A"/>
                </a:solidFill>
                <a:latin typeface="TimesNewRoman,Bold"/>
                <a:ea typeface="Calibri"/>
                <a:cs typeface="TimesNewRoman,Bold"/>
              </a:rPr>
              <a:t>Physical properties</a:t>
            </a:r>
            <a:endParaRPr lang="en-US" sz="4000" dirty="0">
              <a:latin typeface="Calibri"/>
              <a:ea typeface="Calibri"/>
              <a:cs typeface="Arial"/>
            </a:endParaRPr>
          </a:p>
          <a:p>
            <a:pPr marL="342900" lvl="0" indent="-342900" algn="l" rtl="0">
              <a:spcAft>
                <a:spcPts val="0"/>
              </a:spcAft>
              <a:buFont typeface="Symbol"/>
              <a:buChar char=""/>
            </a:pPr>
            <a:endParaRPr lang="en-US" dirty="0">
              <a:solidFill>
                <a:srgbClr val="000000"/>
              </a:solidFill>
              <a:latin typeface="Times New Roman"/>
              <a:ea typeface="Calibri"/>
              <a:cs typeface="Times New Roman PS"/>
            </a:endParaRPr>
          </a:p>
          <a:p>
            <a:pPr marL="342900" lvl="0" indent="-342900" algn="just" rtl="0">
              <a:spcAft>
                <a:spcPts val="0"/>
              </a:spcAft>
              <a:buFont typeface="Symbol"/>
              <a:buChar char=""/>
            </a:pPr>
            <a:r>
              <a:rPr lang="en-US" sz="2800" dirty="0">
                <a:solidFill>
                  <a:schemeClr val="tx2">
                    <a:lumMod val="75000"/>
                  </a:schemeClr>
                </a:solidFill>
                <a:latin typeface="Times New Roman"/>
                <a:ea typeface="Calibri"/>
                <a:cs typeface="Times New Roman PS"/>
              </a:rPr>
              <a:t>Phenols are liquids (</a:t>
            </a:r>
            <a:r>
              <a:rPr lang="en-US" sz="2800" i="1" dirty="0">
                <a:solidFill>
                  <a:schemeClr val="tx2">
                    <a:lumMod val="75000"/>
                  </a:schemeClr>
                </a:solidFill>
                <a:latin typeface="Times New Roman"/>
                <a:ea typeface="Calibri"/>
                <a:cs typeface="Times New Roman PS"/>
              </a:rPr>
              <a:t>e. g.</a:t>
            </a:r>
            <a:r>
              <a:rPr lang="en-US" sz="2800" dirty="0">
                <a:solidFill>
                  <a:schemeClr val="tx2">
                    <a:lumMod val="75000"/>
                  </a:schemeClr>
                </a:solidFill>
                <a:latin typeface="Times New Roman"/>
                <a:ea typeface="Calibri"/>
                <a:cs typeface="Times New Roman PS"/>
              </a:rPr>
              <a:t>, </a:t>
            </a:r>
            <a:r>
              <a:rPr lang="en-US" sz="2800" i="1" dirty="0">
                <a:solidFill>
                  <a:schemeClr val="tx2">
                    <a:lumMod val="75000"/>
                  </a:schemeClr>
                </a:solidFill>
                <a:latin typeface="Times New Roman"/>
                <a:ea typeface="Calibri"/>
                <a:cs typeface="Times New Roman PS"/>
              </a:rPr>
              <a:t>o- </a:t>
            </a:r>
            <a:r>
              <a:rPr lang="en-US" sz="2800" dirty="0">
                <a:solidFill>
                  <a:schemeClr val="tx2">
                    <a:lumMod val="75000"/>
                  </a:schemeClr>
                </a:solidFill>
                <a:latin typeface="Times New Roman"/>
                <a:ea typeface="Calibri"/>
                <a:cs typeface="Times New Roman PS"/>
              </a:rPr>
              <a:t>and </a:t>
            </a:r>
            <a:r>
              <a:rPr lang="en-US" sz="2800" i="1" dirty="0">
                <a:solidFill>
                  <a:schemeClr val="tx2">
                    <a:lumMod val="75000"/>
                  </a:schemeClr>
                </a:solidFill>
                <a:latin typeface="Times New Roman"/>
                <a:ea typeface="Calibri"/>
                <a:cs typeface="Times New Roman PS"/>
              </a:rPr>
              <a:t>m-</a:t>
            </a:r>
            <a:r>
              <a:rPr lang="en-US" sz="2800" dirty="0">
                <a:solidFill>
                  <a:schemeClr val="tx2">
                    <a:lumMod val="75000"/>
                  </a:schemeClr>
                </a:solidFill>
                <a:latin typeface="Times New Roman"/>
                <a:ea typeface="Calibri"/>
                <a:cs typeface="Times New Roman PS"/>
              </a:rPr>
              <a:t>cresol) or solid crystalline compounds(</a:t>
            </a:r>
            <a:r>
              <a:rPr lang="en-US" sz="2800" i="1" dirty="0">
                <a:solidFill>
                  <a:schemeClr val="tx2">
                    <a:lumMod val="75000"/>
                  </a:schemeClr>
                </a:solidFill>
                <a:latin typeface="Times New Roman"/>
                <a:ea typeface="Calibri"/>
                <a:cs typeface="Times New Roman PS"/>
              </a:rPr>
              <a:t>e. g.</a:t>
            </a:r>
            <a:r>
              <a:rPr lang="en-US" sz="2800" dirty="0">
                <a:solidFill>
                  <a:schemeClr val="tx2">
                    <a:lumMod val="75000"/>
                  </a:schemeClr>
                </a:solidFill>
                <a:latin typeface="Times New Roman"/>
                <a:ea typeface="Calibri"/>
                <a:cs typeface="Times New Roman PS"/>
              </a:rPr>
              <a:t>, phenol and resorcinol).</a:t>
            </a:r>
            <a:endParaRPr lang="en-US" sz="2800" dirty="0">
              <a:solidFill>
                <a:schemeClr val="tx2">
                  <a:lumMod val="75000"/>
                </a:schemeClr>
              </a:solidFill>
              <a:latin typeface="Times New Roman PS"/>
              <a:ea typeface="Calibri"/>
              <a:cs typeface="Times New Roman PS"/>
            </a:endParaRPr>
          </a:p>
          <a:p>
            <a:pPr marL="342900" lvl="0" indent="-342900" algn="just" rtl="0">
              <a:spcAft>
                <a:spcPts val="0"/>
              </a:spcAft>
              <a:buFont typeface="Symbol"/>
              <a:buChar char=""/>
            </a:pPr>
            <a:r>
              <a:rPr lang="en-US" sz="2800" dirty="0">
                <a:solidFill>
                  <a:schemeClr val="tx2">
                    <a:lumMod val="75000"/>
                  </a:schemeClr>
                </a:solidFill>
                <a:latin typeface="Times New Roman"/>
                <a:ea typeface="Calibri"/>
                <a:cs typeface="Times New Roman PS"/>
              </a:rPr>
              <a:t>They are coloured due to air oxidation and have a special odour. Pure compounds are colourless.</a:t>
            </a:r>
            <a:endParaRPr lang="en-US" sz="2800" dirty="0">
              <a:solidFill>
                <a:schemeClr val="tx2">
                  <a:lumMod val="75000"/>
                </a:schemeClr>
              </a:solidFill>
              <a:latin typeface="Times New Roman PS"/>
              <a:ea typeface="Calibri"/>
              <a:cs typeface="Times New Roman PS"/>
            </a:endParaRPr>
          </a:p>
          <a:p>
            <a:pPr marL="342900" lvl="0" indent="-342900" algn="just" rtl="0">
              <a:spcAft>
                <a:spcPts val="0"/>
              </a:spcAft>
              <a:buFont typeface="Symbol"/>
              <a:buChar char=""/>
            </a:pPr>
            <a:r>
              <a:rPr lang="en-US" sz="2800" dirty="0">
                <a:solidFill>
                  <a:schemeClr val="tx2">
                    <a:lumMod val="75000"/>
                  </a:schemeClr>
                </a:solidFill>
                <a:latin typeface="Times New Roman"/>
                <a:ea typeface="Calibri"/>
                <a:cs typeface="Times New Roman PS"/>
              </a:rPr>
              <a:t>They have high boiling points because of intermolecular hydrogen bonding.</a:t>
            </a:r>
            <a:endParaRPr lang="en-US" sz="2800" dirty="0">
              <a:solidFill>
                <a:schemeClr val="tx2">
                  <a:lumMod val="75000"/>
                </a:schemeClr>
              </a:solidFill>
              <a:latin typeface="Times New Roman PS"/>
              <a:ea typeface="Calibri"/>
              <a:cs typeface="Times New Roman PS"/>
            </a:endParaRPr>
          </a:p>
          <a:p>
            <a:pPr marL="342900" lvl="0" indent="-342900" algn="l" rtl="0">
              <a:spcAft>
                <a:spcPts val="0"/>
              </a:spcAft>
              <a:buFont typeface="Symbol"/>
              <a:buChar char=""/>
            </a:pPr>
            <a:endParaRPr lang="en-US" sz="2800" dirty="0">
              <a:solidFill>
                <a:srgbClr val="000000"/>
              </a:solidFill>
              <a:effectLst/>
              <a:latin typeface="Times New Roman PS"/>
              <a:ea typeface="Calibri"/>
              <a:cs typeface="Times New Roman PS"/>
            </a:endParaRPr>
          </a:p>
        </p:txBody>
      </p:sp>
    </p:spTree>
    <p:extLst>
      <p:ext uri="{BB962C8B-B14F-4D97-AF65-F5344CB8AC3E}">
        <p14:creationId xmlns:p14="http://schemas.microsoft.com/office/powerpoint/2010/main" val="222137214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762000"/>
            <a:ext cx="7408333" cy="5364163"/>
          </a:xfrm>
        </p:spPr>
        <p:txBody>
          <a:bodyPr/>
          <a:lstStyle/>
          <a:p>
            <a:pPr marL="342900" lvl="0" indent="-342900" algn="l" rtl="0">
              <a:buClr>
                <a:srgbClr val="31B6FD"/>
              </a:buClr>
              <a:buFont typeface="Symbol"/>
              <a:buChar char=""/>
            </a:pPr>
            <a:endParaRPr lang="en-US" dirty="0">
              <a:solidFill>
                <a:srgbClr val="000000"/>
              </a:solidFill>
              <a:latin typeface="Times New Roman"/>
              <a:ea typeface="Calibri"/>
              <a:cs typeface="Times New Roman PS"/>
            </a:endParaRPr>
          </a:p>
          <a:p>
            <a:pPr marL="342900" lvl="0" indent="-342900" algn="just" rtl="0">
              <a:buClr>
                <a:srgbClr val="31B6FD"/>
              </a:buClr>
              <a:buFont typeface="Symbol"/>
              <a:buChar char=""/>
            </a:pPr>
            <a:endParaRPr lang="en-US" sz="2800" dirty="0">
              <a:solidFill>
                <a:schemeClr val="tx2">
                  <a:lumMod val="75000"/>
                </a:schemeClr>
              </a:solidFill>
              <a:latin typeface="Times New Roman"/>
              <a:ea typeface="Calibri"/>
              <a:cs typeface="Times New Roman PS"/>
            </a:endParaRPr>
          </a:p>
          <a:p>
            <a:pPr marL="342900" lvl="0" indent="-342900" algn="just" rtl="0">
              <a:buClr>
                <a:srgbClr val="31B6FD"/>
              </a:buClr>
              <a:buFont typeface="Symbol"/>
              <a:buChar char=""/>
            </a:pPr>
            <a:r>
              <a:rPr lang="en-US" sz="2800" dirty="0">
                <a:solidFill>
                  <a:schemeClr val="tx2">
                    <a:lumMod val="75000"/>
                  </a:schemeClr>
                </a:solidFill>
                <a:latin typeface="Times New Roman"/>
                <a:ea typeface="Calibri"/>
                <a:cs typeface="Times New Roman PS"/>
              </a:rPr>
              <a:t>  Phenol itself is soluble in water due to its ability to form hydrogen bonding with water. For other phenols the solubility in water decreases by increasing the molecular weight. (cresols and naphthols are insoluble in water).</a:t>
            </a:r>
            <a:endParaRPr lang="en-US" sz="2800" dirty="0">
              <a:solidFill>
                <a:schemeClr val="tx2">
                  <a:lumMod val="75000"/>
                </a:schemeClr>
              </a:solidFill>
              <a:latin typeface="Times New Roman PS"/>
              <a:ea typeface="Calibri"/>
              <a:cs typeface="Times New Roman PS"/>
            </a:endParaRPr>
          </a:p>
          <a:p>
            <a:pPr marL="342900" lvl="0" indent="-342900" algn="just" rtl="0">
              <a:buClr>
                <a:srgbClr val="31B6FD"/>
              </a:buClr>
              <a:buFont typeface="Symbol"/>
              <a:buChar char=""/>
            </a:pPr>
            <a:r>
              <a:rPr lang="en-US" sz="2800" dirty="0">
                <a:solidFill>
                  <a:schemeClr val="tx2">
                    <a:lumMod val="75000"/>
                  </a:schemeClr>
                </a:solidFill>
                <a:latin typeface="Times New Roman"/>
                <a:ea typeface="Calibri"/>
                <a:cs typeface="Times New Roman PS"/>
              </a:rPr>
              <a:t>  Phenols burn with a yellow smoky flame due to the presence of aromatic ring.</a:t>
            </a:r>
            <a:endParaRPr lang="ar-IQ" sz="2800" dirty="0">
              <a:solidFill>
                <a:schemeClr val="tx2">
                  <a:lumMod val="75000"/>
                </a:schemeClr>
              </a:solidFill>
            </a:endParaRPr>
          </a:p>
        </p:txBody>
      </p:sp>
    </p:spTree>
    <p:extLst>
      <p:ext uri="{BB962C8B-B14F-4D97-AF65-F5344CB8AC3E}">
        <p14:creationId xmlns:p14="http://schemas.microsoft.com/office/powerpoint/2010/main" val="225964127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762000"/>
            <a:ext cx="7408333" cy="5364163"/>
          </a:xfrm>
        </p:spPr>
        <p:txBody>
          <a:bodyPr/>
          <a:lstStyle/>
          <a:p>
            <a:pPr marL="0" indent="0" algn="l" rtl="0">
              <a:lnSpc>
                <a:spcPct val="115000"/>
              </a:lnSpc>
              <a:spcBef>
                <a:spcPts val="1200"/>
              </a:spcBef>
              <a:spcAft>
                <a:spcPts val="1000"/>
              </a:spcAft>
              <a:buNone/>
            </a:pPr>
            <a:r>
              <a:rPr lang="en-US" sz="4000" u="dbl" dirty="0">
                <a:solidFill>
                  <a:srgbClr val="33339A"/>
                </a:solidFill>
                <a:latin typeface="TimesNewRoman,Bold"/>
                <a:ea typeface="Calibri"/>
                <a:cs typeface="TimesNewRoman,Bold"/>
              </a:rPr>
              <a:t>  </a:t>
            </a:r>
            <a:r>
              <a:rPr lang="en-US" sz="4000" b="1" u="dbl" dirty="0">
                <a:solidFill>
                  <a:srgbClr val="33339A"/>
                </a:solidFill>
                <a:latin typeface="TimesNewRoman,Bold"/>
                <a:ea typeface="Calibri"/>
                <a:cs typeface="TimesNewRoman,Bold"/>
              </a:rPr>
              <a:t>Chemical properties</a:t>
            </a:r>
            <a:endParaRPr lang="en-US" sz="4000" dirty="0">
              <a:latin typeface="Calibri"/>
              <a:ea typeface="Calibri"/>
              <a:cs typeface="Arial"/>
            </a:endParaRPr>
          </a:p>
          <a:p>
            <a:pPr marL="0" indent="0" algn="just" rtl="0">
              <a:spcAft>
                <a:spcPts val="0"/>
              </a:spcAft>
              <a:buNone/>
            </a:pPr>
            <a:r>
              <a:rPr lang="en-US" sz="2800" dirty="0">
                <a:solidFill>
                  <a:schemeClr val="tx2">
                    <a:lumMod val="75000"/>
                  </a:schemeClr>
                </a:solidFill>
                <a:latin typeface="Times New Roman"/>
                <a:ea typeface="Calibri"/>
                <a:cs typeface="Times New Roman PS"/>
              </a:rPr>
              <a:t>    Phenols are weak acidic compounds, so they are soluble in strong alkaline solutions only (</a:t>
            </a:r>
            <a:r>
              <a:rPr lang="en-US" sz="2800" i="1" dirty="0">
                <a:solidFill>
                  <a:schemeClr val="tx2">
                    <a:lumMod val="75000"/>
                  </a:schemeClr>
                </a:solidFill>
                <a:latin typeface="Times New Roman"/>
                <a:ea typeface="Calibri"/>
                <a:cs typeface="Times New Roman PS"/>
              </a:rPr>
              <a:t>e. g.</a:t>
            </a:r>
            <a:r>
              <a:rPr lang="en-US" sz="2800" dirty="0">
                <a:solidFill>
                  <a:schemeClr val="tx2">
                    <a:lumMod val="75000"/>
                  </a:schemeClr>
                </a:solidFill>
                <a:latin typeface="Times New Roman"/>
                <a:ea typeface="Calibri"/>
                <a:cs typeface="Times New Roman PS"/>
              </a:rPr>
              <a:t>, sodium hydroxide solution). For this reason, they fall into solubility class </a:t>
            </a:r>
            <a:r>
              <a:rPr lang="en-US" sz="2800" b="1" i="1" dirty="0">
                <a:solidFill>
                  <a:schemeClr val="tx2">
                    <a:lumMod val="75000"/>
                  </a:schemeClr>
                </a:solidFill>
                <a:latin typeface="Times New Roman"/>
                <a:ea typeface="Calibri"/>
                <a:cs typeface="Times New Roman PS"/>
              </a:rPr>
              <a:t>A</a:t>
            </a:r>
            <a:r>
              <a:rPr lang="en-US" sz="2800" b="1" i="1" baseline="-25000" dirty="0">
                <a:solidFill>
                  <a:schemeClr val="tx2">
                    <a:lumMod val="75000"/>
                  </a:schemeClr>
                </a:solidFill>
                <a:latin typeface="Times New Roman"/>
                <a:ea typeface="Calibri"/>
                <a:cs typeface="Times New Roman PS"/>
              </a:rPr>
              <a:t>2</a:t>
            </a:r>
            <a:r>
              <a:rPr lang="en-US" sz="2800" dirty="0">
                <a:solidFill>
                  <a:schemeClr val="tx2">
                    <a:lumMod val="75000"/>
                  </a:schemeClr>
                </a:solidFill>
                <a:latin typeface="Times New Roman"/>
                <a:ea typeface="Calibri"/>
                <a:cs typeface="Times New Roman PS"/>
              </a:rPr>
              <a:t>. </a:t>
            </a:r>
            <a:endParaRPr lang="ar-IQ" sz="2800" dirty="0">
              <a:solidFill>
                <a:schemeClr val="tx2">
                  <a:lumMod val="75000"/>
                </a:schemeClr>
              </a:solidFill>
              <a:latin typeface="Times New Roman"/>
              <a:ea typeface="Calibri"/>
              <a:cs typeface="Times New Roman PS"/>
            </a:endParaRPr>
          </a:p>
          <a:p>
            <a:pPr marL="0" indent="0" algn="just" rtl="0">
              <a:spcAft>
                <a:spcPts val="0"/>
              </a:spcAft>
              <a:buNone/>
            </a:pPr>
            <a:r>
              <a:rPr lang="en-US" sz="2800" dirty="0">
                <a:solidFill>
                  <a:schemeClr val="tx2">
                    <a:lumMod val="75000"/>
                  </a:schemeClr>
                </a:solidFill>
                <a:latin typeface="Times New Roman"/>
                <a:ea typeface="Calibri"/>
                <a:cs typeface="Times New Roman PS"/>
              </a:rPr>
              <a:t>The presence of electron withdrawing group at the phenyl ring strengthens the acidity of the phenol making it of solubility class </a:t>
            </a:r>
            <a:r>
              <a:rPr lang="en-US" sz="2800" b="1" i="1" dirty="0">
                <a:solidFill>
                  <a:schemeClr val="tx2">
                    <a:lumMod val="75000"/>
                  </a:schemeClr>
                </a:solidFill>
                <a:latin typeface="Times New Roman"/>
                <a:ea typeface="Calibri"/>
                <a:cs typeface="Times New Roman PS"/>
              </a:rPr>
              <a:t>A</a:t>
            </a:r>
            <a:r>
              <a:rPr lang="en-US" sz="2800" b="1" i="1" baseline="-25000" dirty="0">
                <a:solidFill>
                  <a:schemeClr val="tx2">
                    <a:lumMod val="75000"/>
                  </a:schemeClr>
                </a:solidFill>
                <a:latin typeface="Times New Roman"/>
                <a:ea typeface="Calibri"/>
                <a:cs typeface="Times New Roman PS"/>
              </a:rPr>
              <a:t>1</a:t>
            </a:r>
            <a:r>
              <a:rPr lang="en-US" sz="2800" dirty="0">
                <a:solidFill>
                  <a:schemeClr val="tx2">
                    <a:lumMod val="75000"/>
                  </a:schemeClr>
                </a:solidFill>
                <a:latin typeface="Times New Roman"/>
                <a:ea typeface="Calibri"/>
                <a:cs typeface="Times New Roman PS"/>
              </a:rPr>
              <a:t> (</a:t>
            </a:r>
            <a:r>
              <a:rPr lang="en-US" sz="2800" i="1" dirty="0">
                <a:solidFill>
                  <a:schemeClr val="tx2">
                    <a:lumMod val="75000"/>
                  </a:schemeClr>
                </a:solidFill>
                <a:latin typeface="Times New Roman"/>
                <a:ea typeface="Calibri"/>
                <a:cs typeface="Times New Roman PS"/>
              </a:rPr>
              <a:t>e. g, </a:t>
            </a:r>
            <a:r>
              <a:rPr lang="en-US" sz="2800" dirty="0">
                <a:solidFill>
                  <a:schemeClr val="tx2">
                    <a:lumMod val="75000"/>
                  </a:schemeClr>
                </a:solidFill>
                <a:latin typeface="Times New Roman"/>
                <a:ea typeface="Calibri"/>
                <a:cs typeface="Times New Roman PS"/>
              </a:rPr>
              <a:t>nitrophenol). However, phenol itself is of solubility class </a:t>
            </a:r>
            <a:r>
              <a:rPr lang="en-US" sz="2800" b="1" i="1" dirty="0">
                <a:solidFill>
                  <a:schemeClr val="tx2">
                    <a:lumMod val="75000"/>
                  </a:schemeClr>
                </a:solidFill>
                <a:latin typeface="Times New Roman"/>
                <a:ea typeface="Calibri"/>
                <a:cs typeface="Times New Roman PS"/>
              </a:rPr>
              <a:t>S</a:t>
            </a:r>
            <a:r>
              <a:rPr lang="en-US" sz="2800" b="1" i="1" baseline="-25000" dirty="0">
                <a:solidFill>
                  <a:schemeClr val="tx2">
                    <a:lumMod val="75000"/>
                  </a:schemeClr>
                </a:solidFill>
                <a:latin typeface="Times New Roman"/>
                <a:ea typeface="Calibri"/>
                <a:cs typeface="Times New Roman PS"/>
              </a:rPr>
              <a:t>1 </a:t>
            </a:r>
            <a:r>
              <a:rPr lang="en-US" sz="2800" dirty="0">
                <a:solidFill>
                  <a:schemeClr val="tx2">
                    <a:lumMod val="75000"/>
                  </a:schemeClr>
                </a:solidFill>
                <a:latin typeface="Times New Roman"/>
                <a:ea typeface="Calibri"/>
                <a:cs typeface="Times New Roman PS"/>
              </a:rPr>
              <a:t>since it is water soluble.</a:t>
            </a:r>
            <a:endParaRPr lang="en-US" sz="2800" dirty="0">
              <a:solidFill>
                <a:schemeClr val="tx2">
                  <a:lumMod val="75000"/>
                </a:schemeClr>
              </a:solidFill>
              <a:latin typeface="Times New Roman PS"/>
              <a:ea typeface="Calibri"/>
              <a:cs typeface="Times New Roman PS"/>
            </a:endParaRPr>
          </a:p>
          <a:p>
            <a:endParaRPr lang="ar-IQ" dirty="0"/>
          </a:p>
        </p:txBody>
      </p:sp>
    </p:spTree>
    <p:extLst>
      <p:ext uri="{BB962C8B-B14F-4D97-AF65-F5344CB8AC3E}">
        <p14:creationId xmlns:p14="http://schemas.microsoft.com/office/powerpoint/2010/main" val="83492381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685800"/>
            <a:ext cx="7408333" cy="5440363"/>
          </a:xfrm>
        </p:spPr>
        <p:txBody>
          <a:bodyPr/>
          <a:lstStyle/>
          <a:p>
            <a:pPr marL="0" indent="0" algn="l" rtl="0">
              <a:lnSpc>
                <a:spcPct val="115000"/>
              </a:lnSpc>
              <a:spcBef>
                <a:spcPts val="1200"/>
              </a:spcBef>
              <a:spcAft>
                <a:spcPts val="1000"/>
              </a:spcAft>
              <a:buNone/>
            </a:pPr>
            <a:r>
              <a:rPr lang="en-US" sz="4000" b="1" dirty="0">
                <a:solidFill>
                  <a:schemeClr val="tx2">
                    <a:lumMod val="75000"/>
                  </a:schemeClr>
                </a:solidFill>
                <a:latin typeface="TimesNewRoman,Bold"/>
                <a:ea typeface="Calibri"/>
                <a:cs typeface="TimesNewRoman,Bold"/>
              </a:rPr>
              <a:t>   Types of phenols reactions</a:t>
            </a:r>
            <a:endParaRPr lang="en-US" sz="4000" dirty="0">
              <a:solidFill>
                <a:schemeClr val="tx2">
                  <a:lumMod val="75000"/>
                </a:schemeClr>
              </a:solidFill>
              <a:latin typeface="Calibri"/>
              <a:ea typeface="Calibri"/>
              <a:cs typeface="Arial"/>
            </a:endParaRPr>
          </a:p>
          <a:p>
            <a:pPr marL="342900" lvl="0" indent="-342900" algn="just" rtl="0">
              <a:spcAft>
                <a:spcPts val="0"/>
              </a:spcAft>
              <a:buFont typeface="+mj-lt"/>
              <a:buAutoNum type="arabicPeriod"/>
              <a:tabLst>
                <a:tab pos="2637155" algn="ctr"/>
                <a:tab pos="5274310" algn="r"/>
              </a:tabLst>
            </a:pPr>
            <a:r>
              <a:rPr lang="en-US" sz="2800" dirty="0">
                <a:latin typeface="Times New Roman"/>
                <a:ea typeface="Calibri"/>
                <a:cs typeface="Arial"/>
              </a:rPr>
              <a:t>Reactions at the phenolic hydroxyl group            (-OH); </a:t>
            </a:r>
            <a:r>
              <a:rPr lang="en-US" sz="2800" i="1" dirty="0">
                <a:latin typeface="Times New Roman"/>
                <a:ea typeface="Calibri"/>
                <a:cs typeface="Arial"/>
              </a:rPr>
              <a:t>e.g.</a:t>
            </a:r>
            <a:r>
              <a:rPr lang="en-US" sz="2800" dirty="0">
                <a:latin typeface="Times New Roman"/>
                <a:ea typeface="Calibri"/>
                <a:cs typeface="Arial"/>
              </a:rPr>
              <a:t>, ether formation and salt formation:</a:t>
            </a:r>
            <a:endParaRPr lang="en-US" sz="2800" dirty="0">
              <a:latin typeface="Calibri"/>
              <a:ea typeface="Calibri"/>
              <a:cs typeface="Arial"/>
            </a:endParaRPr>
          </a:p>
          <a:p>
            <a:pPr marL="0" lvl="0" indent="0" algn="just" rtl="0">
              <a:spcBef>
                <a:spcPts val="1200"/>
              </a:spcBef>
              <a:spcAft>
                <a:spcPts val="0"/>
              </a:spcAft>
              <a:buNone/>
              <a:tabLst>
                <a:tab pos="2637155" algn="ctr"/>
                <a:tab pos="5274310" algn="r"/>
              </a:tabLst>
            </a:pPr>
            <a:r>
              <a:rPr lang="en-US" sz="2800" dirty="0">
                <a:latin typeface="Times New Roman"/>
                <a:ea typeface="Calibri"/>
                <a:cs typeface="Arial"/>
              </a:rPr>
              <a:t>   Phenol reacts with sodium hydroxide to form sodium phenoxide.</a:t>
            </a:r>
            <a:endParaRPr lang="en-US" sz="2800" dirty="0">
              <a:latin typeface="Calibri"/>
              <a:ea typeface="Calibri"/>
              <a:cs typeface="Arial"/>
            </a:endParaRPr>
          </a:p>
          <a:p>
            <a:pPr marL="411480" indent="0" algn="just" rtl="0">
              <a:spcAft>
                <a:spcPts val="0"/>
              </a:spcAft>
              <a:buNone/>
            </a:pPr>
            <a:r>
              <a:rPr lang="en-US" dirty="0">
                <a:latin typeface="Times New Roman"/>
                <a:ea typeface="Times New Roman"/>
                <a:cs typeface="Times New Roman"/>
              </a:rPr>
              <a:t> </a:t>
            </a:r>
            <a:endParaRPr lang="en-US" sz="2800" b="1" u="dbl" dirty="0">
              <a:latin typeface="Times New Roman"/>
              <a:ea typeface="Times New Roman"/>
            </a:endParaRPr>
          </a:p>
          <a:p>
            <a:pPr marL="411480" indent="0" algn="just">
              <a:spcAft>
                <a:spcPts val="0"/>
              </a:spcAft>
              <a:buNone/>
            </a:pPr>
            <a:r>
              <a:rPr lang="en-US" dirty="0">
                <a:latin typeface="Times New Roman"/>
                <a:ea typeface="Times New Roman"/>
                <a:cs typeface="Times New Roman"/>
              </a:rPr>
              <a:t> </a:t>
            </a:r>
            <a:endParaRPr lang="en-US" sz="2800" b="1" u="dbl" dirty="0">
              <a:latin typeface="Times New Roman"/>
              <a:ea typeface="Times New Roman"/>
            </a:endParaRPr>
          </a:p>
          <a:p>
            <a:pPr marL="411480" indent="0" algn="just">
              <a:spcAft>
                <a:spcPts val="0"/>
              </a:spcAft>
              <a:buNone/>
            </a:pPr>
            <a:r>
              <a:rPr lang="en-US" dirty="0">
                <a:latin typeface="Times New Roman"/>
                <a:ea typeface="Times New Roman"/>
                <a:cs typeface="Times New Roman"/>
              </a:rPr>
              <a:t> </a:t>
            </a:r>
            <a:endParaRPr lang="en-US" sz="2800" b="1" u="dbl" dirty="0">
              <a:latin typeface="Times New Roman"/>
              <a:ea typeface="Times New Roman"/>
            </a:endParaRPr>
          </a:p>
          <a:p>
            <a:endParaRPr lang="ar-IQ"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886200"/>
            <a:ext cx="5562600" cy="1981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672377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762000"/>
            <a:ext cx="7408333" cy="5715000"/>
          </a:xfrm>
        </p:spPr>
        <p:txBody>
          <a:bodyPr/>
          <a:lstStyle/>
          <a:p>
            <a:pPr marL="0" lvl="0" indent="0" algn="just" rtl="0">
              <a:spcAft>
                <a:spcPts val="0"/>
              </a:spcAft>
              <a:buNone/>
            </a:pPr>
            <a:endParaRPr lang="en-US" dirty="0">
              <a:latin typeface="Times New Roman"/>
              <a:ea typeface="Times New Roman"/>
              <a:cs typeface="Times New Roman"/>
            </a:endParaRPr>
          </a:p>
          <a:p>
            <a:pPr marL="342900" lvl="0" indent="-342900" algn="just" rtl="0">
              <a:spcAft>
                <a:spcPts val="0"/>
              </a:spcAft>
              <a:buFont typeface="Symbol"/>
              <a:buChar char=""/>
            </a:pPr>
            <a:endParaRPr lang="en-US" dirty="0">
              <a:latin typeface="Times New Roman"/>
              <a:ea typeface="Times New Roman"/>
              <a:cs typeface="Times New Roman"/>
            </a:endParaRPr>
          </a:p>
          <a:p>
            <a:pPr marL="342900" lvl="0" indent="-342900" algn="just" rtl="0">
              <a:spcAft>
                <a:spcPts val="0"/>
              </a:spcAft>
              <a:buFont typeface="Symbol"/>
              <a:buChar char=""/>
            </a:pPr>
            <a:r>
              <a:rPr lang="en-US" sz="2800" dirty="0">
                <a:solidFill>
                  <a:schemeClr val="tx2">
                    <a:lumMod val="75000"/>
                  </a:schemeClr>
                </a:solidFill>
                <a:latin typeface="Times New Roman"/>
                <a:ea typeface="Times New Roman"/>
                <a:cs typeface="Times New Roman"/>
              </a:rPr>
              <a:t>Ethyl phenyl ether is formed when phenol reacts with ethyl iodide.</a:t>
            </a:r>
            <a:endParaRPr lang="en-US" sz="2800" b="1" u="dbl" dirty="0">
              <a:solidFill>
                <a:schemeClr val="tx2">
                  <a:lumMod val="75000"/>
                </a:schemeClr>
              </a:solidFill>
              <a:latin typeface="Times New Roman"/>
              <a:ea typeface="Times New Roman"/>
            </a:endParaRPr>
          </a:p>
          <a:p>
            <a:pPr algn="l" rtl="0"/>
            <a:endParaRPr lang="en-US" dirty="0"/>
          </a:p>
          <a:p>
            <a:pPr algn="l" rtl="0"/>
            <a:endParaRPr lang="en-US" dirty="0"/>
          </a:p>
          <a:p>
            <a:pPr algn="l" rtl="0"/>
            <a:endParaRPr lang="ar-IQ" dirty="0"/>
          </a:p>
        </p:txBody>
      </p:sp>
      <p:sp>
        <p:nvSpPr>
          <p:cNvPr id="3" name="Title 2"/>
          <p:cNvSpPr>
            <a:spLocks noGrp="1"/>
          </p:cNvSpPr>
          <p:nvPr>
            <p:ph type="title"/>
          </p:nvPr>
        </p:nvSpPr>
        <p:spPr>
          <a:xfrm>
            <a:off x="457200" y="338328"/>
            <a:ext cx="8229600" cy="271272"/>
          </a:xfrm>
        </p:spPr>
        <p:txBody>
          <a:bodyPr>
            <a:normAutofit fontScale="90000"/>
          </a:bodyPr>
          <a:lstStyle/>
          <a:p>
            <a:endParaRPr lang="ar-IQ"/>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505200"/>
            <a:ext cx="56388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307442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914400"/>
            <a:ext cx="7408333" cy="5211763"/>
          </a:xfrm>
        </p:spPr>
        <p:txBody>
          <a:bodyPr/>
          <a:lstStyle/>
          <a:p>
            <a:pPr marL="0" lvl="0" indent="0" algn="just" rtl="0">
              <a:spcBef>
                <a:spcPts val="1200"/>
              </a:spcBef>
              <a:spcAft>
                <a:spcPts val="0"/>
              </a:spcAft>
              <a:buNone/>
            </a:pPr>
            <a:r>
              <a:rPr lang="en-US" sz="2800" dirty="0">
                <a:latin typeface="Times New Roman"/>
                <a:ea typeface="Times New Roman"/>
                <a:cs typeface="Times New Roman"/>
              </a:rPr>
              <a:t>2-Substitution at the aromatic ring; </a:t>
            </a:r>
            <a:r>
              <a:rPr lang="en-US" sz="2800" i="1" dirty="0">
                <a:latin typeface="Times New Roman"/>
                <a:ea typeface="Times New Roman"/>
                <a:cs typeface="Times New Roman"/>
              </a:rPr>
              <a:t>e.g.</a:t>
            </a:r>
            <a:r>
              <a:rPr lang="en-US" sz="2800" dirty="0">
                <a:latin typeface="Times New Roman"/>
                <a:ea typeface="Times New Roman"/>
                <a:cs typeface="Times New Roman"/>
              </a:rPr>
              <a:t>, bromination and nitration reactions: </a:t>
            </a:r>
          </a:p>
          <a:p>
            <a:pPr marL="0" lvl="0" indent="0" algn="just" rtl="0">
              <a:spcBef>
                <a:spcPts val="1200"/>
              </a:spcBef>
              <a:spcAft>
                <a:spcPts val="0"/>
              </a:spcAft>
              <a:buNone/>
            </a:pPr>
            <a:r>
              <a:rPr lang="en-US" sz="2800" dirty="0">
                <a:latin typeface="Times New Roman"/>
                <a:ea typeface="Times New Roman"/>
                <a:cs typeface="Times New Roman"/>
              </a:rPr>
              <a:t>-reaction with bromine water.</a:t>
            </a:r>
          </a:p>
          <a:p>
            <a:pPr marL="0" lvl="0" indent="0" algn="just" rtl="0">
              <a:spcBef>
                <a:spcPts val="1200"/>
              </a:spcBef>
              <a:spcAft>
                <a:spcPts val="0"/>
              </a:spcAft>
              <a:buNone/>
            </a:pPr>
            <a:endParaRPr lang="en-US" sz="2800" b="1" u="dbl" dirty="0">
              <a:latin typeface="Times New Roman"/>
              <a:ea typeface="Times New Roman"/>
              <a:cs typeface="Times New Roman"/>
            </a:endParaRPr>
          </a:p>
          <a:p>
            <a:pPr marL="0" lvl="0" indent="0" algn="just" rtl="0">
              <a:spcBef>
                <a:spcPts val="1200"/>
              </a:spcBef>
              <a:spcAft>
                <a:spcPts val="0"/>
              </a:spcAft>
              <a:buNone/>
            </a:pPr>
            <a:endParaRPr lang="en-US" sz="2800" b="1" u="dbl" dirty="0">
              <a:latin typeface="Times New Roman"/>
              <a:ea typeface="Times New Roman"/>
            </a:endParaRPr>
          </a:p>
          <a:p>
            <a:pPr marL="342900" lvl="0" indent="-342900" algn="l" rtl="0">
              <a:spcAft>
                <a:spcPts val="0"/>
              </a:spcAft>
              <a:buFont typeface="+mj-lt"/>
              <a:buAutoNum type="arabicPeriod"/>
            </a:pPr>
            <a:endParaRPr lang="en-US" dirty="0">
              <a:latin typeface="Times New Roman"/>
              <a:ea typeface="Times New Roman"/>
              <a:cs typeface="Times New Roman"/>
            </a:endParaRPr>
          </a:p>
          <a:p>
            <a:pPr marL="342900" lvl="0" indent="-342900" algn="l" rtl="0">
              <a:spcAft>
                <a:spcPts val="0"/>
              </a:spcAft>
              <a:buFont typeface="+mj-lt"/>
              <a:buAutoNum type="arabicPeriod"/>
            </a:pPr>
            <a:endParaRPr lang="ar-IQ"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590800"/>
            <a:ext cx="54864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251328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129</TotalTime>
  <Words>1093</Words>
  <Application>Microsoft Office PowerPoint</Application>
  <PresentationFormat>On-screen Show (4:3)</PresentationFormat>
  <Paragraphs>117</Paragraphs>
  <Slides>28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28</vt:i4>
      </vt:variant>
    </vt:vector>
  </HeadingPairs>
  <TitlesOfParts>
    <vt:vector size="39" baseType="lpstr">
      <vt:lpstr>Calibri</vt:lpstr>
      <vt:lpstr>Candara</vt:lpstr>
      <vt:lpstr>Haettenschweiler</vt:lpstr>
      <vt:lpstr>Impact</vt:lpstr>
      <vt:lpstr>Symbol</vt:lpstr>
      <vt:lpstr>Times New Roman</vt:lpstr>
      <vt:lpstr>Times New Roman PS</vt:lpstr>
      <vt:lpstr>TimesNewRoman</vt:lpstr>
      <vt:lpstr>TimesNewRoman,Bold</vt:lpstr>
      <vt:lpstr>TimesNewRoman,Italic</vt:lpstr>
      <vt:lpstr>Waveform</vt:lpstr>
      <vt:lpstr>Identification of Phenols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Identification of Phenols </dc:title>
  <dc:creator>azhar</dc:creator>
  <cp:lastModifiedBy>User 4208</cp:lastModifiedBy>
  <cp:revision>14</cp:revision>
  <dcterms:created xsi:type="dcterms:W3CDTF">2006-08-16T00:00:00Z</dcterms:created>
  <dcterms:modified xsi:type="dcterms:W3CDTF">2022-12-18T15:45:26Z</dcterms:modified>
</cp:coreProperties>
</file>