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86" d="100"/>
          <a:sy n="86" d="100"/>
        </p:scale>
        <p:origin x="120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9912B3C-9174-406C-84B4-2F5C2E1A4935}" type="datetimeFigureOut">
              <a:rPr lang="ar-IQ" smtClean="0"/>
              <a:t>17/03/1444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694E78D-C49A-47F5-8544-6BDFCE309DB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77602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4E78D-C49A-47F5-8544-6BDFCE309DB4}" type="slidenum">
              <a:rPr lang="ar-IQ" smtClean="0"/>
              <a:t>5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24230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381419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90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53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25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37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47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25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78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6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6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4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47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0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3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9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4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22/10/12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4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6017" y="1828800"/>
            <a:ext cx="7467600" cy="2286000"/>
          </a:xfrm>
        </p:spPr>
        <p:txBody>
          <a:bodyPr>
            <a:normAutofit/>
          </a:bodyPr>
          <a:lstStyle/>
          <a:p>
            <a:pPr algn="l" rtl="0"/>
            <a:r>
              <a:rPr lang="en-US" sz="4800" b="1" dirty="0"/>
              <a:t>DETERMINATION OF SOLUBILITY CLASS</a:t>
            </a:r>
            <a:br>
              <a:rPr lang="en-US" sz="4800" dirty="0"/>
            </a:br>
            <a:endParaRPr lang="ar-IQ" sz="4800" dirty="0"/>
          </a:p>
        </p:txBody>
      </p:sp>
    </p:spTree>
    <p:extLst>
      <p:ext uri="{BB962C8B-B14F-4D97-AF65-F5344CB8AC3E}">
        <p14:creationId xmlns:p14="http://schemas.microsoft.com/office/powerpoint/2010/main" val="331251929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-76200"/>
            <a:ext cx="7704667" cy="6934200"/>
          </a:xfrm>
        </p:spPr>
        <p:txBody>
          <a:bodyPr>
            <a:noAutofit/>
          </a:bodyPr>
          <a:lstStyle/>
          <a:p>
            <a:pPr marL="0" indent="0" algn="just" rtl="0">
              <a:buNone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Accordingly, two probabilities are there: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 rtl="0">
              <a:buFont typeface="+mj-lt"/>
              <a:buAutoNum type="arabicPeriod"/>
            </a:pPr>
            <a:r>
              <a:rPr lang="en-US" sz="2400" i="1" cap="all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i="1" u="sng" cap="all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400" i="1" u="sng" dirty="0">
                <a:latin typeface="Calibri" panose="020F0502020204030204" pitchFamily="34" charset="0"/>
                <a:cs typeface="Calibri" panose="020F0502020204030204" pitchFamily="34" charset="0"/>
              </a:rPr>
              <a:t>ompounds soluble in both water and ether.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rtl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These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compounds:</a:t>
            </a:r>
          </a:p>
          <a:p>
            <a:pPr lvl="0" algn="just" rtl="0"/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non-ionic.</a:t>
            </a:r>
          </a:p>
          <a:p>
            <a:pPr lvl="0" algn="just" rtl="0"/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Contain five or less carbon atoms.</a:t>
            </a:r>
          </a:p>
          <a:p>
            <a:pPr lvl="0" algn="just" rtl="0"/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Contain an active group that is polar and can form hydrogen bonding.</a:t>
            </a:r>
          </a:p>
          <a:p>
            <a:pPr lvl="0" algn="just" rtl="0"/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Contain only one strong polar group.</a:t>
            </a:r>
          </a:p>
          <a:p>
            <a:pPr marL="0" indent="0" algn="just" rtl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 algn="just" rtl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This division of compounds is given </a:t>
            </a:r>
            <a:r>
              <a:rPr lang="en-US" sz="2400" b="1" i="1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b="1" i="1" u="sng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class and includes, e.g., 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aldehydes, ketenes, and aliphatic acids of low molecular weight.</a:t>
            </a:r>
          </a:p>
          <a:p>
            <a:pPr algn="l" rtl="0"/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36372045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76200"/>
            <a:ext cx="7704667" cy="5923616"/>
          </a:xfrm>
        </p:spPr>
        <p:txBody>
          <a:bodyPr>
            <a:noAutofit/>
          </a:bodyPr>
          <a:lstStyle/>
          <a:p>
            <a:pPr marL="457200" indent="-457200" algn="just" rtl="0">
              <a:lnSpc>
                <a:spcPct val="120000"/>
              </a:lnSpc>
              <a:buFont typeface="+mj-lt"/>
              <a:buAutoNum type="arabicPeriod" startAt="2"/>
            </a:pPr>
            <a:r>
              <a:rPr lang="en-US" sz="2400" i="1" u="sng" cap="all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400" i="1" u="sng" dirty="0">
                <a:latin typeface="Calibri" panose="020F0502020204030204" pitchFamily="34" charset="0"/>
                <a:cs typeface="Calibri" panose="020F0502020204030204" pitchFamily="34" charset="0"/>
              </a:rPr>
              <a:t>ompounds soluble in water only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(but not in ether).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rtl="0">
              <a:lnSpc>
                <a:spcPct val="12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These compounds:</a:t>
            </a:r>
          </a:p>
          <a:p>
            <a:pPr lvl="0" algn="just" rtl="0"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ionic.</a:t>
            </a:r>
          </a:p>
          <a:p>
            <a:pPr lvl="0" algn="just" rtl="0">
              <a:lnSpc>
                <a:spcPct val="120000"/>
              </a:lnSpc>
            </a:pP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Contain two or more polar groups with no more than four carbon atoms per each polar group.</a:t>
            </a:r>
          </a:p>
          <a:p>
            <a:pPr marL="0" indent="0" algn="just" rtl="0">
              <a:lnSpc>
                <a:spcPct val="12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This group is classified as </a:t>
            </a:r>
            <a:r>
              <a:rPr lang="en-US" sz="2400" b="1" i="1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b="1" i="1" u="sng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class and includes 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ionic salts such as salts of carboxylic acids and amines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4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compounds with 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than one active group such as poly hydroxylated compounds and carbohydrates.</a:t>
            </a:r>
            <a:endParaRPr lang="en-US" sz="24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3341292529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83880" cy="4187952"/>
          </a:xfrm>
        </p:spPr>
        <p:txBody>
          <a:bodyPr/>
          <a:lstStyle/>
          <a:p>
            <a:pPr marL="0" indent="0" algn="just" rtl="0">
              <a:lnSpc>
                <a:spcPct val="150000"/>
              </a:lnSpc>
              <a:buNone/>
            </a:pPr>
            <a:r>
              <a:rPr lang="en-US" b="1" i="1" dirty="0"/>
              <a:t>  </a:t>
            </a:r>
            <a:r>
              <a:rPr lang="en-US" b="1" i="1" u="sng" dirty="0"/>
              <a:t> Note</a:t>
            </a:r>
            <a:r>
              <a:rPr lang="en-US" b="1" dirty="0"/>
              <a:t> that solubility in ether is tested only for water-soluble compounds. For water insoluble compounds use the left side of the solubility classification scheme, i.e. test solubility in sodium hydroxide rather than ether.</a:t>
            </a:r>
          </a:p>
          <a:p>
            <a:pPr algn="l" rtl="0">
              <a:lnSpc>
                <a:spcPct val="15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93657015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183880" cy="4797552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20000"/>
              </a:lnSpc>
              <a:buNone/>
            </a:pPr>
            <a:r>
              <a:rPr lang="en-US" b="1" dirty="0"/>
              <a:t> *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5% NaOH &amp; 5% NaHCO</a:t>
            </a:r>
            <a:r>
              <a:rPr lang="en-US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rtl="0">
              <a:lnSpc>
                <a:spcPct val="120000"/>
              </a:lnSpc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Water insoluble compounds must be tested first in </a:t>
            </a:r>
            <a:r>
              <a:rPr lang="en-US" b="1" i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5% sodium hydroxide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solution which is a basic solvent.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reacts with water insoluble compounds that are capable of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donating protons such as strong and weak acids.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stronger the acid, the weaker the base it can react with. Water insoluble compounds that dissolve in 5% sodium hydroxide solution must also be tested for solubility in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5% sodium bicarbonate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solution.</a:t>
            </a:r>
          </a:p>
          <a:p>
            <a:pPr algn="just" rtl="0">
              <a:lnSpc>
                <a:spcPct val="12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5174419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152400"/>
            <a:ext cx="8183880" cy="6705600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60000"/>
              </a:lnSpc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Therefore, for water insoluble acidic compounds sodium hydroxide solution is considered as a </a:t>
            </a:r>
            <a:r>
              <a:rPr lang="en-US" b="1" i="1" u="sng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detecting solvent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whereas sodium bicarbonate solution is called as a </a:t>
            </a:r>
            <a:r>
              <a:rPr lang="en-US" b="1" i="1" u="sng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 classifying solvent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since it can react with strong acids only. That is, these two solvents give an idea about the acidity degree of the compound.</a:t>
            </a:r>
          </a:p>
          <a:p>
            <a:pPr marL="0" indent="0" algn="just" rtl="0">
              <a:lnSpc>
                <a:spcPct val="160000"/>
              </a:lnSpc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 that testing solubility in 5% sodium bicarbonate solution is not needed if the compound is insoluble in 5% sodium hydroxide solution, but rather, 5% hydrochloric acid solution should be used.</a:t>
            </a:r>
          </a:p>
          <a:p>
            <a:pPr marL="0" indent="0" algn="just" rtl="0">
              <a:lnSpc>
                <a:spcPct val="160000"/>
              </a:lnSpc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2367408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8183880" cy="4800600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60000"/>
              </a:lnSpc>
              <a:buNone/>
            </a:pPr>
            <a:r>
              <a:rPr lang="en-US" b="1" dirty="0"/>
              <a:t>   </a:t>
            </a:r>
            <a:r>
              <a:rPr lang="en-US" sz="2400" b="1" dirty="0">
                <a:solidFill>
                  <a:srgbClr val="FF0000"/>
                </a:solidFill>
              </a:rPr>
              <a:t>Two probabilities are there:</a:t>
            </a:r>
            <a:r>
              <a:rPr lang="en-US" sz="2400" b="1" dirty="0"/>
              <a:t>	</a:t>
            </a:r>
            <a:endParaRPr lang="en-US" sz="2400" dirty="0"/>
          </a:p>
          <a:p>
            <a:pPr marL="457200" indent="-457200" algn="just" rtl="0">
              <a:lnSpc>
                <a:spcPct val="160000"/>
              </a:lnSpc>
              <a:buFont typeface="+mj-lt"/>
              <a:buAutoNum type="arabicPeriod"/>
            </a:pPr>
            <a:r>
              <a:rPr lang="en-US" sz="2400" b="1" i="1" cap="all" dirty="0"/>
              <a:t> </a:t>
            </a:r>
            <a:r>
              <a:rPr lang="en-US" sz="2400" b="1" i="1" u="sng" cap="all" dirty="0"/>
              <a:t>c</a:t>
            </a:r>
            <a:r>
              <a:rPr lang="en-US" sz="2400" b="1" i="1" u="sng" dirty="0"/>
              <a:t>ompounds soluble in both bases</a:t>
            </a:r>
            <a:r>
              <a:rPr lang="en-US" sz="2400" b="1" i="1" dirty="0"/>
              <a:t>.</a:t>
            </a:r>
            <a:endParaRPr lang="en-US" sz="2400" b="1" dirty="0"/>
          </a:p>
          <a:p>
            <a:pPr marL="0" indent="0" algn="just" rtl="0">
              <a:lnSpc>
                <a:spcPct val="160000"/>
              </a:lnSpc>
              <a:buNone/>
            </a:pPr>
            <a:r>
              <a:rPr lang="en-US" sz="2400" dirty="0"/>
              <a:t>This group is given class</a:t>
            </a:r>
            <a:r>
              <a:rPr lang="en-US" sz="2400" b="1" i="1" dirty="0"/>
              <a:t> </a:t>
            </a:r>
            <a:r>
              <a:rPr lang="en-US" sz="2400" b="1" i="1" dirty="0">
                <a:solidFill>
                  <a:srgbClr val="7030A0"/>
                </a:solidFill>
              </a:rPr>
              <a:t>A</a:t>
            </a:r>
            <a:r>
              <a:rPr lang="en-US" sz="2400" b="1" i="1" baseline="-25000" dirty="0">
                <a:solidFill>
                  <a:srgbClr val="7030A0"/>
                </a:solidFill>
              </a:rPr>
              <a:t>1</a:t>
            </a:r>
            <a:r>
              <a:rPr lang="en-US" sz="2400" dirty="0"/>
              <a:t>.  </a:t>
            </a:r>
          </a:p>
          <a:p>
            <a:pPr marL="0" indent="0" algn="just" rt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7030A0"/>
                </a:solidFill>
              </a:rPr>
              <a:t>This class includes </a:t>
            </a:r>
            <a:r>
              <a:rPr lang="en-US" sz="2400" b="1" dirty="0">
                <a:solidFill>
                  <a:srgbClr val="7030A0"/>
                </a:solidFill>
              </a:rPr>
              <a:t>strong acids</a:t>
            </a:r>
            <a:r>
              <a:rPr lang="en-US" sz="2400" dirty="0">
                <a:solidFill>
                  <a:srgbClr val="7030A0"/>
                </a:solidFill>
              </a:rPr>
              <a:t> that have the ability to react with weak bases </a:t>
            </a:r>
            <a:r>
              <a:rPr lang="en-US" sz="2400" b="1" dirty="0">
                <a:solidFill>
                  <a:srgbClr val="7030A0"/>
                </a:solidFill>
              </a:rPr>
              <a:t>(carboxylic acids) </a:t>
            </a:r>
            <a:r>
              <a:rPr lang="en-US" sz="2400" dirty="0">
                <a:solidFill>
                  <a:srgbClr val="7030A0"/>
                </a:solidFill>
              </a:rPr>
              <a:t>and</a:t>
            </a:r>
            <a:r>
              <a:rPr lang="en-US" sz="2400" b="1" dirty="0">
                <a:solidFill>
                  <a:srgbClr val="7030A0"/>
                </a:solidFill>
              </a:rPr>
              <a:t> phenols with electron withdrawing groups (e.g., –NO</a:t>
            </a:r>
            <a:r>
              <a:rPr lang="en-US" sz="2400" b="1" baseline="-25000" dirty="0">
                <a:solidFill>
                  <a:srgbClr val="7030A0"/>
                </a:solidFill>
              </a:rPr>
              <a:t>2</a:t>
            </a:r>
            <a:r>
              <a:rPr lang="en-US" sz="2400" b="1" dirty="0">
                <a:solidFill>
                  <a:srgbClr val="7030A0"/>
                </a:solidFill>
              </a:rPr>
              <a:t>).</a:t>
            </a:r>
            <a:r>
              <a:rPr lang="en-US" sz="2400" dirty="0">
                <a:solidFill>
                  <a:srgbClr val="7030A0"/>
                </a:solidFill>
              </a:rPr>
              <a:t> Protons are weakly attached and can be given easily.</a:t>
            </a:r>
            <a:endParaRPr lang="ar-IQ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564227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83880" cy="3962400"/>
          </a:xfrm>
        </p:spPr>
        <p:txBody>
          <a:bodyPr/>
          <a:lstStyle/>
          <a:p>
            <a:pPr marL="457200" indent="-457200" algn="just" rtl="0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b="1" i="1" u="sng" cap="all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4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ompounds soluble in 5% sodium hydroxide</a:t>
            </a:r>
            <a:r>
              <a:rPr lang="en-U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b="1" i="1" u="sng" dirty="0">
                <a:latin typeface="Calibri" panose="020F0502020204030204" pitchFamily="34" charset="0"/>
                <a:cs typeface="Calibri" panose="020F0502020204030204" pitchFamily="34" charset="0"/>
              </a:rPr>
              <a:t>solution only.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rtl="0">
              <a:lnSpc>
                <a:spcPct val="15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This group is given class </a:t>
            </a:r>
            <a:r>
              <a:rPr lang="en-US" sz="2400" b="1" i="1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400" b="1" i="1" u="sng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rt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This class includes 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phenols, amides, </a:t>
            </a:r>
            <a:r>
              <a:rPr lang="en-US" sz="24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amino acids (weak acids).</a:t>
            </a:r>
            <a:endParaRPr lang="en-US" sz="24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58339611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08448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20000"/>
              </a:lnSpc>
              <a:buNone/>
            </a:pPr>
            <a:r>
              <a:rPr lang="en-US" b="1" dirty="0"/>
              <a:t>  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5% HCl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rtl="0">
              <a:lnSpc>
                <a:spcPct val="120000"/>
              </a:lnSpc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the compound is insoluble in water and sodium hydroxide solution (and, hence, insoluble in sodium bicarbonate solution too), this means that the compound is not an acid but, rather, is 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either a basic compound or a neutral compound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 algn="just" rtl="0">
              <a:lnSpc>
                <a:spcPct val="120000"/>
              </a:lnSpc>
              <a:buNone/>
            </a:pP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5% hydrochloric acid solution, which can dissolve </a:t>
            </a:r>
            <a:r>
              <a:rPr lang="en-U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basic compounds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such as </a:t>
            </a:r>
            <a:r>
              <a:rPr lang="en-U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amines (RNH</a:t>
            </a:r>
            <a:r>
              <a:rPr lang="en-US" b="1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is used for such a compound. If the compound is soluble in this solvent, then it is given class </a:t>
            </a:r>
            <a:r>
              <a:rPr lang="en-US" b="1" i="1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This class includes </a:t>
            </a:r>
            <a:r>
              <a:rPr lang="en-U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primary, secondary, 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tertiary amines.</a:t>
            </a:r>
            <a:endParaRPr lang="en-US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rtl="0">
              <a:lnSpc>
                <a:spcPct val="12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407427595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83880" cy="4651248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20000"/>
              </a:lnSpc>
              <a:buNone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Cold concentrated H</a:t>
            </a:r>
            <a:r>
              <a:rPr lang="en-US" sz="24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en-US" sz="2400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US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rtl="0">
              <a:lnSpc>
                <a:spcPct val="12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If the compound is insoluble in water, 5% sodium hydroxide solution, and 5% hydrochloric acid solution, solubility in cold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concentrated sulfuric acid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should be tested. If the compound is soluble in this acid, it belongs to class </a:t>
            </a:r>
            <a:r>
              <a:rPr lang="en-US" sz="2400" b="1" i="1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400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which includes 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neutral compounds</a:t>
            </a:r>
            <a:r>
              <a:rPr lang="en-US" sz="24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such as 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high molecular weight alcohols, aldehydes,</a:t>
            </a:r>
            <a:r>
              <a:rPr lang="en-US" sz="24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ketones, esters, </a:t>
            </a:r>
            <a:r>
              <a:rPr lang="en-US" sz="24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ethers</a:t>
            </a:r>
            <a:r>
              <a:rPr lang="en-US" sz="24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(more than four carbon atoms), unsaturated hydrocarbons.</a:t>
            </a:r>
            <a:endParaRPr lang="ar-IQ" sz="24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944292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83880" cy="3657600"/>
          </a:xfrm>
        </p:spPr>
        <p:txBody>
          <a:bodyPr/>
          <a:lstStyle/>
          <a:p>
            <a:pPr marL="0" indent="0" algn="just" rtl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On the other hand, compounds that are insoluble in cold concentrated sulfuric acid</a:t>
            </a:r>
            <a:r>
              <a:rPr 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belong to class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1" u="sng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which 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includes </a:t>
            </a:r>
            <a:r>
              <a:rPr lang="en-U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inert aliphatic (saturated) hydrocarbons, aromatic hydrocarbons (benzene), halo alkanes,</a:t>
            </a:r>
            <a:r>
              <a:rPr 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</a:t>
            </a:r>
            <a:r>
              <a:rPr lang="en-U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aryl halides.</a:t>
            </a:r>
            <a:endParaRPr lang="en-US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2832798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8183880" cy="4187952"/>
          </a:xfrm>
        </p:spPr>
        <p:txBody>
          <a:bodyPr/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dirty="0"/>
              <a:t>   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It is important to know:</a:t>
            </a:r>
          </a:p>
          <a:p>
            <a:pPr lvl="0" algn="l" rtl="0">
              <a:lnSpc>
                <a:spcPct val="15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type of the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functional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group.</a:t>
            </a:r>
          </a:p>
          <a:p>
            <a:pPr lvl="0" algn="l" rtl="0">
              <a:lnSpc>
                <a:spcPct val="15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polarity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of the compound.</a:t>
            </a:r>
          </a:p>
          <a:p>
            <a:pPr lvl="0" algn="l" rtl="0">
              <a:lnSpc>
                <a:spcPct val="15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molecular weight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 algn="l" rtl="0">
              <a:lnSpc>
                <a:spcPct val="15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nature of the compound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(acidic, basic, neutral). </a:t>
            </a:r>
          </a:p>
          <a:p>
            <a:pPr algn="l" rtl="0">
              <a:lnSpc>
                <a:spcPct val="15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74078408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09600"/>
            <a:ext cx="7704667" cy="33328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l" rtl="0">
              <a:lnSpc>
                <a:spcPct val="170000"/>
              </a:lnSpc>
              <a:buNone/>
            </a:pPr>
            <a:r>
              <a:rPr lang="en-US" dirty="0"/>
              <a:t>   </a:t>
            </a:r>
            <a:endParaRPr lang="ar-IQ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D80B28-98EA-4C43-BB5D-D6E855BA0C85}"/>
              </a:ext>
            </a:extLst>
          </p:cNvPr>
          <p:cNvSpPr txBox="1"/>
          <p:nvPr/>
        </p:nvSpPr>
        <p:spPr>
          <a:xfrm>
            <a:off x="1600200" y="685800"/>
            <a:ext cx="7239000" cy="5039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 rtl="0">
              <a:lnSpc>
                <a:spcPct val="170000"/>
              </a:lnSpc>
              <a:buNone/>
            </a:pPr>
            <a:r>
              <a:rPr lang="en-US" sz="2400" dirty="0"/>
              <a:t>Solvents that are used in the determination of the solubility class are:</a:t>
            </a:r>
          </a:p>
          <a:p>
            <a:pPr marL="342900" lvl="0" indent="-342900" algn="l" rtl="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Water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marL="342900" lvl="0" indent="-342900" algn="l" rtl="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Ether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marL="342900" lvl="0" indent="-342900" algn="l" rtl="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5% NaOH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marL="342900" lvl="0" indent="-342900" algn="l" rtl="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5% NaHCO</a:t>
            </a:r>
            <a:r>
              <a:rPr lang="en-US" sz="2400" b="1" baseline="-25000" dirty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en-US" sz="2400" baseline="-25000" dirty="0">
              <a:solidFill>
                <a:schemeClr val="accent4">
                  <a:lumMod val="75000"/>
                </a:schemeClr>
              </a:solidFill>
            </a:endParaRPr>
          </a:p>
          <a:p>
            <a:pPr marL="342900" lvl="0" indent="-342900" algn="l" rtl="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5% HCl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marL="342900" lvl="0" indent="-342900" algn="l" rtl="0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Conc. H</a:t>
            </a:r>
            <a:r>
              <a:rPr lang="en-US" sz="2400" b="1" baseline="-250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SO</a:t>
            </a:r>
            <a:r>
              <a:rPr lang="en-US" sz="2400" b="1" baseline="-25000" dirty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en-US" sz="1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0119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09600"/>
            <a:ext cx="7467600" cy="5390216"/>
          </a:xfrm>
        </p:spPr>
        <p:txBody>
          <a:bodyPr>
            <a:noAutofit/>
          </a:bodyPr>
          <a:lstStyle/>
          <a:p>
            <a:pPr marL="0" indent="0" algn="just" rtl="0">
              <a:lnSpc>
                <a:spcPct val="17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Generally, and for solubility classification purposes,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compound is said to be soluble in any solvent if it dissolves to the extent of about </a:t>
            </a:r>
            <a:r>
              <a:rPr lang="en-US" sz="24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3 %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(0.1 gm/3 ml or 0.2 mL/3 mL).</a:t>
            </a:r>
          </a:p>
          <a:p>
            <a:pPr marL="0" indent="0" algn="just" rtl="0">
              <a:lnSpc>
                <a:spcPct val="170000"/>
              </a:lnSpc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This is achieved by dissolving about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0.1 gm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of the solid compound or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3-4 drops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of the liquid compound in gradually increasing volumes of the solvent up to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3 ml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(max. allowed volume is 3 ml) with shaking.</a:t>
            </a:r>
            <a:endParaRPr lang="en-US" sz="24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64827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6800" y="609600"/>
            <a:ext cx="76962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872640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85800"/>
            <a:ext cx="8183880" cy="4721352"/>
          </a:xfrm>
        </p:spPr>
        <p:txBody>
          <a:bodyPr>
            <a:normAutofit fontScale="70000" lnSpcReduction="20000"/>
          </a:bodyPr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3400" b="1" i="1" u="dbl" dirty="0">
                <a:latin typeface="Calibri" panose="020F0502020204030204" pitchFamily="34" charset="0"/>
                <a:cs typeface="Calibri" panose="020F0502020204030204" pitchFamily="34" charset="0"/>
              </a:rPr>
              <a:t>Discussion on solvents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>
              <a:lnSpc>
                <a:spcPct val="150000"/>
              </a:lnSpc>
            </a:pP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100" b="1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sz="3800" b="1" dirty="0">
                <a:latin typeface="Calibri" panose="020F0502020204030204" pitchFamily="34" charset="0"/>
                <a:cs typeface="Calibri" panose="020F0502020204030204" pitchFamily="34" charset="0"/>
              </a:rPr>
              <a:t>Water</a:t>
            </a:r>
            <a:endParaRPr 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3800" b="1" dirty="0">
                <a:latin typeface="Calibri" panose="020F0502020204030204" pitchFamily="34" charset="0"/>
                <a:cs typeface="Calibri" panose="020F0502020204030204" pitchFamily="34" charset="0"/>
              </a:rPr>
              <a:t>polar</a:t>
            </a: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solvent with a </a:t>
            </a:r>
            <a:r>
              <a:rPr lang="en-US" sz="3800" b="1" dirty="0">
                <a:latin typeface="Calibri" panose="020F0502020204030204" pitchFamily="34" charset="0"/>
                <a:cs typeface="Calibri" panose="020F0502020204030204" pitchFamily="34" charset="0"/>
              </a:rPr>
              <a:t>dielectric constant</a:t>
            </a: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      equals to </a:t>
            </a:r>
            <a:r>
              <a:rPr lang="en-US" sz="3800" b="1" dirty="0">
                <a:latin typeface="Calibri" panose="020F0502020204030204" pitchFamily="34" charset="0"/>
                <a:cs typeface="Calibri" panose="020F0502020204030204" pitchFamily="34" charset="0"/>
              </a:rPr>
              <a:t>80</a:t>
            </a: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It has the ability to form </a:t>
            </a:r>
            <a:r>
              <a:rPr lang="en-US" sz="3800" b="1" dirty="0">
                <a:latin typeface="Calibri" panose="020F0502020204030204" pitchFamily="34" charset="0"/>
                <a:cs typeface="Calibri" panose="020F0502020204030204" pitchFamily="34" charset="0"/>
              </a:rPr>
              <a:t>hydrogen bonding</a:t>
            </a: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Act either as an </a:t>
            </a:r>
            <a:r>
              <a:rPr lang="en-US" sz="3800" b="1" dirty="0">
                <a:latin typeface="Calibri" panose="020F0502020204030204" pitchFamily="34" charset="0"/>
                <a:cs typeface="Calibri" panose="020F0502020204030204" pitchFamily="34" charset="0"/>
              </a:rPr>
              <a:t>acid</a:t>
            </a: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800" b="1" dirty="0">
                <a:latin typeface="Calibri" panose="020F0502020204030204" pitchFamily="34" charset="0"/>
                <a:cs typeface="Calibri" panose="020F0502020204030204" pitchFamily="34" charset="0"/>
              </a:rPr>
              <a:t>or a base</a:t>
            </a: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</a:p>
          <a:p>
            <a:pPr algn="l" rtl="0">
              <a:lnSpc>
                <a:spcPct val="15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4317335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1000"/>
            <a:ext cx="8183880" cy="5562600"/>
          </a:xfrm>
        </p:spPr>
        <p:txBody>
          <a:bodyPr>
            <a:normAutofit/>
          </a:bodyPr>
          <a:lstStyle/>
          <a:p>
            <a:pPr marL="0" indent="0" algn="just" rtl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Therefore, it can dissolve:</a:t>
            </a:r>
          </a:p>
          <a:p>
            <a:pPr lvl="0" algn="just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Salts of ammonium ion (RNH</a:t>
            </a:r>
            <a:r>
              <a:rPr lang="en-US" baseline="-25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or organic acids salts with alkali metal cations (RCOO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0" algn="just" rtl="0"/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Ionic compounds.</a:t>
            </a:r>
          </a:p>
          <a:p>
            <a:pPr lvl="0" algn="just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Polar compounds “like dissolves like”.</a:t>
            </a:r>
          </a:p>
          <a:p>
            <a:pPr algn="just" rtl="0"/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Organic compounds with low molecular weight (less than 5 carbon atoms) such as alcohols, aldehydes, ketones, and carboxylic acids.</a:t>
            </a:r>
            <a:endParaRPr lang="ar-IQ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08239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-3048"/>
            <a:ext cx="8183880" cy="6175248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50000"/>
              </a:lnSpc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Water is useful to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determine the degree of acidity of a compound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even if the compound is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insoluble in water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using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litmus paper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(acidic, basic, or neutral).</a:t>
            </a:r>
          </a:p>
          <a:p>
            <a:pPr marL="0" indent="0" algn="just" rtl="0">
              <a:lnSpc>
                <a:spcPct val="150000"/>
              </a:lnSpc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rtl="0">
              <a:lnSpc>
                <a:spcPct val="150000"/>
              </a:lnSpc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Water is the </a:t>
            </a:r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solvent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used to determine the solubility class of a compound. If the compound is water soluble, the next step is to test its solubility in </a:t>
            </a:r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ether.</a:t>
            </a:r>
          </a:p>
          <a:p>
            <a:pPr marL="0" indent="0" algn="just" rtl="0">
              <a:lnSpc>
                <a:spcPct val="150000"/>
              </a:lnSpc>
              <a:buNone/>
            </a:pPr>
            <a:endParaRPr lang="ar-IQ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29149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"/>
            <a:ext cx="8183880" cy="7086600"/>
          </a:xfrm>
        </p:spPr>
        <p:txBody>
          <a:bodyPr>
            <a:normAutofit lnSpcReduction="10000"/>
          </a:bodyPr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b="1" dirty="0"/>
              <a:t>    </a:t>
            </a:r>
            <a:endParaRPr lang="en-US" sz="2800" b="1" dirty="0"/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sz="3000" b="1" dirty="0">
                <a:latin typeface="Calibri" panose="020F0502020204030204" pitchFamily="34" charset="0"/>
                <a:cs typeface="Calibri" panose="020F0502020204030204" pitchFamily="34" charset="0"/>
              </a:rPr>
              <a:t>Ether</a:t>
            </a:r>
            <a:endParaRPr lang="en-US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non-polar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solvent having a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dielectric constant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4.3.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cap="all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cannot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form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hydrogen bonding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(unassociated liquid).</a:t>
            </a:r>
          </a:p>
          <a:p>
            <a:pPr>
              <a:lnSpc>
                <a:spcPct val="150000"/>
              </a:lnSpc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Therefore, it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differs from water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 that it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cannot dissolve ionic compounds such as salts.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dissolves most water insoluble compounds; therefore, in the determination of solubility class, the importance of ether is for water-soluble compounds only and no further solubility tests using the remaining solvents are to be done.</a:t>
            </a:r>
          </a:p>
          <a:p>
            <a:pPr>
              <a:lnSpc>
                <a:spcPct val="150000"/>
              </a:lnSpc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>
              <a:lnSpc>
                <a:spcPct val="150000"/>
              </a:lnSpc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05124401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481</TotalTime>
  <Words>1071</Words>
  <Application>Microsoft Office PowerPoint</Application>
  <PresentationFormat>On-screen Show (4:3)</PresentationFormat>
  <Paragraphs>72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Corbel</vt:lpstr>
      <vt:lpstr>Wingdings</vt:lpstr>
      <vt:lpstr>Parallax</vt:lpstr>
      <vt:lpstr>DETERMINATION OF SOLUBILITY CLASS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DETERMINATION OF SOLUBILITY CLASS </dc:title>
  <dc:creator>azhar</dc:creator>
  <cp:lastModifiedBy>User 4208</cp:lastModifiedBy>
  <cp:revision>12</cp:revision>
  <dcterms:created xsi:type="dcterms:W3CDTF">2006-08-16T00:00:00Z</dcterms:created>
  <dcterms:modified xsi:type="dcterms:W3CDTF">2022-10-12T13:57:01Z</dcterms:modified>
</cp:coreProperties>
</file>